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5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80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00699-5273-4ECB-AD1F-8CDEF0EA6141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FEFD2-6FA0-479E-9F68-864FB1F6C3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2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Factoring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xy </a:t>
            </a:r>
            <a:r>
              <a:rPr lang="en-US" dirty="0" smtClean="0">
                <a:solidFill>
                  <a:srgbClr val="0000FF"/>
                </a:solidFill>
              </a:rPr>
              <a:t>– 28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– 15</a:t>
            </a:r>
          </a:p>
          <a:p>
            <a:r>
              <a:rPr lang="en-US" b="1" dirty="0" smtClean="0"/>
              <a:t>Solution:  </a:t>
            </a:r>
          </a:p>
          <a:p>
            <a:r>
              <a:rPr lang="es-ES" dirty="0" smtClean="0">
                <a:solidFill>
                  <a:srgbClr val="0000FF"/>
                </a:solidFill>
              </a:rPr>
              <a:t>4</a:t>
            </a:r>
            <a:r>
              <a:rPr lang="es-ES" i="1" dirty="0" smtClean="0">
                <a:solidFill>
                  <a:srgbClr val="0000FF"/>
                </a:solidFill>
              </a:rPr>
              <a:t>xy </a:t>
            </a:r>
            <a:r>
              <a:rPr lang="es-ES" dirty="0" smtClean="0">
                <a:solidFill>
                  <a:srgbClr val="0000FF"/>
                </a:solidFill>
              </a:rPr>
              <a:t>– 28</a:t>
            </a:r>
            <a:r>
              <a:rPr lang="es-ES" i="1" dirty="0" smtClean="0">
                <a:solidFill>
                  <a:srgbClr val="0000FF"/>
                </a:solidFill>
              </a:rPr>
              <a:t>x</a:t>
            </a:r>
            <a:r>
              <a:rPr lang="es-ES" dirty="0" smtClean="0">
                <a:solidFill>
                  <a:srgbClr val="0000FF"/>
                </a:solidFill>
              </a:rPr>
              <a:t> + 3</a:t>
            </a:r>
            <a:r>
              <a:rPr lang="es-ES" i="1" dirty="0" smtClean="0">
                <a:solidFill>
                  <a:srgbClr val="0000FF"/>
                </a:solidFill>
              </a:rPr>
              <a:t>y</a:t>
            </a:r>
            <a:r>
              <a:rPr lang="es-ES" dirty="0" smtClean="0">
                <a:solidFill>
                  <a:srgbClr val="0000FF"/>
                </a:solidFill>
              </a:rPr>
              <a:t> – 15</a:t>
            </a:r>
            <a:endParaRPr lang="es-ES" dirty="0" smtClean="0">
              <a:solidFill>
                <a:srgbClr val="000099"/>
              </a:solidFill>
            </a:endParaRPr>
          </a:p>
          <a:p>
            <a:r>
              <a:rPr lang="en-US" dirty="0" smtClean="0"/>
              <a:t>But </a:t>
            </a:r>
            <a:r>
              <a:rPr lang="en-US" i="1" dirty="0" smtClean="0">
                <a:solidFill>
                  <a:srgbClr val="FF00FF"/>
                </a:solidFill>
              </a:rPr>
              <a:t>y </a:t>
            </a:r>
            <a:r>
              <a:rPr lang="en-US" dirty="0" smtClean="0">
                <a:solidFill>
                  <a:srgbClr val="FF00FF"/>
                </a:solidFill>
              </a:rPr>
              <a:t>– 7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FF"/>
                </a:solidFill>
              </a:rPr>
              <a:t>y </a:t>
            </a:r>
            <a:r>
              <a:rPr lang="en-US" dirty="0" smtClean="0">
                <a:solidFill>
                  <a:srgbClr val="FF00FF"/>
                </a:solidFill>
              </a:rPr>
              <a:t>– 5</a:t>
            </a:r>
            <a:r>
              <a:rPr lang="en-US" i="1" dirty="0" smtClean="0"/>
              <a:t> </a:t>
            </a:r>
            <a:r>
              <a:rPr lang="en-US" dirty="0" smtClean="0"/>
              <a:t>are not the same factor. In fact,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xy</a:t>
            </a:r>
            <a:r>
              <a:rPr lang="en-US" dirty="0" smtClean="0">
                <a:solidFill>
                  <a:srgbClr val="0000FF"/>
                </a:solidFill>
              </a:rPr>
              <a:t> – 28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– 15</a:t>
            </a:r>
            <a:r>
              <a:rPr lang="en-US" dirty="0" smtClean="0"/>
              <a:t> is </a:t>
            </a:r>
            <a:r>
              <a:rPr lang="en-US" b="1" dirty="0" smtClean="0"/>
              <a:t>not factorable</a:t>
            </a:r>
            <a:r>
              <a:rPr lang="en-US" dirty="0" smtClean="0"/>
              <a:t>. That is, </a:t>
            </a:r>
            <a:r>
              <a:rPr lang="en-US" b="1" dirty="0" smtClean="0"/>
              <a:t>the fact that some of the terms are factorable does not necessarily imply that the entire expression is factorable</a:t>
            </a:r>
            <a:r>
              <a:rPr lang="en-US" dirty="0" smtClean="0"/>
              <a:t>. To be factorable, the entire expression must be a product of factors.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2286000"/>
            <a:ext cx="3199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rgbClr val="000099"/>
                </a:solidFill>
              </a:rPr>
              <a:t>= 4</a:t>
            </a:r>
            <a:r>
              <a:rPr lang="es-ES" sz="2800" i="1" dirty="0" smtClean="0">
                <a:solidFill>
                  <a:srgbClr val="000099"/>
                </a:solidFill>
              </a:rPr>
              <a:t>x</a:t>
            </a:r>
            <a:r>
              <a:rPr lang="es-ES" sz="2800" dirty="0" smtClean="0">
                <a:solidFill>
                  <a:srgbClr val="000099"/>
                </a:solidFill>
              </a:rPr>
              <a:t>(</a:t>
            </a:r>
            <a:r>
              <a:rPr lang="es-ES" sz="2800" i="1" dirty="0" smtClean="0">
                <a:solidFill>
                  <a:srgbClr val="000099"/>
                </a:solidFill>
              </a:rPr>
              <a:t>y</a:t>
            </a:r>
            <a:r>
              <a:rPr lang="es-ES" sz="2800" dirty="0" smtClean="0">
                <a:solidFill>
                  <a:srgbClr val="000099"/>
                </a:solidFill>
              </a:rPr>
              <a:t> – 7) + 3(</a:t>
            </a:r>
            <a:r>
              <a:rPr lang="es-ES" sz="2800" i="1" dirty="0" smtClean="0">
                <a:solidFill>
                  <a:srgbClr val="000099"/>
                </a:solidFill>
              </a:rPr>
              <a:t>y</a:t>
            </a:r>
            <a:r>
              <a:rPr lang="es-ES" sz="2800" dirty="0" smtClean="0">
                <a:solidFill>
                  <a:srgbClr val="000099"/>
                </a:solidFill>
              </a:rPr>
              <a:t> – 5)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7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3025914"/>
            <a:ext cx="2834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a 1 is factored out of the last two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280160"/>
          <a:ext cx="290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908080" imgH="368280" progId="Equation.DSMT4">
                  <p:embed/>
                </p:oleObj>
              </mc:Choice>
              <mc:Fallback>
                <p:oleObj name="Equation" r:id="rId3" imgW="29080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0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2438400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2425680" imgH="355320" progId="Equation.DSMT4">
                  <p:embed/>
                </p:oleObj>
              </mc:Choice>
              <mc:Fallback>
                <p:oleObj name="Equation" r:id="rId5" imgW="2425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2425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73400" y="2417615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3174840" imgH="469800" progId="Equation.DSMT4">
                  <p:embed/>
                </p:oleObj>
              </mc:Choice>
              <mc:Fallback>
                <p:oleObj name="Equation" r:id="rId7" imgW="3174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417615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073400" y="3027215"/>
          <a:ext cx="304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3047760" imgH="469800" progId="Equation.DSMT4">
                  <p:embed/>
                </p:oleObj>
              </mc:Choice>
              <mc:Fallback>
                <p:oleObj name="Equation" r:id="rId9" imgW="3047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027215"/>
                        <a:ext cx="304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73400" y="3636815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2336760" imgH="469800" progId="Equation.DSMT4">
                  <p:embed/>
                </p:oleObj>
              </mc:Choice>
              <mc:Fallback>
                <p:oleObj name="Equation" r:id="rId11" imgW="23367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636815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384995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  <a:r>
              <a:rPr lang="en-US" dirty="0" smtClean="0"/>
              <a:t>In the polynomial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xy </a:t>
            </a:r>
            <a:r>
              <a:rPr lang="en-US" dirty="0" smtClean="0">
                <a:solidFill>
                  <a:srgbClr val="0000FF"/>
                </a:solidFill>
              </a:rPr>
              <a:t>+ 4</a:t>
            </a:r>
            <a:r>
              <a:rPr lang="en-US" i="1" dirty="0" smtClean="0">
                <a:solidFill>
                  <a:srgbClr val="0000FF"/>
                </a:solidFill>
              </a:rPr>
              <a:t>uv </a:t>
            </a:r>
            <a:r>
              <a:rPr lang="en-US" dirty="0" smtClean="0">
                <a:solidFill>
                  <a:srgbClr val="0000FF"/>
                </a:solidFill>
              </a:rPr>
              <a:t>− </a:t>
            </a:r>
            <a:r>
              <a:rPr lang="en-US" i="1" dirty="0" smtClean="0">
                <a:solidFill>
                  <a:srgbClr val="0000FF"/>
                </a:solidFill>
              </a:rPr>
              <a:t>vy </a:t>
            </a:r>
            <a:r>
              <a:rPr lang="en-US" dirty="0" smtClean="0">
                <a:solidFill>
                  <a:srgbClr val="0000FF"/>
                </a:solidFill>
              </a:rPr>
              <a:t>− 20</a:t>
            </a:r>
            <a:r>
              <a:rPr lang="en-US" i="1" dirty="0" smtClean="0">
                <a:solidFill>
                  <a:srgbClr val="0000FF"/>
                </a:solidFill>
              </a:rPr>
              <a:t>ux</a:t>
            </a:r>
            <a:r>
              <a:rPr lang="en-US" i="1" dirty="0" smtClean="0"/>
              <a:t> </a:t>
            </a:r>
            <a:r>
              <a:rPr lang="en-US" dirty="0" smtClean="0"/>
              <a:t>there is no common factor in the first two terms. In this case we try a rearrangement of the terms as follows: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1280160"/>
          <a:ext cx="354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3543120" imgH="355320" progId="Equation.DSMT4">
                  <p:embed/>
                </p:oleObj>
              </mc:Choice>
              <mc:Fallback>
                <p:oleObj name="Equation" r:id="rId3" imgW="35431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54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3276600"/>
          <a:ext cx="306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3060360" imgH="355320" progId="Equation.DSMT4">
                  <p:embed/>
                </p:oleObj>
              </mc:Choice>
              <mc:Fallback>
                <p:oleObj name="Equation" r:id="rId5" imgW="30603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306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11595" y="3758045"/>
          <a:ext cx="332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3327120" imgH="355320" progId="Equation.DSMT4">
                  <p:embed/>
                </p:oleObj>
              </mc:Choice>
              <mc:Fallback>
                <p:oleObj name="Equation" r:id="rId7" imgW="33271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3758045"/>
                        <a:ext cx="3327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111595" y="4253345"/>
          <a:ext cx="671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6717960" imgH="469800" progId="Equation.DSMT4">
                  <p:embed/>
                </p:oleObj>
              </mc:Choice>
              <mc:Fallback>
                <p:oleObj name="Equation" r:id="rId9" imgW="6717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4253345"/>
                        <a:ext cx="671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04900" y="4862513"/>
          <a:ext cx="745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7454880" imgH="469800" progId="Equation.DSMT4">
                  <p:embed/>
                </p:oleObj>
              </mc:Choice>
              <mc:Fallback>
                <p:oleObj name="Equation" r:id="rId11" imgW="7454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862513"/>
                        <a:ext cx="745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111595" y="5472545"/>
          <a:ext cx="713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7137360" imgH="469800" progId="Equation.DSMT4">
                  <p:embed/>
                </p:oleObj>
              </mc:Choice>
              <mc:Fallback>
                <p:oleObj name="Equation" r:id="rId13" imgW="7137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5472545"/>
                        <a:ext cx="713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Completely factor each polynomial.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609600" y="1981200"/>
          <a:ext cx="69215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6921360" imgH="2057400" progId="Equation.DSMT4">
                  <p:embed/>
                </p:oleObj>
              </mc:Choice>
              <mc:Fallback>
                <p:oleObj name="Equation" r:id="rId3" imgW="6921360" imgH="2057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69215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1.	</a:t>
            </a:r>
            <a:r>
              <a:rPr lang="es-ES" dirty="0" smtClean="0">
                <a:solidFill>
                  <a:srgbClr val="FF0000"/>
                </a:solidFill>
              </a:rPr>
              <a:t>5(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4)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2.	</a:t>
            </a:r>
            <a:r>
              <a:rPr lang="es-ES" dirty="0" smtClean="0">
                <a:solidFill>
                  <a:srgbClr val="FF0000"/>
                </a:solidFill>
              </a:rPr>
              <a:t>10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+ 10)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3.	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2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baseline="30000" dirty="0" smtClean="0">
                <a:solidFill>
                  <a:srgbClr val="FF0000"/>
                </a:solidFill>
              </a:rPr>
              <a:t>2</a:t>
            </a:r>
            <a:r>
              <a:rPr lang="es-ES" dirty="0" smtClean="0">
                <a:solidFill>
                  <a:srgbClr val="FF0000"/>
                </a:solidFill>
              </a:rPr>
              <a:t> + 2)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4.	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2)(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5.	</a:t>
            </a:r>
            <a:r>
              <a:rPr lang="es-ES" dirty="0" smtClean="0">
                <a:solidFill>
                  <a:srgbClr val="FF0000"/>
                </a:solidFill>
              </a:rPr>
              <a:t>(3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+ 2)(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9)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polynomials by finding the </a:t>
            </a:r>
            <a:r>
              <a:rPr lang="en-US" b="1" dirty="0" smtClean="0"/>
              <a:t>greatest common factor.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polynomials by </a:t>
            </a:r>
            <a:r>
              <a:rPr lang="en-US" b="1" dirty="0" smtClean="0"/>
              <a:t>grouping.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Common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Factoring Out the GCF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To find a monomial that is the </a:t>
            </a:r>
            <a:r>
              <a:rPr lang="en-US" b="1" dirty="0" smtClean="0">
                <a:solidFill>
                  <a:srgbClr val="C00000"/>
                </a:solidFill>
              </a:rPr>
              <a:t>greatest common factor (GCF)</a:t>
            </a:r>
            <a:r>
              <a:rPr lang="en-US" dirty="0" smtClean="0">
                <a:solidFill>
                  <a:srgbClr val="000000"/>
                </a:solidFill>
              </a:rPr>
              <a:t> of a polynomial: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 the variable(s) of highest degree and the largest integer coefficient that is a factor of each term of the polynomial. (This is one factor.)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Divide this monomial factor into each term of the polynomial resulting in another polynomial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GCF of a Polynomial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</a:pPr>
            <a:r>
              <a:rPr lang="en-US" dirty="0" smtClean="0"/>
              <a:t>Factor out the greatest common factor in each polynomial.</a:t>
            </a:r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By inspection, we see that the constant </a:t>
            </a:r>
            <a:r>
              <a:rPr lang="en-US" dirty="0" smtClean="0">
                <a:solidFill>
                  <a:srgbClr val="FF00FF"/>
                </a:solidFill>
              </a:rPr>
              <a:t>4</a:t>
            </a:r>
            <a:r>
              <a:rPr lang="en-US" dirty="0" smtClean="0"/>
              <a:t> is the GCF:</a:t>
            </a:r>
          </a:p>
          <a:p>
            <a:pPr>
              <a:spcBef>
                <a:spcPts val="672"/>
              </a:spcBef>
            </a:pPr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0352" y="2268934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374560" imgH="380880" progId="Equation.DSMT4">
                  <p:embed/>
                </p:oleObj>
              </mc:Choice>
              <mc:Fallback>
                <p:oleObj name="Equation" r:id="rId3" imgW="23745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68934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524000" y="3962400"/>
          <a:ext cx="189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1892160" imgH="380880" progId="Equation.DSMT4">
                  <p:embed/>
                </p:oleObj>
              </mc:Choice>
              <mc:Fallback>
                <p:oleObj name="Equation" r:id="rId5" imgW="18921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89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05200" y="395547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2831760" imgH="380880" progId="Equation.DSMT4">
                  <p:embed/>
                </p:oleObj>
              </mc:Choice>
              <mc:Fallback>
                <p:oleObj name="Equation" r:id="rId7" imgW="2831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5547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505200" y="4457700"/>
          <a:ext cx="233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9" imgW="2336760" imgH="571320" progId="Equation.DSMT4">
                  <p:embed/>
                </p:oleObj>
              </mc:Choice>
              <mc:Fallback>
                <p:oleObj name="Equation" r:id="rId9" imgW="23367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57700"/>
                        <a:ext cx="2336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Finding the GCF of a Polynomial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Similarly, by looking at each term, we see that </a:t>
            </a:r>
            <a:r>
              <a:rPr lang="en-US" dirty="0" smtClean="0">
                <a:solidFill>
                  <a:srgbClr val="FF00FF"/>
                </a:solidFill>
              </a:rPr>
              <a:t>6</a:t>
            </a:r>
            <a:r>
              <a:rPr lang="en-US" i="1" dirty="0" smtClean="0">
                <a:solidFill>
                  <a:srgbClr val="FF00FF"/>
                </a:solidFill>
              </a:rPr>
              <a:t>xy</a:t>
            </a:r>
            <a:r>
              <a:rPr lang="en-US" i="1" dirty="0" smtClean="0"/>
              <a:t> </a:t>
            </a:r>
            <a:r>
              <a:rPr lang="en-US" dirty="0" smtClean="0"/>
              <a:t>is the GCF:</a:t>
            </a:r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60832" y="1371600"/>
          <a:ext cx="227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273040" imgH="444240" progId="Equation.DSMT4">
                  <p:embed/>
                </p:oleObj>
              </mc:Choice>
              <mc:Fallback>
                <p:oleObj name="Equation" r:id="rId3" imgW="227304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32" y="1371600"/>
                        <a:ext cx="227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76400" y="33528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803240" imgH="444240" progId="Equation.DSMT4">
                  <p:embed/>
                </p:oleObj>
              </mc:Choice>
              <mc:Fallback>
                <p:oleObj name="Equation" r:id="rId5" imgW="18032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528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05200" y="3484420"/>
          <a:ext cx="2527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527200" imgH="355320" progId="Equation.DSMT4">
                  <p:embed/>
                </p:oleObj>
              </mc:Choice>
              <mc:Fallback>
                <p:oleObj name="Equation" r:id="rId7" imgW="2527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484420"/>
                        <a:ext cx="2527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05200" y="401782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044440" imgH="469800" progId="Equation.DSMT4">
                  <p:embed/>
                </p:oleObj>
              </mc:Choice>
              <mc:Fallback>
                <p:oleObj name="Equation" r:id="rId9" imgW="2044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01782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Factoring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⋅ GCF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GCF is 7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and we can factor as follows: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However, the leading coefficient is negative and we can choose to factor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as follows:</a:t>
            </a:r>
          </a:p>
          <a:p>
            <a:endParaRPr lang="en-US" dirty="0" smtClean="0"/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530352" y="1289304"/>
          <a:ext cx="579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5790960" imgH="444240" progId="Equation.DSMT4">
                  <p:embed/>
                </p:oleObj>
              </mc:Choice>
              <mc:Fallback>
                <p:oleObj name="Equation" r:id="rId3" imgW="57909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9304"/>
                        <a:ext cx="579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447800" y="31242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2895480" imgH="380880" progId="Equation.DSMT4">
                  <p:embed/>
                </p:oleObj>
              </mc:Choice>
              <mc:Fallback>
                <p:oleObj name="Equation" r:id="rId5" imgW="2895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242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419600" y="3075710"/>
          <a:ext cx="320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3200400" imgH="571320" progId="Equation.DSMT4">
                  <p:embed/>
                </p:oleObj>
              </mc:Choice>
              <mc:Fallback>
                <p:oleObj name="Equation" r:id="rId7" imgW="32004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75710"/>
                        <a:ext cx="3200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447800" y="51054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2895480" imgH="380880" progId="Equation.DSMT4">
                  <p:embed/>
                </p:oleObj>
              </mc:Choice>
              <mc:Fallback>
                <p:oleObj name="Equation" r:id="rId9" imgW="2895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054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419600" y="5070765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3187440" imgH="571320" progId="Equation.DSMT4">
                  <p:embed/>
                </p:oleObj>
              </mc:Choice>
              <mc:Fallback>
                <p:oleObj name="Equation" r:id="rId11" imgW="31874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070765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Factoring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⋅ GCF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</p:spPr>
        <p:txBody>
          <a:bodyPr>
            <a:spAutoFit/>
          </a:bodyPr>
          <a:lstStyle/>
          <a:p>
            <a:r>
              <a:rPr lang="en-US" dirty="0" smtClean="0"/>
              <a:t>Both answers are correct. But, we will see later that having a positive leading coefficient for the polynomial in parentheses may make that polynomial easier to factor. Therefore, the second answer is </a:t>
            </a:r>
            <a:r>
              <a:rPr lang="en-US" b="1" dirty="0" smtClean="0"/>
              <a:t>generally preferred.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each polynomial by grouping.</a:t>
            </a:r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2971800"/>
            <a:ext cx="274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first two terms have </a:t>
            </a:r>
            <a:r>
              <a:rPr lang="en-US" sz="2000" i="1" dirty="0" smtClean="0">
                <a:solidFill>
                  <a:srgbClr val="008080"/>
                </a:solidFill>
              </a:rPr>
              <a:t>a </a:t>
            </a:r>
            <a:r>
              <a:rPr lang="en-US" sz="2000" dirty="0" smtClean="0">
                <a:solidFill>
                  <a:srgbClr val="008080"/>
                </a:solidFill>
              </a:rPr>
              <a:t>in common.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The second two terms have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 in common.</a:t>
            </a:r>
          </a:p>
          <a:p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</a:t>
            </a:r>
            <a:r>
              <a:rPr lang="en-US" sz="2000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FF00FF"/>
                </a:solidFill>
              </a:rPr>
              <a:t> </a:t>
            </a:r>
            <a:r>
              <a:rPr lang="en-US" sz="2000" i="1" dirty="0" smtClean="0">
                <a:solidFill>
                  <a:srgbClr val="FF00FF"/>
                </a:solidFill>
              </a:rPr>
              <a:t>y</a:t>
            </a:r>
            <a:r>
              <a:rPr lang="en-US" sz="2000" dirty="0" smtClean="0">
                <a:solidFill>
                  <a:srgbClr val="FF00FF"/>
                </a:solidFill>
              </a:rPr>
              <a:t>)</a:t>
            </a:r>
            <a:r>
              <a:rPr lang="en-US" sz="2000" dirty="0" smtClean="0">
                <a:solidFill>
                  <a:srgbClr val="008080"/>
                </a:solidFill>
              </a:rPr>
              <a:t> is a common factor.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1911925"/>
          <a:ext cx="288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882880" imgH="368280" progId="Equation.DSMT4">
                  <p:embed/>
                </p:oleObj>
              </mc:Choice>
              <mc:Fallback>
                <p:oleObj name="Equation" r:id="rId3" imgW="2882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11925"/>
                        <a:ext cx="288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984500"/>
          <a:ext cx="2387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2387520" imgH="368280" progId="Equation.DSMT4">
                  <p:embed/>
                </p:oleObj>
              </mc:Choice>
              <mc:Fallback>
                <p:oleObj name="Equation" r:id="rId5" imgW="2387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84500"/>
                        <a:ext cx="2387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013365" y="295102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295102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013365" y="3678960"/>
          <a:ext cx="288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2882880" imgH="469800" progId="Equation.DSMT4">
                  <p:embed/>
                </p:oleObj>
              </mc:Choice>
              <mc:Fallback>
                <p:oleObj name="Equation" r:id="rId9" imgW="2882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3678960"/>
                        <a:ext cx="288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13365" y="4406900"/>
          <a:ext cx="217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2171520" imgH="469800" progId="Equation.DSMT4">
                  <p:embed/>
                </p:oleObj>
              </mc:Choice>
              <mc:Fallback>
                <p:oleObj name="Equation" r:id="rId11" imgW="2171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4406900"/>
                        <a:ext cx="217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7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3172361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</a:t>
            </a:r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y </a:t>
            </a:r>
            <a:r>
              <a:rPr lang="en-US" sz="2000" dirty="0" smtClean="0">
                <a:solidFill>
                  <a:srgbClr val="FF00FF"/>
                </a:solidFill>
              </a:rPr>
              <a:t>– 8) </a:t>
            </a:r>
            <a:r>
              <a:rPr lang="en-US" sz="2000" dirty="0" smtClean="0">
                <a:solidFill>
                  <a:srgbClr val="008080"/>
                </a:solidFill>
              </a:rPr>
              <a:t>and (–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+ 8) are not the same factor, we factor –2 instead of 2 from the last two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280160"/>
          <a:ext cx="287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869920" imgH="368280" progId="Equation.DSMT4">
                  <p:embed/>
                </p:oleObj>
              </mc:Choice>
              <mc:Fallback>
                <p:oleObj name="Equation" r:id="rId3" imgW="28699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7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51460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2387520" imgH="355320" progId="Equation.DSMT4">
                  <p:embed/>
                </p:oleObj>
              </mc:Choice>
              <mc:Fallback>
                <p:oleObj name="Equation" r:id="rId5" imgW="23875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992580" y="2438400"/>
          <a:ext cx="335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3352680" imgH="469800" progId="Equation.DSMT4">
                  <p:embed/>
                </p:oleObj>
              </mc:Choice>
              <mc:Fallback>
                <p:oleObj name="Equation" r:id="rId7" imgW="3352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2438400"/>
                        <a:ext cx="335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992580" y="3145367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3073320" imgH="469800" progId="Equation.DSMT4">
                  <p:embed/>
                </p:oleObj>
              </mc:Choice>
              <mc:Fallback>
                <p:oleObj name="Equation" r:id="rId9" imgW="3073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3145367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92580" y="3852334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2857320" imgH="469800" progId="Equation.DSMT4">
                  <p:embed/>
                </p:oleObj>
              </mc:Choice>
              <mc:Fallback>
                <p:oleObj name="Equation" r:id="rId11" imgW="2857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3852334"/>
                        <a:ext cx="285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992580" y="45593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2145960" imgH="469800" progId="Equation.DSMT4">
                  <p:embed/>
                </p:oleObj>
              </mc:Choice>
              <mc:Fallback>
                <p:oleObj name="Equation" r:id="rId13" imgW="2145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45593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386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Courier New</vt:lpstr>
      <vt:lpstr>Calibri</vt:lpstr>
      <vt:lpstr>Symbol</vt:lpstr>
      <vt:lpstr>Arial</vt:lpstr>
      <vt:lpstr>Office Theme</vt:lpstr>
      <vt:lpstr>Equation</vt:lpstr>
      <vt:lpstr>Section 4.5</vt:lpstr>
      <vt:lpstr>Objectives</vt:lpstr>
      <vt:lpstr>Greatest Common Factor</vt:lpstr>
      <vt:lpstr>Example 1: Finding the GCF of a Polynomial</vt:lpstr>
      <vt:lpstr>Example 1: Finding the GCF of a Polynomial (cont.)</vt:lpstr>
      <vt:lpstr>Example 2: Factoring Out -1 ⋅ GCF</vt:lpstr>
      <vt:lpstr>Example 2: Factoring Out -1 ⋅ GCF</vt:lpstr>
      <vt:lpstr>Example 3: Factoring by Grouping</vt:lpstr>
      <vt:lpstr>Example 3: Factoring by Grouping (cont.)</vt:lpstr>
      <vt:lpstr>Example 3: Factoring by Grouping (cont.)</vt:lpstr>
      <vt:lpstr>Example 3: Factoring by Grouping (cont.)</vt:lpstr>
      <vt:lpstr>Example 3: Factoring by Grouping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28</cp:revision>
  <dcterms:created xsi:type="dcterms:W3CDTF">2013-04-26T14:43:13Z</dcterms:created>
  <dcterms:modified xsi:type="dcterms:W3CDTF">2017-07-28T15:50:12Z</dcterms:modified>
</cp:coreProperties>
</file>