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3" r:id="rId17"/>
    <p:sldId id="272" r:id="rId18"/>
    <p:sldId id="284" r:id="rId19"/>
    <p:sldId id="273" r:id="rId20"/>
    <p:sldId id="274" r:id="rId21"/>
    <p:sldId id="275" r:id="rId22"/>
    <p:sldId id="276" r:id="rId23"/>
    <p:sldId id="285" r:id="rId24"/>
    <p:sldId id="277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8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466CF-C5FB-49D5-B740-8E3C82877467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34AD6-36C3-4143-AACB-EACC320BE9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7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Factoring Trinomials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505301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The product of the first two terms of any binomial factors is to be </a:t>
            </a:r>
            <a:r>
              <a:rPr lang="en-US" dirty="0" smtClean="0">
                <a:solidFill>
                  <a:srgbClr val="FF00FF"/>
                </a:solidFill>
              </a:rPr>
              <a:t>4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/>
              <a:t>. </a:t>
            </a:r>
            <a:r>
              <a:rPr lang="en-US" dirty="0" smtClean="0"/>
              <a:t>So, we might have:</a:t>
            </a:r>
          </a:p>
          <a:p>
            <a:pPr>
              <a:tabLst>
                <a:tab pos="688975" algn="l"/>
                <a:tab pos="4691063" algn="l"/>
              </a:tabLst>
            </a:pPr>
            <a:r>
              <a:rPr lang="en-US" b="1" dirty="0" smtClean="0">
                <a:solidFill>
                  <a:srgbClr val="000099"/>
                </a:solidFill>
              </a:rPr>
              <a:t>	F </a:t>
            </a:r>
            <a:r>
              <a:rPr lang="en-US" dirty="0" smtClean="0">
                <a:solidFill>
                  <a:srgbClr val="000099"/>
                </a:solidFill>
              </a:rPr>
              <a:t>= 4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 = 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	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530352" y="1280160"/>
          <a:ext cx="307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3073320" imgH="380880" progId="Equation.DSMT4">
                  <p:embed/>
                </p:oleObj>
              </mc:Choice>
              <mc:Fallback>
                <p:oleObj name="Equation" r:id="rId3" imgW="30733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07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"/>
          <p:cNvGrpSpPr/>
          <p:nvPr/>
        </p:nvGrpSpPr>
        <p:grpSpPr>
          <a:xfrm rot="10800000">
            <a:off x="1283524" y="4038600"/>
            <a:ext cx="1371599" cy="480950"/>
            <a:chOff x="1066006" y="4258409"/>
            <a:chExt cx="1677988" cy="761206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8"/>
          <p:cNvGrpSpPr/>
          <p:nvPr/>
        </p:nvGrpSpPr>
        <p:grpSpPr>
          <a:xfrm rot="10800000">
            <a:off x="5298375" y="4062350"/>
            <a:ext cx="1371600" cy="457200"/>
            <a:chOff x="1066006" y="4258409"/>
            <a:chExt cx="1677988" cy="761206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897367" y="4636325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(2</a:t>
            </a:r>
            <a:r>
              <a:rPr lang="en-US" sz="2800" i="1" dirty="0" smtClean="0"/>
              <a:t>x         </a:t>
            </a:r>
            <a:r>
              <a:rPr lang="en-US" sz="2800" dirty="0" smtClean="0"/>
              <a:t> )(2</a:t>
            </a:r>
            <a:r>
              <a:rPr lang="en-US" sz="2800" i="1" dirty="0" smtClean="0"/>
              <a:t>x</a:t>
            </a:r>
            <a:r>
              <a:rPr lang="en-US" sz="2800" dirty="0" smtClean="0"/>
              <a:t>        )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4953000" y="4673600"/>
            <a:ext cx="3004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(4</a:t>
            </a:r>
            <a:r>
              <a:rPr lang="en-US" sz="2800" i="1" dirty="0" smtClean="0"/>
              <a:t>x          </a:t>
            </a:r>
            <a:r>
              <a:rPr lang="en-US" sz="2800" dirty="0" smtClean="0"/>
              <a:t> )(</a:t>
            </a:r>
            <a:r>
              <a:rPr lang="en-US" sz="2800" i="1" dirty="0" smtClean="0"/>
              <a:t>x</a:t>
            </a:r>
            <a:r>
              <a:rPr lang="en-US" sz="2800" dirty="0" smtClean="0"/>
              <a:t>         ).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029200" y="3429000"/>
            <a:ext cx="2270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</a:rPr>
              <a:t>F </a:t>
            </a:r>
            <a:r>
              <a:rPr lang="en-US" sz="2800" dirty="0" smtClean="0">
                <a:solidFill>
                  <a:srgbClr val="000099"/>
                </a:solidFill>
              </a:rPr>
              <a:t>= 4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baseline="30000" dirty="0" smtClean="0">
                <a:solidFill>
                  <a:srgbClr val="000099"/>
                </a:solidFill>
              </a:rPr>
              <a:t>2</a:t>
            </a:r>
            <a:r>
              <a:rPr lang="en-US" sz="2800" dirty="0" smtClean="0">
                <a:solidFill>
                  <a:srgbClr val="000099"/>
                </a:solidFill>
              </a:rPr>
              <a:t> = 4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baseline="30000" dirty="0" smtClean="0">
                <a:solidFill>
                  <a:srgbClr val="000099"/>
                </a:solidFill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baseline="30000" dirty="0" smtClean="0">
                <a:solidFill>
                  <a:srgbClr val="000099"/>
                </a:solidFill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848100" y="46736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product of the last terms, </a:t>
            </a:r>
            <a:r>
              <a:rPr lang="en-US" b="1" dirty="0" smtClean="0"/>
              <a:t>L</a:t>
            </a:r>
            <a:r>
              <a:rPr lang="en-US" dirty="0" smtClean="0"/>
              <a:t>, is to be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5</a:t>
            </a:r>
            <a:r>
              <a:rPr lang="en-US" dirty="0" smtClean="0"/>
              <a:t>. The factors could be </a:t>
            </a:r>
            <a:r>
              <a:rPr lang="en-US" dirty="0" smtClean="0">
                <a:solidFill>
                  <a:srgbClr val="00206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2060"/>
                </a:solidFill>
              </a:rPr>
              <a:t>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</a:rPr>
              <a:t>+1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2060"/>
                </a:solidFill>
              </a:rPr>
              <a:t>+5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2060"/>
                </a:solidFill>
              </a:rPr>
              <a:t>1</a:t>
            </a:r>
            <a:r>
              <a:rPr lang="en-US" dirty="0" smtClean="0"/>
              <a:t>. We try all possible pairings until we find the right product. (If none of the pairs gives the correct product, then the trinomial is </a:t>
            </a:r>
            <a:r>
              <a:rPr lang="en-US" b="1" dirty="0" smtClean="0"/>
              <a:t>not factorable</a:t>
            </a:r>
            <a:r>
              <a:rPr lang="en-US" dirty="0" smtClean="0"/>
              <a:t>.) 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38100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2197080" imgH="469800" progId="Equation.DSMT4">
                  <p:embed/>
                </p:oleObj>
              </mc:Choice>
              <mc:Fallback>
                <p:oleObj name="Equation" r:id="rId3" imgW="2197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19400" y="38100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2819160" imgH="380880" progId="Equation.DSMT4">
                  <p:embed/>
                </p:oleObj>
              </mc:Choice>
              <mc:Fallback>
                <p:oleObj name="Equation" r:id="rId5" imgW="2819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791200" y="3810000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981080" imgH="380880" progId="Equation.DSMT4">
                  <p:embed/>
                </p:oleObj>
              </mc:Choice>
              <mc:Fallback>
                <p:oleObj name="Equation" r:id="rId7" imgW="19810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10000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0352" y="4648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2197080" imgH="469800" progId="Equation.DSMT4">
                  <p:embed/>
                </p:oleObj>
              </mc:Choice>
              <mc:Fallback>
                <p:oleObj name="Equation" r:id="rId9" imgW="21970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48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819400" y="46482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2819160" imgH="380880" progId="Equation.DSMT4">
                  <p:embed/>
                </p:oleObj>
              </mc:Choice>
              <mc:Fallback>
                <p:oleObj name="Equation" r:id="rId11" imgW="28191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6482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791200" y="4648200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1981080" imgH="380880" progId="Equation.DSMT4">
                  <p:embed/>
                </p:oleObj>
              </mc:Choice>
              <mc:Fallback>
                <p:oleObj name="Equation" r:id="rId13" imgW="1981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48200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154630" name="Object 6"/>
          <p:cNvGraphicFramePr>
            <a:graphicFrameLocks noChangeAspect="1"/>
          </p:cNvGraphicFramePr>
          <p:nvPr/>
        </p:nvGraphicFramePr>
        <p:xfrm>
          <a:off x="530352" y="3435350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2286000" imgH="469800" progId="Equation.DSMT4">
                  <p:embed/>
                </p:oleObj>
              </mc:Choice>
              <mc:Fallback>
                <p:oleObj name="Equation" r:id="rId3" imgW="22860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35350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638800" y="2800290"/>
            <a:ext cx="2402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desired product.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14478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2057400" imgH="469800" progId="Equation.DSMT4">
                  <p:embed/>
                </p:oleObj>
              </mc:Choice>
              <mc:Fallback>
                <p:oleObj name="Equation" r:id="rId5" imgW="2057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67000" y="14605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2654280" imgH="380880" progId="Equation.DSMT4">
                  <p:embed/>
                </p:oleObj>
              </mc:Choice>
              <mc:Fallback>
                <p:oleObj name="Equation" r:id="rId7" imgW="26542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46050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448300" y="1485900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2145960" imgH="380880" progId="Equation.DSMT4">
                  <p:embed/>
                </p:oleObj>
              </mc:Choice>
              <mc:Fallback>
                <p:oleObj name="Equation" r:id="rId9" imgW="2145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1485900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30352" y="22860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2057400" imgH="469800" progId="Equation.DSMT4">
                  <p:embed/>
                </p:oleObj>
              </mc:Choice>
              <mc:Fallback>
                <p:oleObj name="Equation" r:id="rId11" imgW="20574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692400" y="226695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2666880" imgH="380880" progId="Equation.DSMT4">
                  <p:embed/>
                </p:oleObj>
              </mc:Choice>
              <mc:Fallback>
                <p:oleObj name="Equation" r:id="rId13" imgW="2666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6695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448300" y="2254250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1803240" imgH="380880" progId="Equation.DSMT4">
                  <p:embed/>
                </p:oleObj>
              </mc:Choice>
              <mc:Fallback>
                <p:oleObj name="Equation" r:id="rId15" imgW="180324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254250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921000" y="34544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7" imgW="2425680" imgH="469800" progId="Equation.DSMT4">
                  <p:embed/>
                </p:oleObj>
              </mc:Choice>
              <mc:Fallback>
                <p:oleObj name="Equation" r:id="rId17" imgW="242568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4544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Factoring Involving Binomial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8980"/>
            <a:ext cx="8229600" cy="1040285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In this case the binomial </a:t>
            </a:r>
            <a:r>
              <a:rPr lang="en-US" dirty="0" smtClean="0">
                <a:solidFill>
                  <a:srgbClr val="FF00FF"/>
                </a:solidFill>
              </a:rPr>
              <a:t>(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 2)</a:t>
            </a:r>
            <a:r>
              <a:rPr lang="en-US" dirty="0" smtClean="0"/>
              <a:t> is the GCF.</a:t>
            </a:r>
            <a:endParaRPr lang="en-US" dirty="0"/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530352" y="1280160"/>
          <a:ext cx="584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5841720" imgH="482400" progId="Equation.DSMT4">
                  <p:embed/>
                </p:oleObj>
              </mc:Choice>
              <mc:Fallback>
                <p:oleObj name="Equation" r:id="rId3" imgW="58417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842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3048000"/>
          <a:ext cx="433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4330440" imgH="482400" progId="Equation.DSMT4">
                  <p:embed/>
                </p:oleObj>
              </mc:Choice>
              <mc:Fallback>
                <p:oleObj name="Equation" r:id="rId5" imgW="43304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4330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79600" y="3657600"/>
          <a:ext cx="297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2971800" imgH="571320" progId="Equation.DSMT4">
                  <p:embed/>
                </p:oleObj>
              </mc:Choice>
              <mc:Fallback>
                <p:oleObj name="Equation" r:id="rId7" imgW="2971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657600"/>
                        <a:ext cx="297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79600" y="4343400"/>
          <a:ext cx="481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4813200" imgH="469800" progId="Equation.DSMT4">
                  <p:embed/>
                </p:oleObj>
              </mc:Choice>
              <mc:Fallback>
                <p:oleObj name="Equation" r:id="rId9" imgW="48132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343400"/>
                        <a:ext cx="481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Factoring Involving Binomial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634567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  <a:r>
              <a:rPr lang="en-US" dirty="0" smtClean="0"/>
              <a:t>In this case if we substitute </a:t>
            </a:r>
            <a:r>
              <a:rPr lang="en-US" i="1" dirty="0" smtClean="0">
                <a:solidFill>
                  <a:srgbClr val="FF00FF"/>
                </a:solidFill>
              </a:rPr>
              <a:t>u </a:t>
            </a:r>
            <a:r>
              <a:rPr lang="en-US" dirty="0" smtClean="0">
                <a:solidFill>
                  <a:srgbClr val="FF00FF"/>
                </a:solidFill>
              </a:rPr>
              <a:t>= 5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+ </a:t>
            </a: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/>
              <a:t> the resulting trinomial takes a more familiar look in one variable and is easily factored: 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Now reversing the substitution, we have</a:t>
            </a:r>
            <a:endParaRPr lang="en-US" dirty="0"/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530352" y="1280160"/>
          <a:ext cx="510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5105160" imgH="533160" progId="Equation.DSMT4">
                  <p:embed/>
                </p:oleObj>
              </mc:Choice>
              <mc:Fallback>
                <p:oleObj name="Equation" r:id="rId3" imgW="510516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10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6" name="Object 4"/>
          <p:cNvGraphicFramePr>
            <a:graphicFrameLocks noChangeAspect="1"/>
          </p:cNvGraphicFramePr>
          <p:nvPr/>
        </p:nvGraphicFramePr>
        <p:xfrm>
          <a:off x="1143000" y="3429000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3835080" imgH="482400" progId="Equation.DSMT4">
                  <p:embed/>
                </p:oleObj>
              </mc:Choice>
              <mc:Fallback>
                <p:oleObj name="Equation" r:id="rId5" imgW="38350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383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7" name="Object 5"/>
          <p:cNvGraphicFramePr>
            <a:graphicFrameLocks noChangeAspect="1"/>
          </p:cNvGraphicFramePr>
          <p:nvPr/>
        </p:nvGraphicFramePr>
        <p:xfrm>
          <a:off x="952500" y="4724400"/>
          <a:ext cx="704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7048440" imgH="533160" progId="Equation.DSMT4">
                  <p:embed/>
                </p:oleObj>
              </mc:Choice>
              <mc:Fallback>
                <p:oleObj name="Equation" r:id="rId7" imgW="704844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724400"/>
                        <a:ext cx="704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8" name="Object 6"/>
          <p:cNvGraphicFramePr>
            <a:graphicFrameLocks noChangeAspect="1"/>
          </p:cNvGraphicFramePr>
          <p:nvPr/>
        </p:nvGraphicFramePr>
        <p:xfrm>
          <a:off x="5257800" y="35052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3352680" imgH="304560" progId="Equation.DSMT4">
                  <p:embed/>
                </p:oleObj>
              </mc:Choice>
              <mc:Fallback>
                <p:oleObj name="Equation" r:id="rId9" imgW="335268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052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965575"/>
              </p:ext>
            </p:extLst>
          </p:nvPr>
        </p:nvGraphicFramePr>
        <p:xfrm>
          <a:off x="457200" y="1752600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1: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⋅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2:  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</a:t>
                      </a:r>
                      <a:r>
                        <a:rPr lang="en-US" sz="2800" b="0" i="1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whose sum is </a:t>
                      </a:r>
                      <a:r>
                        <a:rPr lang="en-US" sz="2800" b="0" i="1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If this is not possible, then the trinomial is </a:t>
                      </a:r>
                      <a:r>
                        <a:rPr lang="en-US" sz="2800" b="1" i="0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 factorable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 ⋅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 = 20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20 and whose sum is 9. (In this case,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 ⋅ 5 = 20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 = 9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26394"/>
              </p:ext>
            </p:extLst>
          </p:nvPr>
        </p:nvGraphicFramePr>
        <p:xfrm>
          <a:off x="457200" y="182880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3: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the two numbers found in step 2 as coefficients.	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(+9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+4 and +5 as coefficients.</a:t>
                      </a:r>
                    </a:p>
                    <a:p>
                      <a:pPr algn="l"/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     =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776498"/>
              </p:ext>
            </p:extLst>
          </p:nvPr>
        </p:nvGraphicFramePr>
        <p:xfrm>
          <a:off x="457200" y="187452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4: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      = 2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5(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endParaRPr lang="en-US" sz="2800" b="1" i="1" kern="1200" baseline="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811792"/>
              </p:ext>
            </p:extLst>
          </p:nvPr>
        </p:nvGraphicFramePr>
        <p:xfrm>
          <a:off x="457200" y="1752600"/>
          <a:ext cx="82296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5: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factor. This will give two binomial factors of the trinomial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 (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2). Thus,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7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657833"/>
              </p:ext>
            </p:extLst>
          </p:nvPr>
        </p:nvGraphicFramePr>
        <p:xfrm>
          <a:off x="5607050" y="3733800"/>
          <a:ext cx="28448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quation" r:id="rId3" imgW="2844720" imgH="1866600" progId="Equation.DSMT4">
                  <p:embed/>
                </p:oleObj>
              </mc:Choice>
              <mc:Fallback>
                <p:oleObj name="Equation" r:id="rId3" imgW="2844720" imgH="1866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3733800"/>
                        <a:ext cx="28448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Factor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15</a:t>
            </a:r>
            <a:r>
              <a:rPr lang="en-US" dirty="0" smtClean="0"/>
              <a:t>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= 1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>
                <a:solidFill>
                  <a:srgbClr val="FF00FF"/>
                </a:solidFill>
              </a:rPr>
              <a:t> = −2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c</a:t>
            </a:r>
            <a:r>
              <a:rPr lang="en-US" dirty="0" smtClean="0">
                <a:solidFill>
                  <a:srgbClr val="FF00FF"/>
                </a:solidFill>
              </a:rPr>
              <a:t> = −15</a:t>
            </a:r>
            <a:r>
              <a:rPr lang="en-US" dirty="0" smtClean="0"/>
              <a:t> 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1:	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6600FF"/>
                </a:solidFill>
              </a:rPr>
              <a:t>a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i="1" dirty="0" smtClean="0">
                <a:solidFill>
                  <a:srgbClr val="6600FF"/>
                </a:solidFill>
              </a:rPr>
              <a:t>c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: 1(−15)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=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−15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2:	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15</a:t>
            </a:r>
            <a:r>
              <a:rPr lang="en-US" dirty="0" smtClean="0"/>
              <a:t> and 		whose sum is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dirty="0" smtClean="0"/>
              <a:t>.  </a:t>
            </a:r>
          </a:p>
          <a:p>
            <a:pPr>
              <a:tabLst>
                <a:tab pos="457200" algn="l"/>
                <a:tab pos="1257300" algn="l"/>
              </a:tabLst>
            </a:pPr>
            <a:endParaRPr lang="en-US" dirty="0" smtClean="0"/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3:	</a:t>
            </a:r>
            <a:r>
              <a:rPr lang="en-US" dirty="0" smtClean="0"/>
              <a:t>Rewrite </a:t>
            </a:r>
            <a:r>
              <a:rPr lang="en-US" dirty="0" smtClean="0">
                <a:solidFill>
                  <a:srgbClr val="FF00FF"/>
                </a:solidFill>
              </a:rPr>
              <a:t>−2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FF00FF"/>
                </a:solidFill>
              </a:rPr>
              <a:t>−5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+ 3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/>
              <a:t>to obtain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158723" name="Object 3"/>
          <p:cNvGraphicFramePr>
            <a:graphicFrameLocks noChangeAspect="1"/>
          </p:cNvGraphicFramePr>
          <p:nvPr/>
        </p:nvGraphicFramePr>
        <p:xfrm>
          <a:off x="1828800" y="3848100"/>
          <a:ext cx="477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4775040" imgH="406080" progId="Equation.DSMT4">
                  <p:embed/>
                </p:oleObj>
              </mc:Choice>
              <mc:Fallback>
                <p:oleObj name="Equation" r:id="rId3" imgW="477504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48100"/>
                        <a:ext cx="477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4" name="Object 4"/>
          <p:cNvGraphicFramePr>
            <a:graphicFrameLocks noChangeAspect="1"/>
          </p:cNvGraphicFramePr>
          <p:nvPr/>
        </p:nvGraphicFramePr>
        <p:xfrm>
          <a:off x="1828800" y="4953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4406760" imgH="380880" progId="Equation.DSMT4">
                  <p:embed/>
                </p:oleObj>
              </mc:Choice>
              <mc:Fallback>
                <p:oleObj name="Equation" r:id="rId5" imgW="44067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53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trinomials using the </a:t>
            </a:r>
            <a:r>
              <a:rPr lang="en-US" b="1" dirty="0" smtClean="0"/>
              <a:t>trial-and-error method.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trinomials using the </a:t>
            </a:r>
            <a:r>
              <a:rPr lang="en-US" b="1" i="1" dirty="0" smtClean="0"/>
              <a:t>ac</a:t>
            </a:r>
            <a:r>
              <a:rPr lang="en-US" b="1" dirty="0" smtClean="0"/>
              <a:t>-method.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Factor by grouping.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</a:t>
            </a:r>
            <a:r>
              <a:rPr lang="en-US" dirty="0" smtClean="0">
                <a:solidFill>
                  <a:srgbClr val="6600FF"/>
                </a:solidFill>
              </a:rPr>
              <a:t>(</a:t>
            </a:r>
            <a:r>
              <a:rPr lang="en-US" i="1" dirty="0" smtClean="0">
                <a:solidFill>
                  <a:srgbClr val="6600FF"/>
                </a:solidFill>
              </a:rPr>
              <a:t>x </a:t>
            </a:r>
            <a:r>
              <a:rPr lang="en-US" dirty="0" smtClean="0">
                <a:solidFill>
                  <a:srgbClr val="66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6600FF"/>
                </a:solidFill>
              </a:rPr>
              <a:t> 5)</a:t>
            </a:r>
            <a:r>
              <a:rPr lang="en-US" i="1" dirty="0" smtClean="0"/>
              <a:t>.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1676400" y="1905000"/>
          <a:ext cx="505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5054400" imgH="431640" progId="Equation.DSMT4">
                  <p:embed/>
                </p:oleObj>
              </mc:Choice>
              <mc:Fallback>
                <p:oleObj name="Equation" r:id="rId3" imgW="505440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05000"/>
                        <a:ext cx="505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9" name="Object 5"/>
          <p:cNvGraphicFramePr>
            <a:graphicFrameLocks noChangeAspect="1"/>
          </p:cNvGraphicFramePr>
          <p:nvPr/>
        </p:nvGraphicFramePr>
        <p:xfrm>
          <a:off x="1676400" y="3289300"/>
          <a:ext cx="445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4457520" imgH="368280" progId="Equation.DSMT4">
                  <p:embed/>
                </p:oleObj>
              </mc:Choice>
              <mc:Fallback>
                <p:oleObj name="Equation" r:id="rId5" imgW="445752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89300"/>
                        <a:ext cx="445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18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39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First factor out the greatest common factor 3</a:t>
            </a:r>
            <a:r>
              <a:rPr lang="en-US" i="1" dirty="0" smtClean="0"/>
              <a:t>x.</a:t>
            </a:r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Now factor the trinomial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dirty="0" smtClean="0"/>
              <a:t> with 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= 6</a:t>
            </a:r>
            <a:r>
              <a:rPr lang="en-US" dirty="0" smtClean="0"/>
              <a:t>,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>
                <a:solidFill>
                  <a:srgbClr val="FF00FF"/>
                </a:solidFill>
              </a:rPr>
              <a:t> = −13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c</a:t>
            </a:r>
            <a:r>
              <a:rPr lang="en-US" dirty="0" smtClean="0">
                <a:solidFill>
                  <a:srgbClr val="FF00FF"/>
                </a:solidFill>
              </a:rPr>
              <a:t> = 6</a:t>
            </a:r>
            <a:r>
              <a:rPr lang="en-US" dirty="0" smtClean="0"/>
              <a:t>. </a:t>
            </a:r>
            <a:r>
              <a:rPr lang="en-US" i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1: 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6600FF"/>
                </a:solidFill>
              </a:rPr>
              <a:t>a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i="1" dirty="0" smtClean="0">
                <a:solidFill>
                  <a:srgbClr val="6600FF"/>
                </a:solidFill>
              </a:rPr>
              <a:t>c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: 6(6)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=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36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2: 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</a:rPr>
              <a:t>36</a:t>
            </a:r>
            <a:r>
              <a:rPr lang="en-US" dirty="0" smtClean="0"/>
              <a:t> and whose sum is </a:t>
            </a:r>
            <a:r>
              <a:rPr lang="en-US" dirty="0" smtClean="0">
                <a:solidFill>
                  <a:srgbClr val="FF00FF"/>
                </a:solidFill>
              </a:rPr>
              <a:t>−13</a:t>
            </a:r>
            <a:r>
              <a:rPr lang="en-US" dirty="0" smtClean="0"/>
              <a:t>.</a:t>
            </a:r>
          </a:p>
        </p:txBody>
      </p:sp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1981200" y="2781300"/>
          <a:ext cx="533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5333760" imgH="571320" progId="Equation.DSMT4">
                  <p:embed/>
                </p:oleObj>
              </mc:Choice>
              <mc:Fallback>
                <p:oleObj name="Equation" r:id="rId3" imgW="53337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81300"/>
                        <a:ext cx="533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This may take some time and experimentation. We do know that both numbers must be negative since the product is positive and the sum is negative.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Step 3: </a:t>
            </a:r>
            <a:r>
              <a:rPr lang="en-US" dirty="0" smtClean="0"/>
              <a:t>Rewrite </a:t>
            </a:r>
            <a:r>
              <a:rPr lang="en-US" dirty="0" smtClean="0">
                <a:solidFill>
                  <a:srgbClr val="FF00FF"/>
                </a:solidFill>
              </a:rPr>
              <a:t>−13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i="1" dirty="0" smtClean="0"/>
              <a:t>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FF"/>
                </a:solidFill>
              </a:rPr>
              <a:t>−9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−4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/>
              <a:t>to obtain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/>
        </p:nvGraphicFramePr>
        <p:xfrm>
          <a:off x="1866900" y="2794000"/>
          <a:ext cx="5410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5410080" imgH="406080" progId="Equation.DSMT4">
                  <p:embed/>
                </p:oleObj>
              </mc:Choice>
              <mc:Fallback>
                <p:oleObj name="Equation" r:id="rId3" imgW="541008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794000"/>
                        <a:ext cx="5410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796" name="Object 4"/>
          <p:cNvGraphicFramePr>
            <a:graphicFrameLocks noChangeAspect="1"/>
          </p:cNvGraphicFramePr>
          <p:nvPr/>
        </p:nvGraphicFramePr>
        <p:xfrm>
          <a:off x="1866900" y="3962400"/>
          <a:ext cx="463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4635360" imgH="380880" progId="Equation.DSMT4">
                  <p:embed/>
                </p:oleObj>
              </mc:Choice>
              <mc:Fallback>
                <p:oleObj name="Equation" r:id="rId5" imgW="46353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3962400"/>
                        <a:ext cx="463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Factor by grouping.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−2 is factored from the last two terms so that there will be a common binomial factor (2</a:t>
            </a:r>
            <a:r>
              <a:rPr lang="en-US" i="1" dirty="0" smtClean="0"/>
              <a:t>x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 3).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625600" y="20574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name="Equation" r:id="rId3" imgW="1866600" imgH="380880" progId="Equation.DSMT4">
                  <p:embed/>
                </p:oleObj>
              </mc:Choice>
              <mc:Fallback>
                <p:oleObj name="Equation" r:id="rId3" imgW="1866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0574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3632200" y="20574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Equation" r:id="rId5" imgW="2666880" imgH="380880" progId="Equation.DSMT4">
                  <p:embed/>
                </p:oleObj>
              </mc:Choice>
              <mc:Fallback>
                <p:oleObj name="Equation" r:id="rId5" imgW="2666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05740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3632200" y="2495550"/>
          <a:ext cx="335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7" imgW="3352680" imgH="571320" progId="Equation.DSMT4">
                  <p:embed/>
                </p:oleObj>
              </mc:Choice>
              <mc:Fallback>
                <p:oleObj name="Equation" r:id="rId7" imgW="33526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495550"/>
                        <a:ext cx="3352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3632200" y="312420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9" imgW="3340080" imgH="469800" progId="Equation.DSMT4">
                  <p:embed/>
                </p:oleObj>
              </mc:Choice>
              <mc:Fallback>
                <p:oleObj name="Equation" r:id="rId9" imgW="33400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3124200"/>
                        <a:ext cx="334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</a:t>
            </a:r>
            <a:r>
              <a:rPr lang="en-US" dirty="0" smtClean="0">
                <a:solidFill>
                  <a:srgbClr val="6600FF"/>
                </a:solidFill>
              </a:rPr>
              <a:t>(2</a:t>
            </a:r>
            <a:r>
              <a:rPr lang="en-US" i="1" dirty="0" smtClean="0">
                <a:solidFill>
                  <a:srgbClr val="6600FF"/>
                </a:solidFill>
              </a:rPr>
              <a:t>x </a:t>
            </a:r>
            <a:r>
              <a:rPr lang="en-US" dirty="0" smtClean="0">
                <a:solidFill>
                  <a:srgbClr val="66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6600FF"/>
                </a:solidFill>
              </a:rPr>
              <a:t> 3)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Thus, for the original expression,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6172200" y="4330700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Remember to include the original GCF in the final product.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30352" y="4254500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3" imgW="2539800" imgH="380880" progId="Equation.DSMT4">
                  <p:embed/>
                </p:oleObj>
              </mc:Choice>
              <mc:Fallback>
                <p:oleObj name="Equation" r:id="rId3" imgW="2539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54500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162300" y="4254500"/>
          <a:ext cx="275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5" imgW="2755800" imgH="571320" progId="Equation.DSMT4">
                  <p:embed/>
                </p:oleObj>
              </mc:Choice>
              <mc:Fallback>
                <p:oleObj name="Equation" r:id="rId5" imgW="2755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254500"/>
                        <a:ext cx="275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162300" y="4940300"/>
          <a:ext cx="287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7" imgW="2869920" imgH="469800" progId="Equation.DSMT4">
                  <p:embed/>
                </p:oleObj>
              </mc:Choice>
              <mc:Fallback>
                <p:oleObj name="Equation" r:id="rId7" imgW="2869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940300"/>
                        <a:ext cx="287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625600" y="19177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9" imgW="1866600" imgH="380880" progId="Equation.DSMT4">
                  <p:embed/>
                </p:oleObj>
              </mc:Choice>
              <mc:Fallback>
                <p:oleObj name="Equation" r:id="rId9" imgW="1866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19177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81400" y="19050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1" imgW="2666880" imgH="380880" progId="Equation.DSMT4">
                  <p:embed/>
                </p:oleObj>
              </mc:Choice>
              <mc:Fallback>
                <p:oleObj name="Equation" r:id="rId11" imgW="2666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0500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581400" y="235585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3" imgW="3340080" imgH="469800" progId="Equation.DSMT4">
                  <p:embed/>
                </p:oleObj>
              </mc:Choice>
              <mc:Fallback>
                <p:oleObj name="Equation" r:id="rId13" imgW="33400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55850"/>
                        <a:ext cx="334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81400" y="289560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15" imgW="2476440" imgH="469800" progId="Equation.DSMT4">
                  <p:embed/>
                </p:oleObj>
              </mc:Choice>
              <mc:Fallback>
                <p:oleObj name="Equation" r:id="rId15" imgW="24764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247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Summary Note: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a.	</a:t>
            </a:r>
            <a:r>
              <a:rPr lang="en-US" dirty="0" smtClean="0">
                <a:solidFill>
                  <a:srgbClr val="000000"/>
                </a:solidFill>
              </a:rPr>
              <a:t>When factoring polynomials, always look for a common factor first. Then, if there is one, remember to include this common factor as part of the answer.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b.	</a:t>
            </a:r>
            <a:r>
              <a:rPr lang="en-US" b="1" dirty="0" smtClean="0">
                <a:solidFill>
                  <a:srgbClr val="C00000"/>
                </a:solidFill>
              </a:rPr>
              <a:t>To factor completely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means to find factors of the polynomial such that none of the factors are themselves factorable.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c.	</a:t>
            </a:r>
            <a:r>
              <a:rPr lang="en-US" dirty="0" smtClean="0">
                <a:solidFill>
                  <a:srgbClr val="000000"/>
                </a:solidFill>
              </a:rPr>
              <a:t>Not all polynomials are factorable. (See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3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5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in Example 2b.) </a:t>
            </a:r>
            <a:r>
              <a:rPr lang="en-US" b="1" dirty="0" smtClean="0">
                <a:solidFill>
                  <a:srgbClr val="C00000"/>
                </a:solidFill>
              </a:rPr>
              <a:t>Any polynomial that cannot be factored as the product of polynomials with integer coefficients is not factorable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Completely factor each polynomial.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4866" name="Object 2"/>
          <p:cNvGraphicFramePr>
            <a:graphicFrameLocks noChangeAspect="1"/>
          </p:cNvGraphicFramePr>
          <p:nvPr/>
        </p:nvGraphicFramePr>
        <p:xfrm>
          <a:off x="596900" y="1905000"/>
          <a:ext cx="7404100" cy="303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7403760" imgH="3035160" progId="Equation.DSMT4">
                  <p:embed/>
                </p:oleObj>
              </mc:Choice>
              <mc:Fallback>
                <p:oleObj name="Equation" r:id="rId3" imgW="7403760" imgH="303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905000"/>
                        <a:ext cx="7404100" cy="303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1.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7)(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5)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2.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2(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1)(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2)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3.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8)(4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1)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4.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2)(8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3)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5.</a:t>
            </a:r>
            <a:r>
              <a:rPr lang="es-ES" dirty="0" smtClean="0"/>
              <a:t>	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1)(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6)(2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3)</a:t>
            </a:r>
            <a:r>
              <a:rPr lang="es-E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6.</a:t>
            </a:r>
            <a:r>
              <a:rPr lang="es-ES" dirty="0" smtClean="0"/>
              <a:t>	</a:t>
            </a:r>
            <a:r>
              <a:rPr lang="es-ES" dirty="0" smtClean="0">
                <a:solidFill>
                  <a:srgbClr val="FF0000"/>
                </a:solidFill>
              </a:rPr>
              <a:t>5(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2)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Factoring Trinomials with </a:t>
            </a:r>
            <a:br>
              <a:rPr lang="en-US" dirty="0" smtClean="0"/>
            </a:br>
            <a:r>
              <a:rPr lang="en-US" dirty="0" smtClean="0"/>
              <a:t>Leading Coefficient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Factor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− 10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+ 16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We need to find two negative factors of 16 whose sum is </a:t>
            </a:r>
            <a:r>
              <a:rPr lang="en-US" dirty="0" smtClean="0">
                <a:solidFill>
                  <a:srgbClr val="FF00FF"/>
                </a:solidFill>
              </a:rPr>
              <a:t>−10</a:t>
            </a:r>
            <a:r>
              <a:rPr lang="en-US" dirty="0" smtClean="0"/>
              <a:t>.  </a:t>
            </a:r>
          </a:p>
          <a:p>
            <a:pPr>
              <a:tabLst>
                <a:tab pos="463550" algn="l"/>
                <a:tab pos="4572000" algn="l"/>
              </a:tabLst>
            </a:pPr>
            <a:r>
              <a:rPr lang="en-US" dirty="0" smtClean="0"/>
              <a:t>	</a:t>
            </a:r>
            <a:r>
              <a:rPr lang="en-US" u="sng" dirty="0" smtClean="0"/>
              <a:t>Negative Factors of 16</a:t>
            </a:r>
            <a:r>
              <a:rPr lang="en-US" dirty="0" smtClean="0"/>
              <a:t> 	</a:t>
            </a:r>
            <a:r>
              <a:rPr lang="en-US" u="sng" dirty="0" smtClean="0"/>
              <a:t>Sums of These Factors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−1 	−16 	−1 + (−16)	=	−17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−2 	−8</a:t>
            </a:r>
            <a:r>
              <a:rPr lang="en-US" dirty="0" smtClean="0">
                <a:solidFill>
                  <a:srgbClr val="002060"/>
                </a:solidFill>
              </a:rPr>
              <a:t>	 </a:t>
            </a:r>
            <a:r>
              <a:rPr lang="en-US" dirty="0" smtClean="0">
                <a:solidFill>
                  <a:srgbClr val="FF00FF"/>
                </a:solidFill>
              </a:rPr>
              <a:t>−2 + (−8)	=	−10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−4 	−4 	−4 + (−4)	=	−8</a:t>
            </a:r>
          </a:p>
          <a:p>
            <a:pPr>
              <a:tabLst>
                <a:tab pos="914400" algn="l"/>
                <a:tab pos="2292350" algn="l"/>
                <a:tab pos="5035550" algn="l"/>
              </a:tabLst>
            </a:pPr>
            <a:r>
              <a:rPr lang="en-US" dirty="0" smtClean="0"/>
              <a:t>Thus, </a:t>
            </a:r>
            <a:endParaRPr lang="en-US" dirty="0"/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/>
        </p:nvGraphicFramePr>
        <p:xfrm>
          <a:off x="1419352" y="53340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866600" imgH="380880" progId="Equation.DSMT4">
                  <p:embed/>
                </p:oleObj>
              </mc:Choice>
              <mc:Fallback>
                <p:oleObj name="Equation" r:id="rId3" imgW="18666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352" y="53340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390900" y="5334000"/>
          <a:ext cx="224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2247840" imgH="469800" progId="Equation.DSMT4">
                  <p:embed/>
                </p:oleObj>
              </mc:Choice>
              <mc:Fallback>
                <p:oleObj name="Equation" r:id="rId5" imgW="2247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5334000"/>
                        <a:ext cx="224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114800" y="35052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14800" y="399970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114800" y="449421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Factoring Trinomials with </a:t>
            </a:r>
            <a:br>
              <a:rPr lang="en-US" dirty="0" smtClean="0"/>
            </a:br>
            <a:r>
              <a:rPr lang="en-US" dirty="0" smtClean="0"/>
              <a:t>Leading Coefficient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3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+ 36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In this case the constant term is negative (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12) so one factor is positive and the other negative.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3400" y="2514600"/>
          <a:ext cx="207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070000" imgH="380880" progId="Equation.DSMT4">
                  <p:embed/>
                </p:oleObj>
              </mc:Choice>
              <mc:Fallback>
                <p:oleObj name="Equation" r:id="rId3" imgW="2070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207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79700" y="2463800"/>
          <a:ext cx="518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5181480" imgH="571320" progId="Equation.DSMT4">
                  <p:embed/>
                </p:oleObj>
              </mc:Choice>
              <mc:Fallback>
                <p:oleObj name="Equation" r:id="rId5" imgW="51814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463800"/>
                        <a:ext cx="518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9700" y="3187700"/>
          <a:ext cx="608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6083280" imgH="469800" progId="Equation.DSMT4">
                  <p:embed/>
                </p:oleObj>
              </mc:Choice>
              <mc:Fallback>
                <p:oleObj name="Equation" r:id="rId7" imgW="60832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187700"/>
                        <a:ext cx="608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Trial-and-Error 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 illustrated in Example 1b, the first step in factoring should always be to factor out any common monomial factor. Also, if the leading coefficient is negative, factor out a negative monomial even if it is just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1. A polynomial with a positive leading coefficient is easier to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For </a:t>
            </a:r>
            <a:r>
              <a:rPr lang="en-US" b="1" dirty="0" smtClean="0">
                <a:solidFill>
                  <a:srgbClr val="FF00FF"/>
                </a:solidFill>
              </a:rPr>
              <a:t>F </a:t>
            </a:r>
            <a:r>
              <a:rPr lang="en-US" dirty="0" smtClean="0">
                <a:solidFill>
                  <a:srgbClr val="FF00FF"/>
                </a:solidFill>
              </a:rPr>
              <a:t>= 5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/>
              <a:t> </a:t>
            </a:r>
            <a:r>
              <a:rPr lang="en-US" dirty="0" smtClean="0"/>
              <a:t>we know that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, we know that </a:t>
            </a:r>
            <a:r>
              <a:rPr lang="en-US" dirty="0" smtClean="0">
                <a:solidFill>
                  <a:srgbClr val="000099"/>
                </a:solidFill>
              </a:rPr>
              <a:t>−10 = (+1)(−10), −10 = (−1)(+10), −10 = (+2)(−5),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−10 = (−2)(+5).</a:t>
            </a: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148482" name="Object 2"/>
          <p:cNvGraphicFramePr>
            <a:graphicFrameLocks noChangeAspect="1"/>
          </p:cNvGraphicFramePr>
          <p:nvPr/>
        </p:nvGraphicFramePr>
        <p:xfrm>
          <a:off x="511300" y="1295400"/>
          <a:ext cx="355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3555720" imgH="380880" progId="Equation.DSMT4">
                  <p:embed/>
                </p:oleObj>
              </mc:Choice>
              <mc:Fallback>
                <p:oleObj name="Equation" r:id="rId3" imgW="35557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00" y="1295400"/>
                        <a:ext cx="355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762000" y="39624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3"/>
          <p:cNvGrpSpPr/>
          <p:nvPr/>
        </p:nvGrpSpPr>
        <p:grpSpPr>
          <a:xfrm>
            <a:off x="1066006" y="4420394"/>
            <a:ext cx="1677988" cy="761206"/>
            <a:chOff x="1066006" y="5106194"/>
            <a:chExt cx="1677988" cy="761206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86692" y="548550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363092" y="548550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066800" y="5865420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4"/>
          <p:cNvGrpSpPr/>
          <p:nvPr/>
        </p:nvGrpSpPr>
        <p:grpSpPr>
          <a:xfrm>
            <a:off x="1676400" y="4441330"/>
            <a:ext cx="609600" cy="283070"/>
            <a:chOff x="1676400" y="5127130"/>
            <a:chExt cx="609600" cy="283070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535338" y="5268192"/>
              <a:ext cx="282702" cy="577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144361" y="5268192"/>
              <a:ext cx="282702" cy="577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76688" y="5409464"/>
              <a:ext cx="609023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600200" y="4724400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10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5248275"/>
            <a:ext cx="425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40386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 − </a:t>
            </a:r>
            <a:r>
              <a:rPr lang="en-US" sz="2000" dirty="0" smtClean="0">
                <a:solidFill>
                  <a:srgbClr val="008080"/>
                </a:solidFill>
              </a:rPr>
              <a:t>10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−</a:t>
            </a:r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In fact, (5</a:t>
            </a:r>
            <a:r>
              <a:rPr lang="en-US" sz="2000" i="1" dirty="0">
                <a:solidFill>
                  <a:srgbClr val="008080"/>
                </a:solidFill>
              </a:rPr>
              <a:t>x −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10) should not even be tried because it has a common factor of 5 and 5 is not a common factor of the trinomial. 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762000" y="19050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209680" imgH="469800" progId="Equation.DSMT4">
                  <p:embed/>
                </p:oleObj>
              </mc:Choice>
              <mc:Fallback>
                <p:oleObj name="Equation" r:id="rId3" imgW="2209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050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9"/>
          <p:cNvGrpSpPr/>
          <p:nvPr/>
        </p:nvGrpSpPr>
        <p:grpSpPr>
          <a:xfrm>
            <a:off x="990600" y="2362994"/>
            <a:ext cx="1753393" cy="761206"/>
            <a:chOff x="990600" y="2362994"/>
            <a:chExt cx="1753393" cy="761206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11322" y="2742272"/>
              <a:ext cx="760216" cy="1659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363056" y="2742272"/>
              <a:ext cx="760216" cy="1659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991430" y="3122220"/>
              <a:ext cx="1751735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8"/>
          <p:cNvGrpSpPr/>
          <p:nvPr/>
        </p:nvGrpSpPr>
        <p:grpSpPr>
          <a:xfrm>
            <a:off x="1659773" y="2383931"/>
            <a:ext cx="457201" cy="283069"/>
            <a:chOff x="1659773" y="2383931"/>
            <a:chExt cx="457201" cy="283069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518639" y="2525065"/>
              <a:ext cx="282702" cy="433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1975407" y="2525065"/>
              <a:ext cx="282702" cy="433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59990" y="2666264"/>
              <a:ext cx="456767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665316" y="2667000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54840" y="3190875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19812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50</a:t>
            </a:r>
            <a:r>
              <a:rPr lang="en-US" sz="2000" i="1" dirty="0" smtClean="0">
                <a:solidFill>
                  <a:srgbClr val="008080"/>
                </a:solidFill>
              </a:rPr>
              <a:t>x − x</a:t>
            </a:r>
            <a:r>
              <a:rPr lang="en-US" sz="2000" dirty="0" smtClean="0">
                <a:solidFill>
                  <a:srgbClr val="008080"/>
                </a:solidFill>
              </a:rPr>
              <a:t> = 49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892175" y="3800475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2044440" imgH="469800" progId="Equation.DSMT4">
                  <p:embed/>
                </p:oleObj>
              </mc:Choice>
              <mc:Fallback>
                <p:oleObj name="Equation" r:id="rId5" imgW="20444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3800475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0"/>
          <p:cNvGrpSpPr/>
          <p:nvPr/>
        </p:nvGrpSpPr>
        <p:grpSpPr>
          <a:xfrm>
            <a:off x="1066006" y="4258409"/>
            <a:ext cx="1677988" cy="761206"/>
            <a:chOff x="1066006" y="4258409"/>
            <a:chExt cx="1677988" cy="761206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1"/>
          <p:cNvGrpSpPr/>
          <p:nvPr/>
        </p:nvGrpSpPr>
        <p:grpSpPr>
          <a:xfrm>
            <a:off x="1730431" y="4279342"/>
            <a:ext cx="533402" cy="283176"/>
            <a:chOff x="1730431" y="4279342"/>
            <a:chExt cx="533402" cy="283176"/>
          </a:xfrm>
        </p:grpSpPr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1589333" y="4420443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122230" y="4420440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730683" y="4561782"/>
              <a:ext cx="532896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783490" y="4572000"/>
            <a:ext cx="425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76400" y="5086290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86200" y="387661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−25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+ 2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−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0" grpId="0"/>
      <p:bldP spid="31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892175" y="211449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044440" imgH="469800" progId="Equation.DSMT4">
                  <p:embed/>
                </p:oleObj>
              </mc:Choice>
              <mc:Fallback>
                <p:oleObj name="Equation" r:id="rId3" imgW="204444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211449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8"/>
          <p:cNvGrpSpPr/>
          <p:nvPr/>
        </p:nvGrpSpPr>
        <p:grpSpPr>
          <a:xfrm>
            <a:off x="1066006" y="2572424"/>
            <a:ext cx="1677988" cy="761206"/>
            <a:chOff x="1066006" y="2572424"/>
            <a:chExt cx="1677988" cy="761206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686692" y="295173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363092" y="295173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66800" y="3331650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8"/>
          <p:cNvGrpSpPr/>
          <p:nvPr/>
        </p:nvGrpSpPr>
        <p:grpSpPr>
          <a:xfrm>
            <a:off x="1730431" y="2593357"/>
            <a:ext cx="533402" cy="283176"/>
            <a:chOff x="1730431" y="2593357"/>
            <a:chExt cx="533402" cy="283176"/>
          </a:xfrm>
        </p:grpSpPr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1589333" y="2734458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122230" y="2734455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730683" y="2875797"/>
              <a:ext cx="532896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676400" y="2876490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31040" y="3486090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86200" y="219063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− 2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530352" y="4197350"/>
          <a:ext cx="353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3530520" imgH="469800" progId="Equation.DSMT4">
                  <p:embed/>
                </p:oleObj>
              </mc:Choice>
              <mc:Fallback>
                <p:oleObj name="Equation" r:id="rId5" imgW="353052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7350"/>
                        <a:ext cx="353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127500" y="42164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425680" imgH="469800" progId="Equation.DSMT4">
                  <p:embed/>
                </p:oleObj>
              </mc:Choice>
              <mc:Fallback>
                <p:oleObj name="Equation" r:id="rId7" imgW="2425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2164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277"/>
            <a:ext cx="8229600" cy="2123658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Note that while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0000FF"/>
                </a:solidFill>
              </a:rPr>
              <a:t> 6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+ 10 </a:t>
            </a:r>
            <a:r>
              <a:rPr lang="en-US" b="1" dirty="0" smtClean="0"/>
              <a:t>is factorable </a:t>
            </a:r>
            <a:r>
              <a:rPr lang="en-US" dirty="0" smtClean="0"/>
              <a:t>(because 2 is a common monomial factor), the trinomial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0000FF"/>
                </a:solidFill>
              </a:rPr>
              <a:t> 3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+ 5 </a:t>
            </a:r>
            <a:r>
              <a:rPr lang="en-US" dirty="0" smtClean="0"/>
              <a:t>is </a:t>
            </a:r>
            <a:r>
              <a:rPr lang="en-US" b="1" dirty="0" smtClean="0"/>
              <a:t>not factorable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530352" y="128016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3390840" imgH="380880" progId="Equation.DSMT4">
                  <p:embed/>
                </p:oleObj>
              </mc:Choice>
              <mc:Fallback>
                <p:oleObj name="Equation" r:id="rId3" imgW="339084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5" name="Object 3"/>
          <p:cNvGraphicFramePr>
            <a:graphicFrameLocks noChangeAspect="1"/>
          </p:cNvGraphicFramePr>
          <p:nvPr/>
        </p:nvGraphicFramePr>
        <p:xfrm>
          <a:off x="2209800" y="200025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1866600" imgH="380880" progId="Equation.DSMT4">
                  <p:embed/>
                </p:oleObj>
              </mc:Choice>
              <mc:Fallback>
                <p:oleObj name="Equation" r:id="rId5" imgW="18666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0025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178300" y="1955800"/>
          <a:ext cx="2222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7" imgW="2222280" imgH="571320" progId="Equation.DSMT4">
                  <p:embed/>
                </p:oleObj>
              </mc:Choice>
              <mc:Fallback>
                <p:oleObj name="Equation" r:id="rId7" imgW="22222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1955800"/>
                        <a:ext cx="2222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939</Words>
  <Application>Microsoft Office PowerPoint</Application>
  <PresentationFormat>On-screen Show (4:3)</PresentationFormat>
  <Paragraphs>158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Courier New</vt:lpstr>
      <vt:lpstr>Calibri</vt:lpstr>
      <vt:lpstr>Symbol</vt:lpstr>
      <vt:lpstr>Arial</vt:lpstr>
      <vt:lpstr>Office Theme</vt:lpstr>
      <vt:lpstr>Equation</vt:lpstr>
      <vt:lpstr>Section 4.6</vt:lpstr>
      <vt:lpstr>Objectives</vt:lpstr>
      <vt:lpstr>Example 1: Factoring Trinomials with  Leading Coefficient 1</vt:lpstr>
      <vt:lpstr>Example 1: Factoring Trinomials with  Leading Coefficient 1 (cont.)</vt:lpstr>
      <vt:lpstr>The Trial-and-Error Method of Factoring</vt:lpstr>
      <vt:lpstr>Example 2: Using the Trial-and-Error Method: Leading Coefficient Not 1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3: Factoring Involving Binomial Expressions</vt:lpstr>
      <vt:lpstr>Example 3: Factoring Involving Binomial Expressions</vt:lpstr>
      <vt:lpstr>ac-Method of Factoring</vt:lpstr>
      <vt:lpstr>ac-Method of Factoring</vt:lpstr>
      <vt:lpstr>ac-Method of Factoring</vt:lpstr>
      <vt:lpstr>ac-Method of Factoring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ac-Method of Factoring</vt:lpstr>
      <vt:lpstr>ac-Method of Factoring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36</cp:revision>
  <dcterms:created xsi:type="dcterms:W3CDTF">2013-04-26T14:43:13Z</dcterms:created>
  <dcterms:modified xsi:type="dcterms:W3CDTF">2017-07-28T15:49:19Z</dcterms:modified>
</cp:coreProperties>
</file>