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8" r:id="rId30"/>
    <p:sldId id="285" r:id="rId31"/>
    <p:sldId id="286" r:id="rId32"/>
    <p:sldId id="287" r:id="rId33"/>
  </p:sldIdLst>
  <p:sldSz cx="9144000" cy="6858000" type="screen4x3"/>
  <p:notesSz cx="6858000" cy="9144000"/>
  <p:embeddedFontLst>
    <p:embeddedFont>
      <p:font typeface="Calibri" panose="020F0502020204030204" pitchFamily="34"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4" Type="http://schemas.openxmlformats.org/officeDocument/2006/relationships/image" Target="../media/image4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54.wmf"/><Relationship Id="rId1" Type="http://schemas.openxmlformats.org/officeDocument/2006/relationships/image" Target="../media/image53.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image" Target="../media/image56.wmf"/><Relationship Id="rId5" Type="http://schemas.openxmlformats.org/officeDocument/2006/relationships/image" Target="../media/image60.wmf"/><Relationship Id="rId4" Type="http://schemas.openxmlformats.org/officeDocument/2006/relationships/image" Target="../media/image59.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image" Target="../media/image63.wmf"/><Relationship Id="rId7" Type="http://schemas.openxmlformats.org/officeDocument/2006/relationships/image" Target="../media/image67.wmf"/><Relationship Id="rId2" Type="http://schemas.openxmlformats.org/officeDocument/2006/relationships/image" Target="../media/image62.wmf"/><Relationship Id="rId1" Type="http://schemas.openxmlformats.org/officeDocument/2006/relationships/image" Target="../media/image61.wmf"/><Relationship Id="rId6" Type="http://schemas.openxmlformats.org/officeDocument/2006/relationships/image" Target="../media/image66.wmf"/><Relationship Id="rId5" Type="http://schemas.openxmlformats.org/officeDocument/2006/relationships/image" Target="../media/image65.wmf"/><Relationship Id="rId10" Type="http://schemas.openxmlformats.org/officeDocument/2006/relationships/image" Target="../media/image70.wmf"/><Relationship Id="rId4" Type="http://schemas.openxmlformats.org/officeDocument/2006/relationships/image" Target="../media/image64.wmf"/><Relationship Id="rId9" Type="http://schemas.openxmlformats.org/officeDocument/2006/relationships/image" Target="../media/image6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7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image" Target="../media/image74.wmf"/><Relationship Id="rId7" Type="http://schemas.openxmlformats.org/officeDocument/2006/relationships/image" Target="../media/image78.wmf"/><Relationship Id="rId2" Type="http://schemas.openxmlformats.org/officeDocument/2006/relationships/image" Target="../media/image73.wmf"/><Relationship Id="rId1" Type="http://schemas.openxmlformats.org/officeDocument/2006/relationships/image" Target="../media/image72.wmf"/><Relationship Id="rId6" Type="http://schemas.openxmlformats.org/officeDocument/2006/relationships/image" Target="../media/image77.wmf"/><Relationship Id="rId5" Type="http://schemas.openxmlformats.org/officeDocument/2006/relationships/image" Target="../media/image76.wmf"/><Relationship Id="rId4" Type="http://schemas.openxmlformats.org/officeDocument/2006/relationships/image" Target="../media/image75.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6.wmf"/><Relationship Id="rId2" Type="http://schemas.openxmlformats.org/officeDocument/2006/relationships/image" Target="../media/image81.wmf"/><Relationship Id="rId1" Type="http://schemas.openxmlformats.org/officeDocument/2006/relationships/image" Target="../media/image80.wmf"/><Relationship Id="rId6" Type="http://schemas.openxmlformats.org/officeDocument/2006/relationships/image" Target="../media/image85.wmf"/><Relationship Id="rId5" Type="http://schemas.openxmlformats.org/officeDocument/2006/relationships/image" Target="../media/image84.wmf"/><Relationship Id="rId10" Type="http://schemas.openxmlformats.org/officeDocument/2006/relationships/image" Target="../media/image89.wmf"/><Relationship Id="rId4" Type="http://schemas.openxmlformats.org/officeDocument/2006/relationships/image" Target="../media/image83.wmf"/><Relationship Id="rId9" Type="http://schemas.openxmlformats.org/officeDocument/2006/relationships/image" Target="../media/image88.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92.wmf"/><Relationship Id="rId7" Type="http://schemas.openxmlformats.org/officeDocument/2006/relationships/image" Target="../media/image96.wmf"/><Relationship Id="rId2" Type="http://schemas.openxmlformats.org/officeDocument/2006/relationships/image" Target="../media/image91.wmf"/><Relationship Id="rId1" Type="http://schemas.openxmlformats.org/officeDocument/2006/relationships/image" Target="../media/image90.wmf"/><Relationship Id="rId6" Type="http://schemas.openxmlformats.org/officeDocument/2006/relationships/image" Target="../media/image95.wmf"/><Relationship Id="rId5" Type="http://schemas.openxmlformats.org/officeDocument/2006/relationships/image" Target="../media/image94.wmf"/><Relationship Id="rId4" Type="http://schemas.openxmlformats.org/officeDocument/2006/relationships/image" Target="../media/image93.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97.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99.wmf"/><Relationship Id="rId1" Type="http://schemas.openxmlformats.org/officeDocument/2006/relationships/image" Target="../media/image98.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00.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0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12" Type="http://schemas.openxmlformats.org/officeDocument/2006/relationships/image" Target="../media/image20.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11" Type="http://schemas.openxmlformats.org/officeDocument/2006/relationships/image" Target="../media/image19.wmf"/><Relationship Id="rId5" Type="http://schemas.openxmlformats.org/officeDocument/2006/relationships/image" Target="../media/image13.wmf"/><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9651E8-280B-4473-8C03-25DA3719BAA4}" type="datetimeFigureOut">
              <a:rPr lang="en-US" smtClean="0"/>
              <a:pPr/>
              <a:t>9/30/2016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F1B71C-2574-4808-9C63-B9DA37ACAEE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8.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9.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30.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2.wmf"/><Relationship Id="rId5" Type="http://schemas.openxmlformats.org/officeDocument/2006/relationships/oleObject" Target="../embeddings/oleObject31.bin"/><Relationship Id="rId4" Type="http://schemas.openxmlformats.org/officeDocument/2006/relationships/image" Target="../media/image31.wmf"/></Relationships>
</file>

<file path=ppt/slides/_rels/slide14.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4.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5.bin"/></Relationships>
</file>

<file path=ppt/slides/_rels/slide15.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9.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0.bin"/></Relationships>
</file>

<file path=ppt/slides/_rels/slide16.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oleObject" Target="../embeddings/oleObject47.bin"/><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image" Target="../media/image49.wmf"/><Relationship Id="rId1" Type="http://schemas.openxmlformats.org/officeDocument/2006/relationships/vmlDrawing" Target="../drawings/vmlDrawing12.vml"/><Relationship Id="rId6" Type="http://schemas.openxmlformats.org/officeDocument/2006/relationships/image" Target="../media/image44.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5.bin"/><Relationship Id="rId14" Type="http://schemas.openxmlformats.org/officeDocument/2006/relationships/image" Target="../media/image48.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50.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2.wmf"/><Relationship Id="rId5" Type="http://schemas.openxmlformats.org/officeDocument/2006/relationships/oleObject" Target="../embeddings/oleObject51.bin"/><Relationship Id="rId4" Type="http://schemas.openxmlformats.org/officeDocument/2006/relationships/image" Target="../media/image51.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4.wmf"/><Relationship Id="rId5" Type="http://schemas.openxmlformats.org/officeDocument/2006/relationships/oleObject" Target="../embeddings/oleObject53.bin"/><Relationship Id="rId4" Type="http://schemas.openxmlformats.org/officeDocument/2006/relationships/image" Target="../media/image5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55.wmf"/></Relationships>
</file>

<file path=ppt/slides/_rels/slide22.x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0.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7.wmf"/><Relationship Id="rId11" Type="http://schemas.openxmlformats.org/officeDocument/2006/relationships/oleObject" Target="../embeddings/oleObject59.bin"/><Relationship Id="rId5" Type="http://schemas.openxmlformats.org/officeDocument/2006/relationships/oleObject" Target="../embeddings/oleObject56.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8.bin"/></Relationships>
</file>

<file path=ppt/slides/_rels/slide23.xml.rels><?xml version="1.0" encoding="UTF-8" standalone="yes"?>
<Relationships xmlns="http://schemas.openxmlformats.org/package/2006/relationships"><Relationship Id="rId8" Type="http://schemas.openxmlformats.org/officeDocument/2006/relationships/image" Target="../media/image63.wmf"/><Relationship Id="rId13" Type="http://schemas.openxmlformats.org/officeDocument/2006/relationships/oleObject" Target="../embeddings/oleObject65.bin"/><Relationship Id="rId18" Type="http://schemas.openxmlformats.org/officeDocument/2006/relationships/image" Target="../media/image68.wmf"/><Relationship Id="rId3" Type="http://schemas.openxmlformats.org/officeDocument/2006/relationships/oleObject" Target="../embeddings/oleObject60.bin"/><Relationship Id="rId21" Type="http://schemas.openxmlformats.org/officeDocument/2006/relationships/oleObject" Target="../embeddings/oleObject69.bin"/><Relationship Id="rId7" Type="http://schemas.openxmlformats.org/officeDocument/2006/relationships/oleObject" Target="../embeddings/oleObject62.bin"/><Relationship Id="rId12" Type="http://schemas.openxmlformats.org/officeDocument/2006/relationships/image" Target="../media/image65.wmf"/><Relationship Id="rId17" Type="http://schemas.openxmlformats.org/officeDocument/2006/relationships/oleObject" Target="../embeddings/oleObject67.bin"/><Relationship Id="rId2" Type="http://schemas.openxmlformats.org/officeDocument/2006/relationships/slideLayout" Target="../slideLayouts/slideLayout2.xml"/><Relationship Id="rId16" Type="http://schemas.openxmlformats.org/officeDocument/2006/relationships/image" Target="../media/image67.wmf"/><Relationship Id="rId20" Type="http://schemas.openxmlformats.org/officeDocument/2006/relationships/image" Target="../media/image69.wmf"/><Relationship Id="rId1" Type="http://schemas.openxmlformats.org/officeDocument/2006/relationships/vmlDrawing" Target="../drawings/vmlDrawing18.vml"/><Relationship Id="rId6" Type="http://schemas.openxmlformats.org/officeDocument/2006/relationships/image" Target="../media/image62.wmf"/><Relationship Id="rId11" Type="http://schemas.openxmlformats.org/officeDocument/2006/relationships/oleObject" Target="../embeddings/oleObject64.bin"/><Relationship Id="rId5" Type="http://schemas.openxmlformats.org/officeDocument/2006/relationships/oleObject" Target="../embeddings/oleObject61.bin"/><Relationship Id="rId15" Type="http://schemas.openxmlformats.org/officeDocument/2006/relationships/oleObject" Target="../embeddings/oleObject66.bin"/><Relationship Id="rId10" Type="http://schemas.openxmlformats.org/officeDocument/2006/relationships/image" Target="../media/image64.wmf"/><Relationship Id="rId19" Type="http://schemas.openxmlformats.org/officeDocument/2006/relationships/oleObject" Target="../embeddings/oleObject68.bin"/><Relationship Id="rId4" Type="http://schemas.openxmlformats.org/officeDocument/2006/relationships/image" Target="../media/image61.wmf"/><Relationship Id="rId9" Type="http://schemas.openxmlformats.org/officeDocument/2006/relationships/oleObject" Target="../embeddings/oleObject63.bin"/><Relationship Id="rId14" Type="http://schemas.openxmlformats.org/officeDocument/2006/relationships/image" Target="../media/image66.wmf"/><Relationship Id="rId22" Type="http://schemas.openxmlformats.org/officeDocument/2006/relationships/image" Target="../media/image70.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71.wmf"/></Relationships>
</file>

<file path=ppt/slides/_rels/slide25.x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oleObject" Target="../embeddings/oleObject76.bin"/><Relationship Id="rId18" Type="http://schemas.openxmlformats.org/officeDocument/2006/relationships/image" Target="../media/image79.wmf"/><Relationship Id="rId3" Type="http://schemas.openxmlformats.org/officeDocument/2006/relationships/oleObject" Target="../embeddings/oleObject71.bin"/><Relationship Id="rId7" Type="http://schemas.openxmlformats.org/officeDocument/2006/relationships/oleObject" Target="../embeddings/oleObject73.bin"/><Relationship Id="rId12" Type="http://schemas.openxmlformats.org/officeDocument/2006/relationships/image" Target="../media/image76.wmf"/><Relationship Id="rId17" Type="http://schemas.openxmlformats.org/officeDocument/2006/relationships/oleObject" Target="../embeddings/oleObject78.bin"/><Relationship Id="rId2" Type="http://schemas.openxmlformats.org/officeDocument/2006/relationships/slideLayout" Target="../slideLayouts/slideLayout2.xml"/><Relationship Id="rId16" Type="http://schemas.openxmlformats.org/officeDocument/2006/relationships/image" Target="../media/image78.wmf"/><Relationship Id="rId1" Type="http://schemas.openxmlformats.org/officeDocument/2006/relationships/vmlDrawing" Target="../drawings/vmlDrawing20.vml"/><Relationship Id="rId6" Type="http://schemas.openxmlformats.org/officeDocument/2006/relationships/image" Target="../media/image73.wmf"/><Relationship Id="rId11" Type="http://schemas.openxmlformats.org/officeDocument/2006/relationships/oleObject" Target="../embeddings/oleObject75.bin"/><Relationship Id="rId5" Type="http://schemas.openxmlformats.org/officeDocument/2006/relationships/oleObject" Target="../embeddings/oleObject72.bin"/><Relationship Id="rId15" Type="http://schemas.openxmlformats.org/officeDocument/2006/relationships/oleObject" Target="../embeddings/oleObject77.bin"/><Relationship Id="rId10" Type="http://schemas.openxmlformats.org/officeDocument/2006/relationships/image" Target="../media/image75.wmf"/><Relationship Id="rId4" Type="http://schemas.openxmlformats.org/officeDocument/2006/relationships/image" Target="../media/image72.wmf"/><Relationship Id="rId9" Type="http://schemas.openxmlformats.org/officeDocument/2006/relationships/oleObject" Target="../embeddings/oleObject74.bin"/><Relationship Id="rId14" Type="http://schemas.openxmlformats.org/officeDocument/2006/relationships/image" Target="../media/image77.wmf"/></Relationships>
</file>

<file path=ppt/slides/_rels/slide26.xml.rels><?xml version="1.0" encoding="UTF-8" standalone="yes"?>
<Relationships xmlns="http://schemas.openxmlformats.org/package/2006/relationships"><Relationship Id="rId8" Type="http://schemas.openxmlformats.org/officeDocument/2006/relationships/image" Target="../media/image82.wmf"/><Relationship Id="rId13" Type="http://schemas.openxmlformats.org/officeDocument/2006/relationships/oleObject" Target="../embeddings/oleObject84.bin"/><Relationship Id="rId18" Type="http://schemas.openxmlformats.org/officeDocument/2006/relationships/image" Target="../media/image87.wmf"/><Relationship Id="rId3" Type="http://schemas.openxmlformats.org/officeDocument/2006/relationships/oleObject" Target="../embeddings/oleObject79.bin"/><Relationship Id="rId21" Type="http://schemas.openxmlformats.org/officeDocument/2006/relationships/oleObject" Target="../embeddings/oleObject88.bin"/><Relationship Id="rId7" Type="http://schemas.openxmlformats.org/officeDocument/2006/relationships/oleObject" Target="../embeddings/oleObject81.bin"/><Relationship Id="rId12" Type="http://schemas.openxmlformats.org/officeDocument/2006/relationships/image" Target="../media/image84.wmf"/><Relationship Id="rId17" Type="http://schemas.openxmlformats.org/officeDocument/2006/relationships/oleObject" Target="../embeddings/oleObject86.bin"/><Relationship Id="rId2" Type="http://schemas.openxmlformats.org/officeDocument/2006/relationships/slideLayout" Target="../slideLayouts/slideLayout2.xml"/><Relationship Id="rId16" Type="http://schemas.openxmlformats.org/officeDocument/2006/relationships/image" Target="../media/image86.wmf"/><Relationship Id="rId20" Type="http://schemas.openxmlformats.org/officeDocument/2006/relationships/image" Target="../media/image88.wmf"/><Relationship Id="rId1" Type="http://schemas.openxmlformats.org/officeDocument/2006/relationships/vmlDrawing" Target="../drawings/vmlDrawing21.vml"/><Relationship Id="rId6" Type="http://schemas.openxmlformats.org/officeDocument/2006/relationships/image" Target="../media/image81.wmf"/><Relationship Id="rId11" Type="http://schemas.openxmlformats.org/officeDocument/2006/relationships/oleObject" Target="../embeddings/oleObject83.bin"/><Relationship Id="rId5" Type="http://schemas.openxmlformats.org/officeDocument/2006/relationships/oleObject" Target="../embeddings/oleObject80.bin"/><Relationship Id="rId15" Type="http://schemas.openxmlformats.org/officeDocument/2006/relationships/oleObject" Target="../embeddings/oleObject85.bin"/><Relationship Id="rId10" Type="http://schemas.openxmlformats.org/officeDocument/2006/relationships/image" Target="../media/image83.wmf"/><Relationship Id="rId19" Type="http://schemas.openxmlformats.org/officeDocument/2006/relationships/oleObject" Target="../embeddings/oleObject87.bin"/><Relationship Id="rId4" Type="http://schemas.openxmlformats.org/officeDocument/2006/relationships/image" Target="../media/image80.wmf"/><Relationship Id="rId9" Type="http://schemas.openxmlformats.org/officeDocument/2006/relationships/oleObject" Target="../embeddings/oleObject82.bin"/><Relationship Id="rId14" Type="http://schemas.openxmlformats.org/officeDocument/2006/relationships/image" Target="../media/image85.wmf"/><Relationship Id="rId22" Type="http://schemas.openxmlformats.org/officeDocument/2006/relationships/image" Target="../media/image89.wmf"/></Relationships>
</file>

<file path=ppt/slides/_rels/slide27.xml.rels><?xml version="1.0" encoding="UTF-8" standalone="yes"?>
<Relationships xmlns="http://schemas.openxmlformats.org/package/2006/relationships"><Relationship Id="rId8" Type="http://schemas.openxmlformats.org/officeDocument/2006/relationships/image" Target="../media/image92.wmf"/><Relationship Id="rId13" Type="http://schemas.openxmlformats.org/officeDocument/2006/relationships/oleObject" Target="../embeddings/oleObject94.bin"/><Relationship Id="rId3" Type="http://schemas.openxmlformats.org/officeDocument/2006/relationships/oleObject" Target="../embeddings/oleObject89.bin"/><Relationship Id="rId7" Type="http://schemas.openxmlformats.org/officeDocument/2006/relationships/oleObject" Target="../embeddings/oleObject91.bin"/><Relationship Id="rId12" Type="http://schemas.openxmlformats.org/officeDocument/2006/relationships/image" Target="../media/image94.wmf"/><Relationship Id="rId2" Type="http://schemas.openxmlformats.org/officeDocument/2006/relationships/slideLayout" Target="../slideLayouts/slideLayout2.xml"/><Relationship Id="rId16" Type="http://schemas.openxmlformats.org/officeDocument/2006/relationships/image" Target="../media/image96.wmf"/><Relationship Id="rId1" Type="http://schemas.openxmlformats.org/officeDocument/2006/relationships/vmlDrawing" Target="../drawings/vmlDrawing22.vml"/><Relationship Id="rId6" Type="http://schemas.openxmlformats.org/officeDocument/2006/relationships/image" Target="../media/image91.wmf"/><Relationship Id="rId11" Type="http://schemas.openxmlformats.org/officeDocument/2006/relationships/oleObject" Target="../embeddings/oleObject93.bin"/><Relationship Id="rId5" Type="http://schemas.openxmlformats.org/officeDocument/2006/relationships/oleObject" Target="../embeddings/oleObject90.bin"/><Relationship Id="rId15" Type="http://schemas.openxmlformats.org/officeDocument/2006/relationships/oleObject" Target="../embeddings/oleObject95.bin"/><Relationship Id="rId10" Type="http://schemas.openxmlformats.org/officeDocument/2006/relationships/image" Target="../media/image93.wmf"/><Relationship Id="rId4" Type="http://schemas.openxmlformats.org/officeDocument/2006/relationships/image" Target="../media/image90.wmf"/><Relationship Id="rId9" Type="http://schemas.openxmlformats.org/officeDocument/2006/relationships/oleObject" Target="../embeddings/oleObject92.bin"/><Relationship Id="rId14" Type="http://schemas.openxmlformats.org/officeDocument/2006/relationships/image" Target="../media/image95.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97.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99.wmf"/><Relationship Id="rId5" Type="http://schemas.openxmlformats.org/officeDocument/2006/relationships/oleObject" Target="../embeddings/oleObject98.bin"/><Relationship Id="rId4" Type="http://schemas.openxmlformats.org/officeDocument/2006/relationships/image" Target="../media/image98.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99.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image" Target="../media/image100.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00.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image" Target="../media/image101.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26" Type="http://schemas.openxmlformats.org/officeDocument/2006/relationships/image" Target="../media/image20.wmf"/><Relationship Id="rId3" Type="http://schemas.openxmlformats.org/officeDocument/2006/relationships/oleObject" Target="../embeddings/oleObject8.bin"/><Relationship Id="rId21" Type="http://schemas.openxmlformats.org/officeDocument/2006/relationships/oleObject" Target="../embeddings/oleObject17.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5" Type="http://schemas.openxmlformats.org/officeDocument/2006/relationships/oleObject" Target="../embeddings/oleObject19.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4.vml"/><Relationship Id="rId6" Type="http://schemas.openxmlformats.org/officeDocument/2006/relationships/image" Target="../media/image10.wmf"/><Relationship Id="rId11" Type="http://schemas.openxmlformats.org/officeDocument/2006/relationships/oleObject" Target="../embeddings/oleObject12.bin"/><Relationship Id="rId24" Type="http://schemas.openxmlformats.org/officeDocument/2006/relationships/image" Target="../media/image19.wmf"/><Relationship Id="rId5" Type="http://schemas.openxmlformats.org/officeDocument/2006/relationships/oleObject" Target="../embeddings/oleObject9.bin"/><Relationship Id="rId15" Type="http://schemas.openxmlformats.org/officeDocument/2006/relationships/oleObject" Target="../embeddings/oleObject14.bin"/><Relationship Id="rId23" Type="http://schemas.openxmlformats.org/officeDocument/2006/relationships/oleObject" Target="../embeddings/oleObject18.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 Id="rId22" Type="http://schemas.openxmlformats.org/officeDocument/2006/relationships/image" Target="../media/image18.wmf"/></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6" Type="http://schemas.openxmlformats.org/officeDocument/2006/relationships/image" Target="../media/image27.wmf"/><Relationship Id="rId1" Type="http://schemas.openxmlformats.org/officeDocument/2006/relationships/vmlDrawing" Target="../drawings/vmlDrawing5.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6.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Rational Expressions</a:t>
            </a:r>
          </a:p>
        </p:txBody>
      </p:sp>
      <p:sp>
        <p:nvSpPr>
          <p:cNvPr id="3" name="Content Placeholder 2"/>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pPr marL="0" indent="0" algn="ctr">
              <a:buNone/>
            </a:pPr>
            <a:r>
              <a:rPr lang="en-US" b="1" dirty="0">
                <a:solidFill>
                  <a:srgbClr val="000000"/>
                </a:solidFill>
              </a:rPr>
              <a:t>Summary of Arithmetic Rules for Rational Numbers (or Fractions)</a:t>
            </a: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dirty="0">
              <a:solidFill>
                <a:srgbClr val="000000"/>
              </a:solidFill>
            </a:endParaRPr>
          </a:p>
        </p:txBody>
      </p:sp>
      <p:graphicFrame>
        <p:nvGraphicFramePr>
          <p:cNvPr id="124931" name="Object 3"/>
          <p:cNvGraphicFramePr>
            <a:graphicFrameLocks noChangeAspect="1"/>
          </p:cNvGraphicFramePr>
          <p:nvPr/>
        </p:nvGraphicFramePr>
        <p:xfrm>
          <a:off x="547688" y="2501900"/>
          <a:ext cx="8051800" cy="2832100"/>
        </p:xfrm>
        <a:graphic>
          <a:graphicData uri="http://schemas.openxmlformats.org/presentationml/2006/ole">
            <mc:AlternateContent xmlns:mc="http://schemas.openxmlformats.org/markup-compatibility/2006">
              <mc:Choice xmlns:v="urn:schemas-microsoft-com:vml" Requires="v">
                <p:oleObj spid="_x0000_s6147" name="Equation" r:id="rId3" imgW="8051760" imgH="2831760" progId="Equation.DSMT4">
                  <p:embed/>
                </p:oleObj>
              </mc:Choice>
              <mc:Fallback>
                <p:oleObj name="Equation" r:id="rId3" imgW="8051760" imgH="28317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501900"/>
                        <a:ext cx="8051800" cy="283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Rational Expressions</a:t>
            </a:r>
          </a:p>
        </p:txBody>
      </p:sp>
      <p:sp>
        <p:nvSpPr>
          <p:cNvPr id="3" name="Content Placeholder 2"/>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pPr marL="0" indent="0" algn="ctr">
              <a:buNone/>
            </a:pPr>
            <a:r>
              <a:rPr lang="en-US" b="1" dirty="0">
                <a:solidFill>
                  <a:srgbClr val="000000"/>
                </a:solidFill>
              </a:rPr>
              <a:t>Summary of Arithmetic Rules for Rational Numbers (or Fractions) (cont.)</a:t>
            </a: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dirty="0">
              <a:solidFill>
                <a:srgbClr val="000000"/>
              </a:solidFill>
            </a:endParaRPr>
          </a:p>
        </p:txBody>
      </p:sp>
      <p:graphicFrame>
        <p:nvGraphicFramePr>
          <p:cNvPr id="125955" name="Object 3"/>
          <p:cNvGraphicFramePr>
            <a:graphicFrameLocks noChangeAspect="1"/>
          </p:cNvGraphicFramePr>
          <p:nvPr/>
        </p:nvGraphicFramePr>
        <p:xfrm>
          <a:off x="547688" y="2527300"/>
          <a:ext cx="7797800" cy="2730500"/>
        </p:xfrm>
        <a:graphic>
          <a:graphicData uri="http://schemas.openxmlformats.org/presentationml/2006/ole">
            <mc:AlternateContent xmlns:mc="http://schemas.openxmlformats.org/markup-compatibility/2006">
              <mc:Choice xmlns:v="urn:schemas-microsoft-com:vml" Requires="v">
                <p:oleObj spid="_x0000_s7171" name="Equation" r:id="rId3" imgW="7797600" imgH="2730240" progId="Equation.DSMT4">
                  <p:embed/>
                </p:oleObj>
              </mc:Choice>
              <mc:Fallback>
                <p:oleObj name="Equation" r:id="rId3" imgW="7797600" imgH="27302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527300"/>
                        <a:ext cx="7797800"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Rational Expressions</a:t>
            </a:r>
          </a:p>
        </p:txBody>
      </p:sp>
      <p:sp>
        <p:nvSpPr>
          <p:cNvPr id="3" name="Content Placeholder 2"/>
          <p:cNvSpPr>
            <a:spLocks noGrp="1"/>
          </p:cNvSpPr>
          <p:nvPr>
            <p:ph idx="1"/>
          </p:nvPr>
        </p:nvSpPr>
        <p:spPr>
          <a:xfrm>
            <a:off x="457200" y="1280160"/>
            <a:ext cx="8229600" cy="3291840"/>
          </a:xfrm>
          <a:solidFill>
            <a:srgbClr val="FFFFCC"/>
          </a:solidFill>
          <a:ln w="28575">
            <a:solidFill>
              <a:srgbClr val="000000"/>
            </a:solidFill>
          </a:ln>
        </p:spPr>
        <p:txBody>
          <a:bodyPr>
            <a:noAutofit/>
          </a:bodyPr>
          <a:lstStyle/>
          <a:p>
            <a:pPr marL="0" indent="0" algn="ctr">
              <a:buNone/>
            </a:pPr>
            <a:r>
              <a:rPr lang="en-US" b="1" dirty="0">
                <a:solidFill>
                  <a:srgbClr val="000000"/>
                </a:solidFill>
              </a:rPr>
              <a:t>Summary of Arithmetic Rules for Rational Numbers (or Fractions) (cont.)</a:t>
            </a: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dirty="0">
              <a:solidFill>
                <a:srgbClr val="000000"/>
              </a:solidFill>
            </a:endParaRPr>
          </a:p>
        </p:txBody>
      </p:sp>
      <p:graphicFrame>
        <p:nvGraphicFramePr>
          <p:cNvPr id="125955" name="Object 3"/>
          <p:cNvGraphicFramePr>
            <a:graphicFrameLocks noChangeAspect="1"/>
          </p:cNvGraphicFramePr>
          <p:nvPr/>
        </p:nvGraphicFramePr>
        <p:xfrm>
          <a:off x="547688" y="2514600"/>
          <a:ext cx="5867400" cy="1790700"/>
        </p:xfrm>
        <a:graphic>
          <a:graphicData uri="http://schemas.openxmlformats.org/presentationml/2006/ole">
            <mc:AlternateContent xmlns:mc="http://schemas.openxmlformats.org/markup-compatibility/2006">
              <mc:Choice xmlns:v="urn:schemas-microsoft-com:vml" Requires="v">
                <p:oleObj spid="_x0000_s8195" name="Equation" r:id="rId3" imgW="5867280" imgH="1790640" progId="Equation.DSMT4">
                  <p:embed/>
                </p:oleObj>
              </mc:Choice>
              <mc:Fallback>
                <p:oleObj name="Equation" r:id="rId3" imgW="5867280" imgH="17906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514600"/>
                        <a:ext cx="586740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Rational Expressions</a:t>
            </a:r>
          </a:p>
        </p:txBody>
      </p:sp>
      <p:sp>
        <p:nvSpPr>
          <p:cNvPr id="3" name="Content Placeholder 2"/>
          <p:cNvSpPr>
            <a:spLocks noGrp="1"/>
          </p:cNvSpPr>
          <p:nvPr>
            <p:ph idx="1"/>
          </p:nvPr>
        </p:nvSpPr>
        <p:spPr>
          <a:xfrm>
            <a:off x="457200" y="1280160"/>
            <a:ext cx="8229600" cy="3215640"/>
          </a:xfrm>
          <a:solidFill>
            <a:srgbClr val="FFFFCC"/>
          </a:solidFill>
          <a:ln w="28575">
            <a:solidFill>
              <a:srgbClr val="000000"/>
            </a:solidFill>
          </a:ln>
        </p:spPr>
        <p:txBody>
          <a:bodyPr>
            <a:noAutofit/>
          </a:bodyPr>
          <a:lstStyle/>
          <a:p>
            <a:pPr marL="0" indent="0" algn="ctr">
              <a:buNone/>
            </a:pPr>
            <a:r>
              <a:rPr lang="en-US" b="1" dirty="0">
                <a:solidFill>
                  <a:srgbClr val="000000"/>
                </a:solidFill>
              </a:rPr>
              <a:t>The Fundamental Principle of Rational Expressions</a:t>
            </a:r>
          </a:p>
          <a:p>
            <a:pPr marL="0" indent="0">
              <a:spcBef>
                <a:spcPts val="2400"/>
              </a:spcBef>
              <a:buNone/>
            </a:pPr>
            <a:r>
              <a:rPr lang="en-US" dirty="0">
                <a:solidFill>
                  <a:srgbClr val="000000"/>
                </a:solidFill>
              </a:rPr>
              <a:t>If      is a rational expression and </a:t>
            </a:r>
            <a:r>
              <a:rPr lang="en-US" i="1" dirty="0">
                <a:solidFill>
                  <a:srgbClr val="000000"/>
                </a:solidFill>
              </a:rPr>
              <a:t>P</a:t>
            </a:r>
            <a:r>
              <a:rPr lang="en-US" dirty="0">
                <a:solidFill>
                  <a:srgbClr val="000000"/>
                </a:solidFill>
              </a:rPr>
              <a:t>, </a:t>
            </a:r>
            <a:r>
              <a:rPr lang="en-US" i="1" dirty="0">
                <a:solidFill>
                  <a:srgbClr val="000000"/>
                </a:solidFill>
              </a:rPr>
              <a:t>Q</a:t>
            </a:r>
            <a:r>
              <a:rPr lang="en-US" dirty="0">
                <a:solidFill>
                  <a:srgbClr val="000000"/>
                </a:solidFill>
              </a:rPr>
              <a:t>, and </a:t>
            </a:r>
            <a:r>
              <a:rPr lang="en-US" i="1" dirty="0">
                <a:solidFill>
                  <a:srgbClr val="000000"/>
                </a:solidFill>
              </a:rPr>
              <a:t>K</a:t>
            </a:r>
            <a:r>
              <a:rPr lang="en-US" dirty="0">
                <a:solidFill>
                  <a:srgbClr val="000000"/>
                </a:solidFill>
              </a:rPr>
              <a:t> are</a:t>
            </a:r>
          </a:p>
          <a:p>
            <a:pPr marL="0" indent="0">
              <a:spcBef>
                <a:spcPts val="1800"/>
              </a:spcBef>
              <a:buNone/>
            </a:pPr>
            <a:r>
              <a:rPr lang="en-US" dirty="0">
                <a:solidFill>
                  <a:srgbClr val="000000"/>
                </a:solidFill>
              </a:rPr>
              <a:t>polynomials where </a:t>
            </a:r>
            <a:r>
              <a:rPr lang="en-US" i="1" dirty="0">
                <a:solidFill>
                  <a:srgbClr val="000000"/>
                </a:solidFill>
              </a:rPr>
              <a:t>Q</a:t>
            </a:r>
            <a:r>
              <a:rPr lang="en-US" dirty="0">
                <a:solidFill>
                  <a:srgbClr val="000000"/>
                </a:solidFill>
              </a:rPr>
              <a:t>, </a:t>
            </a:r>
            <a:r>
              <a:rPr lang="en-US" i="1" dirty="0">
                <a:solidFill>
                  <a:srgbClr val="000000"/>
                </a:solidFill>
              </a:rPr>
              <a:t>K</a:t>
            </a:r>
            <a:r>
              <a:rPr lang="en-US" dirty="0">
                <a:solidFill>
                  <a:srgbClr val="000000"/>
                </a:solidFill>
              </a:rPr>
              <a:t> ≠ 0, then</a:t>
            </a: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b="1" dirty="0">
              <a:solidFill>
                <a:srgbClr val="000000"/>
              </a:solidFill>
            </a:endParaRPr>
          </a:p>
          <a:p>
            <a:pPr marL="0" indent="0" algn="ctr">
              <a:buNone/>
            </a:pPr>
            <a:endParaRPr lang="en-US" dirty="0">
              <a:solidFill>
                <a:srgbClr val="000000"/>
              </a:solidFill>
            </a:endParaRPr>
          </a:p>
        </p:txBody>
      </p:sp>
      <p:graphicFrame>
        <p:nvGraphicFramePr>
          <p:cNvPr id="128003" name="Object 3"/>
          <p:cNvGraphicFramePr>
            <a:graphicFrameLocks noChangeAspect="1"/>
          </p:cNvGraphicFramePr>
          <p:nvPr/>
        </p:nvGraphicFramePr>
        <p:xfrm>
          <a:off x="838200" y="1905000"/>
          <a:ext cx="317500" cy="863600"/>
        </p:xfrm>
        <a:graphic>
          <a:graphicData uri="http://schemas.openxmlformats.org/presentationml/2006/ole">
            <mc:AlternateContent xmlns:mc="http://schemas.openxmlformats.org/markup-compatibility/2006">
              <mc:Choice xmlns:v="urn:schemas-microsoft-com:vml" Requires="v">
                <p:oleObj spid="_x0000_s9220" name="Equation" r:id="rId3" imgW="317160" imgH="863280" progId="Equation.DSMT4">
                  <p:embed/>
                </p:oleObj>
              </mc:Choice>
              <mc:Fallback>
                <p:oleObj name="Equation" r:id="rId3" imgW="317160" imgH="8632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905000"/>
                        <a:ext cx="3175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04" name="Object 4"/>
          <p:cNvGraphicFramePr>
            <a:graphicFrameLocks noChangeAspect="1"/>
          </p:cNvGraphicFramePr>
          <p:nvPr/>
        </p:nvGraphicFramePr>
        <p:xfrm>
          <a:off x="3810000" y="3352800"/>
          <a:ext cx="1447800" cy="876300"/>
        </p:xfrm>
        <a:graphic>
          <a:graphicData uri="http://schemas.openxmlformats.org/presentationml/2006/ole">
            <mc:AlternateContent xmlns:mc="http://schemas.openxmlformats.org/markup-compatibility/2006">
              <mc:Choice xmlns:v="urn:schemas-microsoft-com:vml" Requires="v">
                <p:oleObj spid="_x0000_s9221" name="Equation" r:id="rId5" imgW="1447560" imgH="876240" progId="Equation.DSMT4">
                  <p:embed/>
                </p:oleObj>
              </mc:Choice>
              <mc:Fallback>
                <p:oleObj name="Equation" r:id="rId5" imgW="1447560" imgH="87624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0" y="3352800"/>
                        <a:ext cx="1447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Reducing Rational Expressions</a:t>
            </a:r>
          </a:p>
        </p:txBody>
      </p:sp>
      <p:sp>
        <p:nvSpPr>
          <p:cNvPr id="3" name="Content Placeholder 2"/>
          <p:cNvSpPr>
            <a:spLocks noGrp="1"/>
          </p:cNvSpPr>
          <p:nvPr>
            <p:ph idx="1"/>
          </p:nvPr>
        </p:nvSpPr>
        <p:spPr/>
        <p:txBody>
          <a:bodyPr/>
          <a:lstStyle/>
          <a:p>
            <a:pPr marL="0" indent="0">
              <a:buNone/>
            </a:pPr>
            <a:r>
              <a:rPr lang="en-US" dirty="0"/>
              <a:t>Use the Fundamental Principle to reduce each expression to lowest terms. State any restrictions on the variable using the fact that no denominator can be 0. This restriction applies to denominators </a:t>
            </a:r>
            <a:r>
              <a:rPr lang="en-US" b="1" dirty="0"/>
              <a:t>before and after </a:t>
            </a:r>
            <a:r>
              <a:rPr lang="en-US" dirty="0"/>
              <a:t>a rational expression is reduced.</a:t>
            </a:r>
          </a:p>
        </p:txBody>
      </p:sp>
      <p:sp>
        <p:nvSpPr>
          <p:cNvPr id="5" name="Rectangle 4"/>
          <p:cNvSpPr/>
          <p:nvPr/>
        </p:nvSpPr>
        <p:spPr>
          <a:xfrm>
            <a:off x="5029200" y="5014452"/>
            <a:ext cx="4114800" cy="1015663"/>
          </a:xfrm>
          <a:prstGeom prst="rect">
            <a:avLst/>
          </a:prstGeom>
        </p:spPr>
        <p:txBody>
          <a:bodyPr wrap="square">
            <a:spAutoFit/>
          </a:bodyPr>
          <a:lstStyle/>
          <a:p>
            <a:r>
              <a:rPr lang="en-US" sz="2000" dirty="0">
                <a:solidFill>
                  <a:srgbClr val="008080"/>
                </a:solidFill>
              </a:rPr>
              <a:t>Note that </a:t>
            </a:r>
            <a:r>
              <a:rPr lang="en-US" sz="2000" i="1" dirty="0">
                <a:solidFill>
                  <a:srgbClr val="008080"/>
                </a:solidFill>
              </a:rPr>
              <a:t>x</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5 is a common </a:t>
            </a:r>
            <a:r>
              <a:rPr lang="en-US" sz="2000" b="1" dirty="0">
                <a:solidFill>
                  <a:srgbClr val="008080"/>
                </a:solidFill>
              </a:rPr>
              <a:t>factor</a:t>
            </a:r>
            <a:r>
              <a:rPr lang="en-US" sz="2000" dirty="0">
                <a:solidFill>
                  <a:srgbClr val="008080"/>
                </a:solidFill>
              </a:rPr>
              <a:t>. The key word here is </a:t>
            </a:r>
            <a:r>
              <a:rPr lang="en-US" sz="2000" b="1" dirty="0">
                <a:solidFill>
                  <a:srgbClr val="008080"/>
                </a:solidFill>
              </a:rPr>
              <a:t>factor</a:t>
            </a:r>
            <a:r>
              <a:rPr lang="en-US" sz="2000" dirty="0">
                <a:solidFill>
                  <a:srgbClr val="008080"/>
                </a:solidFill>
              </a:rPr>
              <a:t>. We reduce using </a:t>
            </a:r>
            <a:r>
              <a:rPr lang="en-US" sz="2000" b="1" dirty="0">
                <a:solidFill>
                  <a:srgbClr val="008080"/>
                </a:solidFill>
              </a:rPr>
              <a:t>factors </a:t>
            </a:r>
            <a:r>
              <a:rPr lang="en-US" sz="2000" dirty="0">
                <a:solidFill>
                  <a:srgbClr val="008080"/>
                </a:solidFill>
              </a:rPr>
              <a:t>only.</a:t>
            </a:r>
          </a:p>
        </p:txBody>
      </p:sp>
      <p:graphicFrame>
        <p:nvGraphicFramePr>
          <p:cNvPr id="10243" name="Object 3"/>
          <p:cNvGraphicFramePr>
            <a:graphicFrameLocks noChangeAspect="1"/>
          </p:cNvGraphicFramePr>
          <p:nvPr/>
        </p:nvGraphicFramePr>
        <p:xfrm>
          <a:off x="533400" y="3551904"/>
          <a:ext cx="1587500" cy="838200"/>
        </p:xfrm>
        <a:graphic>
          <a:graphicData uri="http://schemas.openxmlformats.org/presentationml/2006/ole">
            <mc:AlternateContent xmlns:mc="http://schemas.openxmlformats.org/markup-compatibility/2006">
              <mc:Choice xmlns:v="urn:schemas-microsoft-com:vml" Requires="v">
                <p:oleObj spid="_x0000_s10248" name="Equation" r:id="rId3" imgW="1587240" imgH="838080" progId="Equation.DSMT4">
                  <p:embed/>
                </p:oleObj>
              </mc:Choice>
              <mc:Fallback>
                <p:oleObj name="Equation" r:id="rId3" imgW="15872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551904"/>
                        <a:ext cx="158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533400" y="4557252"/>
          <a:ext cx="1384300" cy="304800"/>
        </p:xfrm>
        <a:graphic>
          <a:graphicData uri="http://schemas.openxmlformats.org/presentationml/2006/ole">
            <mc:AlternateContent xmlns:mc="http://schemas.openxmlformats.org/markup-compatibility/2006">
              <mc:Choice xmlns:v="urn:schemas-microsoft-com:vml" Requires="v">
                <p:oleObj spid="_x0000_s10249"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557252"/>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533400" y="5029200"/>
          <a:ext cx="1104900" cy="838200"/>
        </p:xfrm>
        <a:graphic>
          <a:graphicData uri="http://schemas.openxmlformats.org/presentationml/2006/ole">
            <mc:AlternateContent xmlns:mc="http://schemas.openxmlformats.org/markup-compatibility/2006">
              <mc:Choice xmlns:v="urn:schemas-microsoft-com:vml" Requires="v">
                <p:oleObj spid="_x0000_s10250" name="Equation" r:id="rId7" imgW="1104840" imgH="838080" progId="Equation.DSMT4">
                  <p:embed/>
                </p:oleObj>
              </mc:Choice>
              <mc:Fallback>
                <p:oleObj name="Equation" r:id="rId7" imgW="11048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50292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1706102" y="4970463"/>
          <a:ext cx="1473200" cy="990600"/>
        </p:xfrm>
        <a:graphic>
          <a:graphicData uri="http://schemas.openxmlformats.org/presentationml/2006/ole">
            <mc:AlternateContent xmlns:mc="http://schemas.openxmlformats.org/markup-compatibility/2006">
              <mc:Choice xmlns:v="urn:schemas-microsoft-com:vml" Requires="v">
                <p:oleObj spid="_x0000_s10251" name="Equation" r:id="rId9" imgW="1473120" imgH="990360" progId="Equation.DSMT4">
                  <p:embed/>
                </p:oleObj>
              </mc:Choice>
              <mc:Fallback>
                <p:oleObj name="Equation" r:id="rId9" imgW="147312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06102" y="4970463"/>
                        <a:ext cx="1473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276600" y="5029200"/>
          <a:ext cx="1689100" cy="838200"/>
        </p:xfrm>
        <a:graphic>
          <a:graphicData uri="http://schemas.openxmlformats.org/presentationml/2006/ole">
            <mc:AlternateContent xmlns:mc="http://schemas.openxmlformats.org/markup-compatibility/2006">
              <mc:Choice xmlns:v="urn:schemas-microsoft-com:vml" Requires="v">
                <p:oleObj spid="_x0000_s10252" name="Equation" r:id="rId11" imgW="1688760" imgH="838080" progId="Equation.DSMT4">
                  <p:embed/>
                </p:oleObj>
              </mc:Choice>
              <mc:Fallback>
                <p:oleObj name="Equation" r:id="rId11" imgW="16887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76600" y="50292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0800000" flipV="1">
            <a:off x="2209800" y="49530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2209800" y="54864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Reducing Rational Expressions (cont.)</a:t>
            </a:r>
          </a:p>
        </p:txBody>
      </p:sp>
      <p:sp>
        <p:nvSpPr>
          <p:cNvPr id="5" name="Rectangle 4"/>
          <p:cNvSpPr/>
          <p:nvPr/>
        </p:nvSpPr>
        <p:spPr>
          <a:xfrm>
            <a:off x="5638800" y="3106344"/>
            <a:ext cx="3276600" cy="1631216"/>
          </a:xfrm>
          <a:prstGeom prst="rect">
            <a:avLst/>
          </a:prstGeom>
        </p:spPr>
        <p:txBody>
          <a:bodyPr wrap="square">
            <a:spAutoFit/>
          </a:bodyPr>
          <a:lstStyle/>
          <a:p>
            <a:r>
              <a:rPr lang="en-US" sz="2000" dirty="0">
                <a:solidFill>
                  <a:srgbClr val="008080"/>
                </a:solidFill>
              </a:rPr>
              <a:t>Reduce. The common </a:t>
            </a:r>
            <a:r>
              <a:rPr lang="en-US" sz="2000" b="1" dirty="0">
                <a:solidFill>
                  <a:srgbClr val="008080"/>
                </a:solidFill>
              </a:rPr>
              <a:t>factor</a:t>
            </a:r>
            <a:r>
              <a:rPr lang="en-US" sz="2000" dirty="0">
                <a:solidFill>
                  <a:srgbClr val="008080"/>
                </a:solidFill>
              </a:rPr>
              <a:t> is </a:t>
            </a:r>
            <a:r>
              <a:rPr lang="en-US" sz="2000" i="1" dirty="0">
                <a:solidFill>
                  <a:srgbClr val="008080"/>
                </a:solidFill>
              </a:rPr>
              <a:t>x</a:t>
            </a:r>
            <a:r>
              <a:rPr lang="en-US" sz="2000" dirty="0">
                <a:solidFill>
                  <a:srgbClr val="008080"/>
                </a:solidFill>
              </a:rPr>
              <a:t> − 4. Note that </a:t>
            </a:r>
            <a:r>
              <a:rPr lang="en-US" sz="2000" i="1" dirty="0">
                <a:solidFill>
                  <a:srgbClr val="008080"/>
                </a:solidFill>
              </a:rPr>
              <a:t>x</a:t>
            </a:r>
            <a:r>
              <a:rPr lang="en-US" sz="2000" baseline="30000" dirty="0">
                <a:solidFill>
                  <a:srgbClr val="008080"/>
                </a:solidFill>
              </a:rPr>
              <a:t>3</a:t>
            </a:r>
            <a:r>
              <a:rPr lang="en-US" sz="2000" dirty="0">
                <a:solidFill>
                  <a:srgbClr val="008080"/>
                </a:solidFill>
              </a:rPr>
              <a:t> − 64 is the difference of two cubes. Also, note that </a:t>
            </a:r>
            <a:r>
              <a:rPr lang="en-US" sz="2000" i="1" dirty="0">
                <a:solidFill>
                  <a:srgbClr val="008080"/>
                </a:solidFill>
              </a:rPr>
              <a:t>x</a:t>
            </a:r>
            <a:r>
              <a:rPr lang="en-US" sz="2000" baseline="30000" dirty="0">
                <a:solidFill>
                  <a:srgbClr val="008080"/>
                </a:solidFill>
              </a:rPr>
              <a:t>2</a:t>
            </a:r>
            <a:r>
              <a:rPr lang="en-US" sz="2000" dirty="0">
                <a:solidFill>
                  <a:srgbClr val="008080"/>
                </a:solidFill>
              </a:rPr>
              <a:t> + 4</a:t>
            </a:r>
            <a:r>
              <a:rPr lang="en-US" sz="2000" i="1" dirty="0">
                <a:solidFill>
                  <a:srgbClr val="008080"/>
                </a:solidFill>
              </a:rPr>
              <a:t>x</a:t>
            </a:r>
            <a:r>
              <a:rPr lang="en-US" sz="2000" dirty="0">
                <a:solidFill>
                  <a:srgbClr val="008080"/>
                </a:solidFill>
              </a:rPr>
              <a:t> + 16 is not factorable.</a:t>
            </a:r>
          </a:p>
        </p:txBody>
      </p:sp>
      <p:graphicFrame>
        <p:nvGraphicFramePr>
          <p:cNvPr id="11267" name="Object 3"/>
          <p:cNvGraphicFramePr>
            <a:graphicFrameLocks noChangeAspect="1"/>
          </p:cNvGraphicFramePr>
          <p:nvPr/>
        </p:nvGraphicFramePr>
        <p:xfrm>
          <a:off x="548148" y="1310148"/>
          <a:ext cx="1549400" cy="876300"/>
        </p:xfrm>
        <a:graphic>
          <a:graphicData uri="http://schemas.openxmlformats.org/presentationml/2006/ole">
            <mc:AlternateContent xmlns:mc="http://schemas.openxmlformats.org/markup-compatibility/2006">
              <mc:Choice xmlns:v="urn:schemas-microsoft-com:vml" Requires="v">
                <p:oleObj spid="_x0000_s11272" name="Equation" r:id="rId3" imgW="1549080" imgH="876240" progId="Equation.DSMT4">
                  <p:embed/>
                </p:oleObj>
              </mc:Choice>
              <mc:Fallback>
                <p:oleObj name="Equation" r:id="rId3" imgW="1549080" imgH="876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148" y="1310148"/>
                        <a:ext cx="1549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33400" y="2362200"/>
          <a:ext cx="1384300" cy="304800"/>
        </p:xfrm>
        <a:graphic>
          <a:graphicData uri="http://schemas.openxmlformats.org/presentationml/2006/ole">
            <mc:AlternateContent xmlns:mc="http://schemas.openxmlformats.org/markup-compatibility/2006">
              <mc:Choice xmlns:v="urn:schemas-microsoft-com:vml" Requires="v">
                <p:oleObj spid="_x0000_s11273"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3622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533400" y="2957052"/>
          <a:ext cx="1092200" cy="876300"/>
        </p:xfrm>
        <a:graphic>
          <a:graphicData uri="http://schemas.openxmlformats.org/presentationml/2006/ole">
            <mc:AlternateContent xmlns:mc="http://schemas.openxmlformats.org/markup-compatibility/2006">
              <mc:Choice xmlns:v="urn:schemas-microsoft-com:vml" Requires="v">
                <p:oleObj spid="_x0000_s11274" name="Equation" r:id="rId7" imgW="1091880" imgH="876240" progId="Equation.DSMT4">
                  <p:embed/>
                </p:oleObj>
              </mc:Choice>
              <mc:Fallback>
                <p:oleObj name="Equation" r:id="rId7" imgW="109188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2957052"/>
                        <a:ext cx="1092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718184" y="2876550"/>
          <a:ext cx="3225800" cy="1092200"/>
        </p:xfrm>
        <a:graphic>
          <a:graphicData uri="http://schemas.openxmlformats.org/presentationml/2006/ole">
            <mc:AlternateContent xmlns:mc="http://schemas.openxmlformats.org/markup-compatibility/2006">
              <mc:Choice xmlns:v="urn:schemas-microsoft-com:vml" Requires="v">
                <p:oleObj spid="_x0000_s11275" name="Equation" r:id="rId9" imgW="3225600" imgH="1091880" progId="Equation.DSMT4">
                  <p:embed/>
                </p:oleObj>
              </mc:Choice>
              <mc:Fallback>
                <p:oleObj name="Equation" r:id="rId9" imgW="3225600" imgH="1091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18184" y="2876550"/>
                        <a:ext cx="32258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718184" y="4144296"/>
          <a:ext cx="3721100" cy="876300"/>
        </p:xfrm>
        <a:graphic>
          <a:graphicData uri="http://schemas.openxmlformats.org/presentationml/2006/ole">
            <mc:AlternateContent xmlns:mc="http://schemas.openxmlformats.org/markup-compatibility/2006">
              <mc:Choice xmlns:v="urn:schemas-microsoft-com:vml" Requires="v">
                <p:oleObj spid="_x0000_s11276" name="Equation" r:id="rId11" imgW="3720960" imgH="876240" progId="Equation.DSMT4">
                  <p:embed/>
                </p:oleObj>
              </mc:Choice>
              <mc:Fallback>
                <p:oleObj name="Equation" r:id="rId11" imgW="3720960" imgH="876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18184" y="4144296"/>
                        <a:ext cx="3721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0800000" flipV="1">
            <a:off x="1981200" y="28956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3429000" y="35052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Reducing Rational Expressions (cont.)</a:t>
            </a:r>
          </a:p>
        </p:txBody>
      </p:sp>
      <p:sp>
        <p:nvSpPr>
          <p:cNvPr id="6" name="Rectangle 5"/>
          <p:cNvSpPr/>
          <p:nvPr/>
        </p:nvSpPr>
        <p:spPr>
          <a:xfrm>
            <a:off x="4267200" y="2792749"/>
            <a:ext cx="4572000" cy="1323439"/>
          </a:xfrm>
          <a:prstGeom prst="rect">
            <a:avLst/>
          </a:prstGeom>
        </p:spPr>
        <p:txBody>
          <a:bodyPr>
            <a:spAutoFit/>
          </a:bodyPr>
          <a:lstStyle/>
          <a:p>
            <a:r>
              <a:rPr lang="en-US" sz="2000" dirty="0">
                <a:solidFill>
                  <a:srgbClr val="008080"/>
                </a:solidFill>
              </a:rPr>
              <a:t>Note that the expression 10 </a:t>
            </a:r>
            <a:r>
              <a:rPr lang="en-US" sz="2000" dirty="0">
                <a:solidFill>
                  <a:srgbClr val="008080"/>
                </a:solidFill>
                <a:latin typeface="Symbol" pitchFamily="18" charset="2"/>
              </a:rPr>
              <a:t>-</a:t>
            </a:r>
            <a:r>
              <a:rPr lang="en-US" sz="2000" dirty="0">
                <a:solidFill>
                  <a:srgbClr val="008080"/>
                </a:solidFill>
              </a:rPr>
              <a:t> </a:t>
            </a:r>
            <a:r>
              <a:rPr lang="en-US" sz="2000" i="1" dirty="0">
                <a:solidFill>
                  <a:srgbClr val="008080"/>
                </a:solidFill>
              </a:rPr>
              <a:t>y</a:t>
            </a:r>
            <a:r>
              <a:rPr lang="en-US" sz="2000" dirty="0">
                <a:solidFill>
                  <a:srgbClr val="008080"/>
                </a:solidFill>
              </a:rPr>
              <a:t> is the opposite of </a:t>
            </a:r>
            <a:r>
              <a:rPr lang="en-US" sz="2000" i="1" dirty="0">
                <a:solidFill>
                  <a:srgbClr val="008080"/>
                </a:solidFill>
              </a:rPr>
              <a:t>y</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10.  When </a:t>
            </a:r>
            <a:r>
              <a:rPr lang="en-US" sz="2000" b="1" dirty="0">
                <a:solidFill>
                  <a:srgbClr val="008080"/>
                </a:solidFill>
              </a:rPr>
              <a:t>nonzero opposites</a:t>
            </a:r>
            <a:r>
              <a:rPr lang="en-US" sz="2000" dirty="0">
                <a:solidFill>
                  <a:srgbClr val="008080"/>
                </a:solidFill>
              </a:rPr>
              <a:t> are divided, the quotient is always </a:t>
            </a:r>
            <a:r>
              <a:rPr lang="en-US" sz="2000" dirty="0">
                <a:solidFill>
                  <a:srgbClr val="008080"/>
                </a:solidFill>
                <a:latin typeface="Symbol" pitchFamily="18" charset="2"/>
              </a:rPr>
              <a:t>-</a:t>
            </a:r>
            <a:r>
              <a:rPr lang="en-US" sz="2000" dirty="0">
                <a:solidFill>
                  <a:srgbClr val="008080"/>
                </a:solidFill>
              </a:rPr>
              <a:t>1.</a:t>
            </a:r>
          </a:p>
        </p:txBody>
      </p:sp>
      <p:graphicFrame>
        <p:nvGraphicFramePr>
          <p:cNvPr id="12291" name="Object 3"/>
          <p:cNvGraphicFramePr>
            <a:graphicFrameLocks noChangeAspect="1"/>
          </p:cNvGraphicFramePr>
          <p:nvPr/>
        </p:nvGraphicFramePr>
        <p:xfrm>
          <a:off x="533400" y="1295400"/>
          <a:ext cx="1384300" cy="901700"/>
        </p:xfrm>
        <a:graphic>
          <a:graphicData uri="http://schemas.openxmlformats.org/presentationml/2006/ole">
            <mc:AlternateContent xmlns:mc="http://schemas.openxmlformats.org/markup-compatibility/2006">
              <mc:Choice xmlns:v="urn:schemas-microsoft-com:vml" Requires="v">
                <p:oleObj spid="_x0000_s12298" name="Equation" r:id="rId3" imgW="1384200" imgH="901440" progId="Equation.DSMT4">
                  <p:embed/>
                </p:oleObj>
              </mc:Choice>
              <mc:Fallback>
                <p:oleObj name="Equation" r:id="rId3" imgW="138420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1384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533400" y="2347452"/>
          <a:ext cx="1384300" cy="304800"/>
        </p:xfrm>
        <a:graphic>
          <a:graphicData uri="http://schemas.openxmlformats.org/presentationml/2006/ole">
            <mc:AlternateContent xmlns:mc="http://schemas.openxmlformats.org/markup-compatibility/2006">
              <mc:Choice xmlns:v="urn:schemas-microsoft-com:vml" Requires="v">
                <p:oleObj spid="_x0000_s12299"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347452"/>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548148" y="2819400"/>
          <a:ext cx="927100" cy="901700"/>
        </p:xfrm>
        <a:graphic>
          <a:graphicData uri="http://schemas.openxmlformats.org/presentationml/2006/ole">
            <mc:AlternateContent xmlns:mc="http://schemas.openxmlformats.org/markup-compatibility/2006">
              <mc:Choice xmlns:v="urn:schemas-microsoft-com:vml" Requires="v">
                <p:oleObj spid="_x0000_s12300" name="Equation" r:id="rId7" imgW="927000" imgH="901440" progId="Equation.DSMT4">
                  <p:embed/>
                </p:oleObj>
              </mc:Choice>
              <mc:Fallback>
                <p:oleObj name="Equation" r:id="rId7" imgW="92700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148" y="2819400"/>
                        <a:ext cx="927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509252" y="2819400"/>
          <a:ext cx="1422400" cy="901700"/>
        </p:xfrm>
        <a:graphic>
          <a:graphicData uri="http://schemas.openxmlformats.org/presentationml/2006/ole">
            <mc:AlternateContent xmlns:mc="http://schemas.openxmlformats.org/markup-compatibility/2006">
              <mc:Choice xmlns:v="urn:schemas-microsoft-com:vml" Requires="v">
                <p:oleObj spid="_x0000_s12301" name="Equation" r:id="rId9" imgW="1422360" imgH="901440" progId="Equation.DSMT4">
                  <p:embed/>
                </p:oleObj>
              </mc:Choice>
              <mc:Fallback>
                <p:oleObj name="Equation" r:id="rId9" imgW="142236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09252" y="2819400"/>
                        <a:ext cx="142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509252" y="3913188"/>
          <a:ext cx="1841500" cy="952500"/>
        </p:xfrm>
        <a:graphic>
          <a:graphicData uri="http://schemas.openxmlformats.org/presentationml/2006/ole">
            <mc:AlternateContent xmlns:mc="http://schemas.openxmlformats.org/markup-compatibility/2006">
              <mc:Choice xmlns:v="urn:schemas-microsoft-com:vml" Requires="v">
                <p:oleObj spid="_x0000_s12302" name="Equation" r:id="rId11" imgW="1841400" imgH="952200" progId="Equation.DSMT4">
                  <p:embed/>
                </p:oleObj>
              </mc:Choice>
              <mc:Fallback>
                <p:oleObj name="Equation" r:id="rId11" imgW="1841400" imgH="952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09252" y="3913188"/>
                        <a:ext cx="1841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1509252" y="5073444"/>
          <a:ext cx="736600" cy="838200"/>
        </p:xfrm>
        <a:graphic>
          <a:graphicData uri="http://schemas.openxmlformats.org/presentationml/2006/ole">
            <mc:AlternateContent xmlns:mc="http://schemas.openxmlformats.org/markup-compatibility/2006">
              <mc:Choice xmlns:v="urn:schemas-microsoft-com:vml" Requires="v">
                <p:oleObj spid="_x0000_s12303" name="Equation" r:id="rId13" imgW="736560" imgH="838080" progId="Equation.DSMT4">
                  <p:embed/>
                </p:oleObj>
              </mc:Choice>
              <mc:Fallback>
                <p:oleObj name="Equation" r:id="rId13" imgW="7365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09252" y="5073444"/>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2286000" y="5257800"/>
          <a:ext cx="2070100" cy="469900"/>
        </p:xfrm>
        <a:graphic>
          <a:graphicData uri="http://schemas.openxmlformats.org/presentationml/2006/ole">
            <mc:AlternateContent xmlns:mc="http://schemas.openxmlformats.org/markup-compatibility/2006">
              <mc:Choice xmlns:v="urn:schemas-microsoft-com:vml" Requires="v">
                <p:oleObj spid="_x0000_s12304" name="Equation" r:id="rId15" imgW="2070000" imgH="469800" progId="Equation.DSMT4">
                  <p:embed/>
                </p:oleObj>
              </mc:Choice>
              <mc:Fallback>
                <p:oleObj name="Equation" r:id="rId15" imgW="2070000" imgH="4698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86000" y="5257800"/>
                        <a:ext cx="207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Reducing (or Simplifying) Rational Expressions</a:t>
            </a:r>
          </a:p>
        </p:txBody>
      </p:sp>
      <p:sp>
        <p:nvSpPr>
          <p:cNvPr id="3" name="Content Placeholder 2"/>
          <p:cNvSpPr>
            <a:spLocks noGrp="1"/>
          </p:cNvSpPr>
          <p:nvPr>
            <p:ph idx="1"/>
          </p:nvPr>
        </p:nvSpPr>
        <p:spPr>
          <a:xfrm>
            <a:off x="457200" y="1280160"/>
            <a:ext cx="8229600" cy="2834640"/>
          </a:xfrm>
          <a:solidFill>
            <a:srgbClr val="FFFFCC"/>
          </a:solidFill>
          <a:ln w="28575">
            <a:solidFill>
              <a:srgbClr val="000000"/>
            </a:solidFill>
          </a:ln>
        </p:spPr>
        <p:txBody>
          <a:bodyPr>
            <a:noAutofit/>
          </a:bodyPr>
          <a:lstStyle/>
          <a:p>
            <a:pPr algn="ctr">
              <a:buNone/>
            </a:pPr>
            <a:r>
              <a:rPr lang="en-US" b="1" dirty="0">
                <a:solidFill>
                  <a:srgbClr val="000000"/>
                </a:solidFill>
              </a:rPr>
              <a:t>Opposites in Rational Expressions</a:t>
            </a:r>
          </a:p>
          <a:p>
            <a:pPr algn="ctr">
              <a:buNone/>
            </a:pPr>
            <a:endParaRPr lang="en-US" b="1" dirty="0">
              <a:solidFill>
                <a:srgbClr val="000000"/>
              </a:solidFill>
            </a:endParaRPr>
          </a:p>
          <a:p>
            <a:pPr algn="ctr">
              <a:buNone/>
            </a:pPr>
            <a:endParaRPr lang="en-US" b="1" dirty="0">
              <a:solidFill>
                <a:srgbClr val="000000"/>
              </a:solidFill>
            </a:endParaRPr>
          </a:p>
          <a:p>
            <a:pPr algn="ctr">
              <a:buNone/>
            </a:pPr>
            <a:endParaRPr lang="en-US" b="1" dirty="0">
              <a:solidFill>
                <a:srgbClr val="000000"/>
              </a:solidFill>
            </a:endParaRPr>
          </a:p>
          <a:p>
            <a:pPr algn="ctr">
              <a:buNone/>
            </a:pPr>
            <a:endParaRPr lang="en-US" b="1" dirty="0">
              <a:solidFill>
                <a:srgbClr val="000000"/>
              </a:solidFill>
            </a:endParaRPr>
          </a:p>
          <a:p>
            <a:pPr>
              <a:buNone/>
            </a:pPr>
            <a:endParaRPr lang="en-US" dirty="0"/>
          </a:p>
        </p:txBody>
      </p:sp>
      <p:graphicFrame>
        <p:nvGraphicFramePr>
          <p:cNvPr id="132098" name="Object 2"/>
          <p:cNvGraphicFramePr>
            <a:graphicFrameLocks noChangeAspect="1"/>
          </p:cNvGraphicFramePr>
          <p:nvPr/>
        </p:nvGraphicFramePr>
        <p:xfrm>
          <a:off x="515938" y="1981200"/>
          <a:ext cx="6896100" cy="1816100"/>
        </p:xfrm>
        <a:graphic>
          <a:graphicData uri="http://schemas.openxmlformats.org/presentationml/2006/ole">
            <mc:AlternateContent xmlns:mc="http://schemas.openxmlformats.org/markup-compatibility/2006">
              <mc:Choice xmlns:v="urn:schemas-microsoft-com:vml" Requires="v">
                <p:oleObj spid="_x0000_s13315" name="Equation" r:id="rId3" imgW="6895800" imgH="1815840" progId="Equation.DSMT4">
                  <p:embed/>
                </p:oleObj>
              </mc:Choice>
              <mc:Fallback>
                <p:oleObj name="Equation" r:id="rId3" imgW="6895800" imgH="18158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5938" y="1981200"/>
                        <a:ext cx="6896100" cy="181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p:cNvCxnSpPr/>
          <p:nvPr/>
        </p:nvCxnSpPr>
        <p:spPr>
          <a:xfrm>
            <a:off x="5105400" y="2986548"/>
            <a:ext cx="2514600" cy="2286000"/>
          </a:xfrm>
          <a:prstGeom prst="line">
            <a:avLst/>
          </a:prstGeom>
          <a:ln w="254000">
            <a:solidFill>
              <a:srgbClr val="FFAFAF"/>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4830096" y="2986548"/>
            <a:ext cx="2667000" cy="2286000"/>
          </a:xfrm>
          <a:prstGeom prst="line">
            <a:avLst/>
          </a:prstGeom>
          <a:ln w="254000">
            <a:solidFill>
              <a:srgbClr val="FFAFAF"/>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447800" y="2910348"/>
            <a:ext cx="2514600" cy="2286000"/>
          </a:xfrm>
          <a:prstGeom prst="line">
            <a:avLst/>
          </a:prstGeom>
          <a:ln w="254000">
            <a:solidFill>
              <a:srgbClr val="FFAFAF"/>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143000" y="2910348"/>
            <a:ext cx="2667000" cy="2286000"/>
          </a:xfrm>
          <a:prstGeom prst="line">
            <a:avLst/>
          </a:prstGeom>
          <a:ln w="254000">
            <a:solidFill>
              <a:srgbClr val="FFAFA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Reducing (or Simplifying) Rational Expressions</a:t>
            </a:r>
          </a:p>
        </p:txBody>
      </p:sp>
      <p:sp>
        <p:nvSpPr>
          <p:cNvPr id="3" name="Content Placeholder 2"/>
          <p:cNvSpPr>
            <a:spLocks noGrp="1"/>
          </p:cNvSpPr>
          <p:nvPr>
            <p:ph idx="1"/>
          </p:nvPr>
        </p:nvSpPr>
        <p:spPr>
          <a:xfrm>
            <a:off x="457200" y="1280160"/>
            <a:ext cx="8229600" cy="4282440"/>
          </a:xfrm>
          <a:noFill/>
          <a:ln w="28575">
            <a:solidFill>
              <a:srgbClr val="FF0000"/>
            </a:solidFill>
          </a:ln>
        </p:spPr>
        <p:txBody>
          <a:bodyPr>
            <a:noAutofit/>
          </a:bodyPr>
          <a:lstStyle/>
          <a:p>
            <a:pPr algn="ctr">
              <a:buNone/>
            </a:pPr>
            <a:r>
              <a:rPr lang="en-US" b="1" dirty="0">
                <a:solidFill>
                  <a:srgbClr val="000000"/>
                </a:solidFill>
              </a:rPr>
              <a:t>Notes</a:t>
            </a:r>
          </a:p>
          <a:p>
            <a:pPr>
              <a:buNone/>
            </a:pPr>
            <a:r>
              <a:rPr lang="en-US" b="1" dirty="0">
                <a:solidFill>
                  <a:srgbClr val="000000"/>
                </a:solidFill>
              </a:rPr>
              <a:t>COMMON ERRORS </a:t>
            </a:r>
          </a:p>
          <a:p>
            <a:pPr>
              <a:buNone/>
            </a:pPr>
            <a:r>
              <a:rPr lang="en-US" b="1" dirty="0">
                <a:solidFill>
                  <a:srgbClr val="000000"/>
                </a:solidFill>
              </a:rPr>
              <a:t>“Divide out” only common factors.</a:t>
            </a:r>
          </a:p>
          <a:p>
            <a:pPr>
              <a:buNone/>
            </a:pPr>
            <a:endParaRPr lang="en-US" b="1" dirty="0">
              <a:solidFill>
                <a:srgbClr val="000000"/>
              </a:solidFill>
            </a:endParaRPr>
          </a:p>
          <a:p>
            <a:pPr>
              <a:buNone/>
            </a:pPr>
            <a:endParaRPr lang="en-US" b="1" dirty="0">
              <a:solidFill>
                <a:srgbClr val="000000"/>
              </a:solidFill>
            </a:endParaRPr>
          </a:p>
          <a:p>
            <a:pPr>
              <a:buNone/>
            </a:pPr>
            <a:endParaRPr lang="en-US" b="1" dirty="0">
              <a:solidFill>
                <a:srgbClr val="000000"/>
              </a:solidFill>
            </a:endParaRPr>
          </a:p>
          <a:p>
            <a:pPr>
              <a:buNone/>
            </a:pPr>
            <a:r>
              <a:rPr lang="en-US" b="1" dirty="0">
                <a:solidFill>
                  <a:srgbClr val="000000"/>
                </a:solidFill>
              </a:rPr>
              <a:t> </a:t>
            </a:r>
            <a:endParaRPr lang="en-US" dirty="0">
              <a:solidFill>
                <a:srgbClr val="000000"/>
              </a:solidFill>
            </a:endParaRPr>
          </a:p>
          <a:p>
            <a:pPr>
              <a:buNone/>
            </a:pPr>
            <a:endParaRPr lang="en-US" dirty="0">
              <a:solidFill>
                <a:srgbClr val="000000"/>
              </a:solidFill>
            </a:endParaRPr>
          </a:p>
        </p:txBody>
      </p:sp>
      <p:graphicFrame>
        <p:nvGraphicFramePr>
          <p:cNvPr id="133122" name="Object 2"/>
          <p:cNvGraphicFramePr>
            <a:graphicFrameLocks noChangeAspect="1"/>
          </p:cNvGraphicFramePr>
          <p:nvPr/>
        </p:nvGraphicFramePr>
        <p:xfrm>
          <a:off x="838200" y="3100388"/>
          <a:ext cx="3187700" cy="2095500"/>
        </p:xfrm>
        <a:graphic>
          <a:graphicData uri="http://schemas.openxmlformats.org/presentationml/2006/ole">
            <mc:AlternateContent xmlns:mc="http://schemas.openxmlformats.org/markup-compatibility/2006">
              <mc:Choice xmlns:v="urn:schemas-microsoft-com:vml" Requires="v">
                <p:oleObj spid="_x0000_s14340" name="Equation" r:id="rId3" imgW="3187440" imgH="2095200" progId="Equation.DSMT4">
                  <p:embed/>
                </p:oleObj>
              </mc:Choice>
              <mc:Fallback>
                <p:oleObj name="Equation" r:id="rId3" imgW="3187440" imgH="20952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100388"/>
                        <a:ext cx="31877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23" name="Object 3"/>
          <p:cNvGraphicFramePr>
            <a:graphicFrameLocks noChangeAspect="1"/>
          </p:cNvGraphicFramePr>
          <p:nvPr/>
        </p:nvGraphicFramePr>
        <p:xfrm>
          <a:off x="4356100" y="3049588"/>
          <a:ext cx="4025900" cy="2146300"/>
        </p:xfrm>
        <a:graphic>
          <a:graphicData uri="http://schemas.openxmlformats.org/presentationml/2006/ole">
            <mc:AlternateContent xmlns:mc="http://schemas.openxmlformats.org/markup-compatibility/2006">
              <mc:Choice xmlns:v="urn:schemas-microsoft-com:vml" Requires="v">
                <p:oleObj spid="_x0000_s14341" name="Equation" r:id="rId5" imgW="4025880" imgH="2145960" progId="Equation.DSMT4">
                  <p:embed/>
                </p:oleObj>
              </mc:Choice>
              <mc:Fallback>
                <p:oleObj name="Equation" r:id="rId5" imgW="4025880" imgH="214596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6100" y="3049588"/>
                        <a:ext cx="4025900" cy="214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p:cNvSpPr/>
          <p:nvPr/>
        </p:nvSpPr>
        <p:spPr>
          <a:xfrm>
            <a:off x="4724400" y="2057400"/>
            <a:ext cx="3352800" cy="2438400"/>
          </a:xfrm>
          <a:prstGeom prst="ellipse">
            <a:avLst/>
          </a:prstGeom>
          <a:noFill/>
          <a:ln w="219075">
            <a:solidFill>
              <a:srgbClr val="AFAFFF"/>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3" name="Oval 12"/>
          <p:cNvSpPr/>
          <p:nvPr/>
        </p:nvSpPr>
        <p:spPr>
          <a:xfrm>
            <a:off x="762000" y="2057400"/>
            <a:ext cx="3352800" cy="2438400"/>
          </a:xfrm>
          <a:prstGeom prst="ellipse">
            <a:avLst/>
          </a:prstGeom>
          <a:noFill/>
          <a:ln w="219075">
            <a:solidFill>
              <a:srgbClr val="AFAFFF"/>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a:t>Reducing (or Simplifying) Rational Expressions</a:t>
            </a:r>
          </a:p>
        </p:txBody>
      </p:sp>
      <p:sp>
        <p:nvSpPr>
          <p:cNvPr id="3" name="Content Placeholder 2"/>
          <p:cNvSpPr>
            <a:spLocks noGrp="1"/>
          </p:cNvSpPr>
          <p:nvPr>
            <p:ph idx="1"/>
          </p:nvPr>
        </p:nvSpPr>
        <p:spPr>
          <a:xfrm>
            <a:off x="457200" y="1280160"/>
            <a:ext cx="8229600" cy="3596640"/>
          </a:xfrm>
          <a:noFill/>
          <a:ln w="28575">
            <a:solidFill>
              <a:srgbClr val="FF0000"/>
            </a:solidFill>
          </a:ln>
        </p:spPr>
        <p:txBody>
          <a:bodyPr>
            <a:noAutofit/>
          </a:bodyPr>
          <a:lstStyle/>
          <a:p>
            <a:pPr algn="ctr">
              <a:buNone/>
            </a:pPr>
            <a:r>
              <a:rPr lang="en-US" b="1" dirty="0">
                <a:solidFill>
                  <a:srgbClr val="000000"/>
                </a:solidFill>
              </a:rPr>
              <a:t>Notes (cont.)</a:t>
            </a:r>
          </a:p>
          <a:p>
            <a:pPr algn="ctr">
              <a:buNone/>
            </a:pPr>
            <a:endParaRPr lang="en-US" b="1" dirty="0">
              <a:solidFill>
                <a:srgbClr val="000000"/>
              </a:solidFill>
            </a:endParaRPr>
          </a:p>
          <a:p>
            <a:pPr>
              <a:buNone/>
            </a:pPr>
            <a:endParaRPr lang="en-US" b="1" dirty="0">
              <a:solidFill>
                <a:srgbClr val="000000"/>
              </a:solidFill>
            </a:endParaRPr>
          </a:p>
          <a:p>
            <a:pPr>
              <a:buNone/>
            </a:pPr>
            <a:endParaRPr lang="en-US" b="1" dirty="0">
              <a:solidFill>
                <a:srgbClr val="000000"/>
              </a:solidFill>
            </a:endParaRPr>
          </a:p>
          <a:p>
            <a:pPr>
              <a:buNone/>
            </a:pPr>
            <a:endParaRPr lang="en-US" b="1" dirty="0">
              <a:solidFill>
                <a:srgbClr val="000000"/>
              </a:solidFill>
            </a:endParaRPr>
          </a:p>
          <a:p>
            <a:pPr>
              <a:buNone/>
            </a:pPr>
            <a:r>
              <a:rPr lang="en-US" b="1" dirty="0">
                <a:solidFill>
                  <a:srgbClr val="000000"/>
                </a:solidFill>
              </a:rPr>
              <a:t> </a:t>
            </a:r>
            <a:endParaRPr lang="en-US" dirty="0">
              <a:solidFill>
                <a:srgbClr val="000000"/>
              </a:solidFill>
            </a:endParaRPr>
          </a:p>
          <a:p>
            <a:pPr>
              <a:buNone/>
            </a:pPr>
            <a:endParaRPr lang="en-US" dirty="0">
              <a:solidFill>
                <a:srgbClr val="000000"/>
              </a:solidFill>
            </a:endParaRPr>
          </a:p>
        </p:txBody>
      </p:sp>
      <p:graphicFrame>
        <p:nvGraphicFramePr>
          <p:cNvPr id="134148" name="Object 4"/>
          <p:cNvGraphicFramePr>
            <a:graphicFrameLocks noChangeAspect="1"/>
          </p:cNvGraphicFramePr>
          <p:nvPr/>
        </p:nvGraphicFramePr>
        <p:xfrm>
          <a:off x="996950" y="2209800"/>
          <a:ext cx="2705100" cy="2095500"/>
        </p:xfrm>
        <a:graphic>
          <a:graphicData uri="http://schemas.openxmlformats.org/presentationml/2006/ole">
            <mc:AlternateContent xmlns:mc="http://schemas.openxmlformats.org/markup-compatibility/2006">
              <mc:Choice xmlns:v="urn:schemas-microsoft-com:vml" Requires="v">
                <p:oleObj spid="_x0000_s15364" name="Equation" r:id="rId3" imgW="2705040" imgH="2095200" progId="Equation.DSMT4">
                  <p:embed/>
                </p:oleObj>
              </mc:Choice>
              <mc:Fallback>
                <p:oleObj name="Equation" r:id="rId3" imgW="2705040" imgH="20952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6950" y="2209800"/>
                        <a:ext cx="27051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49" name="Object 5"/>
          <p:cNvGraphicFramePr>
            <a:graphicFrameLocks noChangeAspect="1"/>
          </p:cNvGraphicFramePr>
          <p:nvPr/>
        </p:nvGraphicFramePr>
        <p:xfrm>
          <a:off x="4749800" y="2209800"/>
          <a:ext cx="3251200" cy="2133600"/>
        </p:xfrm>
        <a:graphic>
          <a:graphicData uri="http://schemas.openxmlformats.org/presentationml/2006/ole">
            <mc:AlternateContent xmlns:mc="http://schemas.openxmlformats.org/markup-compatibility/2006">
              <mc:Choice xmlns:v="urn:schemas-microsoft-com:vml" Requires="v">
                <p:oleObj spid="_x0000_s15365" name="Equation" r:id="rId5" imgW="3251160" imgH="2133360" progId="Equation.DSMT4">
                  <p:embed/>
                </p:oleObj>
              </mc:Choice>
              <mc:Fallback>
                <p:oleObj name="Equation" r:id="rId5" imgW="3251160" imgH="213336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49800" y="2209800"/>
                        <a:ext cx="32512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lnSpc>
                <a:spcPct val="80000"/>
              </a:lnSpc>
            </a:pPr>
            <a:r>
              <a:rPr lang="en-US" dirty="0"/>
              <a:t>Objectives</a:t>
            </a:r>
          </a:p>
        </p:txBody>
      </p:sp>
      <p:sp>
        <p:nvSpPr>
          <p:cNvPr id="15363" name="Content Placeholder 2"/>
          <p:cNvSpPr>
            <a:spLocks noGrp="1"/>
          </p:cNvSpPr>
          <p:nvPr>
            <p:ph idx="1"/>
          </p:nvPr>
        </p:nvSpPr>
        <p:spPr>
          <a:xfrm>
            <a:off x="457200" y="1280160"/>
            <a:ext cx="8229600" cy="2505301"/>
          </a:xfrm>
        </p:spPr>
        <p:txBody>
          <a:bodyPr>
            <a:spAutoFit/>
          </a:bodyPr>
          <a:lstStyle/>
          <a:p>
            <a:pPr marL="457200" indent="-457200">
              <a:buFont typeface="Courier New" pitchFamily="49" charset="0"/>
              <a:buChar char="o"/>
            </a:pPr>
            <a:r>
              <a:rPr lang="en-US" dirty="0"/>
              <a:t>Determine any restrictions on the variable in a rational expression. </a:t>
            </a:r>
          </a:p>
          <a:p>
            <a:pPr marL="457200" indent="-457200">
              <a:buFont typeface="Courier New" pitchFamily="49" charset="0"/>
              <a:buChar char="o"/>
            </a:pPr>
            <a:r>
              <a:rPr lang="en-US" dirty="0"/>
              <a:t>Reduce rational expressions to lowest terms. </a:t>
            </a:r>
          </a:p>
          <a:p>
            <a:pPr marL="457200" indent="-457200">
              <a:buFont typeface="Courier New" pitchFamily="49" charset="0"/>
              <a:buChar char="o"/>
            </a:pPr>
            <a:r>
              <a:rPr lang="en-US" dirty="0"/>
              <a:t>Multiply rational expressions. </a:t>
            </a:r>
          </a:p>
          <a:p>
            <a:pPr marL="457200" indent="-457200">
              <a:buFont typeface="Courier New" pitchFamily="49" charset="0"/>
              <a:buChar char="o"/>
            </a:pPr>
            <a:r>
              <a:rPr lang="en-US" dirty="0"/>
              <a:t>Divide rational expressions.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Multiplication with Rational Expressions</a:t>
            </a:r>
          </a:p>
        </p:txBody>
      </p:sp>
      <p:sp>
        <p:nvSpPr>
          <p:cNvPr id="3" name="Content Placeholder 2"/>
          <p:cNvSpPr>
            <a:spLocks noGrp="1"/>
          </p:cNvSpPr>
          <p:nvPr>
            <p:ph idx="1"/>
          </p:nvPr>
        </p:nvSpPr>
        <p:spPr>
          <a:solidFill>
            <a:srgbClr val="FFFFCC"/>
          </a:solidFill>
          <a:ln w="28575">
            <a:solidFill>
              <a:srgbClr val="000000"/>
            </a:solidFill>
          </a:ln>
        </p:spPr>
        <p:txBody>
          <a:bodyPr>
            <a:spAutoFit/>
          </a:bodyPr>
          <a:lstStyle/>
          <a:p>
            <a:pPr marL="463550" indent="-463550" algn="ctr">
              <a:spcBef>
                <a:spcPts val="0"/>
              </a:spcBef>
              <a:buNone/>
            </a:pPr>
            <a:r>
              <a:rPr lang="pt-BR" b="1" dirty="0">
                <a:solidFill>
                  <a:srgbClr val="000000"/>
                </a:solidFill>
              </a:rPr>
              <a:t>Multiplying Rational Expressions</a:t>
            </a:r>
          </a:p>
          <a:p>
            <a:pPr marL="463550" indent="-463550">
              <a:spcBef>
                <a:spcPts val="0"/>
              </a:spcBef>
              <a:buNone/>
            </a:pPr>
            <a:r>
              <a:rPr lang="en-US" dirty="0">
                <a:solidFill>
                  <a:srgbClr val="000000"/>
                </a:solidFill>
              </a:rPr>
              <a:t>To multiply any two (or more) rational expressions, </a:t>
            </a:r>
          </a:p>
          <a:p>
            <a:pPr marL="463550" indent="-463550">
              <a:spcBef>
                <a:spcPts val="0"/>
              </a:spcBef>
              <a:buNone/>
            </a:pPr>
            <a:r>
              <a:rPr lang="en-US" b="1" dirty="0">
                <a:solidFill>
                  <a:srgbClr val="000000"/>
                </a:solidFill>
              </a:rPr>
              <a:t>1.	</a:t>
            </a:r>
            <a:r>
              <a:rPr lang="en-US" dirty="0">
                <a:solidFill>
                  <a:srgbClr val="000000"/>
                </a:solidFill>
              </a:rPr>
              <a:t>Completely factor each numerator and denominator. </a:t>
            </a:r>
          </a:p>
          <a:p>
            <a:pPr marL="463550" indent="-463550">
              <a:spcBef>
                <a:spcPts val="0"/>
              </a:spcBef>
              <a:buNone/>
            </a:pPr>
            <a:r>
              <a:rPr lang="en-US" b="1" dirty="0">
                <a:solidFill>
                  <a:srgbClr val="000000"/>
                </a:solidFill>
              </a:rPr>
              <a:t>2.	</a:t>
            </a:r>
            <a:r>
              <a:rPr lang="en-US" dirty="0">
                <a:solidFill>
                  <a:srgbClr val="000000"/>
                </a:solidFill>
              </a:rPr>
              <a:t>Multiply the numerators and multiply the denominators, keeping the expressions in factored form. </a:t>
            </a:r>
          </a:p>
          <a:p>
            <a:pPr marL="463550" indent="-463550">
              <a:spcBef>
                <a:spcPts val="0"/>
              </a:spcBef>
              <a:buNone/>
            </a:pPr>
            <a:r>
              <a:rPr lang="en-US" b="1" dirty="0">
                <a:solidFill>
                  <a:srgbClr val="000000"/>
                </a:solidFill>
              </a:rPr>
              <a:t>3.	</a:t>
            </a:r>
            <a:r>
              <a:rPr lang="en-US" dirty="0">
                <a:solidFill>
                  <a:srgbClr val="000000"/>
                </a:solidFill>
              </a:rPr>
              <a:t>“Divide out” any common factors from the numerators and denominators. </a:t>
            </a:r>
          </a:p>
          <a:p>
            <a:pPr marL="463550" indent="-463550">
              <a:spcBef>
                <a:spcPts val="0"/>
              </a:spcBef>
              <a:buNone/>
            </a:pPr>
            <a:r>
              <a:rPr lang="en-US" dirty="0">
                <a:solidFill>
                  <a:srgbClr val="000000"/>
                </a:solidFill>
              </a:rPr>
              <a:t>Remember that no denominator can have a value of 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Multiplication with Rational Expressions</a:t>
            </a:r>
          </a:p>
        </p:txBody>
      </p:sp>
      <p:sp>
        <p:nvSpPr>
          <p:cNvPr id="3" name="Content Placeholder 2"/>
          <p:cNvSpPr>
            <a:spLocks noGrp="1"/>
          </p:cNvSpPr>
          <p:nvPr>
            <p:ph idx="1"/>
          </p:nvPr>
        </p:nvSpPr>
        <p:spPr>
          <a:xfrm>
            <a:off x="457200" y="1280160"/>
            <a:ext cx="8229600" cy="2591479"/>
          </a:xfrm>
          <a:solidFill>
            <a:srgbClr val="FFFFCC"/>
          </a:solidFill>
          <a:ln w="28575">
            <a:solidFill>
              <a:srgbClr val="000000"/>
            </a:solidFill>
          </a:ln>
        </p:spPr>
        <p:txBody>
          <a:bodyPr>
            <a:spAutoFit/>
          </a:bodyPr>
          <a:lstStyle/>
          <a:p>
            <a:pPr algn="ctr">
              <a:buNone/>
            </a:pPr>
            <a:r>
              <a:rPr lang="en-US" b="1" dirty="0">
                <a:solidFill>
                  <a:srgbClr val="000000"/>
                </a:solidFill>
              </a:rPr>
              <a:t>Multiplication with Rational Expressions</a:t>
            </a:r>
          </a:p>
          <a:p>
            <a:pPr>
              <a:buNone/>
            </a:pPr>
            <a:r>
              <a:rPr lang="en-US" dirty="0">
                <a:solidFill>
                  <a:srgbClr val="000000"/>
                </a:solidFill>
              </a:rPr>
              <a:t>If </a:t>
            </a:r>
            <a:r>
              <a:rPr lang="en-US" i="1" dirty="0">
                <a:solidFill>
                  <a:srgbClr val="000000"/>
                </a:solidFill>
              </a:rPr>
              <a:t>P</a:t>
            </a:r>
            <a:r>
              <a:rPr lang="en-US" dirty="0">
                <a:solidFill>
                  <a:srgbClr val="000000"/>
                </a:solidFill>
              </a:rPr>
              <a:t>, </a:t>
            </a:r>
            <a:r>
              <a:rPr lang="en-US" i="1" dirty="0">
                <a:solidFill>
                  <a:srgbClr val="000000"/>
                </a:solidFill>
              </a:rPr>
              <a:t>Q</a:t>
            </a:r>
            <a:r>
              <a:rPr lang="en-US" dirty="0">
                <a:solidFill>
                  <a:srgbClr val="000000"/>
                </a:solidFill>
              </a:rPr>
              <a:t>, </a:t>
            </a:r>
            <a:r>
              <a:rPr lang="en-US" i="1" dirty="0">
                <a:solidFill>
                  <a:srgbClr val="000000"/>
                </a:solidFill>
              </a:rPr>
              <a:t>R</a:t>
            </a:r>
            <a:r>
              <a:rPr lang="en-US" dirty="0">
                <a:solidFill>
                  <a:srgbClr val="000000"/>
                </a:solidFill>
              </a:rPr>
              <a:t>, and </a:t>
            </a:r>
            <a:r>
              <a:rPr lang="en-US" i="1" dirty="0">
                <a:solidFill>
                  <a:srgbClr val="000000"/>
                </a:solidFill>
              </a:rPr>
              <a:t>S</a:t>
            </a:r>
            <a:r>
              <a:rPr lang="en-US" dirty="0">
                <a:solidFill>
                  <a:srgbClr val="000000"/>
                </a:solidFill>
              </a:rPr>
              <a:t> are polynomials and </a:t>
            </a:r>
            <a:r>
              <a:rPr lang="en-US" i="1" dirty="0">
                <a:solidFill>
                  <a:srgbClr val="000000"/>
                </a:solidFill>
              </a:rPr>
              <a:t>Q</a:t>
            </a:r>
            <a:r>
              <a:rPr lang="en-US" dirty="0">
                <a:solidFill>
                  <a:srgbClr val="000000"/>
                </a:solidFill>
              </a:rPr>
              <a:t>, </a:t>
            </a:r>
            <a:r>
              <a:rPr lang="en-US" i="1" dirty="0">
                <a:solidFill>
                  <a:srgbClr val="000000"/>
                </a:solidFill>
              </a:rPr>
              <a:t>S</a:t>
            </a:r>
            <a:r>
              <a:rPr lang="en-US" dirty="0">
                <a:solidFill>
                  <a:srgbClr val="000000"/>
                </a:solidFill>
              </a:rPr>
              <a:t> ≠ 0, then</a:t>
            </a:r>
          </a:p>
          <a:p>
            <a:pPr>
              <a:buNone/>
            </a:pPr>
            <a:endParaRPr lang="en-US" dirty="0">
              <a:solidFill>
                <a:srgbClr val="000000"/>
              </a:solidFill>
            </a:endParaRPr>
          </a:p>
          <a:p>
            <a:pPr>
              <a:buNone/>
            </a:pPr>
            <a:endParaRPr lang="en-US" dirty="0">
              <a:solidFill>
                <a:srgbClr val="000000"/>
              </a:solidFill>
            </a:endParaRPr>
          </a:p>
          <a:p>
            <a:pPr>
              <a:buNone/>
            </a:pPr>
            <a:endParaRPr lang="en-US" dirty="0">
              <a:solidFill>
                <a:srgbClr val="000000"/>
              </a:solidFill>
            </a:endParaRPr>
          </a:p>
        </p:txBody>
      </p:sp>
      <p:graphicFrame>
        <p:nvGraphicFramePr>
          <p:cNvPr id="135170" name="Object 2"/>
          <p:cNvGraphicFramePr>
            <a:graphicFrameLocks noChangeAspect="1"/>
          </p:cNvGraphicFramePr>
          <p:nvPr/>
        </p:nvGraphicFramePr>
        <p:xfrm>
          <a:off x="3651250" y="2552700"/>
          <a:ext cx="1841500" cy="876300"/>
        </p:xfrm>
        <a:graphic>
          <a:graphicData uri="http://schemas.openxmlformats.org/presentationml/2006/ole">
            <mc:AlternateContent xmlns:mc="http://schemas.openxmlformats.org/markup-compatibility/2006">
              <mc:Choice xmlns:v="urn:schemas-microsoft-com:vml" Requires="v">
                <p:oleObj spid="_x0000_s16387" name="Equation" r:id="rId3" imgW="1841400" imgH="876240" progId="Equation.DSMT4">
                  <p:embed/>
                </p:oleObj>
              </mc:Choice>
              <mc:Fallback>
                <p:oleObj name="Equation" r:id="rId3" imgW="1841400" imgH="876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1250" y="2552700"/>
                        <a:ext cx="1841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normAutofit/>
          </a:bodyPr>
          <a:lstStyle/>
          <a:p>
            <a:r>
              <a:rPr lang="en-US" dirty="0"/>
              <a:t>Example 3: Multiplication with Rational Expressions</a:t>
            </a:r>
          </a:p>
        </p:txBody>
      </p:sp>
      <p:sp>
        <p:nvSpPr>
          <p:cNvPr id="3" name="Content Placeholder 2"/>
          <p:cNvSpPr>
            <a:spLocks noGrp="1"/>
          </p:cNvSpPr>
          <p:nvPr>
            <p:ph idx="1"/>
          </p:nvPr>
        </p:nvSpPr>
        <p:spPr/>
        <p:txBody>
          <a:bodyPr/>
          <a:lstStyle/>
          <a:p>
            <a:pPr marL="0" indent="0">
              <a:buNone/>
            </a:pPr>
            <a:r>
              <a:rPr lang="en-US" dirty="0"/>
              <a:t>Multiply and reduce, if possible. Use the rules of exponents when they apply. State any restrictions on the variable(s).</a:t>
            </a:r>
          </a:p>
        </p:txBody>
      </p:sp>
      <p:graphicFrame>
        <p:nvGraphicFramePr>
          <p:cNvPr id="17411" name="Object 3"/>
          <p:cNvGraphicFramePr>
            <a:graphicFrameLocks noChangeAspect="1"/>
          </p:cNvGraphicFramePr>
          <p:nvPr/>
        </p:nvGraphicFramePr>
        <p:xfrm>
          <a:off x="548148" y="2834148"/>
          <a:ext cx="2247900" cy="939800"/>
        </p:xfrm>
        <a:graphic>
          <a:graphicData uri="http://schemas.openxmlformats.org/presentationml/2006/ole">
            <mc:AlternateContent xmlns:mc="http://schemas.openxmlformats.org/markup-compatibility/2006">
              <mc:Choice xmlns:v="urn:schemas-microsoft-com:vml" Requires="v">
                <p:oleObj spid="_x0000_s17416" name="Equation" r:id="rId3" imgW="2247840" imgH="939600" progId="Equation.DSMT4">
                  <p:embed/>
                </p:oleObj>
              </mc:Choice>
              <mc:Fallback>
                <p:oleObj name="Equation" r:id="rId3" imgW="2247840" imgH="9396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148" y="2834148"/>
                        <a:ext cx="22479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2854656" y="2819400"/>
          <a:ext cx="2667000" cy="965200"/>
        </p:xfrm>
        <a:graphic>
          <a:graphicData uri="http://schemas.openxmlformats.org/presentationml/2006/ole">
            <mc:AlternateContent xmlns:mc="http://schemas.openxmlformats.org/markup-compatibility/2006">
              <mc:Choice xmlns:v="urn:schemas-microsoft-com:vml" Requires="v">
                <p:oleObj spid="_x0000_s17417" name="Equation" r:id="rId5" imgW="2666880" imgH="965160" progId="Equation.DSMT4">
                  <p:embed/>
                </p:oleObj>
              </mc:Choice>
              <mc:Fallback>
                <p:oleObj name="Equation" r:id="rId5" imgW="2666880" imgH="965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54656" y="2819400"/>
                        <a:ext cx="26670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819400" y="3886200"/>
          <a:ext cx="1612900" cy="876300"/>
        </p:xfrm>
        <a:graphic>
          <a:graphicData uri="http://schemas.openxmlformats.org/presentationml/2006/ole">
            <mc:AlternateContent xmlns:mc="http://schemas.openxmlformats.org/markup-compatibility/2006">
              <mc:Choice xmlns:v="urn:schemas-microsoft-com:vml" Requires="v">
                <p:oleObj spid="_x0000_s17418" name="Equation" r:id="rId7" imgW="1612800" imgH="876240" progId="Equation.DSMT4">
                  <p:embed/>
                </p:oleObj>
              </mc:Choice>
              <mc:Fallback>
                <p:oleObj name="Equation" r:id="rId7" imgW="161280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3886200"/>
                        <a:ext cx="1612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2819400" y="4876800"/>
          <a:ext cx="1282700" cy="876300"/>
        </p:xfrm>
        <a:graphic>
          <a:graphicData uri="http://schemas.openxmlformats.org/presentationml/2006/ole">
            <mc:AlternateContent xmlns:mc="http://schemas.openxmlformats.org/markup-compatibility/2006">
              <mc:Choice xmlns:v="urn:schemas-microsoft-com:vml" Requires="v">
                <p:oleObj spid="_x0000_s17419" name="Equation" r:id="rId9" imgW="1282680" imgH="876240" progId="Equation.DSMT4">
                  <p:embed/>
                </p:oleObj>
              </mc:Choice>
              <mc:Fallback>
                <p:oleObj name="Equation" r:id="rId9" imgW="128268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9400" y="4876800"/>
                        <a:ext cx="1282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32008" y="4876800"/>
          <a:ext cx="2921000" cy="939800"/>
        </p:xfrm>
        <a:graphic>
          <a:graphicData uri="http://schemas.openxmlformats.org/presentationml/2006/ole">
            <mc:AlternateContent xmlns:mc="http://schemas.openxmlformats.org/markup-compatibility/2006">
              <mc:Choice xmlns:v="urn:schemas-microsoft-com:vml" Requires="v">
                <p:oleObj spid="_x0000_s17420" name="Equation" r:id="rId11" imgW="2920680" imgH="939600" progId="Equation.DSMT4">
                  <p:embed/>
                </p:oleObj>
              </mc:Choice>
              <mc:Fallback>
                <p:oleObj name="Equation" r:id="rId11" imgW="2920680" imgH="9396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32008" y="4876800"/>
                        <a:ext cx="2921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Multiplication with Rational Expressions (cont.)</a:t>
            </a:r>
          </a:p>
        </p:txBody>
      </p:sp>
      <p:graphicFrame>
        <p:nvGraphicFramePr>
          <p:cNvPr id="18436" name="Object 4"/>
          <p:cNvGraphicFramePr>
            <a:graphicFrameLocks noChangeAspect="1"/>
          </p:cNvGraphicFramePr>
          <p:nvPr/>
        </p:nvGraphicFramePr>
        <p:xfrm>
          <a:off x="548148" y="1494504"/>
          <a:ext cx="2260600" cy="876300"/>
        </p:xfrm>
        <a:graphic>
          <a:graphicData uri="http://schemas.openxmlformats.org/presentationml/2006/ole">
            <mc:AlternateContent xmlns:mc="http://schemas.openxmlformats.org/markup-compatibility/2006">
              <mc:Choice xmlns:v="urn:schemas-microsoft-com:vml" Requires="v">
                <p:oleObj spid="_x0000_s18446" name="Equation" r:id="rId3" imgW="2260440" imgH="876240" progId="Equation.DSMT4">
                  <p:embed/>
                </p:oleObj>
              </mc:Choice>
              <mc:Fallback>
                <p:oleObj name="Equation" r:id="rId3" imgW="2260440" imgH="8762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148" y="1494504"/>
                        <a:ext cx="2260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2957513" y="1533525"/>
          <a:ext cx="2425700" cy="990600"/>
        </p:xfrm>
        <a:graphic>
          <a:graphicData uri="http://schemas.openxmlformats.org/presentationml/2006/ole">
            <mc:AlternateContent xmlns:mc="http://schemas.openxmlformats.org/markup-compatibility/2006">
              <mc:Choice xmlns:v="urn:schemas-microsoft-com:vml" Requires="v">
                <p:oleObj spid="_x0000_s18447" name="Equation" r:id="rId5" imgW="2425680" imgH="990360" progId="Equation.DSMT4">
                  <p:embed/>
                </p:oleObj>
              </mc:Choice>
              <mc:Fallback>
                <p:oleObj name="Equation" r:id="rId5" imgW="2425680" imgH="9903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7513" y="1533525"/>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5501148" y="1538748"/>
          <a:ext cx="2679700" cy="838200"/>
        </p:xfrm>
        <a:graphic>
          <a:graphicData uri="http://schemas.openxmlformats.org/presentationml/2006/ole">
            <mc:AlternateContent xmlns:mc="http://schemas.openxmlformats.org/markup-compatibility/2006">
              <mc:Choice xmlns:v="urn:schemas-microsoft-com:vml" Requires="v">
                <p:oleObj spid="_x0000_s18448" name="Equation" r:id="rId7" imgW="2679480" imgH="838080" progId="Equation.DSMT4">
                  <p:embed/>
                </p:oleObj>
              </mc:Choice>
              <mc:Fallback>
                <p:oleObj name="Equation" r:id="rId7" imgW="26794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01148" y="1538748"/>
                        <a:ext cx="267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4753896" y="2453148"/>
          <a:ext cx="152400" cy="152400"/>
        </p:xfrm>
        <a:graphic>
          <a:graphicData uri="http://schemas.openxmlformats.org/presentationml/2006/ole">
            <mc:AlternateContent xmlns:mc="http://schemas.openxmlformats.org/markup-compatibility/2006">
              <mc:Choice xmlns:v="urn:schemas-microsoft-com:vml" Requires="v">
                <p:oleObj spid="_x0000_s18449" name="Equation" r:id="rId9" imgW="152280" imgH="152280" progId="Equation.DSMT4">
                  <p:embed/>
                </p:oleObj>
              </mc:Choice>
              <mc:Fallback>
                <p:oleObj name="Equation" r:id="rId9" imgW="152280" imgH="1522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3896" y="2453148"/>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3238500" y="159159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572000" y="2072148"/>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419600" y="15240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3657600" y="20574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0" name="Object 8"/>
          <p:cNvGraphicFramePr>
            <a:graphicFrameLocks noChangeAspect="1"/>
          </p:cNvGraphicFramePr>
          <p:nvPr/>
        </p:nvGraphicFramePr>
        <p:xfrm>
          <a:off x="533400" y="3276600"/>
          <a:ext cx="3238500" cy="876300"/>
        </p:xfrm>
        <a:graphic>
          <a:graphicData uri="http://schemas.openxmlformats.org/presentationml/2006/ole">
            <mc:AlternateContent xmlns:mc="http://schemas.openxmlformats.org/markup-compatibility/2006">
              <mc:Choice xmlns:v="urn:schemas-microsoft-com:vml" Requires="v">
                <p:oleObj spid="_x0000_s18450" name="Equation" r:id="rId11" imgW="3238200" imgH="876240" progId="Equation.DSMT4">
                  <p:embed/>
                </p:oleObj>
              </mc:Choice>
              <mc:Fallback>
                <p:oleObj name="Equation" r:id="rId11" imgW="3238200" imgH="8762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 y="3276600"/>
                        <a:ext cx="3238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3810000" y="3206750"/>
          <a:ext cx="2857500" cy="1104900"/>
        </p:xfrm>
        <a:graphic>
          <a:graphicData uri="http://schemas.openxmlformats.org/presentationml/2006/ole">
            <mc:AlternateContent xmlns:mc="http://schemas.openxmlformats.org/markup-compatibility/2006">
              <mc:Choice xmlns:v="urn:schemas-microsoft-com:vml" Requires="v">
                <p:oleObj spid="_x0000_s18451" name="Equation" r:id="rId13" imgW="2857320" imgH="1104840" progId="Equation.DSMT4">
                  <p:embed/>
                </p:oleObj>
              </mc:Choice>
              <mc:Fallback>
                <p:oleObj name="Equation" r:id="rId13" imgW="2857320" imgH="11048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10000" y="32067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810000" y="4709652"/>
          <a:ext cx="1473200" cy="952500"/>
        </p:xfrm>
        <a:graphic>
          <a:graphicData uri="http://schemas.openxmlformats.org/presentationml/2006/ole">
            <mc:AlternateContent xmlns:mc="http://schemas.openxmlformats.org/markup-compatibility/2006">
              <mc:Choice xmlns:v="urn:schemas-microsoft-com:vml" Requires="v">
                <p:oleObj spid="_x0000_s18452" name="Equation" r:id="rId15" imgW="1473120" imgH="952200" progId="Equation.DSMT4">
                  <p:embed/>
                </p:oleObj>
              </mc:Choice>
              <mc:Fallback>
                <p:oleObj name="Equation" r:id="rId15" imgW="1473120" imgH="9522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709652"/>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5653960" y="4891548"/>
          <a:ext cx="1739900" cy="469900"/>
        </p:xfrm>
        <a:graphic>
          <a:graphicData uri="http://schemas.openxmlformats.org/presentationml/2006/ole">
            <mc:AlternateContent xmlns:mc="http://schemas.openxmlformats.org/markup-compatibility/2006">
              <mc:Choice xmlns:v="urn:schemas-microsoft-com:vml" Requires="v">
                <p:oleObj spid="_x0000_s18453" name="Equation" r:id="rId17" imgW="1739880" imgH="469800" progId="Equation.DSMT4">
                  <p:embed/>
                </p:oleObj>
              </mc:Choice>
              <mc:Fallback>
                <p:oleObj name="Equation" r:id="rId17" imgW="1739880" imgH="4698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53960" y="4891548"/>
                        <a:ext cx="1739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5867400" y="4299156"/>
          <a:ext cx="508000" cy="304800"/>
        </p:xfrm>
        <a:graphic>
          <a:graphicData uri="http://schemas.openxmlformats.org/presentationml/2006/ole">
            <mc:AlternateContent xmlns:mc="http://schemas.openxmlformats.org/markup-compatibility/2006">
              <mc:Choice xmlns:v="urn:schemas-microsoft-com:vml" Requires="v">
                <p:oleObj spid="_x0000_s18454" name="Equation" r:id="rId19" imgW="507960" imgH="304560" progId="Equation.DSMT4">
                  <p:embed/>
                </p:oleObj>
              </mc:Choice>
              <mc:Fallback>
                <p:oleObj name="Equation" r:id="rId19" imgW="507960" imgH="3045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867400" y="4299156"/>
                        <a:ext cx="508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588000" y="2878392"/>
          <a:ext cx="508000" cy="304800"/>
        </p:xfrm>
        <a:graphic>
          <a:graphicData uri="http://schemas.openxmlformats.org/presentationml/2006/ole">
            <mc:AlternateContent xmlns:mc="http://schemas.openxmlformats.org/markup-compatibility/2006">
              <mc:Choice xmlns:v="urn:schemas-microsoft-com:vml" Requires="v">
                <p:oleObj spid="_x0000_s18455" name="Equation" r:id="rId21" imgW="507960" imgH="304560" progId="Equation.DSMT4">
                  <p:embed/>
                </p:oleObj>
              </mc:Choice>
              <mc:Fallback>
                <p:oleObj name="Equation" r:id="rId21" imgW="507960" imgH="3045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88000" y="2878392"/>
                        <a:ext cx="508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5" name="Straight Connector 24"/>
          <p:cNvCxnSpPr/>
          <p:nvPr/>
        </p:nvCxnSpPr>
        <p:spPr>
          <a:xfrm rot="5400000">
            <a:off x="4214352" y="332944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5302044" y="38862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4495800" y="32766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562600" y="3810000"/>
            <a:ext cx="11430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0800000" flipV="1">
            <a:off x="5334000" y="3200400"/>
            <a:ext cx="11430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0800000" flipV="1">
            <a:off x="4267200" y="38100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4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844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844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84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Division with Rational Expressions</a:t>
            </a:r>
          </a:p>
        </p:txBody>
      </p:sp>
      <p:sp>
        <p:nvSpPr>
          <p:cNvPr id="3" name="Content Placeholder 2"/>
          <p:cNvSpPr>
            <a:spLocks noGrp="1"/>
          </p:cNvSpPr>
          <p:nvPr>
            <p:ph idx="1"/>
          </p:nvPr>
        </p:nvSpPr>
        <p:spPr>
          <a:xfrm>
            <a:off x="457200" y="1280160"/>
            <a:ext cx="8229600" cy="3368040"/>
          </a:xfrm>
          <a:solidFill>
            <a:srgbClr val="FFFFCC"/>
          </a:solidFill>
          <a:ln w="28575">
            <a:solidFill>
              <a:srgbClr val="000000"/>
            </a:solidFill>
          </a:ln>
        </p:spPr>
        <p:txBody>
          <a:bodyPr>
            <a:noAutofit/>
          </a:bodyPr>
          <a:lstStyle/>
          <a:p>
            <a:pPr algn="ctr">
              <a:buNone/>
            </a:pPr>
            <a:r>
              <a:rPr lang="en-US" b="1" dirty="0">
                <a:solidFill>
                  <a:srgbClr val="000000"/>
                </a:solidFill>
              </a:rPr>
              <a:t>Division with Rational Expressions</a:t>
            </a:r>
          </a:p>
          <a:p>
            <a:pPr marL="0" indent="0">
              <a:buNone/>
            </a:pPr>
            <a:r>
              <a:rPr lang="en-US" dirty="0">
                <a:solidFill>
                  <a:srgbClr val="000000"/>
                </a:solidFill>
              </a:rPr>
              <a:t>If </a:t>
            </a:r>
            <a:r>
              <a:rPr lang="en-US" i="1" dirty="0">
                <a:solidFill>
                  <a:srgbClr val="000000"/>
                </a:solidFill>
              </a:rPr>
              <a:t>P</a:t>
            </a:r>
            <a:r>
              <a:rPr lang="en-US" dirty="0">
                <a:solidFill>
                  <a:srgbClr val="000000"/>
                </a:solidFill>
              </a:rPr>
              <a:t>, Q, </a:t>
            </a:r>
            <a:r>
              <a:rPr lang="en-US" i="1" dirty="0">
                <a:solidFill>
                  <a:srgbClr val="000000"/>
                </a:solidFill>
              </a:rPr>
              <a:t>R</a:t>
            </a:r>
            <a:r>
              <a:rPr lang="en-US" dirty="0">
                <a:solidFill>
                  <a:srgbClr val="000000"/>
                </a:solidFill>
              </a:rPr>
              <a:t>, and </a:t>
            </a:r>
            <a:r>
              <a:rPr lang="en-US" i="1" dirty="0">
                <a:solidFill>
                  <a:srgbClr val="000000"/>
                </a:solidFill>
              </a:rPr>
              <a:t>S</a:t>
            </a:r>
            <a:r>
              <a:rPr lang="en-US" dirty="0">
                <a:solidFill>
                  <a:srgbClr val="000000"/>
                </a:solidFill>
              </a:rPr>
              <a:t> are polynomials with </a:t>
            </a:r>
            <a:r>
              <a:rPr lang="en-US" i="1" dirty="0">
                <a:solidFill>
                  <a:srgbClr val="000000"/>
                </a:solidFill>
              </a:rPr>
              <a:t>Q</a:t>
            </a:r>
            <a:r>
              <a:rPr lang="en-US" dirty="0">
                <a:solidFill>
                  <a:srgbClr val="000000"/>
                </a:solidFill>
              </a:rPr>
              <a:t>, </a:t>
            </a:r>
            <a:r>
              <a:rPr lang="en-US" i="1" dirty="0">
                <a:solidFill>
                  <a:srgbClr val="000000"/>
                </a:solidFill>
              </a:rPr>
              <a:t>R</a:t>
            </a:r>
            <a:r>
              <a:rPr lang="en-US" dirty="0">
                <a:solidFill>
                  <a:srgbClr val="000000"/>
                </a:solidFill>
              </a:rPr>
              <a:t>, </a:t>
            </a:r>
            <a:r>
              <a:rPr lang="en-US" i="1" dirty="0">
                <a:solidFill>
                  <a:srgbClr val="000000"/>
                </a:solidFill>
              </a:rPr>
              <a:t>S</a:t>
            </a:r>
            <a:r>
              <a:rPr lang="en-US" dirty="0">
                <a:solidFill>
                  <a:srgbClr val="000000"/>
                </a:solidFill>
              </a:rPr>
              <a:t> ≠ 0, then</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p:txBody>
      </p:sp>
      <p:graphicFrame>
        <p:nvGraphicFramePr>
          <p:cNvPr id="138242" name="Object 2"/>
          <p:cNvGraphicFramePr>
            <a:graphicFrameLocks noChangeAspect="1"/>
          </p:cNvGraphicFramePr>
          <p:nvPr/>
        </p:nvGraphicFramePr>
        <p:xfrm>
          <a:off x="547688" y="2590800"/>
          <a:ext cx="5054600" cy="1816100"/>
        </p:xfrm>
        <a:graphic>
          <a:graphicData uri="http://schemas.openxmlformats.org/presentationml/2006/ole">
            <mc:AlternateContent xmlns:mc="http://schemas.openxmlformats.org/markup-compatibility/2006">
              <mc:Choice xmlns:v="urn:schemas-microsoft-com:vml" Requires="v">
                <p:oleObj spid="_x0000_s19459" name="Equation" r:id="rId3" imgW="5054400" imgH="1815840" progId="Equation.DSMT4">
                  <p:embed/>
                </p:oleObj>
              </mc:Choice>
              <mc:Fallback>
                <p:oleObj name="Equation" r:id="rId3" imgW="5054400" imgH="18158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590800"/>
                        <a:ext cx="5054600" cy="181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Division with Rational Expressions</a:t>
            </a:r>
          </a:p>
        </p:txBody>
      </p:sp>
      <p:sp>
        <p:nvSpPr>
          <p:cNvPr id="3" name="Content Placeholder 2"/>
          <p:cNvSpPr>
            <a:spLocks noGrp="1"/>
          </p:cNvSpPr>
          <p:nvPr>
            <p:ph idx="1"/>
          </p:nvPr>
        </p:nvSpPr>
        <p:spPr/>
        <p:txBody>
          <a:bodyPr/>
          <a:lstStyle/>
          <a:p>
            <a:pPr marL="0" indent="0">
              <a:buNone/>
            </a:pPr>
            <a:r>
              <a:rPr lang="en-US" dirty="0"/>
              <a:t>Divide and reduce, if possible. Assume that no denominator has a value of 0.</a:t>
            </a:r>
          </a:p>
        </p:txBody>
      </p:sp>
      <p:sp>
        <p:nvSpPr>
          <p:cNvPr id="5" name="Rectangle 4"/>
          <p:cNvSpPr/>
          <p:nvPr/>
        </p:nvSpPr>
        <p:spPr>
          <a:xfrm>
            <a:off x="4114800" y="5357558"/>
            <a:ext cx="4572000" cy="707886"/>
          </a:xfrm>
          <a:prstGeom prst="rect">
            <a:avLst/>
          </a:prstGeom>
        </p:spPr>
        <p:txBody>
          <a:bodyPr>
            <a:spAutoFit/>
          </a:bodyPr>
          <a:lstStyle/>
          <a:p>
            <a:r>
              <a:rPr lang="en-US" sz="2000" dirty="0">
                <a:solidFill>
                  <a:srgbClr val="008080"/>
                </a:solidFill>
              </a:rPr>
              <a:t>Note that in this example we have used the quotient rule for exponents.</a:t>
            </a:r>
          </a:p>
        </p:txBody>
      </p:sp>
      <p:graphicFrame>
        <p:nvGraphicFramePr>
          <p:cNvPr id="20483" name="Object 3"/>
          <p:cNvGraphicFramePr>
            <a:graphicFrameLocks noChangeAspect="1"/>
          </p:cNvGraphicFramePr>
          <p:nvPr/>
        </p:nvGraphicFramePr>
        <p:xfrm>
          <a:off x="533400" y="2332704"/>
          <a:ext cx="2349500" cy="939800"/>
        </p:xfrm>
        <a:graphic>
          <a:graphicData uri="http://schemas.openxmlformats.org/presentationml/2006/ole">
            <mc:AlternateContent xmlns:mc="http://schemas.openxmlformats.org/markup-compatibility/2006">
              <mc:Choice xmlns:v="urn:schemas-microsoft-com:vml" Requires="v">
                <p:oleObj spid="_x0000_s20491" name="Equation" r:id="rId3" imgW="2349360" imgH="939600" progId="Equation.DSMT4">
                  <p:embed/>
                </p:oleObj>
              </mc:Choice>
              <mc:Fallback>
                <p:oleObj name="Equation" r:id="rId3" imgW="2349360" imgH="9396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332704"/>
                        <a:ext cx="2349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533400" y="3701844"/>
          <a:ext cx="1384300" cy="304800"/>
        </p:xfrm>
        <a:graphic>
          <a:graphicData uri="http://schemas.openxmlformats.org/presentationml/2006/ole">
            <mc:AlternateContent xmlns:mc="http://schemas.openxmlformats.org/markup-compatibility/2006">
              <mc:Choice xmlns:v="urn:schemas-microsoft-com:vml" Requires="v">
                <p:oleObj spid="_x0000_s20492"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701844"/>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177844" y="3399504"/>
          <a:ext cx="1879600" cy="939800"/>
        </p:xfrm>
        <a:graphic>
          <a:graphicData uri="http://schemas.openxmlformats.org/presentationml/2006/ole">
            <mc:AlternateContent xmlns:mc="http://schemas.openxmlformats.org/markup-compatibility/2006">
              <mc:Choice xmlns:v="urn:schemas-microsoft-com:vml" Requires="v">
                <p:oleObj spid="_x0000_s20493" name="Equation" r:id="rId7" imgW="1879560" imgH="939600" progId="Equation.DSMT4">
                  <p:embed/>
                </p:oleObj>
              </mc:Choice>
              <mc:Fallback>
                <p:oleObj name="Equation" r:id="rId7" imgW="1879560" imgH="939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77844" y="3399504"/>
                        <a:ext cx="18796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4114800" y="3399504"/>
          <a:ext cx="2070100" cy="939800"/>
        </p:xfrm>
        <a:graphic>
          <a:graphicData uri="http://schemas.openxmlformats.org/presentationml/2006/ole">
            <mc:AlternateContent xmlns:mc="http://schemas.openxmlformats.org/markup-compatibility/2006">
              <mc:Choice xmlns:v="urn:schemas-microsoft-com:vml" Requires="v">
                <p:oleObj spid="_x0000_s20494" name="Equation" r:id="rId9" imgW="2070000" imgH="939600" progId="Equation.DSMT4">
                  <p:embed/>
                </p:oleObj>
              </mc:Choice>
              <mc:Fallback>
                <p:oleObj name="Equation" r:id="rId9" imgW="2070000" imgH="939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14800" y="3399504"/>
                        <a:ext cx="2070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6324600" y="3379788"/>
          <a:ext cx="2146300" cy="939800"/>
        </p:xfrm>
        <a:graphic>
          <a:graphicData uri="http://schemas.openxmlformats.org/presentationml/2006/ole">
            <mc:AlternateContent xmlns:mc="http://schemas.openxmlformats.org/markup-compatibility/2006">
              <mc:Choice xmlns:v="urn:schemas-microsoft-com:vml" Requires="v">
                <p:oleObj spid="_x0000_s20495" name="Equation" r:id="rId11" imgW="2145960" imgH="939600" progId="Equation.DSMT4">
                  <p:embed/>
                </p:oleObj>
              </mc:Choice>
              <mc:Fallback>
                <p:oleObj name="Equation" r:id="rId11" imgW="2145960" imgH="9396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324600" y="3379788"/>
                        <a:ext cx="2146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4114800" y="4434348"/>
          <a:ext cx="1612900" cy="876300"/>
        </p:xfrm>
        <a:graphic>
          <a:graphicData uri="http://schemas.openxmlformats.org/presentationml/2006/ole">
            <mc:AlternateContent xmlns:mc="http://schemas.openxmlformats.org/markup-compatibility/2006">
              <mc:Choice xmlns:v="urn:schemas-microsoft-com:vml" Requires="v">
                <p:oleObj spid="_x0000_s20496" name="Equation" r:id="rId13" imgW="1612800" imgH="876240" progId="Equation.DSMT4">
                  <p:embed/>
                </p:oleObj>
              </mc:Choice>
              <mc:Fallback>
                <p:oleObj name="Equation" r:id="rId13" imgW="1612800" imgH="876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14800" y="4434348"/>
                        <a:ext cx="1612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5746956" y="4449096"/>
          <a:ext cx="1130300" cy="876300"/>
        </p:xfrm>
        <a:graphic>
          <a:graphicData uri="http://schemas.openxmlformats.org/presentationml/2006/ole">
            <mc:AlternateContent xmlns:mc="http://schemas.openxmlformats.org/markup-compatibility/2006">
              <mc:Choice xmlns:v="urn:schemas-microsoft-com:vml" Requires="v">
                <p:oleObj spid="_x0000_s20497" name="Equation" r:id="rId15" imgW="1130040" imgH="876240" progId="Equation.DSMT4">
                  <p:embed/>
                </p:oleObj>
              </mc:Choice>
              <mc:Fallback>
                <p:oleObj name="Equation" r:id="rId15" imgW="1130040" imgH="87624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46956" y="4449096"/>
                        <a:ext cx="1130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6904704" y="4481052"/>
          <a:ext cx="863600" cy="838200"/>
        </p:xfrm>
        <a:graphic>
          <a:graphicData uri="http://schemas.openxmlformats.org/presentationml/2006/ole">
            <mc:AlternateContent xmlns:mc="http://schemas.openxmlformats.org/markup-compatibility/2006">
              <mc:Choice xmlns:v="urn:schemas-microsoft-com:vml" Requires="v">
                <p:oleObj spid="_x0000_s20498" name="Equation" r:id="rId17" imgW="863280" imgH="838080" progId="Equation.DSMT4">
                  <p:embed/>
                </p:oleObj>
              </mc:Choice>
              <mc:Fallback>
                <p:oleObj name="Equation" r:id="rId17" imgW="86328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04704" y="4481052"/>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Connector 14"/>
          <p:cNvCxnSpPr/>
          <p:nvPr/>
        </p:nvCxnSpPr>
        <p:spPr>
          <a:xfrm rot="5400000">
            <a:off x="6574964" y="33970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6589712" y="393290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7246016" y="341179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7246016" y="393290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48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48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49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Division with Rational Expressions (cont.)</a:t>
            </a:r>
          </a:p>
        </p:txBody>
      </p:sp>
      <p:graphicFrame>
        <p:nvGraphicFramePr>
          <p:cNvPr id="21507" name="Object 3"/>
          <p:cNvGraphicFramePr>
            <a:graphicFrameLocks noChangeAspect="1"/>
          </p:cNvGraphicFramePr>
          <p:nvPr/>
        </p:nvGraphicFramePr>
        <p:xfrm>
          <a:off x="533400" y="1219200"/>
          <a:ext cx="2489200" cy="939800"/>
        </p:xfrm>
        <a:graphic>
          <a:graphicData uri="http://schemas.openxmlformats.org/presentationml/2006/ole">
            <mc:AlternateContent xmlns:mc="http://schemas.openxmlformats.org/markup-compatibility/2006">
              <mc:Choice xmlns:v="urn:schemas-microsoft-com:vml" Requires="v">
                <p:oleObj spid="_x0000_s21517" name="Equation" r:id="rId3" imgW="2489040" imgH="939600" progId="Equation.DSMT4">
                  <p:embed/>
                </p:oleObj>
              </mc:Choice>
              <mc:Fallback>
                <p:oleObj name="Equation" r:id="rId3" imgW="2489040" imgH="9396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19200"/>
                        <a:ext cx="2489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4"/>
          <p:cNvGraphicFramePr>
            <a:graphicFrameLocks noChangeAspect="1"/>
          </p:cNvGraphicFramePr>
          <p:nvPr/>
        </p:nvGraphicFramePr>
        <p:xfrm>
          <a:off x="548148" y="2590800"/>
          <a:ext cx="1384300" cy="304800"/>
        </p:xfrm>
        <a:graphic>
          <a:graphicData uri="http://schemas.openxmlformats.org/presentationml/2006/ole">
            <mc:AlternateContent xmlns:mc="http://schemas.openxmlformats.org/markup-compatibility/2006">
              <mc:Choice xmlns:v="urn:schemas-microsoft-com:vml" Requires="v">
                <p:oleObj spid="_x0000_s21518"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148" y="25908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nvGraphicFramePr>
        <p:xfrm>
          <a:off x="2209800" y="2286000"/>
          <a:ext cx="2032000" cy="939800"/>
        </p:xfrm>
        <a:graphic>
          <a:graphicData uri="http://schemas.openxmlformats.org/presentationml/2006/ole">
            <mc:AlternateContent xmlns:mc="http://schemas.openxmlformats.org/markup-compatibility/2006">
              <mc:Choice xmlns:v="urn:schemas-microsoft-com:vml" Requires="v">
                <p:oleObj spid="_x0000_s21519" name="Equation" r:id="rId7" imgW="2031840" imgH="939600" progId="Equation.DSMT4">
                  <p:embed/>
                </p:oleObj>
              </mc:Choice>
              <mc:Fallback>
                <p:oleObj name="Equation" r:id="rId7" imgW="2031840" imgH="939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2286000"/>
                        <a:ext cx="2032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0" name="Object 6"/>
          <p:cNvGraphicFramePr>
            <a:graphicFrameLocks noChangeAspect="1"/>
          </p:cNvGraphicFramePr>
          <p:nvPr/>
        </p:nvGraphicFramePr>
        <p:xfrm>
          <a:off x="4254500" y="2286000"/>
          <a:ext cx="2222500" cy="939800"/>
        </p:xfrm>
        <a:graphic>
          <a:graphicData uri="http://schemas.openxmlformats.org/presentationml/2006/ole">
            <mc:AlternateContent xmlns:mc="http://schemas.openxmlformats.org/markup-compatibility/2006">
              <mc:Choice xmlns:v="urn:schemas-microsoft-com:vml" Requires="v">
                <p:oleObj spid="_x0000_s21520" name="Equation" r:id="rId9" imgW="2222280" imgH="939600" progId="Equation.DSMT4">
                  <p:embed/>
                </p:oleObj>
              </mc:Choice>
              <mc:Fallback>
                <p:oleObj name="Equation" r:id="rId9" imgW="2222280" imgH="939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54500" y="2286000"/>
                        <a:ext cx="2222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1" name="Object 7"/>
          <p:cNvGraphicFramePr>
            <a:graphicFrameLocks noChangeAspect="1"/>
          </p:cNvGraphicFramePr>
          <p:nvPr/>
        </p:nvGraphicFramePr>
        <p:xfrm>
          <a:off x="2598738" y="3582988"/>
          <a:ext cx="3556000" cy="1092200"/>
        </p:xfrm>
        <a:graphic>
          <a:graphicData uri="http://schemas.openxmlformats.org/presentationml/2006/ole">
            <mc:AlternateContent xmlns:mc="http://schemas.openxmlformats.org/markup-compatibility/2006">
              <mc:Choice xmlns:v="urn:schemas-microsoft-com:vml" Requires="v">
                <p:oleObj spid="_x0000_s21521" name="Equation" r:id="rId11" imgW="3555720" imgH="1091880" progId="Equation.DSMT4">
                  <p:embed/>
                </p:oleObj>
              </mc:Choice>
              <mc:Fallback>
                <p:oleObj name="Equation" r:id="rId11" imgW="3555720" imgH="1091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98738" y="3582988"/>
                        <a:ext cx="35560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2" name="Object 8"/>
          <p:cNvGraphicFramePr>
            <a:graphicFrameLocks noChangeAspect="1"/>
          </p:cNvGraphicFramePr>
          <p:nvPr/>
        </p:nvGraphicFramePr>
        <p:xfrm>
          <a:off x="6538452" y="3791156"/>
          <a:ext cx="2209800" cy="660400"/>
        </p:xfrm>
        <a:graphic>
          <a:graphicData uri="http://schemas.openxmlformats.org/presentationml/2006/ole">
            <mc:AlternateContent xmlns:mc="http://schemas.openxmlformats.org/markup-compatibility/2006">
              <mc:Choice xmlns:v="urn:schemas-microsoft-com:vml" Requires="v">
                <p:oleObj spid="_x0000_s21522" name="Equation" r:id="rId13" imgW="2209680" imgH="660240" progId="Equation.DSMT4">
                  <p:embed/>
                </p:oleObj>
              </mc:Choice>
              <mc:Fallback>
                <p:oleObj name="Equation" r:id="rId13" imgW="2209680" imgH="660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38452" y="3791156"/>
                        <a:ext cx="22098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3" name="Object 9"/>
          <p:cNvGraphicFramePr>
            <a:graphicFrameLocks noChangeAspect="1"/>
          </p:cNvGraphicFramePr>
          <p:nvPr/>
        </p:nvGraphicFramePr>
        <p:xfrm>
          <a:off x="2497392" y="5011992"/>
          <a:ext cx="2654300" cy="977900"/>
        </p:xfrm>
        <a:graphic>
          <a:graphicData uri="http://schemas.openxmlformats.org/presentationml/2006/ole">
            <mc:AlternateContent xmlns:mc="http://schemas.openxmlformats.org/markup-compatibility/2006">
              <mc:Choice xmlns:v="urn:schemas-microsoft-com:vml" Requires="v">
                <p:oleObj spid="_x0000_s21523" name="Equation" r:id="rId15" imgW="2654280" imgH="977760" progId="Equation.DSMT4">
                  <p:embed/>
                </p:oleObj>
              </mc:Choice>
              <mc:Fallback>
                <p:oleObj name="Equation" r:id="rId15" imgW="2654280" imgH="9777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97392" y="5011992"/>
                        <a:ext cx="2654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4" name="Object 10"/>
          <p:cNvGraphicFramePr>
            <a:graphicFrameLocks noChangeAspect="1"/>
          </p:cNvGraphicFramePr>
          <p:nvPr/>
        </p:nvGraphicFramePr>
        <p:xfrm>
          <a:off x="5181600" y="5114004"/>
          <a:ext cx="2489200" cy="876300"/>
        </p:xfrm>
        <a:graphic>
          <a:graphicData uri="http://schemas.openxmlformats.org/presentationml/2006/ole">
            <mc:AlternateContent xmlns:mc="http://schemas.openxmlformats.org/markup-compatibility/2006">
              <mc:Choice xmlns:v="urn:schemas-microsoft-com:vml" Requires="v">
                <p:oleObj spid="_x0000_s21524" name="Equation" r:id="rId17" imgW="2489040" imgH="876240" progId="Equation.DSMT4">
                  <p:embed/>
                </p:oleObj>
              </mc:Choice>
              <mc:Fallback>
                <p:oleObj name="Equation" r:id="rId17" imgW="2489040" imgH="8762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81600" y="5114004"/>
                        <a:ext cx="2489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5" name="Object 11"/>
          <p:cNvGraphicFramePr>
            <a:graphicFrameLocks noChangeAspect="1"/>
          </p:cNvGraphicFramePr>
          <p:nvPr/>
        </p:nvGraphicFramePr>
        <p:xfrm>
          <a:off x="3204496" y="3397044"/>
          <a:ext cx="254000" cy="190500"/>
        </p:xfrm>
        <a:graphic>
          <a:graphicData uri="http://schemas.openxmlformats.org/presentationml/2006/ole">
            <mc:AlternateContent xmlns:mc="http://schemas.openxmlformats.org/markup-compatibility/2006">
              <mc:Choice xmlns:v="urn:schemas-microsoft-com:vml" Requires="v">
                <p:oleObj spid="_x0000_s21525" name="Equation" r:id="rId19" imgW="253800" imgH="190440" progId="Equation.DSMT4">
                  <p:embed/>
                </p:oleObj>
              </mc:Choice>
              <mc:Fallback>
                <p:oleObj name="Equation" r:id="rId19" imgW="253800" imgH="19044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04496" y="3397044"/>
                        <a:ext cx="254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6" name="Object 12"/>
          <p:cNvGraphicFramePr>
            <a:graphicFrameLocks noChangeAspect="1"/>
          </p:cNvGraphicFramePr>
          <p:nvPr/>
        </p:nvGraphicFramePr>
        <p:xfrm>
          <a:off x="3844004" y="4601496"/>
          <a:ext cx="241300" cy="304800"/>
        </p:xfrm>
        <a:graphic>
          <a:graphicData uri="http://schemas.openxmlformats.org/presentationml/2006/ole">
            <mc:AlternateContent xmlns:mc="http://schemas.openxmlformats.org/markup-compatibility/2006">
              <mc:Choice xmlns:v="urn:schemas-microsoft-com:vml" Requires="v">
                <p:oleObj spid="_x0000_s21526" name="Equation" r:id="rId21" imgW="241200" imgH="304560" progId="Equation.DSMT4">
                  <p:embed/>
                </p:oleObj>
              </mc:Choice>
              <mc:Fallback>
                <p:oleObj name="Equation" r:id="rId21" imgW="241200" imgH="3045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844004" y="4601496"/>
                        <a:ext cx="241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10800000" flipV="1">
            <a:off x="2895600" y="36576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4176254" y="4267199"/>
            <a:ext cx="1005347" cy="31954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5638800" y="37338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3856704" y="4191000"/>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15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15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51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15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Division with Rational Expressions (cont.)</a:t>
            </a:r>
          </a:p>
        </p:txBody>
      </p:sp>
      <p:sp>
        <p:nvSpPr>
          <p:cNvPr id="5" name="Rectangle 4"/>
          <p:cNvSpPr/>
          <p:nvPr/>
        </p:nvSpPr>
        <p:spPr>
          <a:xfrm>
            <a:off x="5546376" y="4739148"/>
            <a:ext cx="3474720" cy="1323439"/>
          </a:xfrm>
          <a:prstGeom prst="rect">
            <a:avLst/>
          </a:prstGeom>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2531" name="Object 3"/>
          <p:cNvGraphicFramePr>
            <a:graphicFrameLocks noChangeAspect="1"/>
          </p:cNvGraphicFramePr>
          <p:nvPr/>
        </p:nvGraphicFramePr>
        <p:xfrm>
          <a:off x="548640" y="1219200"/>
          <a:ext cx="4305300" cy="876300"/>
        </p:xfrm>
        <a:graphic>
          <a:graphicData uri="http://schemas.openxmlformats.org/presentationml/2006/ole">
            <mc:AlternateContent xmlns:mc="http://schemas.openxmlformats.org/markup-compatibility/2006">
              <mc:Choice xmlns:v="urn:schemas-microsoft-com:vml" Requires="v">
                <p:oleObj spid="_x0000_s22538" name="Equation" r:id="rId3" imgW="4305240" imgH="876240" progId="Equation.DSMT4">
                  <p:embed/>
                </p:oleObj>
              </mc:Choice>
              <mc:Fallback>
                <p:oleObj name="Equation" r:id="rId3" imgW="4305240" imgH="876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219200"/>
                        <a:ext cx="4305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533400" y="2239296"/>
          <a:ext cx="1384300" cy="304800"/>
        </p:xfrm>
        <a:graphic>
          <a:graphicData uri="http://schemas.openxmlformats.org/presentationml/2006/ole">
            <mc:AlternateContent xmlns:mc="http://schemas.openxmlformats.org/markup-compatibility/2006">
              <mc:Choice xmlns:v="urn:schemas-microsoft-com:vml" Requires="v">
                <p:oleObj spid="_x0000_s22539"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239296"/>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533400" y="2743200"/>
          <a:ext cx="3848100" cy="876300"/>
        </p:xfrm>
        <a:graphic>
          <a:graphicData uri="http://schemas.openxmlformats.org/presentationml/2006/ole">
            <mc:AlternateContent xmlns:mc="http://schemas.openxmlformats.org/markup-compatibility/2006">
              <mc:Choice xmlns:v="urn:schemas-microsoft-com:vml" Requires="v">
                <p:oleObj spid="_x0000_s22540" name="Equation" r:id="rId7" imgW="3848040" imgH="876240" progId="Equation.DSMT4">
                  <p:embed/>
                </p:oleObj>
              </mc:Choice>
              <mc:Fallback>
                <p:oleObj name="Equation" r:id="rId7" imgW="384804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2743200"/>
                        <a:ext cx="3848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4419600" y="2743200"/>
          <a:ext cx="4038600" cy="876300"/>
        </p:xfrm>
        <a:graphic>
          <a:graphicData uri="http://schemas.openxmlformats.org/presentationml/2006/ole">
            <mc:AlternateContent xmlns:mc="http://schemas.openxmlformats.org/markup-compatibility/2006">
              <mc:Choice xmlns:v="urn:schemas-microsoft-com:vml" Requires="v">
                <p:oleObj spid="_x0000_s22541" name="Equation" r:id="rId9" imgW="4038480" imgH="876240" progId="Equation.DSMT4">
                  <p:embed/>
                </p:oleObj>
              </mc:Choice>
              <mc:Fallback>
                <p:oleObj name="Equation" r:id="rId9" imgW="403848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2743200"/>
                        <a:ext cx="4038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711200" y="3841750"/>
          <a:ext cx="4394200" cy="990600"/>
        </p:xfrm>
        <a:graphic>
          <a:graphicData uri="http://schemas.openxmlformats.org/presentationml/2006/ole">
            <mc:AlternateContent xmlns:mc="http://schemas.openxmlformats.org/markup-compatibility/2006">
              <mc:Choice xmlns:v="urn:schemas-microsoft-com:vml" Requires="v">
                <p:oleObj spid="_x0000_s22542" name="Equation" r:id="rId11" imgW="4394160" imgH="990360" progId="Equation.DSMT4">
                  <p:embed/>
                </p:oleObj>
              </mc:Choice>
              <mc:Fallback>
                <p:oleObj name="Equation" r:id="rId11" imgW="439416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1200" y="3841750"/>
                        <a:ext cx="4394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711200" y="5043948"/>
          <a:ext cx="2362200" cy="990600"/>
        </p:xfrm>
        <a:graphic>
          <a:graphicData uri="http://schemas.openxmlformats.org/presentationml/2006/ole">
            <mc:AlternateContent xmlns:mc="http://schemas.openxmlformats.org/markup-compatibility/2006">
              <mc:Choice xmlns:v="urn:schemas-microsoft-com:vml" Requires="v">
                <p:oleObj spid="_x0000_s22543" name="Equation" r:id="rId13" imgW="2361960" imgH="990360" progId="Equation.DSMT4">
                  <p:embed/>
                </p:oleObj>
              </mc:Choice>
              <mc:Fallback>
                <p:oleObj name="Equation" r:id="rId13" imgW="2361960" imgH="990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11200" y="5043948"/>
                        <a:ext cx="2362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7" name="Object 9"/>
          <p:cNvGraphicFramePr>
            <a:graphicFrameLocks noChangeAspect="1"/>
          </p:cNvGraphicFramePr>
          <p:nvPr/>
        </p:nvGraphicFramePr>
        <p:xfrm>
          <a:off x="3138948" y="5029200"/>
          <a:ext cx="2362200" cy="990600"/>
        </p:xfrm>
        <a:graphic>
          <a:graphicData uri="http://schemas.openxmlformats.org/presentationml/2006/ole">
            <mc:AlternateContent xmlns:mc="http://schemas.openxmlformats.org/markup-compatibility/2006">
              <mc:Choice xmlns:v="urn:schemas-microsoft-com:vml" Requires="v">
                <p:oleObj spid="_x0000_s22544" name="Equation" r:id="rId15" imgW="2361960" imgH="990360" progId="Equation.DSMT4">
                  <p:embed/>
                </p:oleObj>
              </mc:Choice>
              <mc:Fallback>
                <p:oleObj name="Equation" r:id="rId15" imgW="2361960" imgH="990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38948" y="5029200"/>
                        <a:ext cx="2362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10800000" flipV="1">
            <a:off x="990600" y="38100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2971800" y="43434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3962400" y="38100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3962400" y="4419600"/>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Division with Rational Expressions</a:t>
            </a:r>
          </a:p>
        </p:txBody>
      </p:sp>
      <p:sp>
        <p:nvSpPr>
          <p:cNvPr id="3" name="Content Placeholder 2"/>
          <p:cNvSpPr>
            <a:spLocks noGrp="1"/>
          </p:cNvSpPr>
          <p:nvPr>
            <p:ph idx="1"/>
          </p:nvPr>
        </p:nvSpPr>
        <p:spPr>
          <a:xfrm>
            <a:off x="457200" y="1280160"/>
            <a:ext cx="8229600" cy="3539430"/>
          </a:xfrm>
          <a:ln w="28575">
            <a:solidFill>
              <a:srgbClr val="FF0000"/>
            </a:solidFill>
          </a:ln>
        </p:spPr>
        <p:txBody>
          <a:bodyPr>
            <a:spAutoFit/>
          </a:bodyPr>
          <a:lstStyle/>
          <a:p>
            <a:pPr marL="0" indent="0" algn="ctr">
              <a:spcBef>
                <a:spcPts val="0"/>
              </a:spcBef>
              <a:buNone/>
            </a:pPr>
            <a:r>
              <a:rPr lang="en-US" b="1" dirty="0">
                <a:solidFill>
                  <a:srgbClr val="000000"/>
                </a:solidFill>
              </a:rPr>
              <a:t>Notes</a:t>
            </a:r>
          </a:p>
          <a:p>
            <a:pPr marL="0" indent="0">
              <a:spcBef>
                <a:spcPts val="0"/>
              </a:spcBef>
              <a:buNone/>
            </a:pPr>
            <a:r>
              <a:rPr lang="en-US" dirty="0">
                <a:solidFill>
                  <a:srgbClr val="000000"/>
                </a:solidFill>
              </a:rPr>
              <a:t>As illustrated in the answer in Example 4c, generally the denominator will be left in factored form and the numerator will be multiplied out. This form makes the results easier to add or subtract, as we will see in the next section. However, be aware that leaving the denominator in factored form is just an option, and multiplying out the denominator is not an error.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Division with Rational Expressions</a:t>
            </a:r>
          </a:p>
        </p:txBody>
      </p:sp>
      <p:sp>
        <p:nvSpPr>
          <p:cNvPr id="3" name="Content Placeholder 2"/>
          <p:cNvSpPr>
            <a:spLocks noGrp="1"/>
          </p:cNvSpPr>
          <p:nvPr>
            <p:ph idx="1"/>
          </p:nvPr>
        </p:nvSpPr>
        <p:spPr>
          <a:xfrm>
            <a:off x="457200" y="1280160"/>
            <a:ext cx="8229600" cy="2301240"/>
          </a:xfrm>
          <a:ln w="28575">
            <a:solidFill>
              <a:srgbClr val="FF0000"/>
            </a:solidFill>
          </a:ln>
        </p:spPr>
        <p:txBody>
          <a:bodyPr>
            <a:noAutofit/>
          </a:bodyPr>
          <a:lstStyle/>
          <a:p>
            <a:pPr marL="0" indent="0" algn="ctr">
              <a:spcBef>
                <a:spcPts val="0"/>
              </a:spcBef>
              <a:buNone/>
            </a:pPr>
            <a:r>
              <a:rPr lang="en-US" b="1" dirty="0">
                <a:solidFill>
                  <a:srgbClr val="000000"/>
                </a:solidFill>
              </a:rPr>
              <a:t>Notes (cont.)</a:t>
            </a:r>
          </a:p>
          <a:p>
            <a:pPr marL="0" indent="0">
              <a:spcBef>
                <a:spcPts val="0"/>
              </a:spcBef>
              <a:buNone/>
            </a:pPr>
            <a:r>
              <a:rPr lang="en-US" dirty="0">
                <a:solidFill>
                  <a:srgbClr val="000000"/>
                </a:solidFill>
              </a:rPr>
              <a:t>Thus in Example 4c we can write the answer either as </a:t>
            </a:r>
          </a:p>
        </p:txBody>
      </p:sp>
      <p:graphicFrame>
        <p:nvGraphicFramePr>
          <p:cNvPr id="142338" name="Object 2"/>
          <p:cNvGraphicFramePr>
            <a:graphicFrameLocks noChangeAspect="1"/>
          </p:cNvGraphicFramePr>
          <p:nvPr/>
        </p:nvGraphicFramePr>
        <p:xfrm>
          <a:off x="2209800" y="2438400"/>
          <a:ext cx="4775200" cy="939800"/>
        </p:xfrm>
        <a:graphic>
          <a:graphicData uri="http://schemas.openxmlformats.org/presentationml/2006/ole">
            <mc:AlternateContent xmlns:mc="http://schemas.openxmlformats.org/markup-compatibility/2006">
              <mc:Choice xmlns:v="urn:schemas-microsoft-com:vml" Requires="v">
                <p:oleObj spid="_x0000_s37891" name="Equation" r:id="rId3" imgW="4775040" imgH="939600" progId="Equation.DSMT4">
                  <p:embed/>
                </p:oleObj>
              </mc:Choice>
              <mc:Fallback>
                <p:oleObj name="Equation" r:id="rId3" imgW="4775040" imgH="9396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438400"/>
                        <a:ext cx="4775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Rational Expressions</a:t>
            </a:r>
          </a:p>
        </p:txBody>
      </p:sp>
      <p:sp>
        <p:nvSpPr>
          <p:cNvPr id="3" name="Content Placeholder 2"/>
          <p:cNvSpPr>
            <a:spLocks noGrp="1"/>
          </p:cNvSpPr>
          <p:nvPr>
            <p:ph idx="1"/>
          </p:nvPr>
        </p:nvSpPr>
        <p:spPr>
          <a:xfrm>
            <a:off x="457200" y="1280160"/>
            <a:ext cx="8229600" cy="3901440"/>
          </a:xfrm>
          <a:solidFill>
            <a:srgbClr val="FFFFCC"/>
          </a:solidFill>
          <a:ln w="28575">
            <a:solidFill>
              <a:srgbClr val="000000"/>
            </a:solidFill>
          </a:ln>
        </p:spPr>
        <p:txBody>
          <a:bodyPr>
            <a:noAutofit/>
          </a:bodyPr>
          <a:lstStyle/>
          <a:p>
            <a:pPr marL="0" indent="0" algn="ctr">
              <a:buNone/>
            </a:pPr>
            <a:r>
              <a:rPr lang="en-US" b="1" dirty="0">
                <a:solidFill>
                  <a:srgbClr val="000000"/>
                </a:solidFill>
              </a:rPr>
              <a:t>Rational Expression</a:t>
            </a:r>
          </a:p>
          <a:p>
            <a:pPr marL="0" indent="0">
              <a:buNone/>
            </a:pPr>
            <a:r>
              <a:rPr lang="en-US" dirty="0">
                <a:solidFill>
                  <a:srgbClr val="C00000"/>
                </a:solidFill>
              </a:rPr>
              <a:t>A </a:t>
            </a:r>
            <a:r>
              <a:rPr lang="en-US" b="1" dirty="0">
                <a:solidFill>
                  <a:srgbClr val="C00000"/>
                </a:solidFill>
              </a:rPr>
              <a:t>rational expression </a:t>
            </a:r>
            <a:r>
              <a:rPr lang="en-US" dirty="0">
                <a:solidFill>
                  <a:srgbClr val="000000"/>
                </a:solidFill>
              </a:rPr>
              <a:t>is an algebraic expression that can be written in the form</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p:txBody>
      </p:sp>
      <p:graphicFrame>
        <p:nvGraphicFramePr>
          <p:cNvPr id="119810" name="Object 2"/>
          <p:cNvGraphicFramePr>
            <a:graphicFrameLocks noChangeAspect="1"/>
          </p:cNvGraphicFramePr>
          <p:nvPr/>
        </p:nvGraphicFramePr>
        <p:xfrm>
          <a:off x="547688" y="2819400"/>
          <a:ext cx="7048500" cy="2197100"/>
        </p:xfrm>
        <a:graphic>
          <a:graphicData uri="http://schemas.openxmlformats.org/presentationml/2006/ole">
            <mc:AlternateContent xmlns:mc="http://schemas.openxmlformats.org/markup-compatibility/2006">
              <mc:Choice xmlns:v="urn:schemas-microsoft-com:vml" Requires="v">
                <p:oleObj spid="_x0000_s1027" name="Equation" r:id="rId3" imgW="7048440" imgH="2197080" progId="Equation.DSMT4">
                  <p:embed/>
                </p:oleObj>
              </mc:Choice>
              <mc:Fallback>
                <p:oleObj name="Equation" r:id="rId3" imgW="7048440" imgH="2197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819400"/>
                        <a:ext cx="7048500" cy="219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4206240"/>
          </a:xfrm>
          <a:solidFill>
            <a:srgbClr val="FFFFCC"/>
          </a:solidFill>
          <a:ln w="28575">
            <a:solidFill>
              <a:srgbClr val="000000"/>
            </a:solidFill>
          </a:ln>
        </p:spPr>
        <p:txBody>
          <a:bodyPr>
            <a:noAutofit/>
          </a:bodyPr>
          <a:lstStyle/>
          <a:p>
            <a:pPr marL="0" indent="0">
              <a:buNone/>
            </a:pPr>
            <a:r>
              <a:rPr lang="en-US" dirty="0">
                <a:solidFill>
                  <a:srgbClr val="000000"/>
                </a:solidFill>
              </a:rPr>
              <a:t>Reduce to lowest terms. State any restrictions on the variables.</a:t>
            </a:r>
          </a:p>
          <a:p>
            <a:pPr marL="0" indent="0">
              <a:buNone/>
            </a:pPr>
            <a:endParaRPr lang="en-US" dirty="0">
              <a:solidFill>
                <a:srgbClr val="000000"/>
              </a:solidFill>
            </a:endParaRPr>
          </a:p>
          <a:p>
            <a:pPr marL="0" indent="0">
              <a:buNone/>
            </a:pPr>
            <a:endParaRPr lang="en-US" dirty="0">
              <a:solidFill>
                <a:srgbClr val="000000"/>
              </a:solidFill>
            </a:endParaRPr>
          </a:p>
          <a:p>
            <a:pPr marL="0" indent="0">
              <a:spcBef>
                <a:spcPts val="1800"/>
              </a:spcBef>
              <a:buNone/>
            </a:pPr>
            <a:r>
              <a:rPr lang="en-US" dirty="0">
                <a:solidFill>
                  <a:srgbClr val="000000"/>
                </a:solidFill>
              </a:rPr>
              <a:t>Perform the following operations and simplify the results. Assume that no denominator is 0. </a:t>
            </a:r>
          </a:p>
          <a:p>
            <a:pPr marL="0" indent="0">
              <a:buNone/>
            </a:pPr>
            <a:r>
              <a:rPr lang="en-US" dirty="0">
                <a:solidFill>
                  <a:srgbClr val="000000"/>
                </a:solidFill>
              </a:rPr>
              <a:t> </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p:txBody>
      </p:sp>
      <p:graphicFrame>
        <p:nvGraphicFramePr>
          <p:cNvPr id="143362" name="Object 2"/>
          <p:cNvGraphicFramePr>
            <a:graphicFrameLocks noChangeAspect="1"/>
          </p:cNvGraphicFramePr>
          <p:nvPr/>
        </p:nvGraphicFramePr>
        <p:xfrm>
          <a:off x="547688" y="2288460"/>
          <a:ext cx="7061200" cy="876300"/>
        </p:xfrm>
        <a:graphic>
          <a:graphicData uri="http://schemas.openxmlformats.org/presentationml/2006/ole">
            <mc:AlternateContent xmlns:mc="http://schemas.openxmlformats.org/markup-compatibility/2006">
              <mc:Choice xmlns:v="urn:schemas-microsoft-com:vml" Requires="v">
                <p:oleObj spid="_x0000_s24580" name="Equation" r:id="rId3" imgW="7061040" imgH="876240" progId="Equation.DSMT4">
                  <p:embed/>
                </p:oleObj>
              </mc:Choice>
              <mc:Fallback>
                <p:oleObj name="Equation" r:id="rId3" imgW="7061040" imgH="876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288460"/>
                        <a:ext cx="7061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64" name="Object 4"/>
          <p:cNvGraphicFramePr>
            <a:graphicFrameLocks noChangeAspect="1"/>
          </p:cNvGraphicFramePr>
          <p:nvPr/>
        </p:nvGraphicFramePr>
        <p:xfrm>
          <a:off x="547688" y="4383960"/>
          <a:ext cx="7404100" cy="939800"/>
        </p:xfrm>
        <a:graphic>
          <a:graphicData uri="http://schemas.openxmlformats.org/presentationml/2006/ole">
            <mc:AlternateContent xmlns:mc="http://schemas.openxmlformats.org/markup-compatibility/2006">
              <mc:Choice xmlns:v="urn:schemas-microsoft-com:vml" Requires="v">
                <p:oleObj spid="_x0000_s24581" name="Equation" r:id="rId5" imgW="7403760" imgH="939600" progId="Equation.DSMT4">
                  <p:embed/>
                </p:oleObj>
              </mc:Choice>
              <mc:Fallback>
                <p:oleObj name="Equation" r:id="rId5" imgW="7403760" imgH="9396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688" y="4383960"/>
                        <a:ext cx="740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 (cont.)</a:t>
            </a:r>
          </a:p>
        </p:txBody>
      </p:sp>
      <p:sp>
        <p:nvSpPr>
          <p:cNvPr id="3" name="Content Placeholder 2"/>
          <p:cNvSpPr>
            <a:spLocks noGrp="1"/>
          </p:cNvSpPr>
          <p:nvPr>
            <p:ph idx="1"/>
          </p:nvPr>
        </p:nvSpPr>
        <p:spPr>
          <a:xfrm>
            <a:off x="457200" y="1280160"/>
            <a:ext cx="8229600" cy="2453640"/>
          </a:xfrm>
          <a:solidFill>
            <a:srgbClr val="FFFFCC"/>
          </a:solidFill>
          <a:ln w="28575">
            <a:solidFill>
              <a:srgbClr val="000000"/>
            </a:solidFill>
          </a:ln>
        </p:spPr>
        <p:txBody>
          <a:bodyPr>
            <a:noAutofit/>
          </a:bodyPr>
          <a:lstStyle/>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p:txBody>
      </p:sp>
      <p:graphicFrame>
        <p:nvGraphicFramePr>
          <p:cNvPr id="143363" name="Object 3"/>
          <p:cNvGraphicFramePr>
            <a:graphicFrameLocks noChangeAspect="1"/>
          </p:cNvGraphicFramePr>
          <p:nvPr/>
        </p:nvGraphicFramePr>
        <p:xfrm>
          <a:off x="547688" y="1418304"/>
          <a:ext cx="5283200" cy="1968500"/>
        </p:xfrm>
        <a:graphic>
          <a:graphicData uri="http://schemas.openxmlformats.org/presentationml/2006/ole">
            <mc:AlternateContent xmlns:mc="http://schemas.openxmlformats.org/markup-compatibility/2006">
              <mc:Choice xmlns:v="urn:schemas-microsoft-com:vml" Requires="v">
                <p:oleObj spid="_x0000_s25603" name="Equation" r:id="rId3" imgW="5283000" imgH="1968480" progId="Equation.DSMT4">
                  <p:embed/>
                </p:oleObj>
              </mc:Choice>
              <mc:Fallback>
                <p:oleObj name="Equation" r:id="rId3" imgW="5283000" imgH="19684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418304"/>
                        <a:ext cx="5283200" cy="196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graphicFrame>
        <p:nvGraphicFramePr>
          <p:cNvPr id="145410" name="Object 2"/>
          <p:cNvGraphicFramePr>
            <a:graphicFrameLocks noChangeAspect="1"/>
          </p:cNvGraphicFramePr>
          <p:nvPr/>
        </p:nvGraphicFramePr>
        <p:xfrm>
          <a:off x="547688" y="1356852"/>
          <a:ext cx="7861300" cy="2971800"/>
        </p:xfrm>
        <a:graphic>
          <a:graphicData uri="http://schemas.openxmlformats.org/presentationml/2006/ole">
            <mc:AlternateContent xmlns:mc="http://schemas.openxmlformats.org/markup-compatibility/2006">
              <mc:Choice xmlns:v="urn:schemas-microsoft-com:vml" Requires="v">
                <p:oleObj spid="_x0000_s26627" name="Equation" r:id="rId3" imgW="7860960" imgH="2971800" progId="Equation.DSMT4">
                  <p:embed/>
                </p:oleObj>
              </mc:Choice>
              <mc:Fallback>
                <p:oleObj name="Equation" r:id="rId3" imgW="7860960" imgH="2971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356852"/>
                        <a:ext cx="78613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Rational Expressions</a:t>
            </a:r>
          </a:p>
        </p:txBody>
      </p:sp>
      <p:sp>
        <p:nvSpPr>
          <p:cNvPr id="3" name="Content Placeholder 2"/>
          <p:cNvSpPr>
            <a:spLocks noGrp="1"/>
          </p:cNvSpPr>
          <p:nvPr>
            <p:ph idx="1"/>
          </p:nvPr>
        </p:nvSpPr>
        <p:spPr>
          <a:xfrm>
            <a:off x="457200" y="1280160"/>
            <a:ext cx="8229600" cy="1471172"/>
          </a:xfrm>
          <a:ln w="28575">
            <a:solidFill>
              <a:srgbClr val="FF0000"/>
            </a:solidFill>
          </a:ln>
        </p:spPr>
        <p:txBody>
          <a:bodyPr>
            <a:spAutoFit/>
          </a:bodyPr>
          <a:lstStyle/>
          <a:p>
            <a:pPr marL="0" indent="0" algn="ctr">
              <a:buNone/>
            </a:pPr>
            <a:r>
              <a:rPr lang="en-US" b="1" dirty="0">
                <a:solidFill>
                  <a:srgbClr val="000000"/>
                </a:solidFill>
              </a:rPr>
              <a:t>Notes</a:t>
            </a:r>
          </a:p>
          <a:p>
            <a:pPr marL="0" indent="0">
              <a:buNone/>
            </a:pPr>
            <a:r>
              <a:rPr lang="en-US" b="1" dirty="0">
                <a:solidFill>
                  <a:srgbClr val="C00000"/>
                </a:solidFill>
              </a:rPr>
              <a:t>Remember, the denominator of a rational expression can never be 0. </a:t>
            </a:r>
            <a:r>
              <a:rPr lang="en-US" dirty="0">
                <a:solidFill>
                  <a:srgbClr val="000000"/>
                </a:solidFill>
              </a:rPr>
              <a:t>Division by 0 is undefined.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Restrictions on the Variable</a:t>
            </a:r>
          </a:p>
        </p:txBody>
      </p:sp>
      <p:sp>
        <p:nvSpPr>
          <p:cNvPr id="3" name="Content Placeholder 2"/>
          <p:cNvSpPr>
            <a:spLocks noGrp="1"/>
          </p:cNvSpPr>
          <p:nvPr>
            <p:ph idx="1"/>
          </p:nvPr>
        </p:nvSpPr>
        <p:spPr/>
        <p:txBody>
          <a:bodyPr/>
          <a:lstStyle/>
          <a:p>
            <a:pPr marL="0" indent="0">
              <a:buNone/>
            </a:pPr>
            <a:r>
              <a:rPr lang="en-US" dirty="0"/>
              <a:t>Determine what values of the variable, if any, will make the rational expression undefined. (These values are called </a:t>
            </a:r>
            <a:r>
              <a:rPr lang="en-US" b="1" dirty="0"/>
              <a:t>restrictions </a:t>
            </a:r>
            <a:r>
              <a:rPr lang="en-US" dirty="0"/>
              <a:t>on the variable.)</a:t>
            </a:r>
          </a:p>
        </p:txBody>
      </p:sp>
      <p:graphicFrame>
        <p:nvGraphicFramePr>
          <p:cNvPr id="2051" name="Object 3"/>
          <p:cNvGraphicFramePr>
            <a:graphicFrameLocks noChangeAspect="1"/>
          </p:cNvGraphicFramePr>
          <p:nvPr/>
        </p:nvGraphicFramePr>
        <p:xfrm>
          <a:off x="533400" y="2789904"/>
          <a:ext cx="1371600" cy="838200"/>
        </p:xfrm>
        <a:graphic>
          <a:graphicData uri="http://schemas.openxmlformats.org/presentationml/2006/ole">
            <mc:AlternateContent xmlns:mc="http://schemas.openxmlformats.org/markup-compatibility/2006">
              <mc:Choice xmlns:v="urn:schemas-microsoft-com:vml" Requires="v">
                <p:oleObj spid="_x0000_s2056" name="Equation" r:id="rId3" imgW="1371600" imgH="838080" progId="Equation.DSMT4">
                  <p:embed/>
                </p:oleObj>
              </mc:Choice>
              <mc:Fallback>
                <p:oleObj name="Equation" r:id="rId3" imgW="1371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789904"/>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562896" y="3856704"/>
          <a:ext cx="1384300" cy="304800"/>
        </p:xfrm>
        <a:graphic>
          <a:graphicData uri="http://schemas.openxmlformats.org/presentationml/2006/ole">
            <mc:AlternateContent xmlns:mc="http://schemas.openxmlformats.org/markup-compatibility/2006">
              <mc:Choice xmlns:v="urn:schemas-microsoft-com:vml" Requires="v">
                <p:oleObj spid="_x0000_s2057"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2896" y="3856704"/>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133600" y="3860800"/>
          <a:ext cx="4940300" cy="330200"/>
        </p:xfrm>
        <a:graphic>
          <a:graphicData uri="http://schemas.openxmlformats.org/presentationml/2006/ole">
            <mc:AlternateContent xmlns:mc="http://schemas.openxmlformats.org/markup-compatibility/2006">
              <mc:Choice xmlns:v="urn:schemas-microsoft-com:vml" Requires="v">
                <p:oleObj spid="_x0000_s2058" name="Equation" r:id="rId7" imgW="4940280" imgH="330120" progId="Equation.DSMT4">
                  <p:embed/>
                </p:oleObj>
              </mc:Choice>
              <mc:Fallback>
                <p:oleObj name="Equation" r:id="rId7" imgW="494028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3860800"/>
                        <a:ext cx="4940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03500" y="4387644"/>
          <a:ext cx="3187700" cy="330200"/>
        </p:xfrm>
        <a:graphic>
          <a:graphicData uri="http://schemas.openxmlformats.org/presentationml/2006/ole">
            <mc:AlternateContent xmlns:mc="http://schemas.openxmlformats.org/markup-compatibility/2006">
              <mc:Choice xmlns:v="urn:schemas-microsoft-com:vml" Requires="v">
                <p:oleObj spid="_x0000_s2059" name="Equation" r:id="rId9" imgW="3187440" imgH="330120" progId="Equation.DSMT4">
                  <p:embed/>
                </p:oleObj>
              </mc:Choice>
              <mc:Fallback>
                <p:oleObj name="Equation" r:id="rId9" imgW="318744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03500" y="4387644"/>
                        <a:ext cx="3187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757948" y="4862052"/>
          <a:ext cx="774700" cy="838200"/>
        </p:xfrm>
        <a:graphic>
          <a:graphicData uri="http://schemas.openxmlformats.org/presentationml/2006/ole">
            <mc:AlternateContent xmlns:mc="http://schemas.openxmlformats.org/markup-compatibility/2006">
              <mc:Choice xmlns:v="urn:schemas-microsoft-com:vml" Requires="v">
                <p:oleObj spid="_x0000_s2060" name="Equation" r:id="rId11" imgW="774360" imgH="838080" progId="Equation.DSMT4">
                  <p:embed/>
                </p:oleObj>
              </mc:Choice>
              <mc:Fallback>
                <p:oleObj name="Equation" r:id="rId11" imgW="7743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57948" y="486205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Finding Restrictions on the Variable (cont.)</a:t>
            </a:r>
          </a:p>
        </p:txBody>
      </p:sp>
      <p:graphicFrame>
        <p:nvGraphicFramePr>
          <p:cNvPr id="121858" name="Object 2"/>
          <p:cNvGraphicFramePr>
            <a:graphicFrameLocks noChangeAspect="1"/>
          </p:cNvGraphicFramePr>
          <p:nvPr/>
        </p:nvGraphicFramePr>
        <p:xfrm>
          <a:off x="534988" y="1233948"/>
          <a:ext cx="7391400" cy="2755900"/>
        </p:xfrm>
        <a:graphic>
          <a:graphicData uri="http://schemas.openxmlformats.org/presentationml/2006/ole">
            <mc:AlternateContent xmlns:mc="http://schemas.openxmlformats.org/markup-compatibility/2006">
              <mc:Choice xmlns:v="urn:schemas-microsoft-com:vml" Requires="v">
                <p:oleObj spid="_x0000_s3075" name="Equation" r:id="rId3" imgW="7391160" imgH="2755800" progId="Equation.DSMT4">
                  <p:embed/>
                </p:oleObj>
              </mc:Choice>
              <mc:Fallback>
                <p:oleObj name="Equation" r:id="rId3" imgW="7391160" imgH="2755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988" y="1233948"/>
                        <a:ext cx="73914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Finding Restrictions on the Variable (cont.)</a:t>
            </a:r>
          </a:p>
        </p:txBody>
      </p:sp>
      <p:graphicFrame>
        <p:nvGraphicFramePr>
          <p:cNvPr id="4099" name="Object 3"/>
          <p:cNvGraphicFramePr>
            <a:graphicFrameLocks noChangeAspect="1"/>
          </p:cNvGraphicFramePr>
          <p:nvPr/>
        </p:nvGraphicFramePr>
        <p:xfrm>
          <a:off x="533400" y="1295400"/>
          <a:ext cx="2044700" cy="876300"/>
        </p:xfrm>
        <a:graphic>
          <a:graphicData uri="http://schemas.openxmlformats.org/presentationml/2006/ole">
            <mc:AlternateContent xmlns:mc="http://schemas.openxmlformats.org/markup-compatibility/2006">
              <mc:Choice xmlns:v="urn:schemas-microsoft-com:vml" Requires="v">
                <p:oleObj spid="_x0000_s4111" name="Equation" r:id="rId3" imgW="2044440" imgH="876240" progId="Equation.DSMT4">
                  <p:embed/>
                </p:oleObj>
              </mc:Choice>
              <mc:Fallback>
                <p:oleObj name="Equation" r:id="rId3" imgW="2044440" imgH="876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2044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533400" y="2362200"/>
          <a:ext cx="1384300" cy="304800"/>
        </p:xfrm>
        <a:graphic>
          <a:graphicData uri="http://schemas.openxmlformats.org/presentationml/2006/ole">
            <mc:AlternateContent xmlns:mc="http://schemas.openxmlformats.org/markup-compatibility/2006">
              <mc:Choice xmlns:v="urn:schemas-microsoft-com:vml" Requires="v">
                <p:oleObj spid="_x0000_s4112"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3622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362200" y="2286000"/>
          <a:ext cx="2032000" cy="381000"/>
        </p:xfrm>
        <a:graphic>
          <a:graphicData uri="http://schemas.openxmlformats.org/presentationml/2006/ole">
            <mc:AlternateContent xmlns:mc="http://schemas.openxmlformats.org/markup-compatibility/2006">
              <mc:Choice xmlns:v="urn:schemas-microsoft-com:vml" Requires="v">
                <p:oleObj spid="_x0000_s4113" name="Equation" r:id="rId7" imgW="2031840" imgH="380880" progId="Equation.DSMT4">
                  <p:embed/>
                </p:oleObj>
              </mc:Choice>
              <mc:Fallback>
                <p:oleObj name="Equation" r:id="rId7" imgW="203184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2286000"/>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257800" y="2449052"/>
          <a:ext cx="3327400" cy="279400"/>
        </p:xfrm>
        <a:graphic>
          <a:graphicData uri="http://schemas.openxmlformats.org/presentationml/2006/ole">
            <mc:AlternateContent xmlns:mc="http://schemas.openxmlformats.org/markup-compatibility/2006">
              <mc:Choice xmlns:v="urn:schemas-microsoft-com:vml" Requires="v">
                <p:oleObj spid="_x0000_s4114" name="Equation" r:id="rId9" imgW="3327120" imgH="279360" progId="Equation.DSMT4">
                  <p:embed/>
                </p:oleObj>
              </mc:Choice>
              <mc:Fallback>
                <p:oleObj name="Equation" r:id="rId9" imgW="332712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57800" y="2449052"/>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025444" y="2863644"/>
          <a:ext cx="2387600" cy="469900"/>
        </p:xfrm>
        <a:graphic>
          <a:graphicData uri="http://schemas.openxmlformats.org/presentationml/2006/ole">
            <mc:AlternateContent xmlns:mc="http://schemas.openxmlformats.org/markup-compatibility/2006">
              <mc:Choice xmlns:v="urn:schemas-microsoft-com:vml" Requires="v">
                <p:oleObj spid="_x0000_s4115" name="Equation" r:id="rId11" imgW="2387520" imgH="469800" progId="Equation.DSMT4">
                  <p:embed/>
                </p:oleObj>
              </mc:Choice>
              <mc:Fallback>
                <p:oleObj name="Equation" r:id="rId11" imgW="238752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25444" y="2863644"/>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5257800" y="2971800"/>
          <a:ext cx="3327400" cy="279400"/>
        </p:xfrm>
        <a:graphic>
          <a:graphicData uri="http://schemas.openxmlformats.org/presentationml/2006/ole">
            <mc:AlternateContent xmlns:mc="http://schemas.openxmlformats.org/markup-compatibility/2006">
              <mc:Choice xmlns:v="urn:schemas-microsoft-com:vml" Requires="v">
                <p:oleObj spid="_x0000_s4116" name="Equation" r:id="rId13" imgW="3327120" imgH="279360" progId="Equation.DSMT4">
                  <p:embed/>
                </p:oleObj>
              </mc:Choice>
              <mc:Fallback>
                <p:oleObj name="Equation" r:id="rId13" imgW="332712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57800" y="2971800"/>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1646904" y="3490452"/>
          <a:ext cx="1219200" cy="292100"/>
        </p:xfrm>
        <a:graphic>
          <a:graphicData uri="http://schemas.openxmlformats.org/presentationml/2006/ole">
            <mc:AlternateContent xmlns:mc="http://schemas.openxmlformats.org/markup-compatibility/2006">
              <mc:Choice xmlns:v="urn:schemas-microsoft-com:vml" Requires="v">
                <p:oleObj spid="_x0000_s4117" name="Equation" r:id="rId15" imgW="1218960" imgH="291960" progId="Equation.DSMT4">
                  <p:embed/>
                </p:oleObj>
              </mc:Choice>
              <mc:Fallback>
                <p:oleObj name="Equation" r:id="rId15" imgW="121896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46904" y="3490452"/>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3170904" y="3505200"/>
          <a:ext cx="342900" cy="241300"/>
        </p:xfrm>
        <a:graphic>
          <a:graphicData uri="http://schemas.openxmlformats.org/presentationml/2006/ole">
            <mc:AlternateContent xmlns:mc="http://schemas.openxmlformats.org/markup-compatibility/2006">
              <mc:Choice xmlns:v="urn:schemas-microsoft-com:vml" Requires="v">
                <p:oleObj spid="_x0000_s4118" name="Equation" r:id="rId17" imgW="342720" imgH="241200" progId="Equation.DSMT4">
                  <p:embed/>
                </p:oleObj>
              </mc:Choice>
              <mc:Fallback>
                <p:oleObj name="Equation" r:id="rId17" imgW="342720" imgH="2412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70904" y="3505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3810000" y="3505200"/>
          <a:ext cx="1206500" cy="292100"/>
        </p:xfrm>
        <a:graphic>
          <a:graphicData uri="http://schemas.openxmlformats.org/presentationml/2006/ole">
            <mc:AlternateContent xmlns:mc="http://schemas.openxmlformats.org/markup-compatibility/2006">
              <mc:Choice xmlns:v="urn:schemas-microsoft-com:vml" Requires="v">
                <p:oleObj spid="_x0000_s4119" name="Equation" r:id="rId19" imgW="1206360" imgH="291960" progId="Equation.DSMT4">
                  <p:embed/>
                </p:oleObj>
              </mc:Choice>
              <mc:Fallback>
                <p:oleObj name="Equation" r:id="rId19" imgW="120636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10000" y="3505200"/>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2133600" y="4023852"/>
          <a:ext cx="723900" cy="292100"/>
        </p:xfrm>
        <a:graphic>
          <a:graphicData uri="http://schemas.openxmlformats.org/presentationml/2006/ole">
            <mc:AlternateContent xmlns:mc="http://schemas.openxmlformats.org/markup-compatibility/2006">
              <mc:Choice xmlns:v="urn:schemas-microsoft-com:vml" Requires="v">
                <p:oleObj spid="_x0000_s4120" name="Equation" r:id="rId21" imgW="723600" imgH="291960" progId="Equation.DSMT4">
                  <p:embed/>
                </p:oleObj>
              </mc:Choice>
              <mc:Fallback>
                <p:oleObj name="Equation" r:id="rId21" imgW="72360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133600" y="402385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4296696" y="4023852"/>
          <a:ext cx="927100" cy="279400"/>
        </p:xfrm>
        <a:graphic>
          <a:graphicData uri="http://schemas.openxmlformats.org/presentationml/2006/ole">
            <mc:AlternateContent xmlns:mc="http://schemas.openxmlformats.org/markup-compatibility/2006">
              <mc:Choice xmlns:v="urn:schemas-microsoft-com:vml" Requires="v">
                <p:oleObj spid="_x0000_s4121" name="Equation" r:id="rId23" imgW="927000" imgH="279360" progId="Equation.DSMT4">
                  <p:embed/>
                </p:oleObj>
              </mc:Choice>
              <mc:Fallback>
                <p:oleObj name="Equation" r:id="rId23" imgW="927000" imgH="2793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296696" y="4023852"/>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548148" y="4529804"/>
          <a:ext cx="8369300" cy="927100"/>
        </p:xfrm>
        <a:graphic>
          <a:graphicData uri="http://schemas.openxmlformats.org/presentationml/2006/ole">
            <mc:AlternateContent xmlns:mc="http://schemas.openxmlformats.org/markup-compatibility/2006">
              <mc:Choice xmlns:v="urn:schemas-microsoft-com:vml" Requires="v">
                <p:oleObj spid="_x0000_s4122" name="Equation" r:id="rId25" imgW="8369280" imgH="927000" progId="Equation.DSMT4">
                  <p:embed/>
                </p:oleObj>
              </mc:Choice>
              <mc:Fallback>
                <p:oleObj name="Equation" r:id="rId25" imgW="8369280" imgH="92700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48148" y="4529804"/>
                        <a:ext cx="8369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0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0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Finding Restrictions on the Variable (cont.)</a:t>
            </a:r>
          </a:p>
        </p:txBody>
      </p:sp>
      <p:graphicFrame>
        <p:nvGraphicFramePr>
          <p:cNvPr id="5123" name="Object 3"/>
          <p:cNvGraphicFramePr>
            <a:graphicFrameLocks noChangeAspect="1"/>
          </p:cNvGraphicFramePr>
          <p:nvPr/>
        </p:nvGraphicFramePr>
        <p:xfrm>
          <a:off x="533400" y="1295400"/>
          <a:ext cx="1536700" cy="838200"/>
        </p:xfrm>
        <a:graphic>
          <a:graphicData uri="http://schemas.openxmlformats.org/presentationml/2006/ole">
            <mc:AlternateContent xmlns:mc="http://schemas.openxmlformats.org/markup-compatibility/2006">
              <mc:Choice xmlns:v="urn:schemas-microsoft-com:vml" Requires="v">
                <p:oleObj spid="_x0000_s5130" name="Equation" r:id="rId3" imgW="1536480" imgH="838080" progId="Equation.DSMT4">
                  <p:embed/>
                </p:oleObj>
              </mc:Choice>
              <mc:Fallback>
                <p:oleObj name="Equation" r:id="rId3" imgW="15364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48148" y="2417096"/>
          <a:ext cx="1384300" cy="304800"/>
        </p:xfrm>
        <a:graphic>
          <a:graphicData uri="http://schemas.openxmlformats.org/presentationml/2006/ole">
            <mc:AlternateContent xmlns:mc="http://schemas.openxmlformats.org/markup-compatibility/2006">
              <mc:Choice xmlns:v="urn:schemas-microsoft-com:vml" Requires="v">
                <p:oleObj spid="_x0000_s5131"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148" y="2417096"/>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209800" y="2340896"/>
          <a:ext cx="1536700" cy="381000"/>
        </p:xfrm>
        <a:graphic>
          <a:graphicData uri="http://schemas.openxmlformats.org/presentationml/2006/ole">
            <mc:AlternateContent xmlns:mc="http://schemas.openxmlformats.org/markup-compatibility/2006">
              <mc:Choice xmlns:v="urn:schemas-microsoft-com:vml" Requires="v">
                <p:oleObj spid="_x0000_s5132" name="Equation" r:id="rId7" imgW="1536480" imgH="380880" progId="Equation.DSMT4">
                  <p:embed/>
                </p:oleObj>
              </mc:Choice>
              <mc:Fallback>
                <p:oleObj name="Equation" r:id="rId7" imgW="153648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2340896"/>
                        <a:ext cx="153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4449096" y="2463800"/>
          <a:ext cx="3327400" cy="279400"/>
        </p:xfrm>
        <a:graphic>
          <a:graphicData uri="http://schemas.openxmlformats.org/presentationml/2006/ole">
            <mc:AlternateContent xmlns:mc="http://schemas.openxmlformats.org/markup-compatibility/2006">
              <mc:Choice xmlns:v="urn:schemas-microsoft-com:vml" Requires="v">
                <p:oleObj spid="_x0000_s5133" name="Equation" r:id="rId9" imgW="3327120" imgH="279360" progId="Equation.DSMT4">
                  <p:embed/>
                </p:oleObj>
              </mc:Choice>
              <mc:Fallback>
                <p:oleObj name="Equation" r:id="rId9" imgW="332712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9096" y="2463800"/>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895600" y="2935748"/>
          <a:ext cx="1257300" cy="381000"/>
        </p:xfrm>
        <a:graphic>
          <a:graphicData uri="http://schemas.openxmlformats.org/presentationml/2006/ole">
            <mc:AlternateContent xmlns:mc="http://schemas.openxmlformats.org/markup-compatibility/2006">
              <mc:Choice xmlns:v="urn:schemas-microsoft-com:vml" Requires="v">
                <p:oleObj spid="_x0000_s5134" name="Equation" r:id="rId11" imgW="1257120" imgH="380880" progId="Equation.DSMT4">
                  <p:embed/>
                </p:oleObj>
              </mc:Choice>
              <mc:Fallback>
                <p:oleObj name="Equation" r:id="rId11" imgW="125712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95600" y="2935748"/>
                        <a:ext cx="125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4449096" y="3073400"/>
          <a:ext cx="2032000" cy="279400"/>
        </p:xfrm>
        <a:graphic>
          <a:graphicData uri="http://schemas.openxmlformats.org/presentationml/2006/ole">
            <mc:AlternateContent xmlns:mc="http://schemas.openxmlformats.org/markup-compatibility/2006">
              <mc:Choice xmlns:v="urn:schemas-microsoft-com:vml" Requires="v">
                <p:oleObj spid="_x0000_s5135" name="Equation" r:id="rId13" imgW="2031840" imgH="279360" progId="Equation.DSMT4">
                  <p:embed/>
                </p:oleObj>
              </mc:Choice>
              <mc:Fallback>
                <p:oleObj name="Equation" r:id="rId13" imgW="203184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49096" y="3073400"/>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544052" y="3568700"/>
          <a:ext cx="8128000" cy="850900"/>
        </p:xfrm>
        <a:graphic>
          <a:graphicData uri="http://schemas.openxmlformats.org/presentationml/2006/ole">
            <mc:AlternateContent xmlns:mc="http://schemas.openxmlformats.org/markup-compatibility/2006">
              <mc:Choice xmlns:v="urn:schemas-microsoft-com:vml" Requires="v">
                <p:oleObj spid="_x0000_s5136" name="Equation" r:id="rId15" imgW="8127720" imgH="850680" progId="Equation.DSMT4">
                  <p:embed/>
                </p:oleObj>
              </mc:Choice>
              <mc:Fallback>
                <p:oleObj name="Equation" r:id="rId15" imgW="8127720" imgH="8506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4052" y="3568700"/>
                        <a:ext cx="81280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2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Rational Expressions</a:t>
            </a:r>
          </a:p>
        </p:txBody>
      </p:sp>
      <p:sp>
        <p:nvSpPr>
          <p:cNvPr id="3" name="Content Placeholder 2"/>
          <p:cNvSpPr>
            <a:spLocks noGrp="1"/>
          </p:cNvSpPr>
          <p:nvPr>
            <p:ph idx="1"/>
          </p:nvPr>
        </p:nvSpPr>
        <p:spPr>
          <a:xfrm>
            <a:off x="457200" y="1280160"/>
            <a:ext cx="8229600" cy="3711785"/>
          </a:xfrm>
          <a:ln w="28575">
            <a:solidFill>
              <a:srgbClr val="FF0000"/>
            </a:solidFill>
          </a:ln>
        </p:spPr>
        <p:txBody>
          <a:bodyPr>
            <a:spAutoFit/>
          </a:bodyPr>
          <a:lstStyle/>
          <a:p>
            <a:pPr marL="0" indent="0" algn="ctr">
              <a:buNone/>
            </a:pPr>
            <a:r>
              <a:rPr lang="en-US" b="1" dirty="0">
                <a:solidFill>
                  <a:srgbClr val="000000"/>
                </a:solidFill>
              </a:rPr>
              <a:t>Notes</a:t>
            </a:r>
          </a:p>
          <a:p>
            <a:pPr marL="0" indent="0">
              <a:buNone/>
            </a:pPr>
            <a:r>
              <a:rPr lang="en-US" b="1" dirty="0">
                <a:solidFill>
                  <a:srgbClr val="C00000"/>
                </a:solidFill>
              </a:rPr>
              <a:t>Special Comment About the Numerator Being 0:</a:t>
            </a:r>
          </a:p>
          <a:p>
            <a:pPr marL="0" indent="0">
              <a:buNone/>
            </a:pPr>
            <a:r>
              <a:rPr lang="en-US" b="1" dirty="0">
                <a:solidFill>
                  <a:srgbClr val="000000"/>
                </a:solidFill>
              </a:rPr>
              <a:t>If the numerator of a rational expression has a value of 0 and the denominator is not 0 for that value of the variable, then the expression is defined and has a value of 0. </a:t>
            </a:r>
            <a:r>
              <a:rPr lang="en-US" dirty="0">
                <a:solidFill>
                  <a:srgbClr val="000000"/>
                </a:solidFill>
              </a:rPr>
              <a:t>If both numerator and denominator are 0, then the expression is </a:t>
            </a:r>
            <a:r>
              <a:rPr lang="en-US" b="1" dirty="0">
                <a:solidFill>
                  <a:srgbClr val="000000"/>
                </a:solidFill>
              </a:rPr>
              <a:t>undefined</a:t>
            </a:r>
            <a:r>
              <a:rPr lang="en-US" dirty="0">
                <a:solidFill>
                  <a:srgbClr val="000000"/>
                </a:solidFill>
              </a:rPr>
              <a:t> just as in the case where only the denominator is 0.</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824</Words>
  <Application>Microsoft Office PowerPoint</Application>
  <PresentationFormat>On-screen Show (4:3)</PresentationFormat>
  <Paragraphs>122</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Arial</vt:lpstr>
      <vt:lpstr>Calibri</vt:lpstr>
      <vt:lpstr>Symbol</vt:lpstr>
      <vt:lpstr>Courier New</vt:lpstr>
      <vt:lpstr>Office Theme</vt:lpstr>
      <vt:lpstr>Equation</vt:lpstr>
      <vt:lpstr>Section 5.1</vt:lpstr>
      <vt:lpstr>Objectives</vt:lpstr>
      <vt:lpstr>Introduction to Rational Expressions</vt:lpstr>
      <vt:lpstr>Introduction to Rational Expressions</vt:lpstr>
      <vt:lpstr>Example 1: Finding Restrictions on the Variable</vt:lpstr>
      <vt:lpstr>Example 1: Finding Restrictions on the Variable (cont.)</vt:lpstr>
      <vt:lpstr>Example 1: Finding Restrictions on the Variable (cont.)</vt:lpstr>
      <vt:lpstr>Example 1: Finding Restrictions on the Variable (cont.)</vt:lpstr>
      <vt:lpstr>Introduction to Rational Expressions</vt:lpstr>
      <vt:lpstr>Introduction to Rational Expressions</vt:lpstr>
      <vt:lpstr>Introduction to Rational Expressions</vt:lpstr>
      <vt:lpstr>Introduction to Rational Expressions</vt:lpstr>
      <vt:lpstr>Introduction to Rational Expressions</vt:lpstr>
      <vt:lpstr>Example 2: Reducing Rational Expressions</vt:lpstr>
      <vt:lpstr>Example 2: Reducing Rational Expressions (cont.)</vt:lpstr>
      <vt:lpstr>Example 2: Reducing Rational Expressions (cont.)</vt:lpstr>
      <vt:lpstr>Reducing (or Simplifying) Rational Expressions</vt:lpstr>
      <vt:lpstr>Reducing (or Simplifying) Rational Expressions</vt:lpstr>
      <vt:lpstr>Reducing (or Simplifying) Rational Expressions</vt:lpstr>
      <vt:lpstr>Multiplication with Rational Expressions</vt:lpstr>
      <vt:lpstr>Multiplication with Rational Expressions</vt:lpstr>
      <vt:lpstr>Example 3: Multiplication with Rational Expressions</vt:lpstr>
      <vt:lpstr>Example 3: Multiplication with Rational Expressions (cont.)</vt:lpstr>
      <vt:lpstr>Division with Rational Expressions</vt:lpstr>
      <vt:lpstr>Example 4: Division with Rational Expressions</vt:lpstr>
      <vt:lpstr>Example 4: Division with Rational Expressions (cont.)</vt:lpstr>
      <vt:lpstr>Example 4: Division with Rational Expressions (cont.)</vt:lpstr>
      <vt:lpstr>Division with Rational Expressions</vt:lpstr>
      <vt:lpstr>Division with Rational Expressions</vt:lpstr>
      <vt:lpstr>Practice Problems</vt:lpstr>
      <vt:lpstr>Practice Problems (cont.)</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51</cp:revision>
  <dcterms:created xsi:type="dcterms:W3CDTF">2013-04-26T14:43:13Z</dcterms:created>
  <dcterms:modified xsi:type="dcterms:W3CDTF">2016-10-01T00:38:21Z</dcterms:modified>
</cp:coreProperties>
</file>