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3"/>
      <p:bold r:id="rId34"/>
      <p:italic r:id="rId35"/>
      <p:boldItalic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FFFFCC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00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90.wmf"/><Relationship Id="rId1" Type="http://schemas.openxmlformats.org/officeDocument/2006/relationships/image" Target="../media/image8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2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56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B2756-635F-4D0F-81A5-4240E261A63B}" type="datetimeFigureOut">
              <a:rPr lang="en-US" smtClean="0"/>
              <a:pPr/>
              <a:t>9/4/2018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8BF4C-6D93-4306-A2B3-75C9618C8D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082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2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5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0.wmf"/><Relationship Id="rId22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0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5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70.bin"/><Relationship Id="rId21" Type="http://schemas.openxmlformats.org/officeDocument/2006/relationships/oleObject" Target="../embeddings/oleObject79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78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7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90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8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91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9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9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Equations with Rational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Applications of Proportions (cont.)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dirty="0"/>
              <a:t>On this drawing, 	   inches represent </a:t>
            </a:r>
            <a:r>
              <a:rPr lang="en-US" dirty="0">
                <a:solidFill>
                  <a:srgbClr val="FF0000"/>
                </a:solidFill>
              </a:rPr>
              <a:t>50 feet</a:t>
            </a:r>
            <a:r>
              <a:rPr lang="en-US" dirty="0"/>
              <a:t>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89848" y="118970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9848" y="1189704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Proportions</a:t>
            </a:r>
          </a:p>
        </p:txBody>
      </p:sp>
      <p:sp>
        <p:nvSpPr>
          <p:cNvPr id="1536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Any of the following four equations could have been used to solve the problem in Example 2: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b="1" dirty="0">
              <a:solidFill>
                <a:srgbClr val="000000"/>
              </a:solidFill>
            </a:endParaRPr>
          </a:p>
          <a:p>
            <a:pPr marL="1588" indent="-1588">
              <a:lnSpc>
                <a:spcPct val="150000"/>
              </a:lnSpc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5381" name="Object 21"/>
          <p:cNvGraphicFramePr>
            <a:graphicFrameLocks noChangeAspect="1"/>
          </p:cNvGraphicFramePr>
          <p:nvPr/>
        </p:nvGraphicFramePr>
        <p:xfrm>
          <a:off x="914400" y="2814637"/>
          <a:ext cx="34163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" imgW="3416040" imgH="2933640" progId="Equation.DSMT4">
                  <p:embed/>
                </p:oleObj>
              </mc:Choice>
              <mc:Fallback>
                <p:oleObj name="Equation" r:id="rId3" imgW="3416040" imgH="29336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14637"/>
                        <a:ext cx="3416300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22"/>
          <p:cNvGraphicFramePr>
            <a:graphicFrameLocks noChangeAspect="1"/>
          </p:cNvGraphicFramePr>
          <p:nvPr/>
        </p:nvGraphicFramePr>
        <p:xfrm>
          <a:off x="4835525" y="2895600"/>
          <a:ext cx="34163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5" imgW="3416040" imgH="2971800" progId="Equation.DSMT4">
                  <p:embed/>
                </p:oleObj>
              </mc:Choice>
              <mc:Fallback>
                <p:oleObj name="Equation" r:id="rId5" imgW="3416040" imgH="2971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525" y="2895600"/>
                        <a:ext cx="34163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Similar Triangles</a:t>
            </a:r>
          </a:p>
        </p:txBody>
      </p:sp>
      <p:sp>
        <p:nvSpPr>
          <p:cNvPr id="1639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588" indent="-1588"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In the figure shown, </a:t>
            </a:r>
            <a:r>
              <a:rPr lang="en-US" dirty="0">
                <a:solidFill>
                  <a:schemeClr val="tx1"/>
                </a:solidFill>
                <a:sym typeface="Symbol" pitchFamily="18" charset="2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ABC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itchFamily="18" charset="2"/>
              </a:rPr>
              <a:t>  </a:t>
            </a:r>
            <a:r>
              <a:rPr lang="en-US" i="1" dirty="0">
                <a:solidFill>
                  <a:schemeClr val="tx1"/>
                </a:solidFill>
              </a:rPr>
              <a:t>PQR</a:t>
            </a:r>
            <a:r>
              <a:rPr lang="en-US" dirty="0">
                <a:solidFill>
                  <a:schemeClr val="tx1"/>
                </a:solidFill>
              </a:rPr>
              <a:t>. Find the lengths of the sides</a:t>
            </a:r>
          </a:p>
          <a:p>
            <a:pPr marL="1588" indent="-1588">
              <a:tabLst>
                <a:tab pos="463550" algn="l"/>
              </a:tabLst>
            </a:pPr>
            <a:endParaRPr lang="en-US" b="1" dirty="0"/>
          </a:p>
          <a:p>
            <a:pPr marL="1588" indent="-1588">
              <a:buNone/>
              <a:tabLst>
                <a:tab pos="463550" algn="l"/>
              </a:tabLst>
            </a:pPr>
            <a:endParaRPr lang="en-US" b="1" dirty="0"/>
          </a:p>
          <a:p>
            <a:pPr marL="1588" indent="-1588">
              <a:buNone/>
              <a:tabLst>
                <a:tab pos="463550" algn="l"/>
              </a:tabLst>
            </a:pPr>
            <a:endParaRPr lang="en-US" b="1" dirty="0"/>
          </a:p>
          <a:p>
            <a:pPr marL="1588" indent="-1588">
              <a:buNone/>
              <a:tabLst>
                <a:tab pos="463550" algn="l"/>
              </a:tabLst>
            </a:pPr>
            <a:endParaRPr lang="en-US" b="1" dirty="0"/>
          </a:p>
          <a:p>
            <a:pPr marL="1588" indent="-1588">
              <a:buNone/>
              <a:tabLst>
                <a:tab pos="463550" algn="l"/>
              </a:tabLst>
            </a:pPr>
            <a:r>
              <a:rPr lang="en-US" b="1" dirty="0"/>
              <a:t>Solution: </a:t>
            </a:r>
          </a:p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Set up a proportion involving the corresponding sides and solve for </a:t>
            </a:r>
            <a:r>
              <a:rPr lang="en-US" i="1" dirty="0"/>
              <a:t>x.</a:t>
            </a:r>
            <a:endParaRPr lang="en-US" dirty="0"/>
          </a:p>
        </p:txBody>
      </p:sp>
      <p:pic>
        <p:nvPicPr>
          <p:cNvPr id="16399" name="Picture 15" descr="D:\IMA_6th Edition\IMA PPT\Chapter 5 Folder\sim-triangles-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272" y="2180304"/>
            <a:ext cx="4039555" cy="2438400"/>
          </a:xfrm>
          <a:prstGeom prst="rect">
            <a:avLst/>
          </a:prstGeom>
          <a:noFill/>
        </p:spPr>
      </p:pic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514526"/>
              </p:ext>
            </p:extLst>
          </p:nvPr>
        </p:nvGraphicFramePr>
        <p:xfrm>
          <a:off x="1905000" y="1720850"/>
          <a:ext cx="1676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" name="Equation" r:id="rId4" imgW="1676160" imgH="431640" progId="Equation.DSMT4">
                  <p:embed/>
                </p:oleObj>
              </mc:Choice>
              <mc:Fallback>
                <p:oleObj name="Equation" r:id="rId4" imgW="1676160" imgH="431640" progId="Equation.DSMT4">
                  <p:embed/>
                  <p:pic>
                    <p:nvPicPr>
                      <p:cNvPr id="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720850"/>
                        <a:ext cx="1676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Similar Triangles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505200" y="1204452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8" name="Equation" r:id="rId3" imgW="1358640" imgH="838080" progId="Equation.DSMT4">
                  <p:embed/>
                </p:oleObj>
              </mc:Choice>
              <mc:Fallback>
                <p:oleObj name="Equation" r:id="rId3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204452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819400" y="2118852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9" name="Equation" r:id="rId5" imgW="2743200" imgH="838080" progId="Equation.DSMT4">
                  <p:embed/>
                </p:oleObj>
              </mc:Choice>
              <mc:Fallback>
                <p:oleObj name="Equation" r:id="rId5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118852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200400" y="3048000"/>
          <a:ext cx="209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0" name="Equation" r:id="rId7" imgW="2095200" imgH="368280" progId="Equation.DSMT4">
                  <p:embed/>
                </p:oleObj>
              </mc:Choice>
              <mc:Fallback>
                <p:oleObj name="Equation" r:id="rId7" imgW="20952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048000"/>
                        <a:ext cx="209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244644" y="3505200"/>
          <a:ext cx="173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1" name="Equation" r:id="rId9" imgW="1739880" imgH="380880" progId="Equation.DSMT4">
                  <p:embed/>
                </p:oleObj>
              </mc:Choice>
              <mc:Fallback>
                <p:oleObj name="Equation" r:id="rId9" imgW="1739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644" y="3505200"/>
                        <a:ext cx="173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576052" y="4038600"/>
          <a:ext cx="223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2" name="Equation" r:id="rId11" imgW="2234880" imgH="380880" progId="Equation.DSMT4">
                  <p:embed/>
                </p:oleObj>
              </mc:Choice>
              <mc:Fallback>
                <p:oleObj name="Equation" r:id="rId11" imgW="2234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052" y="4038600"/>
                        <a:ext cx="223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362200" y="4601496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3" name="Equation" r:id="rId13" imgW="2450880" imgH="368280" progId="Equation.DSMT4">
                  <p:embed/>
                </p:oleObj>
              </mc:Choice>
              <mc:Fallback>
                <p:oleObj name="Equation" r:id="rId13" imgW="245088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601496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438400" y="5134896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4" name="Equation" r:id="rId15" imgW="1396800" imgH="291960" progId="Equation.DSMT4">
                  <p:embed/>
                </p:oleObj>
              </mc:Choice>
              <mc:Fallback>
                <p:oleObj name="Equation" r:id="rId15" imgW="1396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134896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4267200" y="5181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5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181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4953000" y="5134896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6" name="Equation" r:id="rId19" imgW="1218960" imgH="291960" progId="Equation.DSMT4">
                  <p:embed/>
                </p:oleObj>
              </mc:Choice>
              <mc:Fallback>
                <p:oleObj name="Equation" r:id="rId19" imgW="12189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134896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3109452" y="5653548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Equation" r:id="rId21" imgW="888840" imgH="291960" progId="Equation.DSMT4">
                  <p:embed/>
                </p:oleObj>
              </mc:Choice>
              <mc:Fallback>
                <p:oleObj name="Equation" r:id="rId21" imgW="8888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9452" y="5653548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5439696" y="5668296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" name="Equation" r:id="rId23" imgW="939600" imgH="291960" progId="Equation.DSMT4">
                  <p:embed/>
                </p:oleObj>
              </mc:Choice>
              <mc:Fallback>
                <p:oleObj name="Equation" r:id="rId23" imgW="9396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9696" y="5668296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Similar Triangles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/>
            <a:r>
              <a:rPr lang="en-US" dirty="0"/>
              <a:t>Because the length of a side cannot be negative, the only acceptable solution is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chemeClr val="tx1"/>
                </a:solidFill>
              </a:rPr>
              <a:t> 10. Thus </a:t>
            </a:r>
            <a:r>
              <a:rPr lang="en-US" i="1" dirty="0">
                <a:solidFill>
                  <a:schemeClr val="tx1"/>
                </a:solidFill>
              </a:rPr>
              <a:t>QR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8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. Substituting 10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chemeClr val="tx1"/>
                </a:solidFill>
              </a:rPr>
              <a:t>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chemeClr val="tx1"/>
                </a:solidFill>
              </a:rPr>
              <a:t> 10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 4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FF0008"/>
                </a:solidFill>
              </a:rPr>
              <a:t> 6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with Rational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342900" lvl="0" indent="-342900" algn="ctr" eaLnBrk="0" hangingPunct="0">
              <a:defRPr/>
            </a:pPr>
            <a:r>
              <a:rPr lang="en-US" b="1" dirty="0">
                <a:solidFill>
                  <a:srgbClr val="000000"/>
                </a:solidFill>
              </a:rPr>
              <a:t>To Solve an Equation Containing Rational Expressions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Find the LCM of the denominators.</a:t>
            </a:r>
          </a:p>
          <a:p>
            <a:pPr>
              <a:spcBef>
                <a:spcPts val="10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Multiply both sides of the equation by this LCM and 	simplify.</a:t>
            </a:r>
          </a:p>
          <a:p>
            <a:pPr>
              <a:spcBef>
                <a:spcPts val="10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Solve the resulting equation.  (This equation will 	have only polynomials on both sides.)</a:t>
            </a:r>
          </a:p>
          <a:p>
            <a:pPr>
              <a:spcBef>
                <a:spcPts val="10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Check each solution in the </a:t>
            </a:r>
            <a:r>
              <a:rPr lang="en-US" b="1" dirty="0">
                <a:solidFill>
                  <a:srgbClr val="C00000"/>
                </a:solidFill>
              </a:rPr>
              <a:t>original equation</a:t>
            </a:r>
            <a:r>
              <a:rPr lang="en-US" dirty="0">
                <a:solidFill>
                  <a:srgbClr val="000000"/>
                </a:solidFill>
              </a:rPr>
              <a:t>. 	(Remember that no denominator can be 0 and any 	solution that gives a 0 denominator is to be 	discarded.)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Involving Rational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/>
              <a:t>State any restrictions on the variable, and then solve the equation. </a:t>
            </a:r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r>
              <a:rPr lang="en-US" b="1" dirty="0"/>
              <a:t>Solution: </a:t>
            </a:r>
          </a:p>
          <a:p>
            <a:pPr marL="1588" indent="-1588">
              <a:buNone/>
            </a:pPr>
            <a:r>
              <a:rPr lang="en-US" dirty="0"/>
              <a:t>First find the LCM of the denominators and then multiply both sides of the equation by the LCM.</a:t>
            </a:r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548640" y="2286000"/>
          <a:ext cx="265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3" imgW="2654280" imgH="838080" progId="Equation.DSMT4">
                  <p:embed/>
                </p:oleObj>
              </mc:Choice>
              <mc:Fallback>
                <p:oleObj name="Equation" r:id="rId3" imgW="2654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86000"/>
                        <a:ext cx="265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Involving Rational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391400" y="3810000"/>
          <a:ext cx="1066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3" imgW="1066680" imgH="253800" progId="Equation.DSMT4">
                  <p:embed/>
                </p:oleObj>
              </mc:Choice>
              <mc:Fallback>
                <p:oleObj name="Equation" r:id="rId3" imgW="1066680" imgH="253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810000"/>
                        <a:ext cx="10668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/>
        </p:nvGraphicFramePr>
        <p:xfrm>
          <a:off x="1606550" y="1371600"/>
          <a:ext cx="6007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Equation" r:id="rId5" imgW="6006960" imgH="1079280" progId="Equation.DSMT4">
                  <p:embed/>
                </p:oleObj>
              </mc:Choice>
              <mc:Fallback>
                <p:oleObj name="Equation" r:id="rId5" imgW="6006960" imgH="10792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1371600"/>
                        <a:ext cx="60071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086056" y="2622756"/>
          <a:ext cx="6794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Equation" r:id="rId7" imgW="6794280" imgH="952200" progId="Equation.DSMT4">
                  <p:embed/>
                </p:oleObj>
              </mc:Choice>
              <mc:Fallback>
                <p:oleObj name="Equation" r:id="rId7" imgW="679428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6056" y="2622756"/>
                        <a:ext cx="6794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946400" y="3691604"/>
          <a:ext cx="261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Equation" r:id="rId9" imgW="2616120" imgH="469800" progId="Equation.DSMT4">
                  <p:embed/>
                </p:oleObj>
              </mc:Choice>
              <mc:Fallback>
                <p:oleObj name="Equation" r:id="rId9" imgW="26161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3691604"/>
                        <a:ext cx="261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079956" y="4319503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7" name="Equation" r:id="rId11" imgW="2374560" imgH="380880" progId="Equation.DSMT4">
                  <p:embed/>
                </p:oleObj>
              </mc:Choice>
              <mc:Fallback>
                <p:oleObj name="Equation" r:id="rId11" imgW="2374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956" y="4319503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438400" y="4858502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8" name="Equation" r:id="rId13" imgW="2209680" imgH="380880" progId="Equation.DSMT4">
                  <p:embed/>
                </p:oleObj>
              </mc:Choice>
              <mc:Fallback>
                <p:oleObj name="Equation" r:id="rId13" imgW="22096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58502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224548" y="5397500"/>
          <a:ext cx="240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9" name="Equation" r:id="rId15" imgW="2400120" imgH="469800" progId="Equation.DSMT4">
                  <p:embed/>
                </p:oleObj>
              </mc:Choice>
              <mc:Fallback>
                <p:oleObj name="Equation" r:id="rId15" imgW="24001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548" y="5397500"/>
                        <a:ext cx="240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2209800" y="2743200"/>
            <a:ext cx="9906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3352800" y="32004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572000" y="28194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6858000" y="31242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381500" y="2933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6591300" y="32385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Involving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r>
              <a:rPr lang="en-US" dirty="0"/>
              <a:t>Since 6 and 2 are not restrictions, there are two solutions,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6 and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2</a:t>
            </a:r>
            <a:r>
              <a:rPr lang="en-US" dirty="0"/>
              <a:t>.</a:t>
            </a:r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743200" y="1371600"/>
          <a:ext cx="353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3" imgW="3530520" imgH="380880" progId="Equation.DSMT4">
                  <p:embed/>
                </p:oleObj>
              </mc:Choice>
              <mc:Fallback>
                <p:oleObj name="Equation" r:id="rId3" imgW="3530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371600"/>
                        <a:ext cx="353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15148" y="18730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5" imgW="723600" imgH="291960" progId="Equation.DSMT4">
                  <p:embed/>
                </p:oleObj>
              </mc:Choice>
              <mc:Fallback>
                <p:oleObj name="Equation" r:id="rId5" imgW="7236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148" y="18730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547852" y="1875504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7" imgW="711000" imgH="279360" progId="Equation.DSMT4">
                  <p:embed/>
                </p:oleObj>
              </mc:Choice>
              <mc:Fallback>
                <p:oleObj name="Equation" r:id="rId7" imgW="711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7852" y="1875504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Involving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r>
              <a:rPr lang="en-US" b="1" dirty="0"/>
              <a:t>Solution: </a:t>
            </a:r>
          </a:p>
          <a:p>
            <a:pPr marL="1588" indent="-1588">
              <a:buNone/>
            </a:pPr>
            <a:r>
              <a:rPr lang="en-US" dirty="0"/>
              <a:t>First find the LCM of the denominators and then multiply each term on both sides of the equation by the LCM. 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47048" y="1193800"/>
          <a:ext cx="4826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4825800" imgH="952200" progId="Equation.DSMT4">
                  <p:embed/>
                </p:oleObj>
              </mc:Choice>
              <mc:Fallback>
                <p:oleObj name="Equation" r:id="rId3" imgW="482580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193800"/>
                        <a:ext cx="4826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2362200" y="4127500"/>
          <a:ext cx="36957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5" imgW="3695400" imgH="1054080" progId="Equation.DSMT4">
                  <p:embed/>
                </p:oleObj>
              </mc:Choice>
              <mc:Fallback>
                <p:oleObj name="Equation" r:id="rId5" imgW="3695400" imgH="1054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27500"/>
                        <a:ext cx="36957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Solve proportions.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Solve other equations with rational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Involving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308100" y="1298575"/>
          <a:ext cx="57658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3" imgW="5765760" imgH="1942920" progId="Equation.DSMT4">
                  <p:embed/>
                </p:oleObj>
              </mc:Choice>
              <mc:Fallback>
                <p:oleObj name="Equation" r:id="rId3" imgW="5765760" imgH="1942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1298575"/>
                        <a:ext cx="5765800" cy="194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7543800" y="32004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5" imgW="825480" imgH="291960" progId="Equation.DSMT4">
                  <p:embed/>
                </p:oleObj>
              </mc:Choice>
              <mc:Fallback>
                <p:oleObj name="Equation" r:id="rId5" imgW="8254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2004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910348" y="3537156"/>
          <a:ext cx="302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7" imgW="3022560" imgH="380880" progId="Equation.DSMT4">
                  <p:embed/>
                </p:oleObj>
              </mc:Choice>
              <mc:Fallback>
                <p:oleObj name="Equation" r:id="rId7" imgW="3022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348" y="3537156"/>
                        <a:ext cx="302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042696" y="4100052"/>
          <a:ext cx="238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9" imgW="2387520" imgH="380880" progId="Equation.DSMT4">
                  <p:embed/>
                </p:oleObj>
              </mc:Choice>
              <mc:Fallback>
                <p:oleObj name="Equation" r:id="rId9" imgW="23875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2696" y="4100052"/>
                        <a:ext cx="238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038600" y="4648200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3" name="Equation" r:id="rId11" imgW="2450880" imgH="368280" progId="Equation.DSMT4">
                  <p:embed/>
                </p:oleObj>
              </mc:Choice>
              <mc:Fallback>
                <p:oleObj name="Equation" r:id="rId11" imgW="24508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48200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1828800" y="1553496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895600" y="19050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4953000" y="16002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6019800" y="19812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409700" y="26289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743200" y="2819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1676400" y="24384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2971800" y="28194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 flipV="1">
            <a:off x="5029200" y="2514600"/>
            <a:ext cx="10668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 flipV="1">
            <a:off x="6096000" y="2819400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Involving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r>
              <a:rPr lang="en-US" dirty="0"/>
              <a:t>The only solution is 	  since 2 is a restricted value </a:t>
            </a:r>
          </a:p>
          <a:p>
            <a:pPr marL="1588" indent="-1588">
              <a:buNone/>
            </a:pP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≠ 0, 2) and thus </a:t>
            </a:r>
            <a:r>
              <a:rPr lang="en-US" b="1" dirty="0"/>
              <a:t>not </a:t>
            </a:r>
            <a:r>
              <a:rPr lang="en-US" dirty="0"/>
              <a:t>a solution. No denominator can be 0.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407392" y="317864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392" y="317864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305810" y="1371600"/>
          <a:ext cx="353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Equation" r:id="rId5" imgW="3530520" imgH="291960" progId="Equation.DSMT4">
                  <p:embed/>
                </p:oleObj>
              </mc:Choice>
              <mc:Fallback>
                <p:oleObj name="Equation" r:id="rId5" imgW="35305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810" y="1371600"/>
                        <a:ext cx="353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810000" y="19812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5" name="Equation" r:id="rId7" imgW="901440" imgH="291960" progId="Equation.DSMT4">
                  <p:embed/>
                </p:oleObj>
              </mc:Choice>
              <mc:Fallback>
                <p:oleObj name="Equation" r:id="rId7" imgW="901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9812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038600" y="2408904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6" name="Equation" r:id="rId9" imgW="799920" imgH="838080" progId="Equation.DSMT4">
                  <p:embed/>
                </p:oleObj>
              </mc:Choice>
              <mc:Fallback>
                <p:oleObj name="Equation" r:id="rId9" imgW="799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408904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6096000" y="19812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name="Equation" r:id="rId11" imgW="711000" imgH="279360" progId="Equation.DSMT4">
                  <p:embed/>
                </p:oleObj>
              </mc:Choice>
              <mc:Fallback>
                <p:oleObj name="Equation" r:id="rId11" imgW="711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9812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6096000" y="1905000"/>
            <a:ext cx="762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96000" y="1981200"/>
            <a:ext cx="838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Involving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r>
              <a:rPr lang="en-US" b="1" dirty="0"/>
              <a:t>Solution: </a:t>
            </a:r>
            <a:r>
              <a:rPr lang="en-US" dirty="0"/>
              <a:t>First find the LCM of the denominators and then multiply each term on both sides of the equation by the LCM.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533400" y="1307688"/>
          <a:ext cx="346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3" imgW="3466800" imgH="838080" progId="Equation.DSMT4">
                  <p:embed/>
                </p:oleObj>
              </mc:Choice>
              <mc:Fallback>
                <p:oleObj name="Equation" r:id="rId3" imgW="34668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07688"/>
                        <a:ext cx="346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975852" y="3947652"/>
          <a:ext cx="31623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5" imgW="3162240" imgH="1549080" progId="Equation.DSMT4">
                  <p:embed/>
                </p:oleObj>
              </mc:Choice>
              <mc:Fallback>
                <p:oleObj name="Equation" r:id="rId5" imgW="3162240" imgH="1549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852" y="3947652"/>
                        <a:ext cx="31623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680156" y="4481052"/>
          <a:ext cx="307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7" imgW="3073320" imgH="482400" progId="Equation.DSMT4">
                  <p:embed/>
                </p:oleObj>
              </mc:Choice>
              <mc:Fallback>
                <p:oleObj name="Equation" r:id="rId7" imgW="307332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0156" y="4481052"/>
                        <a:ext cx="3073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4038600" y="3962400"/>
            <a:ext cx="457200" cy="1447800"/>
            <a:chOff x="4038600" y="3962400"/>
            <a:chExt cx="457200" cy="1447800"/>
          </a:xfrm>
        </p:grpSpPr>
        <p:cxnSp>
          <p:nvCxnSpPr>
            <p:cNvPr id="9" name="Straight Connector 8"/>
            <p:cNvCxnSpPr/>
            <p:nvPr/>
          </p:nvCxnSpPr>
          <p:spPr>
            <a:xfrm rot="16200000" flipH="1">
              <a:off x="3886200" y="4191000"/>
              <a:ext cx="838200" cy="381000"/>
            </a:xfrm>
            <a:prstGeom prst="line">
              <a:avLst/>
            </a:prstGeom>
            <a:ln w="127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3962400" y="4876800"/>
              <a:ext cx="609600" cy="457200"/>
            </a:xfrm>
            <a:prstGeom prst="line">
              <a:avLst/>
            </a:prstGeom>
            <a:ln w="127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Involving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00400" y="5638800"/>
          <a:ext cx="3810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1" name="Equation" r:id="rId3" imgW="3809880" imgH="241200" progId="Equation.DSMT4">
                  <p:embed/>
                </p:oleObj>
              </mc:Choice>
              <mc:Fallback>
                <p:oleObj name="Equation" r:id="rId3" imgW="380988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638800"/>
                        <a:ext cx="3810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714500" y="2209800"/>
          <a:ext cx="6896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2" name="Equation" r:id="rId5" imgW="6895800" imgH="952200" progId="Equation.DSMT4">
                  <p:embed/>
                </p:oleObj>
              </mc:Choice>
              <mc:Fallback>
                <p:oleObj name="Equation" r:id="rId5" imgW="68958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209800"/>
                        <a:ext cx="6896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173480" y="3327400"/>
          <a:ext cx="434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3" name="Equation" r:id="rId7" imgW="4343400" imgH="482400" progId="Equation.DSMT4">
                  <p:embed/>
                </p:oleObj>
              </mc:Choice>
              <mc:Fallback>
                <p:oleObj name="Equation" r:id="rId7" imgW="434340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480" y="3327400"/>
                        <a:ext cx="4343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173480" y="3962400"/>
          <a:ext cx="326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4" name="Equation" r:id="rId9" imgW="3263760" imgH="380880" progId="Equation.DSMT4">
                  <p:embed/>
                </p:oleObj>
              </mc:Choice>
              <mc:Fallback>
                <p:oleObj name="Equation" r:id="rId9" imgW="3263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480" y="3962400"/>
                        <a:ext cx="326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1173480" y="44958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5" name="Equation" r:id="rId11" imgW="2514600" imgH="380880" progId="Equation.DSMT4">
                  <p:embed/>
                </p:oleObj>
              </mc:Choice>
              <mc:Fallback>
                <p:oleObj name="Equation" r:id="rId11" imgW="2514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480" y="44958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1508760" y="509016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6" name="Equation" r:id="rId13" imgW="901440" imgH="291960" progId="Equation.DSMT4">
                  <p:embed/>
                </p:oleObj>
              </mc:Choice>
              <mc:Fallback>
                <p:oleObj name="Equation" r:id="rId13" imgW="9014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760" y="509016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1508760" y="56388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7" name="Equation" r:id="rId15" imgW="711000" imgH="291960" progId="Equation.DSMT4">
                  <p:embed/>
                </p:oleObj>
              </mc:Choice>
              <mc:Fallback>
                <p:oleObj name="Equation" r:id="rId15" imgW="7110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760" y="56388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548640" y="1189704"/>
          <a:ext cx="4279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8" name="Equation" r:id="rId17" imgW="4279680" imgH="952200" progId="Equation.DSMT4">
                  <p:embed/>
                </p:oleObj>
              </mc:Choice>
              <mc:Fallback>
                <p:oleObj name="Equation" r:id="rId17" imgW="4279680" imgH="952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189704"/>
                        <a:ext cx="4279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7467600" y="3352800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9" name="Equation" r:id="rId19" imgW="1409400" imgH="469800" progId="Equation.DSMT4">
                  <p:embed/>
                </p:oleObj>
              </mc:Choice>
              <mc:Fallback>
                <p:oleObj name="Equation" r:id="rId19" imgW="14094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3352800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10800000" flipV="1">
            <a:off x="838200" y="13716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2971800" y="16764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1828800" y="13716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3810000" y="17526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981200" y="2438400"/>
            <a:ext cx="381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4343400" y="2743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029200" y="2438400"/>
            <a:ext cx="381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7353300" y="2857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6324600" y="2438400"/>
            <a:ext cx="9906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 flipV="1">
            <a:off x="7620000" y="27432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0800000" flipV="1">
            <a:off x="1447800" y="5638800"/>
            <a:ext cx="838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>
            <a:off x="1447800" y="5638800"/>
            <a:ext cx="838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105400" y="2209800"/>
          <a:ext cx="1397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0" name="Equation" r:id="rId21" imgW="139680" imgH="152280" progId="Equation.DSMT4">
                  <p:embed/>
                </p:oleObj>
              </mc:Choice>
              <mc:Fallback>
                <p:oleObj name="Equation" r:id="rId21" imgW="139680" imgH="152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09800"/>
                        <a:ext cx="1397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Involving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/>
              <a:t>There is no solution. The solution set is the </a:t>
            </a:r>
            <a:r>
              <a:rPr lang="en-US" dirty="0">
                <a:solidFill>
                  <a:srgbClr val="FF0000"/>
                </a:solidFill>
              </a:rPr>
              <a:t>empty set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  <a:sym typeface="Symbol"/>
              </a:rPr>
              <a:t></a:t>
            </a:r>
            <a:r>
              <a:rPr lang="en-US" dirty="0"/>
              <a:t>. The original equation is a contradiction. </a:t>
            </a:r>
          </a:p>
          <a:p>
            <a:pPr marL="1588" indent="-1588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a Formula for a Specified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/>
              <a:t>The formula 		      is used to find the surface area (S) of a right circular cylinder, where </a:t>
            </a:r>
            <a:r>
              <a:rPr lang="en-US" i="1" dirty="0"/>
              <a:t>r</a:t>
            </a:r>
            <a:r>
              <a:rPr lang="en-US" dirty="0"/>
              <a:t> is the radius of the cylinder and </a:t>
            </a:r>
            <a:r>
              <a:rPr lang="en-US" i="1" dirty="0"/>
              <a:t>h</a:t>
            </a:r>
            <a:r>
              <a:rPr lang="en-US" dirty="0"/>
              <a:t> is the height of the cylinder.  Solve the formula for </a:t>
            </a:r>
            <a:r>
              <a:rPr lang="en-US" i="1" dirty="0"/>
              <a:t>h</a:t>
            </a:r>
            <a:r>
              <a:rPr lang="en-US" dirty="0"/>
              <a:t>.</a:t>
            </a:r>
          </a:p>
          <a:p>
            <a:pPr marL="1588" indent="-1588">
              <a:buNone/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812567"/>
              </p:ext>
            </p:extLst>
          </p:nvPr>
        </p:nvGraphicFramePr>
        <p:xfrm>
          <a:off x="2377897" y="1316898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1" name="Equation" r:id="rId3" imgW="2247840" imgH="380880" progId="Equation.DSMT4">
                  <p:embed/>
                </p:oleObj>
              </mc:Choice>
              <mc:Fallback>
                <p:oleObj name="Equation" r:id="rId3" imgW="224784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7897" y="1316898"/>
                        <a:ext cx="2247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164830"/>
              </p:ext>
            </p:extLst>
          </p:nvPr>
        </p:nvGraphicFramePr>
        <p:xfrm>
          <a:off x="1888309" y="3657600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2" name="Equation" r:id="rId5" imgW="2247840" imgH="380880" progId="Equation.DSMT4">
                  <p:embed/>
                </p:oleObj>
              </mc:Choice>
              <mc:Fallback>
                <p:oleObj name="Equation" r:id="rId5" imgW="22478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8309" y="3657600"/>
                        <a:ext cx="224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607791"/>
              </p:ext>
            </p:extLst>
          </p:nvPr>
        </p:nvGraphicFramePr>
        <p:xfrm>
          <a:off x="889000" y="4267200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3" name="Equation" r:id="rId7" imgW="2247840" imgH="380880" progId="Equation.DSMT4">
                  <p:embed/>
                </p:oleObj>
              </mc:Choice>
              <mc:Fallback>
                <p:oleObj name="Equation" r:id="rId7" imgW="2247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4267200"/>
                        <a:ext cx="224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771353"/>
              </p:ext>
            </p:extLst>
          </p:nvPr>
        </p:nvGraphicFramePr>
        <p:xfrm>
          <a:off x="819150" y="4814888"/>
          <a:ext cx="1790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4" name="Equation" r:id="rId9" imgW="1790640" imgH="876240" progId="Equation.DSMT4">
                  <p:embed/>
                </p:oleObj>
              </mc:Choice>
              <mc:Fallback>
                <p:oleObj name="Equation" r:id="rId9" imgW="179064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4814888"/>
                        <a:ext cx="1790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328652" y="3810000"/>
          <a:ext cx="1955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5" name="Equation" r:id="rId11" imgW="1955520" imgH="241200" progId="Equation.DSMT4">
                  <p:embed/>
                </p:oleObj>
              </mc:Choice>
              <mc:Fallback>
                <p:oleObj name="Equation" r:id="rId11" imgW="19555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8652" y="3810000"/>
                        <a:ext cx="1955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575601"/>
              </p:ext>
            </p:extLst>
          </p:nvPr>
        </p:nvGraphicFramePr>
        <p:xfrm>
          <a:off x="4362450" y="4311650"/>
          <a:ext cx="4356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6" name="Equation" r:id="rId13" imgW="4356000" imgH="355320" progId="Equation.DSMT4">
                  <p:embed/>
                </p:oleObj>
              </mc:Choice>
              <mc:Fallback>
                <p:oleObj name="Equation" r:id="rId13" imgW="43560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4311650"/>
                        <a:ext cx="4356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260864"/>
              </p:ext>
            </p:extLst>
          </p:nvPr>
        </p:nvGraphicFramePr>
        <p:xfrm>
          <a:off x="4318000" y="5181600"/>
          <a:ext cx="264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7" name="Equation" r:id="rId15" imgW="2641320" imgH="279360" progId="Equation.DSMT4">
                  <p:embed/>
                </p:oleObj>
              </mc:Choice>
              <mc:Fallback>
                <p:oleObj name="Equation" r:id="rId15" imgW="26413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5181600"/>
                        <a:ext cx="264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a Formula for a Specified Variable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0"/>
              </a:spcBef>
              <a:buNone/>
            </a:pPr>
            <a:endParaRPr lang="en-US" dirty="0"/>
          </a:p>
          <a:p>
            <a:pPr marL="1588" indent="-1588">
              <a:spcBef>
                <a:spcPts val="0"/>
              </a:spcBef>
              <a:buNone/>
            </a:pPr>
            <a:endParaRPr lang="en-US" dirty="0"/>
          </a:p>
          <a:p>
            <a:pPr marL="1588" indent="-1588">
              <a:spcBef>
                <a:spcPts val="0"/>
              </a:spcBef>
              <a:buNone/>
            </a:pPr>
            <a:endParaRPr lang="en-US" dirty="0"/>
          </a:p>
          <a:p>
            <a:pPr marL="1588" indent="-1588">
              <a:buNone/>
            </a:pPr>
            <a:r>
              <a:rPr lang="en-US" dirty="0"/>
              <a:t>Thus the formula solved for </a:t>
            </a:r>
            <a:r>
              <a:rPr lang="en-US" i="1" dirty="0"/>
              <a:t>h</a:t>
            </a:r>
            <a:r>
              <a:rPr lang="en-US" dirty="0"/>
              <a:t> is: 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04808"/>
              </p:ext>
            </p:extLst>
          </p:nvPr>
        </p:nvGraphicFramePr>
        <p:xfrm>
          <a:off x="2673350" y="1447800"/>
          <a:ext cx="255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3" imgW="2552400" imgH="838080" progId="Equation.DSMT4">
                  <p:embed/>
                </p:oleObj>
              </mc:Choice>
              <mc:Fallback>
                <p:oleObj name="Equation" r:id="rId3" imgW="25524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1447800"/>
                        <a:ext cx="255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894968"/>
              </p:ext>
            </p:extLst>
          </p:nvPr>
        </p:nvGraphicFramePr>
        <p:xfrm>
          <a:off x="5245100" y="2470150"/>
          <a:ext cx="1879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5" imgW="1879560" imgH="876240" progId="Equation.DSMT4">
                  <p:embed/>
                </p:oleObj>
              </mc:Choice>
              <mc:Fallback>
                <p:oleObj name="Equation" r:id="rId5" imgW="187956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2470150"/>
                        <a:ext cx="1879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577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4763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Solve each proportion in Exercises 1 and 2. State any restrictions on the variable.</a:t>
            </a:r>
          </a:p>
          <a:p>
            <a:pPr indent="4763">
              <a:tabLst>
                <a:tab pos="46355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indent="4763"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indent="4763"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On a road map, each inch represents 50 miles. What 	distance is represented by 4.5 inches on the map?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7688" y="2376948"/>
          <a:ext cx="655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3" imgW="6553080" imgH="838080" progId="Equation.DSMT4">
                  <p:embed/>
                </p:oleObj>
              </mc:Choice>
              <mc:Fallback>
                <p:oleObj name="Equation" r:id="rId3" imgW="65530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376948"/>
                        <a:ext cx="655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7155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4763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Solve each equation in Exercises 4 and 5. State any restrictions on the variable.</a:t>
            </a:r>
          </a:p>
          <a:p>
            <a:pPr indent="4763">
              <a:tabLst>
                <a:tab pos="46355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indent="4763"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indent="4763">
              <a:spcBef>
                <a:spcPts val="18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6.</a:t>
            </a:r>
            <a:r>
              <a:rPr lang="en-US" dirty="0">
                <a:solidFill>
                  <a:srgbClr val="000000"/>
                </a:solidFill>
              </a:rPr>
              <a:t>	Solve the formula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Pr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sz="4000" dirty="0">
              <a:solidFill>
                <a:srgbClr val="000000"/>
              </a:solidFill>
            </a:endParaRPr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/>
        </p:nvGraphicFramePr>
        <p:xfrm>
          <a:off x="541360" y="2438400"/>
          <a:ext cx="736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3" imgW="7365960" imgH="838080" progId="Equation.DSMT4">
                  <p:embed/>
                </p:oleObj>
              </mc:Choice>
              <mc:Fallback>
                <p:oleObj name="Equation" r:id="rId3" imgW="7365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60" y="2438400"/>
                        <a:ext cx="736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608422"/>
              </p:ext>
            </p:extLst>
          </p:nvPr>
        </p:nvGraphicFramePr>
        <p:xfrm>
          <a:off x="541338" y="1397000"/>
          <a:ext cx="7010400" cy="271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3" imgW="7010280" imgH="2717640" progId="Equation.DSMT4">
                  <p:embed/>
                </p:oleObj>
              </mc:Choice>
              <mc:Fallback>
                <p:oleObj name="Equation" r:id="rId3" imgW="7010280" imgH="2717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1397000"/>
                        <a:ext cx="7010400" cy="271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Proportions</a:t>
            </a:r>
          </a:p>
        </p:txBody>
      </p:sp>
      <p:sp>
        <p:nvSpPr>
          <p:cNvPr id="2052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3888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hangingPunct="0">
              <a:defRPr/>
            </a:pPr>
            <a:r>
              <a:rPr lang="en-US" b="1" dirty="0">
                <a:solidFill>
                  <a:srgbClr val="000000"/>
                </a:solidFill>
              </a:rPr>
              <a:t>Proportion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proportion</a:t>
            </a:r>
            <a:r>
              <a:rPr lang="en-US" dirty="0">
                <a:solidFill>
                  <a:srgbClr val="000000"/>
                </a:solidFill>
              </a:rPr>
              <a:t> is an equation stating that two ratios are equal.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Proportions</a:t>
            </a:r>
          </a:p>
        </p:txBody>
      </p:sp>
      <p:sp>
        <p:nvSpPr>
          <p:cNvPr id="71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/>
              <a:t>Solve the following proportions.</a:t>
            </a:r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  <a:p>
            <a:pPr marL="1588" indent="-1588">
              <a:lnSpc>
                <a:spcPct val="150000"/>
              </a:lnSpc>
              <a:buNone/>
            </a:pPr>
            <a:r>
              <a:rPr lang="en-US" b="1" dirty="0"/>
              <a:t>Solution: </a:t>
            </a:r>
          </a:p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68656" y="1890252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3" imgW="1981080" imgH="838080" progId="Equation.DSMT4">
                  <p:embed/>
                </p:oleObj>
              </mc:Choice>
              <mc:Fallback>
                <p:oleObj name="Equation" r:id="rId3" imgW="19810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656" y="1890252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184900" y="2216660"/>
          <a:ext cx="977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5" imgW="977760" imgH="228600" progId="Equation.DSMT4">
                  <p:embed/>
                </p:oleObj>
              </mc:Choice>
              <mc:Fallback>
                <p:oleObj name="Equation" r:id="rId5" imgW="97776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2216660"/>
                        <a:ext cx="977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6172200" y="320726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7" imgW="711000" imgH="279360" progId="Equation.DSMT4">
                  <p:embed/>
                </p:oleObj>
              </mc:Choice>
              <mc:Fallback>
                <p:oleObj name="Equation" r:id="rId7" imgW="711000" imgH="279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20726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981200" y="2819400"/>
          <a:ext cx="3276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9" imgW="3276360" imgH="927000" progId="Equation.DSMT4">
                  <p:embed/>
                </p:oleObj>
              </mc:Choice>
              <mc:Fallback>
                <p:oleObj name="Equation" r:id="rId9" imgW="327636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3276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590800" y="3915696"/>
          <a:ext cx="1905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11" imgW="1904760" imgH="368280" progId="Equation.DSMT4">
                  <p:embed/>
                </p:oleObj>
              </mc:Choice>
              <mc:Fallback>
                <p:oleObj name="Equation" r:id="rId11" imgW="190476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15696"/>
                        <a:ext cx="1905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590800" y="4479004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13" imgW="1701720" imgH="291960" progId="Equation.DSMT4">
                  <p:embed/>
                </p:oleObj>
              </mc:Choice>
              <mc:Fallback>
                <p:oleObj name="Equation" r:id="rId13" imgW="1701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79004"/>
                        <a:ext cx="170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244644" y="4982908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15" imgW="1066680" imgH="291960" progId="Equation.DSMT4">
                  <p:embed/>
                </p:oleObj>
              </mc:Choice>
              <mc:Fallback>
                <p:oleObj name="Equation" r:id="rId15" imgW="10666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644" y="4982908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426540" y="55306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17" imgW="723600" imgH="291960" progId="Equation.DSMT4">
                  <p:embed/>
                </p:oleObj>
              </mc:Choice>
              <mc:Fallback>
                <p:oleObj name="Equation" r:id="rId17" imgW="723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540" y="55306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Proportions (cont.)</a:t>
            </a:r>
          </a:p>
        </p:txBody>
      </p:sp>
      <p:sp>
        <p:nvSpPr>
          <p:cNvPr id="922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04360"/>
          </a:xfrm>
        </p:spPr>
        <p:txBody>
          <a:bodyPr/>
          <a:lstStyle/>
          <a:p>
            <a:pPr marL="1588" indent="-1588">
              <a:buNone/>
            </a:pPr>
            <a:r>
              <a:rPr lang="en-US" b="1" dirty="0"/>
              <a:t>Check: </a:t>
            </a:r>
          </a:p>
          <a:p>
            <a:pPr marL="1588" indent="-1588">
              <a:buNone/>
            </a:pPr>
            <a:endParaRPr lang="en-US" b="1" u="sng" dirty="0"/>
          </a:p>
          <a:p>
            <a:pPr marL="1588" indent="-1588">
              <a:buNone/>
            </a:pPr>
            <a:endParaRPr lang="en-US" b="1" u="sng" dirty="0"/>
          </a:p>
          <a:p>
            <a:pPr marL="1588" indent="-1588">
              <a:buNone/>
            </a:pPr>
            <a:endParaRPr lang="en-US" b="1" u="sng" dirty="0"/>
          </a:p>
          <a:p>
            <a:pPr marL="1588" indent="-1588">
              <a:buNone/>
            </a:pPr>
            <a:endParaRPr lang="en-US" b="1" u="sng" dirty="0"/>
          </a:p>
          <a:p>
            <a:pPr marL="1588" indent="-1588">
              <a:buNone/>
            </a:pPr>
            <a:endParaRPr lang="en-US" b="1" u="sng" dirty="0"/>
          </a:p>
          <a:p>
            <a:pPr marL="1588" indent="-1588">
              <a:buNone/>
            </a:pPr>
            <a:r>
              <a:rPr lang="en-US" dirty="0"/>
              <a:t>Thus the solution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9</a:t>
            </a:r>
            <a:r>
              <a:rPr lang="en-US" dirty="0"/>
              <a:t>.</a:t>
            </a:r>
            <a:endParaRPr lang="en-US" u="sng" dirty="0"/>
          </a:p>
          <a:p>
            <a:pPr marL="1588" indent="-1588">
              <a:buNone/>
            </a:pPr>
            <a:endParaRPr lang="en-US" u="sng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737852" y="1219200"/>
          <a:ext cx="1752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3" imgW="1752480" imgH="965160" progId="Equation.DSMT4">
                  <p:embed/>
                </p:oleObj>
              </mc:Choice>
              <mc:Fallback>
                <p:oleObj name="Equation" r:id="rId3" imgW="1752480" imgH="965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7852" y="1219200"/>
                        <a:ext cx="1752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057400" y="2286000"/>
          <a:ext cx="1270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" imgW="1269720" imgH="965160" progId="Equation.DSMT4">
                  <p:embed/>
                </p:oleObj>
              </mc:Choice>
              <mc:Fallback>
                <p:oleObj name="Equation" r:id="rId5" imgW="126972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86000"/>
                        <a:ext cx="1270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209800" y="33528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7" imgW="939600" imgH="838080" progId="Equation.DSMT4">
                  <p:embed/>
                </p:oleObj>
              </mc:Choice>
              <mc:Fallback>
                <p:oleObj name="Equation" r:id="rId7" imgW="939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3528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Proportions (cont.)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marL="1588" indent="-1588">
              <a:buNone/>
            </a:pPr>
            <a:endParaRPr lang="en-US" b="1" dirty="0"/>
          </a:p>
          <a:p>
            <a:pPr marL="1588" indent="-1588">
              <a:buNone/>
            </a:pPr>
            <a:endParaRPr lang="en-US" b="1" dirty="0"/>
          </a:p>
          <a:p>
            <a:pPr marL="1588" indent="-1588">
              <a:lnSpc>
                <a:spcPct val="150000"/>
              </a:lnSpc>
              <a:buNone/>
            </a:pPr>
            <a:r>
              <a:rPr lang="en-US" b="1" dirty="0"/>
              <a:t>Solution: </a:t>
            </a:r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33400" y="12954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3" imgW="1815840" imgH="838080" progId="Equation.DSMT4">
                  <p:embed/>
                </p:oleObj>
              </mc:Choice>
              <mc:Fallback>
                <p:oleObj name="Equation" r:id="rId3" imgW="181584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81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794500" y="1563048"/>
          <a:ext cx="151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5" imgW="1511280" imgH="279360" progId="Equation.DSMT4">
                  <p:embed/>
                </p:oleObj>
              </mc:Choice>
              <mc:Fallback>
                <p:oleObj name="Equation" r:id="rId5" imgW="1511280" imgH="2793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1563048"/>
                        <a:ext cx="1511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781800" y="26035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7" imgW="952200" imgH="279360" progId="Equation.DSMT4">
                  <p:embed/>
                </p:oleObj>
              </mc:Choice>
              <mc:Fallback>
                <p:oleObj name="Equation" r:id="rId7" imgW="952200" imgH="2793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603500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03450" y="2320671"/>
          <a:ext cx="393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9" imgW="3936960" imgH="838080" progId="Equation.DSMT4">
                  <p:embed/>
                </p:oleObj>
              </mc:Choice>
              <mc:Fallback>
                <p:oleObj name="Equation" r:id="rId9" imgW="3936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450" y="2320671"/>
                        <a:ext cx="393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886200" y="3397044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11" imgW="1752480" imgH="291960" progId="Equation.DSMT4">
                  <p:embed/>
                </p:oleObj>
              </mc:Choice>
              <mc:Fallback>
                <p:oleObj name="Equation" r:id="rId11" imgW="1752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397044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886200" y="3932904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13" imgW="1079280" imgH="291960" progId="Equation.DSMT4">
                  <p:embed/>
                </p:oleObj>
              </mc:Choice>
              <mc:Fallback>
                <p:oleObj name="Equation" r:id="rId13" imgW="10792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32904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886200" y="446384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15" imgW="888840" imgH="291960" progId="Equation.DSMT4">
                  <p:embed/>
                </p:oleObj>
              </mc:Choice>
              <mc:Fallback>
                <p:oleObj name="Equation" r:id="rId15" imgW="8888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46384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2362200" y="25146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3505200" y="2819400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4495800" y="263504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5799804" y="297794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Proportions (cont.)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80560"/>
          </a:xfrm>
        </p:spPr>
        <p:txBody>
          <a:bodyPr/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b="1" dirty="0"/>
              <a:t>Check: </a:t>
            </a:r>
          </a:p>
          <a:p>
            <a:pPr marL="0" indent="4763">
              <a:buNone/>
              <a:tabLst>
                <a:tab pos="463550" algn="l"/>
              </a:tabLst>
            </a:pPr>
            <a:endParaRPr lang="en-US" dirty="0"/>
          </a:p>
          <a:p>
            <a:pPr marL="0" indent="4763">
              <a:buNone/>
              <a:tabLst>
                <a:tab pos="463550" algn="l"/>
              </a:tabLst>
            </a:pPr>
            <a:endParaRPr lang="en-US" dirty="0"/>
          </a:p>
          <a:p>
            <a:pPr marL="0" indent="4763">
              <a:buNone/>
              <a:tabLst>
                <a:tab pos="463550" algn="l"/>
              </a:tabLst>
            </a:pPr>
            <a:endParaRPr lang="en-US" dirty="0"/>
          </a:p>
          <a:p>
            <a:pPr marL="0" indent="4763">
              <a:buNone/>
              <a:tabLst>
                <a:tab pos="463550" algn="l"/>
              </a:tabLst>
            </a:pPr>
            <a:endParaRPr lang="en-US" dirty="0"/>
          </a:p>
          <a:p>
            <a:pPr marL="0" indent="4763">
              <a:buNone/>
              <a:tabLst>
                <a:tab pos="463550" algn="l"/>
              </a:tabLst>
            </a:pPr>
            <a:endParaRPr lang="en-US" dirty="0"/>
          </a:p>
          <a:p>
            <a:pPr marL="0" indent="4763">
              <a:buNone/>
              <a:tabLst>
                <a:tab pos="463550" algn="l"/>
              </a:tabLst>
            </a:pPr>
            <a:r>
              <a:rPr lang="en-US" dirty="0"/>
              <a:t>Thus the solution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15.</a:t>
            </a:r>
          </a:p>
          <a:p>
            <a:pPr marL="0" indent="4763"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676400" y="1128252"/>
          <a:ext cx="1739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1739880" imgH="965160" progId="Equation.DSMT4">
                  <p:embed/>
                </p:oleObj>
              </mc:Choice>
              <mc:Fallback>
                <p:oleObj name="Equation" r:id="rId3" imgW="1739880" imgH="965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28252"/>
                        <a:ext cx="1739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336800" y="2195052"/>
          <a:ext cx="1092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1091880" imgH="965160" progId="Equation.DSMT4">
                  <p:embed/>
                </p:oleObj>
              </mc:Choice>
              <mc:Fallback>
                <p:oleObj name="Equation" r:id="rId5" imgW="109188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2195052"/>
                        <a:ext cx="1092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362200" y="32766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766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Applications of Proportions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lnSpc>
                <a:spcPct val="150000"/>
              </a:lnSpc>
              <a:buNone/>
              <a:tabLst>
                <a:tab pos="463550" algn="l"/>
              </a:tabLst>
              <a:defRPr/>
            </a:pPr>
            <a:r>
              <a:rPr lang="en-US" dirty="0"/>
              <a:t>On an architect’s scale drawing of a home,     inch represents 10 feet. What length does a measure of inches represent?</a:t>
            </a:r>
          </a:p>
          <a:p>
            <a:pPr marL="1588" indent="-1588">
              <a:buNone/>
              <a:tabLst>
                <a:tab pos="463550" algn="l"/>
              </a:tabLst>
              <a:defRPr/>
            </a:pPr>
            <a:r>
              <a:rPr lang="en-US" b="1" dirty="0"/>
              <a:t>Solution:</a:t>
            </a:r>
            <a:r>
              <a:rPr lang="en-US" dirty="0"/>
              <a:t> </a:t>
            </a:r>
          </a:p>
          <a:p>
            <a:pPr marL="1588" indent="-1588">
              <a:buNone/>
              <a:tabLst>
                <a:tab pos="463550" algn="l"/>
              </a:tabLst>
              <a:defRPr/>
            </a:pPr>
            <a:r>
              <a:rPr lang="en-US" dirty="0"/>
              <a:t>Set up a proportion representing the information. In this example the numerators are the same type and the denominators are the same type. </a:t>
            </a:r>
          </a:p>
          <a:p>
            <a:pPr marL="1588" indent="-1588">
              <a:buNone/>
              <a:tabLst>
                <a:tab pos="463550" algn="l"/>
              </a:tabLst>
              <a:defRPr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719248" y="1324896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9248" y="1324896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924800" y="193676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1936768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Applications of Proportions (cont.)</a:t>
            </a:r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0"/>
              </a:spcBef>
              <a:buNone/>
            </a:pPr>
            <a:endParaRPr lang="en-US" dirty="0"/>
          </a:p>
          <a:p>
            <a:pPr marL="1588" indent="-1588">
              <a:spcBef>
                <a:spcPts val="0"/>
              </a:spcBef>
              <a:buNone/>
            </a:pPr>
            <a:endParaRPr lang="en-US" dirty="0"/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524000" y="1066800"/>
          <a:ext cx="48133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3" imgW="4813200" imgH="1231560" progId="Equation.DSMT4">
                  <p:embed/>
                </p:oleObj>
              </mc:Choice>
              <mc:Fallback>
                <p:oleObj name="Equation" r:id="rId3" imgW="4813200" imgH="1231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066800"/>
                        <a:ext cx="48133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409700" y="2362200"/>
          <a:ext cx="65913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5" imgW="6591240" imgH="1231560" progId="Equation.DSMT4">
                  <p:embed/>
                </p:oleObj>
              </mc:Choice>
              <mc:Fallback>
                <p:oleObj name="Equation" r:id="rId5" imgW="6591240" imgH="1231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2362200"/>
                        <a:ext cx="65913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133600" y="3733800"/>
          <a:ext cx="396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7" imgW="3962160" imgH="838080" progId="Equation.DSMT4">
                  <p:embed/>
                </p:oleObj>
              </mc:Choice>
              <mc:Fallback>
                <p:oleObj name="Equation" r:id="rId7" imgW="3962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733800"/>
                        <a:ext cx="396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807496" y="4648200"/>
          <a:ext cx="591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9" imgW="5918040" imgH="838080" progId="Equation.DSMT4">
                  <p:embed/>
                </p:oleObj>
              </mc:Choice>
              <mc:Fallback>
                <p:oleObj name="Equation" r:id="rId9" imgW="59180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496" y="4648200"/>
                        <a:ext cx="591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423652" y="5598652"/>
          <a:ext cx="3708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11" imgW="3708360" imgH="330120" progId="Equation.DSMT4">
                  <p:embed/>
                </p:oleObj>
              </mc:Choice>
              <mc:Fallback>
                <p:oleObj name="Equation" r:id="rId11" imgW="370836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652" y="5598652"/>
                        <a:ext cx="3708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1447800" y="2971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2133600" y="32766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200400" y="30480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634248" y="333190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589</Words>
  <Application>Microsoft Office PowerPoint</Application>
  <PresentationFormat>On-screen Show (4:3)</PresentationFormat>
  <Paragraphs>117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Calibri</vt:lpstr>
      <vt:lpstr>Arial</vt:lpstr>
      <vt:lpstr>Symbol</vt:lpstr>
      <vt:lpstr>Courier New</vt:lpstr>
      <vt:lpstr>Office Theme</vt:lpstr>
      <vt:lpstr>Equation</vt:lpstr>
      <vt:lpstr>MathType 6.0 Equation</vt:lpstr>
      <vt:lpstr>Section 5.4</vt:lpstr>
      <vt:lpstr>Objectives</vt:lpstr>
      <vt:lpstr>Proportions</vt:lpstr>
      <vt:lpstr>Example 1: Proportions</vt:lpstr>
      <vt:lpstr>Example 1: Proportions (cont.)</vt:lpstr>
      <vt:lpstr>Example 1: Proportions (cont.)</vt:lpstr>
      <vt:lpstr>Example 1: Proportions (cont.)</vt:lpstr>
      <vt:lpstr>Example 2: Applications of Proportions</vt:lpstr>
      <vt:lpstr>Example 2: Applications of Proportions (cont.)</vt:lpstr>
      <vt:lpstr>Example 2: Applications of Proportions (cont.)</vt:lpstr>
      <vt:lpstr>Proportions</vt:lpstr>
      <vt:lpstr>Example 3: Similar Triangles</vt:lpstr>
      <vt:lpstr>Example 3: Similar Triangles (cont.)</vt:lpstr>
      <vt:lpstr>Example 3: Similar Triangles (cont.)</vt:lpstr>
      <vt:lpstr>Solving Equations with Rational Expressions</vt:lpstr>
      <vt:lpstr>Example 4: Solving Equations Involving Rational Expressions</vt:lpstr>
      <vt:lpstr>Example 4: Solving Equations Involving Rational Expressions</vt:lpstr>
      <vt:lpstr>Example 4: Solving Equations Involving Rational Expressions (cont.)</vt:lpstr>
      <vt:lpstr>Example 4: Solving Equations Involving Rational Expressions (cont.)</vt:lpstr>
      <vt:lpstr>Example 4: Solving Equations Involving Rational Expressions (cont.)</vt:lpstr>
      <vt:lpstr>Example 4: Solving Equations Involving Rational Expressions (cont.)</vt:lpstr>
      <vt:lpstr>Example 4: Solving Equations Involving Rational Expressions (cont.)</vt:lpstr>
      <vt:lpstr>Example 4: Solving Equations Involving Rational Expressions (cont.)</vt:lpstr>
      <vt:lpstr>Example 4: Solving Equations Involving Rational Expressions (cont.)</vt:lpstr>
      <vt:lpstr>Example 5: Solving a Formula for a Specified Variable</vt:lpstr>
      <vt:lpstr>Example 5: Solving a Formula for a Specified Variable (cont.)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nagesh</cp:lastModifiedBy>
  <cp:revision>47</cp:revision>
  <dcterms:created xsi:type="dcterms:W3CDTF">2013-04-26T14:43:13Z</dcterms:created>
  <dcterms:modified xsi:type="dcterms:W3CDTF">2018-09-04T12:28:22Z</dcterms:modified>
</cp:coreProperties>
</file>