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1F497D"/>
    <a:srgbClr val="000000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37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12" Type="http://schemas.openxmlformats.org/officeDocument/2006/relationships/image" Target="../media/image125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24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11" Type="http://schemas.openxmlformats.org/officeDocument/2006/relationships/image" Target="../media/image136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wmf"/><Relationship Id="rId16" Type="http://schemas.openxmlformats.org/officeDocument/2006/relationships/image" Target="../media/image28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19" Type="http://schemas.openxmlformats.org/officeDocument/2006/relationships/image" Target="../media/image31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7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1EBB7-2782-44B3-845E-90C253E05F51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E280-F98C-40BE-B7AC-E2D3762357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89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4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21.wmf"/><Relationship Id="rId26" Type="http://schemas.openxmlformats.org/officeDocument/2006/relationships/image" Target="../media/image125.wmf"/><Relationship Id="rId3" Type="http://schemas.openxmlformats.org/officeDocument/2006/relationships/oleObject" Target="../embeddings/oleObject109.bin"/><Relationship Id="rId21" Type="http://schemas.openxmlformats.org/officeDocument/2006/relationships/oleObject" Target="../embeddings/oleObject118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16.bin"/><Relationship Id="rId25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13.bin"/><Relationship Id="rId24" Type="http://schemas.openxmlformats.org/officeDocument/2006/relationships/image" Target="../media/image124.wmf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23" Type="http://schemas.openxmlformats.org/officeDocument/2006/relationships/oleObject" Target="../embeddings/oleObject119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17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19.wmf"/><Relationship Id="rId22" Type="http://schemas.openxmlformats.org/officeDocument/2006/relationships/image" Target="../media/image1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33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30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wmf"/><Relationship Id="rId20" Type="http://schemas.openxmlformats.org/officeDocument/2006/relationships/image" Target="../media/image13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136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10" Type="http://schemas.openxmlformats.org/officeDocument/2006/relationships/image" Target="../media/image129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31.wmf"/><Relationship Id="rId22" Type="http://schemas.openxmlformats.org/officeDocument/2006/relationships/image" Target="../media/image1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9.png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oleObject" Target="../embeddings/oleObject133.bin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39.png"/><Relationship Id="rId4" Type="http://schemas.openxmlformats.org/officeDocument/2006/relationships/image" Target="../media/image140.wmf"/><Relationship Id="rId9" Type="http://schemas.openxmlformats.org/officeDocument/2006/relationships/image" Target="../media/image1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4.png"/><Relationship Id="rId4" Type="http://schemas.openxmlformats.org/officeDocument/2006/relationships/image" Target="../media/image1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oleObject" Target="../embeddings/oleObject137.bin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47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3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5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9" Type="http://schemas.openxmlformats.org/officeDocument/2006/relationships/oleObject" Target="../embeddings/oleObject30.bin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28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3.wmf"/><Relationship Id="rId32" Type="http://schemas.openxmlformats.org/officeDocument/2006/relationships/image" Target="../media/image27.wmf"/><Relationship Id="rId37" Type="http://schemas.openxmlformats.org/officeDocument/2006/relationships/oleObject" Target="../embeddings/oleObject29.bin"/><Relationship Id="rId40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5.wmf"/><Relationship Id="rId36" Type="http://schemas.openxmlformats.org/officeDocument/2006/relationships/image" Target="../media/image29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26.wmf"/><Relationship Id="rId35" Type="http://schemas.openxmlformats.org/officeDocument/2006/relationships/oleObject" Target="../embeddings/oleObject28.bin"/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5.png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9.png"/><Relationship Id="rId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png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Rational Exponents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Summary of Properties of Exponents</a:t>
            </a:r>
          </a:p>
          <a:p>
            <a:r>
              <a:rPr lang="en-US" dirty="0">
                <a:solidFill>
                  <a:srgbClr val="000000"/>
                </a:solidFill>
              </a:rPr>
              <a:t>For nonzero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rational numbers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</a:rPr>
              <a:t>The Exponent 1:	       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any real number.)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Exponent 0: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Product Rule: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Quotient Rule: </a:t>
            </a:r>
          </a:p>
          <a:p>
            <a:pPr marL="1588" indent="-1588">
              <a:spcBef>
                <a:spcPts val="0"/>
              </a:spcBef>
              <a:buNone/>
            </a:pPr>
            <a:endParaRPr lang="en-US" dirty="0"/>
          </a:p>
          <a:p>
            <a:pPr marL="1588" indent="-1588"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28330" y="2483556"/>
          <a:ext cx="90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901440" imgH="380880" progId="Equation.DSMT4">
                  <p:embed/>
                </p:oleObj>
              </mc:Choice>
              <mc:Fallback>
                <p:oleObj name="Equation" r:id="rId3" imgW="901440" imgH="3808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330" y="2483556"/>
                        <a:ext cx="901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28330" y="3335338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1955520" imgH="482400" progId="Equation.DSMT4">
                  <p:embed/>
                </p:oleObj>
              </mc:Choice>
              <mc:Fallback>
                <p:oleObj name="Equation" r:id="rId5" imgW="1955520" imgH="48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330" y="3335338"/>
                        <a:ext cx="1955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65778" y="4195212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7" imgW="1904760" imgH="380880" progId="Equation.DSMT4">
                  <p:embed/>
                </p:oleObj>
              </mc:Choice>
              <mc:Fallback>
                <p:oleObj name="Equation" r:id="rId7" imgW="1904760" imgH="380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778" y="4195212"/>
                        <a:ext cx="1905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00867" y="4870208"/>
          <a:ext cx="1447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9" imgW="1447560" imgH="876240" progId="Equation.DSMT4">
                  <p:embed/>
                </p:oleObj>
              </mc:Choice>
              <mc:Fallback>
                <p:oleObj name="Equation" r:id="rId9" imgW="1447560" imgH="8762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867" y="4870208"/>
                        <a:ext cx="14478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87239"/>
              </p:ext>
            </p:extLst>
          </p:nvPr>
        </p:nvGraphicFramePr>
        <p:xfrm>
          <a:off x="898525" y="-33338"/>
          <a:ext cx="7543800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1" imgW="7543800" imgH="1015920" progId="Equation.DSMT4">
                  <p:embed/>
                </p:oleObj>
              </mc:Choice>
              <mc:Fallback>
                <p:oleObj name="Equation" r:id="rId11" imgW="75438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-33338"/>
                        <a:ext cx="7543800" cy="101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Summary of Properties of Exponents (cont.)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Negative Exponents: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Power Rule: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Power Rule for Products: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Power Rule for Fractions: </a:t>
            </a: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81500" y="2023533"/>
          <a:ext cx="262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2628720" imgH="838080" progId="Equation.DSMT4">
                  <p:embed/>
                </p:oleObj>
              </mc:Choice>
              <mc:Fallback>
                <p:oleObj name="Equation" r:id="rId3" imgW="2628720" imgH="83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023533"/>
                        <a:ext cx="2628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81500" y="3093156"/>
          <a:ext cx="165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5" imgW="1650960" imgH="634680" progId="Equation.DSMT4">
                  <p:embed/>
                </p:oleObj>
              </mc:Choice>
              <mc:Fallback>
                <p:oleObj name="Equation" r:id="rId5" imgW="1650960" imgH="634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093156"/>
                        <a:ext cx="1651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81500" y="4034852"/>
          <a:ext cx="1790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7" imgW="1790640" imgH="533160" progId="Equation.DSMT4">
                  <p:embed/>
                </p:oleObj>
              </mc:Choice>
              <mc:Fallback>
                <p:oleObj name="Equation" r:id="rId7" imgW="179064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034852"/>
                        <a:ext cx="1790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81500" y="4746978"/>
          <a:ext cx="1536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9" imgW="1536480" imgH="990360" progId="Equation.DSMT4">
                  <p:embed/>
                </p:oleObj>
              </mc:Choice>
              <mc:Fallback>
                <p:oleObj name="Equation" r:id="rId9" imgW="1536480" imgH="990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746978"/>
                        <a:ext cx="15367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73295"/>
              </p:ext>
            </p:extLst>
          </p:nvPr>
        </p:nvGraphicFramePr>
        <p:xfrm>
          <a:off x="898525" y="-33338"/>
          <a:ext cx="7543800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11" imgW="7543800" imgH="1015920" progId="Equation.DSMT4">
                  <p:embed/>
                </p:oleObj>
              </mc:Choice>
              <mc:Fallback>
                <p:oleObj name="Equation" r:id="rId11" imgW="75438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-33338"/>
                        <a:ext cx="7543800" cy="101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06240"/>
          </a:xfr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342900" lvl="0" indent="-342900" algn="ctr" eaLnBrk="0" hangingPunct="0">
              <a:lnSpc>
                <a:spcPct val="15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a positive integer,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is any integer, and        is a real number, then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 radical notation: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90850" y="1282700"/>
          <a:ext cx="3162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3162240" imgH="622080" progId="Equation.DSMT4">
                  <p:embed/>
                </p:oleObj>
              </mc:Choice>
              <mc:Fallback>
                <p:oleObj name="Equation" r:id="rId3" imgW="3162240" imgH="6220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282700"/>
                        <a:ext cx="3162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129463" y="1797050"/>
          <a:ext cx="368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5" imgW="368280" imgH="622080" progId="Equation.DSMT4">
                  <p:embed/>
                </p:oleObj>
              </mc:Choice>
              <mc:Fallback>
                <p:oleObj name="Equation" r:id="rId5" imgW="368280" imgH="6220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1797050"/>
                        <a:ext cx="368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68650" y="3048000"/>
          <a:ext cx="2921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7" imgW="2920680" imgH="749160" progId="Equation.DSMT4">
                  <p:embed/>
                </p:oleObj>
              </mc:Choice>
              <mc:Fallback>
                <p:oleObj name="Equation" r:id="rId7" imgW="2920680" imgH="7491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048000"/>
                        <a:ext cx="29210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111500" y="4572000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9" imgW="2819160" imgH="685800" progId="Equation.DSMT4">
                  <p:embed/>
                </p:oleObj>
              </mc:Choice>
              <mc:Fallback>
                <p:oleObj name="Equation" r:id="rId9" imgW="2819160" imgH="685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4572000"/>
                        <a:ext cx="2819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20123"/>
              </p:ext>
            </p:extLst>
          </p:nvPr>
        </p:nvGraphicFramePr>
        <p:xfrm>
          <a:off x="898525" y="-33338"/>
          <a:ext cx="7543800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1" imgW="7543800" imgH="1015920" progId="Equation.DSMT4">
                  <p:embed/>
                </p:oleObj>
              </mc:Choice>
              <mc:Fallback>
                <p:oleObj name="Equation" r:id="rId11" imgW="75438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-33338"/>
                        <a:ext cx="7543800" cy="101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Conversion from Exponential Notation to Radical Notation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r>
              <a:rPr lang="en-US" dirty="0"/>
              <a:t>Assume that each variable represents a positive real number.  Each expression is changed to an equivalent expression in either radical or exponential notation.</a:t>
            </a:r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4689" y="3816350"/>
          <a:ext cx="102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3" imgW="1028520" imgH="634680" progId="Equation.DSMT4">
                  <p:embed/>
                </p:oleObj>
              </mc:Choice>
              <mc:Fallback>
                <p:oleObj name="Equation" r:id="rId3" imgW="1028520" imgH="634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3816350"/>
                        <a:ext cx="10287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51200" y="2895600"/>
          <a:ext cx="4445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5" imgW="4444920" imgH="647640" progId="Equation.DSMT4">
                  <p:embed/>
                </p:oleObj>
              </mc:Choice>
              <mc:Fallback>
                <p:oleObj name="Equation" r:id="rId5" imgW="444492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2895600"/>
                        <a:ext cx="4445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3886200"/>
          <a:ext cx="3327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7" imgW="3327120" imgH="647640" progId="Equation.DSMT4">
                  <p:embed/>
                </p:oleObj>
              </mc:Choice>
              <mc:Fallback>
                <p:oleObj name="Equation" r:id="rId7" imgW="3327120" imgH="647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3327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4927600"/>
          <a:ext cx="1054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9" imgW="1054080" imgH="622080" progId="Equation.DSMT4">
                  <p:embed/>
                </p:oleObj>
              </mc:Choice>
              <mc:Fallback>
                <p:oleObj name="Equation" r:id="rId9" imgW="1054080" imgH="622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27600"/>
                        <a:ext cx="10541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13113" y="5226050"/>
          <a:ext cx="448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11" imgW="4483080" imgH="304560" progId="Equation.DSMT4">
                  <p:embed/>
                </p:oleObj>
              </mc:Choice>
              <mc:Fallback>
                <p:oleObj name="Equation" r:id="rId11" imgW="448308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5226050"/>
                        <a:ext cx="4483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43278" y="2723445"/>
          <a:ext cx="850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13" imgW="850680" imgH="634680" progId="Equation.DSMT4">
                  <p:embed/>
                </p:oleObj>
              </mc:Choice>
              <mc:Fallback>
                <p:oleObj name="Equation" r:id="rId13" imgW="850680" imgH="634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78" y="2723445"/>
                        <a:ext cx="850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1494367" y="2902656"/>
          <a:ext cx="901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5" imgW="901440" imgH="495000" progId="Equation.DSMT4">
                  <p:embed/>
                </p:oleObj>
              </mc:Choice>
              <mc:Fallback>
                <p:oleObj name="Equation" r:id="rId15" imgW="90144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367" y="2902656"/>
                        <a:ext cx="901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632656" y="3992034"/>
          <a:ext cx="1079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17" imgW="1079280" imgH="495000" progId="Equation.DSMT4">
                  <p:embed/>
                </p:oleObj>
              </mc:Choice>
              <mc:Fallback>
                <p:oleObj name="Equation" r:id="rId17" imgW="107928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656" y="3992034"/>
                        <a:ext cx="1079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1701800" y="5089878"/>
          <a:ext cx="1117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9" imgW="1117440" imgH="495000" progId="Equation.DSMT4">
                  <p:embed/>
                </p:oleObj>
              </mc:Choice>
              <mc:Fallback>
                <p:oleObj name="Equation" r:id="rId19" imgW="1117440" imgH="495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089878"/>
                        <a:ext cx="1117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Conversion from Exponential Notation to Radical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1470025"/>
          <a:ext cx="1104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3" imgW="1104840" imgH="495000" progId="Equation.DSMT4">
                  <p:embed/>
                </p:oleObj>
              </mc:Choice>
              <mc:Fallback>
                <p:oleObj name="Equation" r:id="rId3" imgW="1104840" imgH="49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70025"/>
                        <a:ext cx="1104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87700" y="1546578"/>
          <a:ext cx="412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5" imgW="4127400" imgH="647640" progId="Equation.DSMT4">
                  <p:embed/>
                </p:oleObj>
              </mc:Choice>
              <mc:Fallback>
                <p:oleObj name="Equation" r:id="rId5" imgW="4127400" imgH="647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1546578"/>
                        <a:ext cx="4127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4689" y="2676525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7" imgW="1143000" imgH="444240" progId="Equation.DSMT4">
                  <p:embed/>
                </p:oleObj>
              </mc:Choice>
              <mc:Fallback>
                <p:oleObj name="Equation" r:id="rId7" imgW="114300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2676525"/>
                        <a:ext cx="1143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175948" y="2778478"/>
          <a:ext cx="3314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9" imgW="3314520" imgH="596880" progId="Equation.DSMT4">
                  <p:embed/>
                </p:oleObj>
              </mc:Choice>
              <mc:Fallback>
                <p:oleObj name="Equation" r:id="rId9" imgW="3314520" imgH="596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948" y="2778478"/>
                        <a:ext cx="3314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55978" y="3971925"/>
          <a:ext cx="1193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11" imgW="1193760" imgH="444240" progId="Equation.DSMT4">
                  <p:embed/>
                </p:oleObj>
              </mc:Choice>
              <mc:Fallback>
                <p:oleObj name="Equation" r:id="rId11" imgW="119376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78" y="3971925"/>
                        <a:ext cx="1193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155950" y="4108450"/>
          <a:ext cx="5283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13" imgW="5283000" imgH="952200" progId="Equation.DSMT4">
                  <p:embed/>
                </p:oleObj>
              </mc:Choice>
              <mc:Fallback>
                <p:oleObj name="Equation" r:id="rId13" imgW="5283000" imgH="952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108450"/>
                        <a:ext cx="52832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758244" y="12954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15" imgW="634680" imgH="634680" progId="Equation.DSMT4">
                  <p:embed/>
                </p:oleObj>
              </mc:Choice>
              <mc:Fallback>
                <p:oleObj name="Equation" r:id="rId15" imgW="634680" imgH="634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244" y="12954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735667" y="2469444"/>
          <a:ext cx="812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17" imgW="812520" imgH="622080" progId="Equation.DSMT4">
                  <p:embed/>
                </p:oleObj>
              </mc:Choice>
              <mc:Fallback>
                <p:oleObj name="Equation" r:id="rId17" imgW="81252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667" y="2469444"/>
                        <a:ext cx="812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1871133" y="3743678"/>
          <a:ext cx="838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19" imgW="838080" imgH="622080" progId="Equation.DSMT4">
                  <p:embed/>
                </p:oleObj>
              </mc:Choice>
              <mc:Fallback>
                <p:oleObj name="Equation" r:id="rId19" imgW="838080" imgH="622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133" y="3743678"/>
                        <a:ext cx="838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Unless otherwise stated, we will assume, for the remainder of this chapter, that all variables represent nonnegative real numbers.</a:t>
            </a:r>
            <a:endParaRPr lang="en-US" b="1" dirty="0">
              <a:solidFill>
                <a:srgbClr val="000000"/>
              </a:solidFill>
            </a:endParaRP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93446"/>
              </p:ext>
            </p:extLst>
          </p:nvPr>
        </p:nvGraphicFramePr>
        <p:xfrm>
          <a:off x="898525" y="-33338"/>
          <a:ext cx="7543800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3" imgW="7543800" imgH="1015920" progId="Equation.DSMT4">
                  <p:embed/>
                </p:oleObj>
              </mc:Choice>
              <mc:Fallback>
                <p:oleObj name="Equation" r:id="rId3" imgW="75438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-33338"/>
                        <a:ext cx="7543800" cy="101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Simplifying Expressions with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Each expression is simplified by using one or more of the rules of exponents. </a:t>
            </a:r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76750" y="32639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3" imgW="914400" imgH="336960" progId="Equation.DSMT4">
                  <p:embed/>
                </p:oleObj>
              </mc:Choice>
              <mc:Fallback>
                <p:oleObj name="Equation" r:id="rId3" imgW="914400" imgH="336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2639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97200" y="2616200"/>
          <a:ext cx="553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5" imgW="5537160" imgH="279360" progId="Equation.DSMT4">
                  <p:embed/>
                </p:oleObj>
              </mc:Choice>
              <mc:Fallback>
                <p:oleObj name="Equation" r:id="rId5" imgW="553716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2616200"/>
                        <a:ext cx="553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97200" y="4507552"/>
          <a:ext cx="5994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7" imgW="5994360" imgH="279360" progId="Equation.DSMT4">
                  <p:embed/>
                </p:oleObj>
              </mc:Choice>
              <mc:Fallback>
                <p:oleObj name="Equation" r:id="rId7" imgW="599436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507552"/>
                        <a:ext cx="5994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57389" y="2274711"/>
          <a:ext cx="1358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9" imgW="1358640" imgH="634680" progId="Equation.DSMT4">
                  <p:embed/>
                </p:oleObj>
              </mc:Choice>
              <mc:Fallback>
                <p:oleObj name="Equation" r:id="rId9" imgW="135864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89" y="2274711"/>
                        <a:ext cx="1358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1969911" y="2286000"/>
          <a:ext cx="90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11" imgW="901440" imgH="622080" progId="Equation.DSMT4">
                  <p:embed/>
                </p:oleObj>
              </mc:Choice>
              <mc:Fallback>
                <p:oleObj name="Equation" r:id="rId11" imgW="90144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911" y="2286000"/>
                        <a:ext cx="90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981200" y="3090333"/>
          <a:ext cx="914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13" imgW="914400" imgH="622080" progId="Equation.DSMT4">
                  <p:embed/>
                </p:oleObj>
              </mc:Choice>
              <mc:Fallback>
                <p:oleObj name="Equation" r:id="rId13" imgW="91440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90333"/>
                        <a:ext cx="914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2929467" y="3095272"/>
          <a:ext cx="64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5" imgW="647640" imgH="622080" progId="Equation.DSMT4">
                  <p:embed/>
                </p:oleObj>
              </mc:Choice>
              <mc:Fallback>
                <p:oleObj name="Equation" r:id="rId15" imgW="647640" imgH="622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467" y="3095272"/>
                        <a:ext cx="647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553156" y="3979332"/>
          <a:ext cx="939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17" imgW="939600" imgH="1346040" progId="Equation.DSMT4">
                  <p:embed/>
                </p:oleObj>
              </mc:Choice>
              <mc:Fallback>
                <p:oleObj name="Equation" r:id="rId17" imgW="939600" imgH="1346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6" y="3979332"/>
                        <a:ext cx="939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1562100" y="4188177"/>
          <a:ext cx="914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19" imgW="914400" imgH="622080" progId="Equation.DSMT4">
                  <p:embed/>
                </p:oleObj>
              </mc:Choice>
              <mc:Fallback>
                <p:oleObj name="Equation" r:id="rId19" imgW="914400" imgH="622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188177"/>
                        <a:ext cx="914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1564923" y="5243688"/>
          <a:ext cx="109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21" imgW="1091880" imgH="609480" progId="Equation.DSMT4">
                  <p:embed/>
                </p:oleObj>
              </mc:Choice>
              <mc:Fallback>
                <p:oleObj name="Equation" r:id="rId21" imgW="1091880" imgH="609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923" y="5243688"/>
                        <a:ext cx="1092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2719211" y="5243688"/>
          <a:ext cx="73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23" imgW="736560" imgH="609480" progId="Equation.DSMT4">
                  <p:embed/>
                </p:oleObj>
              </mc:Choice>
              <mc:Fallback>
                <p:oleObj name="Equation" r:id="rId23" imgW="736560" imgH="609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211" y="5243688"/>
                        <a:ext cx="73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Simplifying Expressions with Rational Exponents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335502"/>
              </p:ext>
            </p:extLst>
          </p:nvPr>
        </p:nvGraphicFramePr>
        <p:xfrm>
          <a:off x="4635500" y="4648200"/>
          <a:ext cx="4191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3" imgW="4190760" imgH="952200" progId="Equation.DSMT4">
                  <p:embed/>
                </p:oleObj>
              </mc:Choice>
              <mc:Fallback>
                <p:oleObj name="Equation" r:id="rId3" imgW="4190760" imgH="952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648200"/>
                        <a:ext cx="4191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47512" y="1317978"/>
          <a:ext cx="1524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5" imgW="1523880" imgH="1117440" progId="Equation.DSMT4">
                  <p:embed/>
                </p:oleObj>
              </mc:Choice>
              <mc:Fallback>
                <p:oleObj name="Equation" r:id="rId5" imgW="1523880" imgH="1117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12" y="1317978"/>
                        <a:ext cx="1524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122311" y="1419576"/>
          <a:ext cx="1231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7" imgW="1231560" imgH="622080" progId="Equation.DSMT4">
                  <p:embed/>
                </p:oleObj>
              </mc:Choice>
              <mc:Fallback>
                <p:oleObj name="Equation" r:id="rId7" imgW="123156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311" y="1419576"/>
                        <a:ext cx="1231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417711" y="1425222"/>
          <a:ext cx="825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9" imgW="825480" imgH="622080" progId="Equation.DSMT4">
                  <p:embed/>
                </p:oleObj>
              </mc:Choice>
              <mc:Fallback>
                <p:oleObj name="Equation" r:id="rId9" imgW="825480" imgH="622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711" y="1425222"/>
                        <a:ext cx="825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53155" y="2729088"/>
          <a:ext cx="2070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11" imgW="2070000" imgH="1257120" progId="Equation.DSMT4">
                  <p:embed/>
                </p:oleObj>
              </mc:Choice>
              <mc:Fallback>
                <p:oleObj name="Equation" r:id="rId11" imgW="2070000" imgH="12571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5" y="2729088"/>
                        <a:ext cx="2070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2671234" y="2915355"/>
          <a:ext cx="2120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13" imgW="2120760" imgH="749160" progId="Equation.DSMT4">
                  <p:embed/>
                </p:oleObj>
              </mc:Choice>
              <mc:Fallback>
                <p:oleObj name="Equation" r:id="rId13" imgW="2120760" imgH="749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234" y="2915355"/>
                        <a:ext cx="2120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2674056" y="4069644"/>
          <a:ext cx="8763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15" imgW="876240" imgH="1358640" progId="Equation.DSMT4">
                  <p:embed/>
                </p:oleObj>
              </mc:Choice>
              <mc:Fallback>
                <p:oleObj name="Equation" r:id="rId15" imgW="876240" imgH="1358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056" y="4069644"/>
                        <a:ext cx="8763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3581400" y="4078110"/>
          <a:ext cx="8255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17" imgW="825480" imgH="1130040" progId="Equation.DSMT4">
                  <p:embed/>
                </p:oleObj>
              </mc:Choice>
              <mc:Fallback>
                <p:oleObj name="Equation" r:id="rId17" imgW="825480" imgH="1130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78110"/>
                        <a:ext cx="8255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Simplifying Expressions with Rational Exponents (cont.)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38600" y="1744663"/>
          <a:ext cx="3568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3" imgW="3568680" imgH="774360" progId="Equation.DSMT4">
                  <p:embed/>
                </p:oleObj>
              </mc:Choice>
              <mc:Fallback>
                <p:oleObj name="Equation" r:id="rId3" imgW="3568680" imgH="774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744663"/>
                        <a:ext cx="35687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038600" y="3077634"/>
          <a:ext cx="3467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5" imgW="3466800" imgH="647640" progId="Equation.DSMT4">
                  <p:embed/>
                </p:oleObj>
              </mc:Choice>
              <mc:Fallback>
                <p:oleObj name="Equation" r:id="rId5" imgW="3466800" imgH="647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77634"/>
                        <a:ext cx="3467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55978" y="1371600"/>
          <a:ext cx="1587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7" imgW="1587240" imgH="672840" progId="Equation.DSMT4">
                  <p:embed/>
                </p:oleObj>
              </mc:Choice>
              <mc:Fallback>
                <p:oleObj name="Equation" r:id="rId7" imgW="1587240" imgH="672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78" y="1371600"/>
                        <a:ext cx="1587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204156" y="1388534"/>
          <a:ext cx="1346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9" imgW="1346040" imgH="1117440" progId="Equation.DSMT4">
                  <p:embed/>
                </p:oleObj>
              </mc:Choice>
              <mc:Fallback>
                <p:oleObj name="Equation" r:id="rId9" imgW="1346040" imgH="1117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156" y="1388534"/>
                        <a:ext cx="1346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53155" y="2641599"/>
          <a:ext cx="850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11" imgW="850680" imgH="622080" progId="Equation.DSMT4">
                  <p:embed/>
                </p:oleObj>
              </mc:Choice>
              <mc:Fallback>
                <p:oleObj name="Equation" r:id="rId11" imgW="85068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5" y="2641599"/>
                        <a:ext cx="850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447800" y="2647245"/>
          <a:ext cx="622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13" imgW="622080" imgH="622080" progId="Equation.DSMT4">
                  <p:embed/>
                </p:oleObj>
              </mc:Choice>
              <mc:Fallback>
                <p:oleObj name="Equation" r:id="rId13" imgW="62208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47245"/>
                        <a:ext cx="622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120900" y="2974623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974623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Simplifying Expressions with Rational Exponents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99000" y="1600200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3" imgW="3022560" imgH="279360" progId="Equation.DSMT4">
                  <p:embed/>
                </p:oleObj>
              </mc:Choice>
              <mc:Fallback>
                <p:oleObj name="Equation" r:id="rId3" imgW="30225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1600200"/>
                        <a:ext cx="3022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99000" y="3214048"/>
          <a:ext cx="330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5" imgW="3301920" imgH="279360" progId="Equation.DSMT4">
                  <p:embed/>
                </p:oleObj>
              </mc:Choice>
              <mc:Fallback>
                <p:oleObj name="Equation" r:id="rId5" imgW="330192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3214048"/>
                        <a:ext cx="3302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99000" y="441960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7" imgW="2070000" imgH="279360" progId="Equation.DSMT4">
                  <p:embed/>
                </p:oleObj>
              </mc:Choice>
              <mc:Fallback>
                <p:oleObj name="Equation" r:id="rId7" imgW="20700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419600"/>
                        <a:ext cx="2070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99000" y="5359400"/>
          <a:ext cx="436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9" imgW="4368600" imgH="279360" progId="Equation.DSMT4">
                  <p:embed/>
                </p:oleObj>
              </mc:Choice>
              <mc:Fallback>
                <p:oleObj name="Equation" r:id="rId9" imgW="43686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5359400"/>
                        <a:ext cx="4368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55613" y="1041400"/>
          <a:ext cx="218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11" imgW="2184120" imgH="1218960" progId="Equation.DSMT4">
                  <p:embed/>
                </p:oleObj>
              </mc:Choice>
              <mc:Fallback>
                <p:oleObj name="Equation" r:id="rId11" imgW="2184120" imgH="1218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041400"/>
                        <a:ext cx="2184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597150" y="993775"/>
          <a:ext cx="1879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3" imgW="1879560" imgH="1549080" progId="Equation.DSMT4">
                  <p:embed/>
                </p:oleObj>
              </mc:Choice>
              <mc:Fallback>
                <p:oleObj name="Equation" r:id="rId13" imgW="1879560" imgH="1549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993775"/>
                        <a:ext cx="18796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602089" y="2641599"/>
          <a:ext cx="1993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15" imgW="1993680" imgH="1346040" progId="Equation.DSMT4">
                  <p:embed/>
                </p:oleObj>
              </mc:Choice>
              <mc:Fallback>
                <p:oleObj name="Equation" r:id="rId15" imgW="1993680" imgH="1346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089" y="2641599"/>
                        <a:ext cx="1993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2590800" y="4086579"/>
          <a:ext cx="1282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17" imgW="1282680" imgH="876240" progId="Equation.DSMT4">
                  <p:embed/>
                </p:oleObj>
              </mc:Choice>
              <mc:Fallback>
                <p:oleObj name="Equation" r:id="rId17" imgW="1282680" imgH="876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86579"/>
                        <a:ext cx="1282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2590800" y="5082822"/>
          <a:ext cx="1143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19" imgW="1143000" imgH="939600" progId="Equation.DSMT4">
                  <p:embed/>
                </p:oleObj>
              </mc:Choice>
              <mc:Fallback>
                <p:oleObj name="Equation" r:id="rId19" imgW="1143000" imgH="939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82822"/>
                        <a:ext cx="1143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buFont typeface="Courier New" pitchFamily="49" charset="0"/>
              <a:buChar char="o"/>
              <a:tabLst>
                <a:tab pos="395288" algn="l"/>
              </a:tabLst>
            </a:pPr>
            <a:r>
              <a:rPr lang="en-US" dirty="0"/>
              <a:t>	Understand the meaning of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root. </a:t>
            </a:r>
          </a:p>
          <a:p>
            <a:pPr>
              <a:buFont typeface="Courier New" pitchFamily="49" charset="0"/>
              <a:buChar char="o"/>
              <a:tabLst>
                <a:tab pos="395288" algn="l"/>
              </a:tabLst>
            </a:pPr>
            <a:r>
              <a:rPr lang="en-US" dirty="0"/>
              <a:t>	Translate expressions using radicals into expressions 	using rational exponents and translate expressions 	using rational exponents into expressions using 	radicals. </a:t>
            </a:r>
          </a:p>
          <a:p>
            <a:pPr>
              <a:buFont typeface="Courier New" pitchFamily="49" charset="0"/>
              <a:buChar char="o"/>
              <a:tabLst>
                <a:tab pos="395288" algn="l"/>
              </a:tabLst>
            </a:pPr>
            <a:r>
              <a:rPr lang="en-US" dirty="0"/>
              <a:t>	Simplify expressions using the properties of rational 	exponents. </a:t>
            </a:r>
          </a:p>
          <a:p>
            <a:pPr>
              <a:buFont typeface="Courier New" pitchFamily="49" charset="0"/>
              <a:buChar char="o"/>
              <a:tabLst>
                <a:tab pos="395288" algn="l"/>
              </a:tabLst>
            </a:pPr>
            <a:r>
              <a:rPr lang="en-US" dirty="0"/>
              <a:t>	Evaluate expressions of the form      with a calculator.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74077" y="4320822"/>
          <a:ext cx="419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19040" imgH="622080" progId="Equation.DSMT4">
                  <p:embed/>
                </p:oleObj>
              </mc:Choice>
              <mc:Fallback>
                <p:oleObj name="Equation" r:id="rId3" imgW="41904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077" y="4320822"/>
                        <a:ext cx="4191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Simplifying Radical Notation by Changing to Exponential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Simplify each expression by first changing it into an equivalent expression with rational exponents. Then, rewrite the answer in simplified radical form. </a:t>
            </a:r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72200" y="3137848"/>
          <a:ext cx="226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3" imgW="2260440" imgH="622080" progId="Equation.DSMT4">
                  <p:embed/>
                </p:oleObj>
              </mc:Choice>
              <mc:Fallback>
                <p:oleObj name="Equation" r:id="rId3" imgW="2260440" imgH="6220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137848"/>
                        <a:ext cx="226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47512" y="3110088"/>
          <a:ext cx="1244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5" imgW="1244520" imgH="545760" progId="Equation.DSMT4">
                  <p:embed/>
                </p:oleObj>
              </mc:Choice>
              <mc:Fallback>
                <p:oleObj name="Equation" r:id="rId5" imgW="124452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12" y="3110088"/>
                        <a:ext cx="1244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820334" y="2946399"/>
          <a:ext cx="1155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7" imgW="1155600" imgH="825480" progId="Equation.DSMT4">
                  <p:embed/>
                </p:oleObj>
              </mc:Choice>
              <mc:Fallback>
                <p:oleObj name="Equation" r:id="rId7" imgW="115560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334" y="2946399"/>
                        <a:ext cx="1155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036711" y="2732616"/>
          <a:ext cx="1181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9" imgW="1180800" imgH="1257120" progId="Equation.DSMT4">
                  <p:embed/>
                </p:oleObj>
              </mc:Choice>
              <mc:Fallback>
                <p:oleObj name="Equation" r:id="rId9" imgW="1180800" imgH="1257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711" y="2732616"/>
                        <a:ext cx="1181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4270022" y="2966154"/>
          <a:ext cx="73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11" imgW="736560" imgH="609480" progId="Equation.DSMT4">
                  <p:embed/>
                </p:oleObj>
              </mc:Choice>
              <mc:Fallback>
                <p:oleObj name="Equation" r:id="rId11" imgW="736560" imgH="609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022" y="2966154"/>
                        <a:ext cx="73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5058834" y="3184172"/>
          <a:ext cx="800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13" imgW="799920" imgH="444240" progId="Equation.DSMT4">
                  <p:embed/>
                </p:oleObj>
              </mc:Choice>
              <mc:Fallback>
                <p:oleObj name="Equation" r:id="rId13" imgW="79992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834" y="3184172"/>
                        <a:ext cx="800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68678" y="4679244"/>
          <a:ext cx="158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15" imgW="1587240" imgH="444240" progId="Equation.DSMT4">
                  <p:embed/>
                </p:oleObj>
              </mc:Choice>
              <mc:Fallback>
                <p:oleObj name="Equation" r:id="rId15" imgW="158724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78" y="4679244"/>
                        <a:ext cx="1587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2175933" y="4447821"/>
          <a:ext cx="1130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17" imgW="1130040" imgH="634680" progId="Equation.DSMT4">
                  <p:embed/>
                </p:oleObj>
              </mc:Choice>
              <mc:Fallback>
                <p:oleObj name="Equation" r:id="rId17" imgW="1130040" imgH="6346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933" y="4447821"/>
                        <a:ext cx="1130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3381023" y="4450644"/>
          <a:ext cx="889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9" imgW="888840" imgH="634680" progId="Equation.DSMT4">
                  <p:embed/>
                </p:oleObj>
              </mc:Choice>
              <mc:Fallback>
                <p:oleObj name="Equation" r:id="rId19" imgW="888840" imgH="6346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023" y="4450644"/>
                        <a:ext cx="889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4323645" y="4450644"/>
          <a:ext cx="901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21" imgW="901440" imgH="634680" progId="Equation.DSMT4">
                  <p:embed/>
                </p:oleObj>
              </mc:Choice>
              <mc:Fallback>
                <p:oleObj name="Equation" r:id="rId21" imgW="901440" imgH="634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645" y="4450644"/>
                        <a:ext cx="901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5280378" y="4447821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23" imgW="634680" imgH="634680" progId="Equation.DSMT4">
                  <p:embed/>
                </p:oleObj>
              </mc:Choice>
              <mc:Fallback>
                <p:oleObj name="Equation" r:id="rId23" imgW="634680" imgH="6346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378" y="4447821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6032500" y="4618566"/>
          <a:ext cx="901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25" imgW="901440" imgH="495000" progId="Equation.DSMT4">
                  <p:embed/>
                </p:oleObj>
              </mc:Choice>
              <mc:Fallback>
                <p:oleObj name="Equation" r:id="rId25" imgW="901440" imgH="495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4618566"/>
                        <a:ext cx="901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Simplifying Radical Notation by Changing to Exponential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5181600" y="4191000"/>
          <a:ext cx="3619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3" imgW="3619440" imgH="622080" progId="Equation.DSMT4">
                  <p:embed/>
                </p:oleObj>
              </mc:Choice>
              <mc:Fallback>
                <p:oleObj name="Equation" r:id="rId3" imgW="3619440" imgH="622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91000"/>
                        <a:ext cx="3619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44500" y="1619955"/>
          <a:ext cx="1765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5" imgW="1765080" imgH="1066680" progId="Equation.DSMT4">
                  <p:embed/>
                </p:oleObj>
              </mc:Choice>
              <mc:Fallback>
                <p:oleObj name="Equation" r:id="rId5" imgW="1765080" imgH="1066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619955"/>
                        <a:ext cx="1765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219678" y="1436511"/>
          <a:ext cx="1231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7" imgW="1231560" imgH="1358640" progId="Equation.DSMT4">
                  <p:embed/>
                </p:oleObj>
              </mc:Choice>
              <mc:Fallback>
                <p:oleObj name="Equation" r:id="rId7" imgW="1231560" imgH="1358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678" y="1436511"/>
                        <a:ext cx="12319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491088" y="1436511"/>
          <a:ext cx="10541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9" imgW="1054080" imgH="1358640" progId="Equation.DSMT4">
                  <p:embed/>
                </p:oleObj>
              </mc:Choice>
              <mc:Fallback>
                <p:oleObj name="Equation" r:id="rId9" imgW="1054080" imgH="1358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088" y="1436511"/>
                        <a:ext cx="10541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570589" y="1447800"/>
          <a:ext cx="10033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11" imgW="1002960" imgH="1358640" progId="Equation.DSMT4">
                  <p:embed/>
                </p:oleObj>
              </mc:Choice>
              <mc:Fallback>
                <p:oleObj name="Equation" r:id="rId11" imgW="1002960" imgH="1358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589" y="1447800"/>
                        <a:ext cx="10033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596467" y="1436511"/>
          <a:ext cx="82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13" imgW="825480" imgH="1358640" progId="Equation.DSMT4">
                  <p:embed/>
                </p:oleObj>
              </mc:Choice>
              <mc:Fallback>
                <p:oleObj name="Equation" r:id="rId13" imgW="825480" imgH="1358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467" y="1436511"/>
                        <a:ext cx="8255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232378" y="3103034"/>
          <a:ext cx="1066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15" imgW="1066680" imgH="622080" progId="Equation.DSMT4">
                  <p:embed/>
                </p:oleObj>
              </mc:Choice>
              <mc:Fallback>
                <p:oleObj name="Equation" r:id="rId15" imgW="106668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378" y="3103034"/>
                        <a:ext cx="1066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3364089" y="3111500"/>
          <a:ext cx="1181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17" imgW="1180800" imgH="622080" progId="Equation.DSMT4">
                  <p:embed/>
                </p:oleObj>
              </mc:Choice>
              <mc:Fallback>
                <p:oleObj name="Equation" r:id="rId17" imgW="1180800" imgH="622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089" y="3111500"/>
                        <a:ext cx="1181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595989" y="3103034"/>
          <a:ext cx="749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19" imgW="749160" imgH="622080" progId="Equation.DSMT4">
                  <p:embed/>
                </p:oleObj>
              </mc:Choice>
              <mc:Fallback>
                <p:oleObj name="Equation" r:id="rId19" imgW="749160" imgH="622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989" y="3103034"/>
                        <a:ext cx="749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2232378" y="4078111"/>
          <a:ext cx="1358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21" imgW="1358640" imgH="622080" progId="Equation.DSMT4">
                  <p:embed/>
                </p:oleObj>
              </mc:Choice>
              <mc:Fallback>
                <p:oleObj name="Equation" r:id="rId21" imgW="1358640" imgH="622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378" y="4078111"/>
                        <a:ext cx="1358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646311" y="4240389"/>
          <a:ext cx="1257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23" imgW="1257120" imgH="558720" progId="Equation.DSMT4">
                  <p:embed/>
                </p:oleObj>
              </mc:Choice>
              <mc:Fallback>
                <p:oleObj name="Equation" r:id="rId23" imgW="1257120" imgH="5587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311" y="4240389"/>
                        <a:ext cx="1257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688" y="618534"/>
            <a:ext cx="762000" cy="3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88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Evaluating Roots with a TI-84 Plus Calculator (The         key)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342900" lvl="0" indent="-342900" algn="ctr" eaLnBrk="0" hangingPunct="0">
              <a:lnSpc>
                <a:spcPct val="150000"/>
              </a:lnSpc>
              <a:spcBef>
                <a:spcPts val="1200"/>
              </a:spcBef>
              <a:defRPr/>
            </a:pPr>
            <a:endParaRPr lang="en-US" sz="200" b="1" dirty="0">
              <a:solidFill>
                <a:srgbClr val="000000"/>
              </a:solidFill>
            </a:endParaRPr>
          </a:p>
          <a:p>
            <a:pPr marL="342900" lvl="0" indent="-342900" algn="ctr" eaLnBrk="0" hangingPunct="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To Find the Value of       with a Calculator</a:t>
            </a:r>
          </a:p>
          <a:p>
            <a:pPr marL="514350" indent="-51435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Enter the value of the base,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lnSpc>
                <a:spcPct val="150000"/>
              </a:lnSpc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Press the caret key           .</a:t>
            </a:r>
          </a:p>
          <a:p>
            <a:pPr marL="514350" indent="-514350"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Enter the fractional exponent enclosed in parentheses. </a:t>
            </a:r>
          </a:p>
          <a:p>
            <a:pPr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	(This exponent may be positive or negative.)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4.	</a:t>
            </a:r>
            <a:r>
              <a:rPr lang="en-US" dirty="0">
                <a:solidFill>
                  <a:srgbClr val="000000"/>
                </a:solidFill>
              </a:rPr>
              <a:t>Press         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59300" y="1406879"/>
          <a:ext cx="444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4" imgW="444240" imgH="622080" progId="Equation.DSMT4">
                  <p:embed/>
                </p:oleObj>
              </mc:Choice>
              <mc:Fallback>
                <p:oleObj name="Equation" r:id="rId4" imgW="44424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406879"/>
                        <a:ext cx="444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445" y="2992614"/>
            <a:ext cx="75958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334000"/>
            <a:ext cx="6226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Using the TI-84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lnSpc>
                <a:spcPct val="200000"/>
              </a:lnSpc>
              <a:buNone/>
              <a:tabLst>
                <a:tab pos="463550" algn="l"/>
              </a:tabLst>
            </a:pPr>
            <a:endParaRPr lang="en-US" b="1" dirty="0"/>
          </a:p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Solution:</a:t>
            </a:r>
            <a:r>
              <a:rPr lang="en-US" dirty="0"/>
              <a:t> To find          proceed as follows. </a:t>
            </a:r>
          </a:p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Step 1: </a:t>
            </a:r>
            <a:r>
              <a:rPr lang="en-US" dirty="0"/>
              <a:t>Enter the base, 125. </a:t>
            </a:r>
          </a:p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Step 2: </a:t>
            </a:r>
            <a:r>
              <a:rPr lang="en-US" dirty="0"/>
              <a:t>Press the caret key           .  </a:t>
            </a:r>
          </a:p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Step 3: </a:t>
            </a:r>
            <a:r>
              <a:rPr lang="en-US" dirty="0"/>
              <a:t>Enter the exponent in parentheses,  </a:t>
            </a:r>
          </a:p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Step 4: </a:t>
            </a:r>
            <a:r>
              <a:rPr lang="en-US" dirty="0"/>
              <a:t>Press          .  </a:t>
            </a:r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530352" y="1371600"/>
          <a:ext cx="1181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3" imgW="1180800" imgH="622080" progId="Equation.DSMT4">
                  <p:embed/>
                </p:oleObj>
              </mc:Choice>
              <mc:Fallback>
                <p:oleObj name="Equation" r:id="rId3" imgW="118080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181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2985933" y="2003778"/>
          <a:ext cx="698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698400" imgH="622080" progId="Equation.DSMT4">
                  <p:embed/>
                </p:oleObj>
              </mc:Choice>
              <mc:Fallback>
                <p:oleObj name="Equation" r:id="rId5" imgW="698400" imgH="622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933" y="2003778"/>
                        <a:ext cx="698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4181" y="3395133"/>
            <a:ext cx="75958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826956" y="3615267"/>
          <a:ext cx="36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8" imgW="368280" imgH="838080" progId="Equation.DSMT4">
                  <p:embed/>
                </p:oleObj>
              </mc:Choice>
              <mc:Fallback>
                <p:oleObj name="Equation" r:id="rId8" imgW="3682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956" y="3615267"/>
                        <a:ext cx="36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419600"/>
            <a:ext cx="6226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Using the TI-84 Plus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The display should read as follows. 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39552" y="3137848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1600200" imgH="838080" progId="Equation.DSMT4">
                  <p:embed/>
                </p:oleObj>
              </mc:Choice>
              <mc:Fallback>
                <p:oleObj name="Equation" r:id="rId3" imgW="16002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552" y="3137848"/>
                        <a:ext cx="1600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0" name="Picture 4" descr="D:\IMA_6th Edition\IMA PPT\Chapter 6 Folder\6.2EXAM6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981200"/>
            <a:ext cx="3200400" cy="264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Using the TI-84 Plus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24151"/>
          </a:xfrm>
        </p:spPr>
        <p:txBody>
          <a:bodyPr>
            <a:spAutoFit/>
          </a:bodyPr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spcBef>
                <a:spcPts val="3000"/>
              </a:spcBef>
              <a:buNone/>
              <a:tabLst>
                <a:tab pos="463550" algn="l"/>
              </a:tabLst>
            </a:pPr>
            <a:r>
              <a:rPr lang="en-US" b="1" dirty="0"/>
              <a:t>Solution:</a:t>
            </a:r>
            <a:r>
              <a:rPr lang="en-US" dirty="0"/>
              <a:t> To find 	    proceed as follows. </a:t>
            </a:r>
          </a:p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Step 1: </a:t>
            </a:r>
            <a:r>
              <a:rPr lang="en-US" dirty="0"/>
              <a:t>Enter the base, 36.</a:t>
            </a:r>
          </a:p>
          <a:p>
            <a:pPr marL="1588" lvl="0" indent="-1588" eaLnBrk="0" fontAlgn="base" hangingPunct="0">
              <a:spcAft>
                <a:spcPct val="0"/>
              </a:spcAft>
              <a:tabLst>
                <a:tab pos="463550" algn="l"/>
              </a:tabLst>
              <a:defRPr/>
            </a:pPr>
            <a:r>
              <a:rPr lang="en-US" b="1" dirty="0">
                <a:solidFill>
                  <a:schemeClr val="tx1"/>
                </a:solidFill>
              </a:rPr>
              <a:t>Step 2: </a:t>
            </a:r>
            <a:r>
              <a:rPr lang="en-US" dirty="0">
                <a:solidFill>
                  <a:schemeClr val="tx1"/>
                </a:solidFill>
              </a:rPr>
              <a:t>Press the caret key           .  </a:t>
            </a:r>
          </a:p>
          <a:p>
            <a:pPr marL="1588" lvl="0" indent="-1588" eaLnBrk="0" fontAlgn="base" hangingPunct="0">
              <a:spcAft>
                <a:spcPct val="0"/>
              </a:spcAft>
              <a:tabLst>
                <a:tab pos="463550" algn="l"/>
              </a:tabLst>
              <a:defRPr/>
            </a:pPr>
            <a:r>
              <a:rPr lang="en-US" b="1" dirty="0">
                <a:solidFill>
                  <a:schemeClr val="tx1"/>
                </a:solidFill>
              </a:rPr>
              <a:t>Step 3: </a:t>
            </a:r>
            <a:r>
              <a:rPr lang="en-US" dirty="0">
                <a:solidFill>
                  <a:schemeClr val="tx1"/>
                </a:solidFill>
              </a:rPr>
              <a:t>Enter the exponent in parentheses,  </a:t>
            </a:r>
          </a:p>
          <a:p>
            <a:pPr marL="1588" lvl="0" indent="-1588" eaLnBrk="0" fontAlgn="base" hangingPunct="0">
              <a:spcAft>
                <a:spcPct val="0"/>
              </a:spcAft>
              <a:tabLst>
                <a:tab pos="463550" algn="l"/>
              </a:tabLst>
              <a:defRPr/>
            </a:pPr>
            <a:r>
              <a:rPr lang="en-US" b="1" dirty="0">
                <a:solidFill>
                  <a:schemeClr val="tx1"/>
                </a:solidFill>
              </a:rPr>
              <a:t>Step 4: </a:t>
            </a:r>
            <a:r>
              <a:rPr lang="en-US" dirty="0">
                <a:solidFill>
                  <a:schemeClr val="tx1"/>
                </a:solidFill>
              </a:rPr>
              <a:t>Press          . </a:t>
            </a:r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530352" y="1371600"/>
          <a:ext cx="1016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3" imgW="1015920" imgH="622080" progId="Equation.DSMT4">
                  <p:embed/>
                </p:oleObj>
              </mc:Choice>
              <mc:Fallback>
                <p:oleObj name="Equation" r:id="rId3" imgW="1015920" imgH="622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016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005667" y="1882422"/>
          <a:ext cx="533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5" imgW="533160" imgH="622080" progId="Equation.DSMT4">
                  <p:embed/>
                </p:oleObj>
              </mc:Choice>
              <mc:Fallback>
                <p:oleObj name="Equation" r:id="rId5" imgW="533160" imgH="622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667" y="1882422"/>
                        <a:ext cx="533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689" y="3254022"/>
            <a:ext cx="75958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267200"/>
            <a:ext cx="6226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852863" y="3474156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9" imgW="355320" imgH="838080" progId="Equation.DSMT4">
                  <p:embed/>
                </p:oleObj>
              </mc:Choice>
              <mc:Fallback>
                <p:oleObj name="Equation" r:id="rId9" imgW="3553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2863" y="3474156"/>
                        <a:ext cx="35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Using the TI-84 Plus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r>
              <a:rPr lang="en-US" dirty="0"/>
              <a:t>The display should read as follows: </a:t>
            </a:r>
          </a:p>
        </p:txBody>
      </p:sp>
      <p:pic>
        <p:nvPicPr>
          <p:cNvPr id="82950" name="Picture 6" descr="D:\IMA_6th Edition\IMA PPT\Chapter 6 Folder\6.2EXAM6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200400" cy="264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Simplify each of the following expressions. Leave the answers with rational exponents.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Simplify each expression by first changing to an equivalent expression</a:t>
            </a:r>
            <a:endParaRPr lang="en-US" sz="4000" dirty="0">
              <a:solidFill>
                <a:srgbClr val="000000"/>
              </a:solidFill>
            </a:endParaRP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2208213"/>
          <a:ext cx="779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3" imgW="7797600" imgH="1434960" progId="Equation.DSMT4">
                  <p:embed/>
                </p:oleObj>
              </mc:Choice>
              <mc:Fallback>
                <p:oleObj name="Equation" r:id="rId3" imgW="7797600" imgH="1434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8213"/>
                        <a:ext cx="77978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4990923"/>
          <a:ext cx="158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5" imgW="1587240" imgH="444240" progId="Equation.DSMT4">
                  <p:embed/>
                </p:oleObj>
              </mc:Choice>
              <mc:Fallback>
                <p:oleObj name="Equation" r:id="rId5" imgW="15872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90923"/>
                        <a:ext cx="158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3117850" y="4865511"/>
          <a:ext cx="1371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7" imgW="1371600" imgH="596880" progId="Equation.DSMT4">
                  <p:embed/>
                </p:oleObj>
              </mc:Choice>
              <mc:Fallback>
                <p:oleObj name="Equation" r:id="rId7" imgW="1371600" imgH="596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865511"/>
                        <a:ext cx="1371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5784850" y="4713111"/>
          <a:ext cx="152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9" imgW="1523880" imgH="1066680" progId="Equation.DSMT4">
                  <p:embed/>
                </p:oleObj>
              </mc:Choice>
              <mc:Fallback>
                <p:oleObj name="Equation" r:id="rId9" imgW="1523880" imgH="1066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4713111"/>
                        <a:ext cx="152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Use a graphing calculator to find the following values accurate to 4 decimal places.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609600" y="2362200"/>
          <a:ext cx="1181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1180800" imgH="622080" progId="Equation.DSMT4">
                  <p:embed/>
                </p:oleObj>
              </mc:Choice>
              <mc:Fallback>
                <p:oleObj name="Equation" r:id="rId3" imgW="1180800" imgH="622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1181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3060700" y="2362200"/>
          <a:ext cx="1435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5" imgW="1434960" imgH="711000" progId="Equation.DSMT4">
                  <p:embed/>
                </p:oleObj>
              </mc:Choice>
              <mc:Fallback>
                <p:oleObj name="Equation" r:id="rId5" imgW="143496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362200"/>
                        <a:ext cx="1435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533400" y="1219200"/>
          <a:ext cx="6451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6451560" imgH="2539800" progId="Equation.DSMT4">
                  <p:embed/>
                </p:oleObj>
              </mc:Choice>
              <mc:Fallback>
                <p:oleObj name="Equation" r:id="rId3" imgW="6451560" imgH="253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64516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052" name="Content Placeholder 5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342900" lvl="0" indent="-342900" algn="ctr" eaLnBrk="0" hangingPunct="0">
              <a:spcBef>
                <a:spcPts val="6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Radical Notation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a positive integer and             then 	            (assuming        is a real number).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The expression        is called </a:t>
            </a:r>
            <a:r>
              <a:rPr lang="en-US" b="1" dirty="0">
                <a:solidFill>
                  <a:srgbClr val="C00000"/>
                </a:solidFill>
              </a:rPr>
              <a:t>a radical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The symbol       is called </a:t>
            </a:r>
            <a:r>
              <a:rPr lang="en-US" b="1" dirty="0">
                <a:solidFill>
                  <a:srgbClr val="C00000"/>
                </a:solidFill>
              </a:rPr>
              <a:t>a radical sign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called the </a:t>
            </a:r>
            <a:r>
              <a:rPr lang="en-US" b="1" dirty="0">
                <a:solidFill>
                  <a:srgbClr val="C00000"/>
                </a:solidFill>
              </a:rPr>
              <a:t>index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called the </a:t>
            </a:r>
            <a:r>
              <a:rPr lang="en-US" b="1" dirty="0">
                <a:solidFill>
                  <a:srgbClr val="C00000"/>
                </a:solidFill>
              </a:rPr>
              <a:t>radicand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Note:</a:t>
            </a:r>
            <a:r>
              <a:rPr lang="en-US" dirty="0">
                <a:solidFill>
                  <a:srgbClr val="000000"/>
                </a:solidFill>
              </a:rPr>
              <a:t> If no index is given, it is understood to be 2. For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example,		       )</a:t>
            </a:r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40100" y="228600"/>
          <a:ext cx="2616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2616120" imgH="711000" progId="Equation.DSMT4">
                  <p:embed/>
                </p:oleObj>
              </mc:Choice>
              <mc:Fallback>
                <p:oleObj name="Equation" r:id="rId3" imgW="261612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28600"/>
                        <a:ext cx="2616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32489" y="1828800"/>
          <a:ext cx="96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965160" imgH="419040" progId="Equation.DSMT4">
                  <p:embed/>
                </p:oleObj>
              </mc:Choice>
              <mc:Fallback>
                <p:oleObj name="Equation" r:id="rId5" imgW="96516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489" y="1828800"/>
                        <a:ext cx="96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62048" y="1600200"/>
          <a:ext cx="172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7" imgW="1726920" imgH="647640" progId="Equation.DSMT4">
                  <p:embed/>
                </p:oleObj>
              </mc:Choice>
              <mc:Fallback>
                <p:oleObj name="Equation" r:id="rId7" imgW="172692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048" y="1600200"/>
                        <a:ext cx="1727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96911" y="2221089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9" imgW="482400" imgH="444240" progId="Equation.DSMT4">
                  <p:embed/>
                </p:oleObj>
              </mc:Choice>
              <mc:Fallback>
                <p:oleObj name="Equation" r:id="rId9" imgW="4824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911" y="2221089"/>
                        <a:ext cx="482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836333" y="2720622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1" imgW="482400" imgH="444240" progId="Equation.DSMT4">
                  <p:embed/>
                </p:oleObj>
              </mc:Choice>
              <mc:Fallback>
                <p:oleObj name="Equation" r:id="rId11" imgW="4824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333" y="2720622"/>
                        <a:ext cx="482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74711" y="3200400"/>
          <a:ext cx="45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3" imgW="457200" imgH="444240" progId="Equation.DSMT4">
                  <p:embed/>
                </p:oleObj>
              </mc:Choice>
              <mc:Fallback>
                <p:oleObj name="Equation" r:id="rId13" imgW="45720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711" y="3200400"/>
                        <a:ext cx="457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31811" y="5105400"/>
          <a:ext cx="1943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5" imgW="1942920" imgH="647640" progId="Equation.DSMT4">
                  <p:embed/>
                </p:oleObj>
              </mc:Choice>
              <mc:Fallback>
                <p:oleObj name="Equation" r:id="rId15" imgW="1942920" imgH="647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811" y="5105400"/>
                        <a:ext cx="1943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2044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algn="just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Special Notes about the Index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3000"/>
              </a:spcBef>
            </a:pPr>
            <a:r>
              <a:rPr lang="en-US" dirty="0">
                <a:solidFill>
                  <a:srgbClr val="000000"/>
                </a:solidFill>
              </a:rPr>
              <a:t>For the expression 		        to be a real number: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	1.	</a:t>
            </a:r>
            <a:r>
              <a:rPr lang="en-US" dirty="0">
                <a:solidFill>
                  <a:srgbClr val="000000"/>
                </a:solidFill>
              </a:rPr>
              <a:t>when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nonnegative,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can be any index, and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	2.	</a:t>
            </a:r>
            <a:r>
              <a:rPr lang="en-US" dirty="0">
                <a:solidFill>
                  <a:srgbClr val="000000"/>
                </a:solidFill>
              </a:rPr>
              <a:t>when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negative,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must be odd.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(If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negative and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even, then 	 is nonreal.)</a:t>
            </a:r>
            <a:endParaRPr lang="en-US" b="1" dirty="0">
              <a:solidFill>
                <a:srgbClr val="000000"/>
              </a:solidFill>
            </a:endParaRP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340100" y="304800"/>
          <a:ext cx="2616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2616120" imgH="711000" progId="Equation.DSMT4">
                  <p:embed/>
                </p:oleObj>
              </mc:Choice>
              <mc:Fallback>
                <p:oleObj name="Equation" r:id="rId3" imgW="261612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04800"/>
                        <a:ext cx="2616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038738"/>
              </p:ext>
            </p:extLst>
          </p:nvPr>
        </p:nvGraphicFramePr>
        <p:xfrm>
          <a:off x="3303588" y="2362200"/>
          <a:ext cx="151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511280" imgH="761760" progId="Equation.DSMT4">
                  <p:embed/>
                </p:oleObj>
              </mc:Choice>
              <mc:Fallback>
                <p:oleObj name="Equation" r:id="rId5" imgW="151128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2362200"/>
                        <a:ext cx="1511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68288" y="4283891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482400" imgH="444240" progId="Equation.DSMT4">
                  <p:embed/>
                </p:oleObj>
              </mc:Choice>
              <mc:Fallback>
                <p:oleObj name="Equation" r:id="rId7" imgW="4824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288" y="4283891"/>
                        <a:ext cx="482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	 Evaluating Principal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spcBef>
                <a:spcPts val="2400"/>
              </a:spcBef>
              <a:buNone/>
            </a:pPr>
            <a:endParaRPr lang="en-US" u="sng" dirty="0"/>
          </a:p>
          <a:p>
            <a:pPr marL="1588" indent="-1588">
              <a:spcBef>
                <a:spcPts val="2400"/>
              </a:spcBef>
              <a:buNone/>
            </a:pPr>
            <a:endParaRPr lang="en-US" u="sng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03300" y="5257800"/>
          <a:ext cx="7023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3" imgW="7022880" imgH="380880" progId="Equation.DSMT4">
                  <p:embed/>
                </p:oleObj>
              </mc:Choice>
              <mc:Fallback>
                <p:oleObj name="Equation" r:id="rId3" imgW="7022880" imgH="380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257800"/>
                        <a:ext cx="7023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0352" y="1213554"/>
          <a:ext cx="1016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5" imgW="1015920" imgH="622080" progId="Equation.DSMT4">
                  <p:embed/>
                </p:oleObj>
              </mc:Choice>
              <mc:Fallback>
                <p:oleObj name="Equation" r:id="rId5" imgW="1015920" imgH="622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13554"/>
                        <a:ext cx="1016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580445" y="1416756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7" imgW="939600" imgH="444240" progId="Equation.DSMT4">
                  <p:embed/>
                </p:oleObj>
              </mc:Choice>
              <mc:Fallback>
                <p:oleObj name="Equation" r:id="rId7" imgW="93960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445" y="1416756"/>
                        <a:ext cx="93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537178" y="1538112"/>
          <a:ext cx="571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9" imgW="571320" imgH="330120" progId="Equation.DSMT4">
                  <p:embed/>
                </p:oleObj>
              </mc:Choice>
              <mc:Fallback>
                <p:oleObj name="Equation" r:id="rId9" imgW="57132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78" y="1538112"/>
                        <a:ext cx="571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13100" y="1444625"/>
          <a:ext cx="242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11" imgW="2425680" imgH="469800" progId="Equation.DSMT4">
                  <p:embed/>
                </p:oleObj>
              </mc:Choice>
              <mc:Fallback>
                <p:oleObj name="Equation" r:id="rId11" imgW="24256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444625"/>
                        <a:ext cx="242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30352" y="2034822"/>
          <a:ext cx="1016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13" imgW="1015920" imgH="622080" progId="Equation.DSMT4">
                  <p:embed/>
                </p:oleObj>
              </mc:Choice>
              <mc:Fallback>
                <p:oleObj name="Equation" r:id="rId13" imgW="101592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034822"/>
                        <a:ext cx="1016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569156" y="2240844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15" imgW="927000" imgH="444240" progId="Equation.DSMT4">
                  <p:embed/>
                </p:oleObj>
              </mc:Choice>
              <mc:Fallback>
                <p:oleObj name="Equation" r:id="rId15" imgW="92700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156" y="2240844"/>
                        <a:ext cx="927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525889" y="2362200"/>
          <a:ext cx="558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17" imgW="558720" imgH="330120" progId="Equation.DSMT4">
                  <p:embed/>
                </p:oleObj>
              </mc:Choice>
              <mc:Fallback>
                <p:oleObj name="Equation" r:id="rId17" imgW="558720" imgH="3301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889" y="2362200"/>
                        <a:ext cx="558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3187700" y="2297113"/>
          <a:ext cx="234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9" imgW="2349360" imgH="380880" progId="Equation.DSMT4">
                  <p:embed/>
                </p:oleObj>
              </mc:Choice>
              <mc:Fallback>
                <p:oleObj name="Equation" r:id="rId19" imgW="234936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297113"/>
                        <a:ext cx="2349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30352" y="2850444"/>
          <a:ext cx="1282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21" imgW="1282680" imgH="672840" progId="Equation.DSMT4">
                  <p:embed/>
                </p:oleObj>
              </mc:Choice>
              <mc:Fallback>
                <p:oleObj name="Equation" r:id="rId21" imgW="1282680" imgH="6728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850444"/>
                        <a:ext cx="12827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1840089" y="3011310"/>
          <a:ext cx="96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23" imgW="965160" imgH="444240" progId="Equation.DSMT4">
                  <p:embed/>
                </p:oleObj>
              </mc:Choice>
              <mc:Fallback>
                <p:oleObj name="Equation" r:id="rId23" imgW="965160" imgH="444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089" y="3011310"/>
                        <a:ext cx="965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2840567" y="3132667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25" imgW="774360" imgH="330120" progId="Equation.DSMT4">
                  <p:embed/>
                </p:oleObj>
              </mc:Choice>
              <mc:Fallback>
                <p:oleObj name="Equation" r:id="rId25" imgW="774360" imgH="3301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567" y="3132667"/>
                        <a:ext cx="774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3708400" y="3005138"/>
          <a:ext cx="2844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27" imgW="2844720" imgH="533160" progId="Equation.DSMT4">
                  <p:embed/>
                </p:oleObj>
              </mc:Choice>
              <mc:Fallback>
                <p:oleObj name="Equation" r:id="rId27" imgW="2844720" imgH="5331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005138"/>
                        <a:ext cx="2844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530352" y="3625144"/>
          <a:ext cx="2044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29" imgW="2044440" imgH="672840" progId="Equation.DSMT4">
                  <p:embed/>
                </p:oleObj>
              </mc:Choice>
              <mc:Fallback>
                <p:oleObj name="Equation" r:id="rId29" imgW="2044440" imgH="6728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625144"/>
                        <a:ext cx="20447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2602089" y="3791656"/>
          <a:ext cx="172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31" imgW="1726920" imgH="444240" progId="Equation.DSMT4">
                  <p:embed/>
                </p:oleObj>
              </mc:Choice>
              <mc:Fallback>
                <p:oleObj name="Equation" r:id="rId31" imgW="1726920" imgH="4442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089" y="3791656"/>
                        <a:ext cx="1727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4354689" y="3917245"/>
          <a:ext cx="838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33" imgW="838080" imgH="330120" progId="Equation.DSMT4">
                  <p:embed/>
                </p:oleObj>
              </mc:Choice>
              <mc:Fallback>
                <p:oleObj name="Equation" r:id="rId33" imgW="838080" imgH="3301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689" y="3917245"/>
                        <a:ext cx="838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5257800" y="3776663"/>
          <a:ext cx="368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35" imgW="3682800" imgH="533160" progId="Equation.DSMT4">
                  <p:embed/>
                </p:oleObj>
              </mc:Choice>
              <mc:Fallback>
                <p:oleObj name="Equation" r:id="rId35" imgW="3682800" imgH="533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76663"/>
                        <a:ext cx="3683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530352" y="4409722"/>
          <a:ext cx="1460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37" imgW="1460160" imgH="672840" progId="Equation.DSMT4">
                  <p:embed/>
                </p:oleObj>
              </mc:Choice>
              <mc:Fallback>
                <p:oleObj name="Equation" r:id="rId37" imgW="1460160" imgH="6728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409722"/>
                        <a:ext cx="1460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2034822" y="4563533"/>
          <a:ext cx="410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39" imgW="4101840" imgH="507960" progId="Equation.DSMT4">
                  <p:embed/>
                </p:oleObj>
              </mc:Choice>
              <mc:Fallback>
                <p:oleObj name="Equation" r:id="rId39" imgW="4101840" imgH="507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822" y="4563533"/>
                        <a:ext cx="410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Using the TI-84 Plus to find principal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1588" indent="-1588">
              <a:buNone/>
            </a:pPr>
            <a:r>
              <a:rPr lang="en-US" dirty="0"/>
              <a:t>Use a TI-84 Plus calculator to find the value of each of the following roots accurate to four decimal places. </a:t>
            </a:r>
          </a:p>
          <a:p>
            <a:pPr marL="1588" indent="-1588">
              <a:buNone/>
            </a:pPr>
            <a:endParaRPr lang="en-US" dirty="0">
              <a:solidFill>
                <a:srgbClr val="000099"/>
              </a:solidFill>
            </a:endParaRPr>
          </a:p>
          <a:p>
            <a:pPr marL="1588" indent="-1588">
              <a:buNone/>
            </a:pPr>
            <a:r>
              <a:rPr lang="en-US" b="1" dirty="0"/>
              <a:t>Solution: </a:t>
            </a:r>
            <a:r>
              <a:rPr lang="en-US" dirty="0"/>
              <a:t>To find           proceed as follows: </a:t>
            </a:r>
          </a:p>
          <a:p>
            <a:pPr marL="1588" indent="-1588">
              <a:buNone/>
            </a:pPr>
            <a:r>
              <a:rPr lang="en-US" b="1" dirty="0"/>
              <a:t>Step 1: </a:t>
            </a:r>
            <a:r>
              <a:rPr lang="en-US" dirty="0"/>
              <a:t>Enter 5. (</a:t>
            </a:r>
            <a:r>
              <a:rPr lang="en-US" b="1" dirty="0"/>
              <a:t>Note: </a:t>
            </a:r>
            <a:r>
              <a:rPr lang="en-US" dirty="0"/>
              <a:t>This 5 is the index.) </a:t>
            </a:r>
          </a:p>
          <a:p>
            <a:pPr marL="1588" indent="-1588">
              <a:buNone/>
            </a:pPr>
            <a:r>
              <a:rPr lang="en-US" b="1" dirty="0"/>
              <a:t>Step 2: </a:t>
            </a:r>
            <a:r>
              <a:rPr lang="en-US" dirty="0"/>
              <a:t>Press   </a:t>
            </a:r>
          </a:p>
          <a:p>
            <a:pPr marL="1588" indent="-1588">
              <a:buNone/>
            </a:pPr>
            <a:r>
              <a:rPr lang="en-US" b="1" dirty="0"/>
              <a:t>Step 3: </a:t>
            </a:r>
            <a:r>
              <a:rPr lang="en-US" dirty="0"/>
              <a:t>Choose 5: </a:t>
            </a:r>
            <a:r>
              <a:rPr lang="en-US" i="1" dirty="0"/>
              <a:t> </a:t>
            </a:r>
          </a:p>
          <a:p>
            <a:pPr marL="1588" indent="-1588">
              <a:buNone/>
            </a:pPr>
            <a:r>
              <a:rPr lang="en-US" b="1" dirty="0"/>
              <a:t>Step 4: </a:t>
            </a:r>
            <a:r>
              <a:rPr lang="en-US" dirty="0"/>
              <a:t>Enter 200 and press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0352" y="2263422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307880" imgH="444240" progId="Equation.DSMT4">
                  <p:embed/>
                </p:oleObj>
              </mc:Choice>
              <mc:Fallback>
                <p:oleObj name="Equation" r:id="rId3" imgW="1307880" imgH="4442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263422"/>
                        <a:ext cx="1308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8264" y="3877270"/>
            <a:ext cx="80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9" name="Object 29"/>
          <p:cNvGraphicFramePr>
            <a:graphicFrameLocks noChangeAspect="1"/>
          </p:cNvGraphicFramePr>
          <p:nvPr/>
        </p:nvGraphicFramePr>
        <p:xfrm>
          <a:off x="3162300" y="43053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6" imgW="533160" imgH="444240" progId="Equation.DSMT4">
                  <p:embed/>
                </p:oleObj>
              </mc:Choice>
              <mc:Fallback>
                <p:oleObj name="Equation" r:id="rId6" imgW="533160" imgH="4442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3053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8033" y="4908814"/>
            <a:ext cx="828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959100" y="2717800"/>
          <a:ext cx="82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9" imgW="825480" imgH="444240" progId="Equation.DSMT4">
                  <p:embed/>
                </p:oleObj>
              </mc:Choice>
              <mc:Fallback>
                <p:oleObj name="Equation" r:id="rId9" imgW="82548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717800"/>
                        <a:ext cx="825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Using the TI-84 Plus to find principal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(cont.)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763">
              <a:tabLst>
                <a:tab pos="463550" algn="l"/>
              </a:tabLst>
            </a:pPr>
            <a:r>
              <a:rPr lang="en-US" dirty="0"/>
              <a:t>The display will appear as follows.</a:t>
            </a:r>
            <a:endParaRPr lang="en-US" dirty="0">
              <a:solidFill>
                <a:srgbClr val="000099"/>
              </a:solidFill>
            </a:endParaRP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Thus 			    accurate to four decimal places. </a:t>
            </a: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260725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914400" imgH="336960" progId="Equation.DSMT4">
                  <p:embed/>
                </p:oleObj>
              </mc:Choice>
              <mc:Fallback>
                <p:oleObj name="Equation" r:id="rId3" imgW="914400" imgH="336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60725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6.2EXAM2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905000"/>
            <a:ext cx="3200400" cy="264566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95400" y="4998156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2222280" imgH="457200" progId="Equation.DSMT4">
                  <p:embed/>
                </p:oleObj>
              </mc:Choice>
              <mc:Fallback>
                <p:oleObj name="Equation" r:id="rId6" imgW="222228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98156"/>
                        <a:ext cx="2222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Using the TI-84 Plus to find principal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(cont.)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78094"/>
          </a:xfrm>
        </p:spPr>
        <p:txBody>
          <a:bodyPr>
            <a:spAutoFit/>
          </a:bodyPr>
          <a:lstStyle/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>
              <a:spcBef>
                <a:spcPts val="2400"/>
              </a:spcBef>
              <a:buNone/>
            </a:pPr>
            <a:r>
              <a:rPr lang="en-US" b="1" dirty="0"/>
              <a:t>Solution: </a:t>
            </a:r>
            <a:r>
              <a:rPr lang="en-US" dirty="0"/>
              <a:t>To find 	        proceed as follows: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Step 1: </a:t>
            </a:r>
            <a:r>
              <a:rPr lang="en-US" dirty="0"/>
              <a:t>Enter 6. (</a:t>
            </a:r>
            <a:r>
              <a:rPr lang="en-US" b="1" dirty="0"/>
              <a:t>Note: </a:t>
            </a:r>
            <a:r>
              <a:rPr lang="en-US" dirty="0"/>
              <a:t>This 6 is the index.)</a:t>
            </a:r>
          </a:p>
          <a:p>
            <a:pPr marL="1588" lvl="0" indent="-1588" eaLnBrk="0" fontAlgn="base" hangingPunct="0">
              <a:spcAft>
                <a:spcPct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Step 2: </a:t>
            </a:r>
            <a:r>
              <a:rPr lang="en-US" dirty="0">
                <a:solidFill>
                  <a:schemeClr val="tx1"/>
                </a:solidFill>
              </a:rPr>
              <a:t>Press </a:t>
            </a:r>
          </a:p>
          <a:p>
            <a:pPr marL="1588" lvl="0" indent="-1588" eaLnBrk="0" fontAlgn="base" hangingPunct="0">
              <a:spcAft>
                <a:spcPct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Step 3: </a:t>
            </a:r>
            <a:r>
              <a:rPr lang="en-US" dirty="0">
                <a:solidFill>
                  <a:schemeClr val="tx1"/>
                </a:solidFill>
              </a:rPr>
              <a:t>Choose 5:  </a:t>
            </a:r>
          </a:p>
          <a:p>
            <a:pPr marL="1588" lvl="0" indent="-1588" eaLnBrk="0" fontAlgn="base" hangingPunct="0">
              <a:spcAft>
                <a:spcPct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Step 4: </a:t>
            </a:r>
            <a:r>
              <a:rPr lang="en-US" dirty="0">
                <a:solidFill>
                  <a:schemeClr val="tx1"/>
                </a:solidFill>
              </a:rPr>
              <a:t>Enter 1.25 and press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7688" y="1295400"/>
          <a:ext cx="1384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1384200" imgH="444240" progId="Equation.DSMT4">
                  <p:embed/>
                </p:oleObj>
              </mc:Choice>
              <mc:Fallback>
                <p:oleObj name="Equation" r:id="rId3" imgW="1384200" imgH="444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295400"/>
                        <a:ext cx="1384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44504" y="2028516"/>
          <a:ext cx="90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901440" imgH="444240" progId="Equation.DSMT4">
                  <p:embed/>
                </p:oleObj>
              </mc:Choice>
              <mc:Fallback>
                <p:oleObj name="Equation" r:id="rId5" imgW="90144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504" y="2028516"/>
                        <a:ext cx="901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8519" y="3348037"/>
            <a:ext cx="1057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3200400" y="38100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8" imgW="533160" imgH="444240" progId="Equation.DSMT4">
                  <p:embed/>
                </p:oleObj>
              </mc:Choice>
              <mc:Fallback>
                <p:oleObj name="Equation" r:id="rId8" imgW="53316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2412" y="4419555"/>
            <a:ext cx="1047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Using the TI-84 Plus to find principal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The display will appear as follows.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spcBef>
                <a:spcPts val="1800"/>
              </a:spcBef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Thus 			    accurate to four decimal places.</a:t>
            </a:r>
          </a:p>
        </p:txBody>
      </p:sp>
      <p:pic>
        <p:nvPicPr>
          <p:cNvPr id="21508" name="Picture 4" descr="D:\IMA_6th Edition\IMA PPT\Chapter 6 Folder\6.2EXAM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057400"/>
            <a:ext cx="3200400" cy="2645664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95400" y="50165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4" imgW="2286000" imgH="457200" progId="Equation.DSMT4">
                  <p:embed/>
                </p:oleObj>
              </mc:Choice>
              <mc:Fallback>
                <p:oleObj name="Equation" r:id="rId4" imgW="2286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16500"/>
                        <a:ext cx="2286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580</Words>
  <Application>Microsoft Office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Office Theme</vt:lpstr>
      <vt:lpstr>Equation</vt:lpstr>
      <vt:lpstr>Section 6.2</vt:lpstr>
      <vt:lpstr>Objectives</vt:lpstr>
      <vt:lpstr> </vt:lpstr>
      <vt:lpstr> </vt:lpstr>
      <vt:lpstr>Example 1:  Evaluating Principal nth Roots</vt:lpstr>
      <vt:lpstr>Example 2: Using the TI-84 Plus to find principal nth roots</vt:lpstr>
      <vt:lpstr>Example 2: Using the TI-84 Plus to find principal nth roots (cont.)</vt:lpstr>
      <vt:lpstr>Example 2: Using the TI-84 Plus to find principal nth roots (cont.)</vt:lpstr>
      <vt:lpstr>Example 2: Using the TI-84 Plus to find principal nth roots (cont.)</vt:lpstr>
      <vt:lpstr>PowerPoint Presentation</vt:lpstr>
      <vt:lpstr>PowerPoint Presentation</vt:lpstr>
      <vt:lpstr>PowerPoint Presentation</vt:lpstr>
      <vt:lpstr>Example 3: Conversion from Exponential Notation to Radical Notation</vt:lpstr>
      <vt:lpstr>Example 3: Conversion from Exponential Notation to Radical Notation (cont.)</vt:lpstr>
      <vt:lpstr>PowerPoint Presentation</vt:lpstr>
      <vt:lpstr>Example 4: Simplifying Expressions with Rational Exponents</vt:lpstr>
      <vt:lpstr>Example 4: Simplifying Expressions with Rational Exponents (cont.)</vt:lpstr>
      <vt:lpstr>Example 4: Simplifying Expressions with Rational Exponents (cont.)</vt:lpstr>
      <vt:lpstr>Example 4: Simplifying Expressions with Rational Exponents (cont.)</vt:lpstr>
      <vt:lpstr>Example 5: Simplifying Radical Notation by Changing to Exponential Notation</vt:lpstr>
      <vt:lpstr>Example 5: Simplifying Radical Notation by Changing to Exponential Notation (cont.)</vt:lpstr>
      <vt:lpstr>Evaluating Roots with a TI-84 Plus Calculator (The         key)</vt:lpstr>
      <vt:lpstr>Example 6: Using the TI-84 Plus</vt:lpstr>
      <vt:lpstr>Example 6: Using the TI-84 Plus (cont.)</vt:lpstr>
      <vt:lpstr>Example 6: Using the TI-84 Plus (cont.)</vt:lpstr>
      <vt:lpstr>Example 6: Using the TI-84 Plus (cont.)</vt:lpstr>
      <vt:lpstr>Practice Problems</vt:lpstr>
      <vt:lpstr>Practice Problems (cont.)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Nakita Jean-Charles</cp:lastModifiedBy>
  <cp:revision>73</cp:revision>
  <dcterms:created xsi:type="dcterms:W3CDTF">2013-04-26T14:43:13Z</dcterms:created>
  <dcterms:modified xsi:type="dcterms:W3CDTF">2016-10-01T01:00:28Z</dcterms:modified>
</cp:coreProperties>
</file>