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4" Type="http://schemas.openxmlformats.org/officeDocument/2006/relationships/image" Target="../media/image11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4" Type="http://schemas.openxmlformats.org/officeDocument/2006/relationships/image" Target="../media/image11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4" Type="http://schemas.openxmlformats.org/officeDocument/2006/relationships/image" Target="../media/image12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0A386-A3BE-4927-9A77-E4C1E312FBD4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44F12-369E-4EBC-B33D-D7CD3D061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7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8.bin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5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0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9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4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oleObject" Target="../embeddings/oleObject106.bin"/><Relationship Id="rId7" Type="http://schemas.openxmlformats.org/officeDocument/2006/relationships/image" Target="../media/image10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07.bin"/><Relationship Id="rId11" Type="http://schemas.openxmlformats.org/officeDocument/2006/relationships/image" Target="../media/image110.wmf"/><Relationship Id="rId5" Type="http://schemas.openxmlformats.org/officeDocument/2006/relationships/image" Target="../media/image111.png"/><Relationship Id="rId10" Type="http://schemas.openxmlformats.org/officeDocument/2006/relationships/oleObject" Target="../embeddings/oleObject109.bin"/><Relationship Id="rId4" Type="http://schemas.openxmlformats.org/officeDocument/2006/relationships/image" Target="../media/image107.wmf"/><Relationship Id="rId9" Type="http://schemas.openxmlformats.org/officeDocument/2006/relationships/image" Target="../media/image10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oleObject" Target="../embeddings/oleObject110.bin"/><Relationship Id="rId7" Type="http://schemas.openxmlformats.org/officeDocument/2006/relationships/image" Target="../media/image1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3.wmf"/><Relationship Id="rId11" Type="http://schemas.openxmlformats.org/officeDocument/2006/relationships/image" Target="../media/image115.wmf"/><Relationship Id="rId5" Type="http://schemas.openxmlformats.org/officeDocument/2006/relationships/oleObject" Target="../embeddings/oleObject111.bin"/><Relationship Id="rId10" Type="http://schemas.openxmlformats.org/officeDocument/2006/relationships/oleObject" Target="../embeddings/oleObject113.bin"/><Relationship Id="rId4" Type="http://schemas.openxmlformats.org/officeDocument/2006/relationships/image" Target="../media/image112.wmf"/><Relationship Id="rId9" Type="http://schemas.openxmlformats.org/officeDocument/2006/relationships/image" Target="../media/image11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3" Type="http://schemas.openxmlformats.org/officeDocument/2006/relationships/oleObject" Target="../embeddings/oleObject114.bin"/><Relationship Id="rId7" Type="http://schemas.openxmlformats.org/officeDocument/2006/relationships/image" Target="../media/image1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18.wmf"/><Relationship Id="rId11" Type="http://schemas.openxmlformats.org/officeDocument/2006/relationships/image" Target="../media/image120.wmf"/><Relationship Id="rId5" Type="http://schemas.openxmlformats.org/officeDocument/2006/relationships/oleObject" Target="../embeddings/oleObject115.bin"/><Relationship Id="rId10" Type="http://schemas.openxmlformats.org/officeDocument/2006/relationships/oleObject" Target="../embeddings/oleObject117.bin"/><Relationship Id="rId4" Type="http://schemas.openxmlformats.org/officeDocument/2006/relationships/image" Target="../media/image117.wmf"/><Relationship Id="rId9" Type="http://schemas.openxmlformats.org/officeDocument/2006/relationships/image" Target="../media/image11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122.wmf"/><Relationship Id="rId4" Type="http://schemas.openxmlformats.org/officeDocument/2006/relationships/oleObject" Target="../embeddings/oleObject11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123.wmf"/><Relationship Id="rId4" Type="http://schemas.openxmlformats.org/officeDocument/2006/relationships/oleObject" Target="../embeddings/oleObject11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2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9.w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Relationship Id="rId27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Operations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Rationalizing Denominators of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Rationalize a Denominator Containing a Square Root or a Cube Root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If the denominator contains a square root, multiply both the numerator and denominator by an expression that will give a denominator with no square roots.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the denominator contains a cube root, multiply both the numerator and denominator by an expression that will give a denominator with no cube roots.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Rationalizing the Denominator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radical expression so that the denominator contains no radicals. Assume all variables are positive.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/>
              <a:t>Multiply the numerator and denominator by  </a:t>
            </a:r>
          </a:p>
          <a:p>
            <a:pPr>
              <a:spcBef>
                <a:spcPts val="0"/>
              </a:spcBef>
            </a:pPr>
            <a:r>
              <a:rPr lang="en-US" dirty="0"/>
              <a:t>                                            a perfect square expression.</a:t>
            </a:r>
          </a:p>
        </p:txBody>
      </p:sp>
      <p:graphicFrame>
        <p:nvGraphicFramePr>
          <p:cNvPr id="198658" name="Object 2"/>
          <p:cNvGraphicFramePr>
            <a:graphicFrameLocks noChangeAspect="1"/>
          </p:cNvGraphicFramePr>
          <p:nvPr/>
        </p:nvGraphicFramePr>
        <p:xfrm>
          <a:off x="597408" y="2667000"/>
          <a:ext cx="1358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358640" imgH="939600" progId="Equation.DSMT4">
                  <p:embed/>
                </p:oleObj>
              </mc:Choice>
              <mc:Fallback>
                <p:oleObj name="Equation" r:id="rId3" imgW="1358640" imgH="93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408" y="2667000"/>
                        <a:ext cx="1358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4991100"/>
          <a:ext cx="889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888840" imgH="939600" progId="Equation.DSMT4">
                  <p:embed/>
                </p:oleObj>
              </mc:Choice>
              <mc:Fallback>
                <p:oleObj name="Equation" r:id="rId5" imgW="8888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91100"/>
                        <a:ext cx="889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24000" y="4978400"/>
          <a:ext cx="1155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1155600" imgH="965160" progId="Equation.DSMT4">
                  <p:embed/>
                </p:oleObj>
              </mc:Choice>
              <mc:Fallback>
                <p:oleObj name="Equation" r:id="rId7" imgW="1155600" imgH="965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78400"/>
                        <a:ext cx="1155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806700" y="4972050"/>
          <a:ext cx="1993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1993680" imgH="977760" progId="Equation.DSMT4">
                  <p:embed/>
                </p:oleObj>
              </mc:Choice>
              <mc:Fallback>
                <p:oleObj name="Equation" r:id="rId9" imgW="1993680" imgH="977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4972050"/>
                        <a:ext cx="1993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76800" y="4953000"/>
          <a:ext cx="1320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1" imgW="1320480" imgH="1015920" progId="Equation.DSMT4">
                  <p:embed/>
                </p:oleObj>
              </mc:Choice>
              <mc:Fallback>
                <p:oleObj name="Equation" r:id="rId11" imgW="1320480" imgH="1015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53000"/>
                        <a:ext cx="1320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324600" y="5003800"/>
          <a:ext cx="1155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3" imgW="1155600" imgH="914400" progId="Equation.DSMT4">
                  <p:embed/>
                </p:oleObj>
              </mc:Choice>
              <mc:Fallback>
                <p:oleObj name="Equation" r:id="rId13" imgW="115560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003800"/>
                        <a:ext cx="1155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7035800" y="4038600"/>
          <a:ext cx="66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5" imgW="660240" imgH="444240" progId="Equation.DSMT4">
                  <p:embed/>
                </p:oleObj>
              </mc:Choice>
              <mc:Fallback>
                <p:oleObj name="Equation" r:id="rId15" imgW="6602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4038600"/>
                        <a:ext cx="66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558800" y="4470400"/>
          <a:ext cx="3454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7" imgW="3454200" imgH="419040" progId="Equation.DSMT4">
                  <p:embed/>
                </p:oleObj>
              </mc:Choice>
              <mc:Fallback>
                <p:oleObj name="Equation" r:id="rId17" imgW="345420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4470400"/>
                        <a:ext cx="3454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Rationalizing the Denominator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/>
              <a:t>Multiply the numerator and denominator by  </a:t>
            </a:r>
          </a:p>
          <a:p>
            <a:r>
              <a:rPr lang="en-US" dirty="0"/>
              <a:t>                                              a perfect cube expression.</a:t>
            </a:r>
          </a:p>
        </p:txBody>
      </p:sp>
      <p:graphicFrame>
        <p:nvGraphicFramePr>
          <p:cNvPr id="198658" name="Object 2"/>
          <p:cNvGraphicFramePr>
            <a:graphicFrameLocks noChangeAspect="1"/>
          </p:cNvGraphicFramePr>
          <p:nvPr/>
        </p:nvGraphicFramePr>
        <p:xfrm>
          <a:off x="530352" y="1295400"/>
          <a:ext cx="1358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358640" imgH="952200" progId="Equation.DSMT4">
                  <p:embed/>
                </p:oleObj>
              </mc:Choice>
              <mc:Fallback>
                <p:oleObj name="Equation" r:id="rId3" imgW="135864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358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659" name="Object 3"/>
          <p:cNvGraphicFramePr>
            <a:graphicFrameLocks noChangeAspect="1"/>
          </p:cNvGraphicFramePr>
          <p:nvPr/>
        </p:nvGraphicFramePr>
        <p:xfrm>
          <a:off x="558800" y="3247390"/>
          <a:ext cx="358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3581280" imgH="444240" progId="Equation.DSMT4">
                  <p:embed/>
                </p:oleObj>
              </mc:Choice>
              <mc:Fallback>
                <p:oleObj name="Equation" r:id="rId5" imgW="358128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47390"/>
                        <a:ext cx="358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4027029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888840" imgH="952200" progId="Equation.DSMT4">
                  <p:embed/>
                </p:oleObj>
              </mc:Choice>
              <mc:Fallback>
                <p:oleObj name="Equation" r:id="rId7" imgW="88884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27029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524000" y="3902851"/>
          <a:ext cx="21336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2133360" imgH="1130040" progId="Equation.DSMT4">
                  <p:embed/>
                </p:oleObj>
              </mc:Choice>
              <mc:Fallback>
                <p:oleObj name="Equation" r:id="rId9" imgW="2133360" imgH="1130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02851"/>
                        <a:ext cx="21336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733800" y="3902851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1" imgW="1320480" imgH="1130040" progId="Equation.DSMT4">
                  <p:embed/>
                </p:oleObj>
              </mc:Choice>
              <mc:Fallback>
                <p:oleObj name="Equation" r:id="rId11" imgW="1320480" imgH="1130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02851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181600" y="3908496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3" imgW="1295280" imgH="1028520" progId="Equation.DSMT4">
                  <p:embed/>
                </p:oleObj>
              </mc:Choice>
              <mc:Fallback>
                <p:oleObj name="Equation" r:id="rId13" imgW="1295280" imgH="1028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908496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7010400" y="2733040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5" imgW="787320" imgH="558720" progId="Equation.DSMT4">
                  <p:embed/>
                </p:oleObj>
              </mc:Choice>
              <mc:Fallback>
                <p:oleObj name="Equation" r:id="rId15" imgW="787320" imgH="55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733040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Rationalizing Denominators of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To Rationalize a Denominator Containing a Sum or Difference Involving Square Roots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3550" indent="-46355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If the denominator is of the form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Rationalizing Denominators of Rational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Rationalize a Denominator Containing a Sum or Difference Involving Square Roots (cont.)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If the denominator is of the form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new denominator will be the difference of two squares and therefore will not contain a radical term.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Rationalizing a Denominator with a Sum or Difference Involving a Square Root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rationalizing the denominator.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 </a:t>
            </a:r>
          </a:p>
          <a:p>
            <a:r>
              <a:rPr lang="en-US" dirty="0"/>
              <a:t>Multiply the numerator and denominator by</a:t>
            </a:r>
          </a:p>
        </p:txBody>
      </p:sp>
      <p:graphicFrame>
        <p:nvGraphicFramePr>
          <p:cNvPr id="200706" name="Object 2"/>
          <p:cNvGraphicFramePr>
            <a:graphicFrameLocks noChangeAspect="1"/>
          </p:cNvGraphicFramePr>
          <p:nvPr/>
        </p:nvGraphicFramePr>
        <p:xfrm>
          <a:off x="609600" y="2286000"/>
          <a:ext cx="149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1498320" imgH="888840" progId="Equation.DSMT4">
                  <p:embed/>
                </p:oleObj>
              </mc:Choice>
              <mc:Fallback>
                <p:oleObj name="Equation" r:id="rId3" imgW="149832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0"/>
                        <a:ext cx="1498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707" name="Object 3"/>
          <p:cNvGraphicFramePr>
            <a:graphicFrameLocks noChangeAspect="1"/>
          </p:cNvGraphicFramePr>
          <p:nvPr/>
        </p:nvGraphicFramePr>
        <p:xfrm>
          <a:off x="7035800" y="3784600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1028520" imgH="444240" progId="Equation.DSMT4">
                  <p:embed/>
                </p:oleObj>
              </mc:Choice>
              <mc:Fallback>
                <p:oleObj name="Equation" r:id="rId5" imgW="102852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3784600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709" name="Object 5"/>
          <p:cNvGraphicFramePr>
            <a:graphicFrameLocks noChangeAspect="1"/>
          </p:cNvGraphicFramePr>
          <p:nvPr/>
        </p:nvGraphicFramePr>
        <p:xfrm>
          <a:off x="4876800" y="4838700"/>
          <a:ext cx="3835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3835080" imgH="342720" progId="Equation.DSMT4">
                  <p:embed/>
                </p:oleObj>
              </mc:Choice>
              <mc:Fallback>
                <p:oleObj name="Equation" r:id="rId7" imgW="383508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38700"/>
                        <a:ext cx="3835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914400" y="4526844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9" imgW="1015920" imgH="888840" progId="Equation.DSMT4">
                  <p:embed/>
                </p:oleObj>
              </mc:Choice>
              <mc:Fallback>
                <p:oleObj name="Equation" r:id="rId9" imgW="10159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26844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006600" y="4429477"/>
          <a:ext cx="2717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11" imgW="2717640" imgH="1054080" progId="Equation.DSMT4">
                  <p:embed/>
                </p:oleObj>
              </mc:Choice>
              <mc:Fallback>
                <p:oleObj name="Equation" r:id="rId11" imgW="2717640" imgH="1054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429477"/>
                        <a:ext cx="2717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215640" y="1587500"/>
            <a:ext cx="539496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denominator is the difference of two squares.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215640" y="3644900"/>
            <a:ext cx="539496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denominator is a rational number. Note that the numerator is now irrational. However, this is generally preferred to having an irrational denominator.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207911" y="1380066"/>
          <a:ext cx="1803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1803240" imgH="1117440" progId="Equation.DSMT4">
                  <p:embed/>
                </p:oleObj>
              </mc:Choice>
              <mc:Fallback>
                <p:oleObj name="Equation" r:id="rId3" imgW="1803240" imgH="1117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911" y="1380066"/>
                        <a:ext cx="1803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207911" y="2602089"/>
          <a:ext cx="171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1714320" imgH="939600" progId="Equation.DSMT4">
                  <p:embed/>
                </p:oleObj>
              </mc:Choice>
              <mc:Fallback>
                <p:oleObj name="Equation" r:id="rId5" imgW="171432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911" y="2602089"/>
                        <a:ext cx="1714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207911" y="3738563"/>
          <a:ext cx="171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1714320" imgH="939600" progId="Equation.DSMT4">
                  <p:embed/>
                </p:oleObj>
              </mc:Choice>
              <mc:Fallback>
                <p:oleObj name="Equation" r:id="rId7" imgW="171432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911" y="3738563"/>
                        <a:ext cx="1714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207911" y="4868334"/>
          <a:ext cx="129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1295280" imgH="914400" progId="Equation.DSMT4">
                  <p:embed/>
                </p:oleObj>
              </mc:Choice>
              <mc:Fallback>
                <p:oleObj name="Equation" r:id="rId9" imgW="12952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911" y="4868334"/>
                        <a:ext cx="129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1429455" y="3924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2003779" y="4419599"/>
            <a:ext cx="434622" cy="26246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467555" y="369993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1" imgW="126720" imgH="190440" progId="Equation.DSMT4">
                  <p:embed/>
                </p:oleObj>
              </mc:Choice>
              <mc:Fallback>
                <p:oleObj name="Equation" r:id="rId11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555" y="369993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420056" y="4567767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056" y="4567767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4: Rationalizing a Denominator with a Sum or Difference Involving a Square Root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4: Rationalizing a Denominator with a Sum or Difference Involving a Square Root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/>
          </a:p>
          <a:p>
            <a:r>
              <a:rPr lang="en-US" b="1" dirty="0"/>
              <a:t>Solution: </a:t>
            </a:r>
          </a:p>
          <a:p>
            <a:r>
              <a:rPr lang="en-US" dirty="0"/>
              <a:t>Multiply the numerator and denominator by </a:t>
            </a:r>
          </a:p>
          <a:p>
            <a:endParaRPr lang="en-US" dirty="0"/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548640" y="1188156"/>
          <a:ext cx="149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1498320" imgH="888840" progId="Equation.DSMT4">
                  <p:embed/>
                </p:oleObj>
              </mc:Choice>
              <mc:Fallback>
                <p:oleObj name="Equation" r:id="rId3" imgW="149832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88156"/>
                        <a:ext cx="1498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6" name="Object 4"/>
          <p:cNvGraphicFramePr>
            <a:graphicFrameLocks noChangeAspect="1"/>
          </p:cNvGraphicFramePr>
          <p:nvPr/>
        </p:nvGraphicFramePr>
        <p:xfrm>
          <a:off x="7023100" y="2705100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1028520" imgH="444240" progId="Equation.DSMT4">
                  <p:embed/>
                </p:oleObj>
              </mc:Choice>
              <mc:Fallback>
                <p:oleObj name="Equation" r:id="rId5" imgW="102852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100" y="2705100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30352" y="3375378"/>
          <a:ext cx="100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7" imgW="1002960" imgH="901440" progId="Equation.DSMT4">
                  <p:embed/>
                </p:oleObj>
              </mc:Choice>
              <mc:Fallback>
                <p:oleObj name="Equation" r:id="rId7" imgW="100296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75378"/>
                        <a:ext cx="100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676400" y="3302000"/>
          <a:ext cx="2705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9" imgW="2705040" imgH="1054080" progId="Equation.DSMT4">
                  <p:embed/>
                </p:oleObj>
              </mc:Choice>
              <mc:Fallback>
                <p:oleObj name="Equation" r:id="rId9" imgW="2705040" imgH="1054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02000"/>
                        <a:ext cx="2705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676400" y="4622800"/>
          <a:ext cx="1892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11" imgW="1892160" imgH="939600" progId="Equation.DSMT4">
                  <p:embed/>
                </p:oleObj>
              </mc:Choice>
              <mc:Fallback>
                <p:oleObj name="Equation" r:id="rId11" imgW="189216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22800"/>
                        <a:ext cx="1892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657600" y="4622800"/>
          <a:ext cx="1892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3" imgW="1892160" imgH="939600" progId="Equation.DSMT4">
                  <p:embed/>
                </p:oleObj>
              </mc:Choice>
              <mc:Fallback>
                <p:oleObj name="Equation" r:id="rId13" imgW="189216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622800"/>
                        <a:ext cx="1892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657497" y="4874154"/>
          <a:ext cx="123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5" imgW="1231560" imgH="444240" progId="Equation.DSMT4">
                  <p:embed/>
                </p:oleObj>
              </mc:Choice>
              <mc:Fallback>
                <p:oleObj name="Equation" r:id="rId15" imgW="1231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7497" y="4874154"/>
                        <a:ext cx="123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4542721" y="5262208"/>
            <a:ext cx="434622" cy="26246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926065" y="4773965"/>
            <a:ext cx="434622" cy="26246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4: Rationalizing a Denominator with a Sum or Difference Involving a Square Root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 </a:t>
            </a:r>
          </a:p>
          <a:p>
            <a:r>
              <a:rPr lang="en-US" dirty="0"/>
              <a:t>Multiply the numerator and denominator by </a:t>
            </a:r>
          </a:p>
          <a:p>
            <a:endParaRPr lang="en-US" dirty="0"/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548640" y="1219200"/>
          <a:ext cx="1752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1752480" imgH="888840" progId="Equation.DSMT4">
                  <p:embed/>
                </p:oleObj>
              </mc:Choice>
              <mc:Fallback>
                <p:oleObj name="Equation" r:id="rId3" imgW="175248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1752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6" name="Object 4"/>
          <p:cNvGraphicFramePr>
            <a:graphicFrameLocks noChangeAspect="1"/>
          </p:cNvGraphicFramePr>
          <p:nvPr/>
        </p:nvGraphicFramePr>
        <p:xfrm>
          <a:off x="7010400" y="2844800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1282680" imgH="444240" progId="Equation.DSMT4">
                  <p:embed/>
                </p:oleObj>
              </mc:Choice>
              <mc:Fallback>
                <p:oleObj name="Equation" r:id="rId5" imgW="12826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44800"/>
                        <a:ext cx="128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30352" y="3644900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1269720" imgH="888840" progId="Equation.DSMT4">
                  <p:embed/>
                </p:oleObj>
              </mc:Choice>
              <mc:Fallback>
                <p:oleObj name="Equation" r:id="rId7" imgW="126972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44900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981200" y="3594100"/>
          <a:ext cx="3213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9" imgW="3213000" imgH="1054080" progId="Equation.DSMT4">
                  <p:embed/>
                </p:oleObj>
              </mc:Choice>
              <mc:Fallback>
                <p:oleObj name="Equation" r:id="rId9" imgW="3213000" imgH="1054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94100"/>
                        <a:ext cx="3213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334000" y="3644900"/>
          <a:ext cx="153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1" imgW="1536480" imgH="914400" progId="Equation.DSMT4">
                  <p:embed/>
                </p:oleObj>
              </mc:Choice>
              <mc:Fallback>
                <p:oleObj name="Equation" r:id="rId11" imgW="15364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44900"/>
                        <a:ext cx="1536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7010400" y="3644900"/>
          <a:ext cx="153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13" imgW="1536480" imgH="914400" progId="Equation.DSMT4">
                  <p:embed/>
                </p:oleObj>
              </mc:Choice>
              <mc:Fallback>
                <p:oleObj name="Equation" r:id="rId13" imgW="153648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644900"/>
                        <a:ext cx="1536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4: Rationalizing a Denominator with a Sum or Difference Involving a Square Root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</a:t>
            </a:r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548640" y="1295400"/>
          <a:ext cx="1485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1485720" imgH="888840" progId="Equation.DSMT4">
                  <p:embed/>
                </p:oleObj>
              </mc:Choice>
              <mc:Fallback>
                <p:oleObj name="Equation" r:id="rId3" imgW="148572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1485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2997200"/>
          <a:ext cx="1003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5" imgW="1002960" imgH="888840" progId="Equation.DSMT4">
                  <p:embed/>
                </p:oleObj>
              </mc:Choice>
              <mc:Fallback>
                <p:oleObj name="Equation" r:id="rId5" imgW="100296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97200"/>
                        <a:ext cx="1003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676400" y="2908300"/>
          <a:ext cx="2692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7" imgW="2692080" imgH="1054080" progId="Equation.DSMT4">
                  <p:embed/>
                </p:oleObj>
              </mc:Choice>
              <mc:Fallback>
                <p:oleObj name="Equation" r:id="rId7" imgW="269208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08300"/>
                        <a:ext cx="2692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495800" y="2933700"/>
          <a:ext cx="171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9" imgW="1714320" imgH="939600" progId="Equation.DSMT4">
                  <p:embed/>
                </p:oleObj>
              </mc:Choice>
              <mc:Fallback>
                <p:oleObj name="Equation" r:id="rId9" imgW="17143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933700"/>
                        <a:ext cx="1714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6324600" y="30099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11" imgW="1473120" imgH="914400" progId="Equation.DSMT4">
                  <p:embed/>
                </p:oleObj>
              </mc:Choice>
              <mc:Fallback>
                <p:oleObj name="Equation" r:id="rId11" imgW="14731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0099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Perform arithmetic operations with radical expressions.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Rationalize the denominators of radicals.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Use a TI-84 Plus graphing calculator to evaluate radical expressions.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4: Rationalizing a Denominator with a Sum or Difference Involving a Square Root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548640" y="1295400"/>
          <a:ext cx="1790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3" imgW="1790640" imgH="952200" progId="Equation.DSMT4">
                  <p:embed/>
                </p:oleObj>
              </mc:Choice>
              <mc:Fallback>
                <p:oleObj name="Equation" r:id="rId3" imgW="179064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1790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0352" y="29337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5" imgW="1295280" imgH="952200" progId="Equation.DSMT4">
                  <p:embed/>
                </p:oleObj>
              </mc:Choice>
              <mc:Fallback>
                <p:oleObj name="Equation" r:id="rId5" imgW="12952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33700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81200" y="2808111"/>
          <a:ext cx="3289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7" imgW="3288960" imgH="1155600" progId="Equation.DSMT4">
                  <p:embed/>
                </p:oleObj>
              </mc:Choice>
              <mc:Fallback>
                <p:oleObj name="Equation" r:id="rId7" imgW="328896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08111"/>
                        <a:ext cx="3289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82611" y="4114624"/>
          <a:ext cx="2743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9" imgW="2743200" imgH="1091880" progId="Equation.DSMT4">
                  <p:embed/>
                </p:oleObj>
              </mc:Choice>
              <mc:Fallback>
                <p:oleObj name="Equation" r:id="rId9" imgW="274320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611" y="4114624"/>
                        <a:ext cx="2743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982611" y="5359400"/>
          <a:ext cx="1524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11" imgW="1523880" imgH="507960" progId="Equation.DSMT4">
                  <p:embed/>
                </p:oleObj>
              </mc:Choice>
              <mc:Fallback>
                <p:oleObj name="Equation" r:id="rId11" imgW="152388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611" y="5359400"/>
                        <a:ext cx="1524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2246489" y="4243211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998612" y="4766733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a TI-84 Graphing Calculator to Evaluate Radical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evaluate each expression. Round answers to 4 decimal places.</a:t>
            </a:r>
          </a:p>
          <a:p>
            <a:endParaRPr lang="en-US" dirty="0"/>
          </a:p>
          <a:p>
            <a:r>
              <a:rPr lang="en-US" b="1" dirty="0"/>
              <a:t>Solution: </a:t>
            </a:r>
            <a:r>
              <a:rPr lang="en-US" dirty="0"/>
              <a:t>The display should appear as follows.</a:t>
            </a:r>
          </a:p>
        </p:txBody>
      </p:sp>
      <p:graphicFrame>
        <p:nvGraphicFramePr>
          <p:cNvPr id="206850" name="Object 3"/>
          <p:cNvGraphicFramePr>
            <a:graphicFrameLocks noChangeAspect="1"/>
          </p:cNvGraphicFramePr>
          <p:nvPr/>
        </p:nvGraphicFramePr>
        <p:xfrm>
          <a:off x="548640" y="2243667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1600200" imgH="444240" progId="Equation.DSMT4">
                  <p:embed/>
                </p:oleObj>
              </mc:Choice>
              <mc:Fallback>
                <p:oleObj name="Equation" r:id="rId3" imgW="16002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43667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851" name="Picture 3" descr="E:\Book work\IMA PPT\Chapter 6 Folder\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300304"/>
            <a:ext cx="3200400" cy="2643296"/>
          </a:xfrm>
          <a:prstGeom prst="rect">
            <a:avLst/>
          </a:prstGeom>
          <a:noFill/>
        </p:spPr>
      </p:pic>
      <p:graphicFrame>
        <p:nvGraphicFramePr>
          <p:cNvPr id="206852" name="Object 4"/>
          <p:cNvGraphicFramePr>
            <a:graphicFrameLocks noChangeAspect="1"/>
          </p:cNvGraphicFramePr>
          <p:nvPr/>
        </p:nvGraphicFramePr>
        <p:xfrm>
          <a:off x="3886200" y="34798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6" imgW="1904760" imgH="444240" progId="Equation.DSMT4">
                  <p:embed/>
                </p:oleObj>
              </mc:Choice>
              <mc:Fallback>
                <p:oleObj name="Equation" r:id="rId6" imgW="190476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798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791200" y="4495800"/>
            <a:ext cx="3238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4 decimal places.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867400" y="4114800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8" imgW="1358640" imgH="279360" progId="Equation.DSMT4">
                  <p:embed/>
                </p:oleObj>
              </mc:Choice>
              <mc:Fallback>
                <p:oleObj name="Equation" r:id="rId8" imgW="1358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114800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867400" y="3581400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10" imgW="2070000" imgH="291960" progId="Equation.DSMT4">
                  <p:embed/>
                </p:oleObj>
              </mc:Choice>
              <mc:Fallback>
                <p:oleObj name="Equation" r:id="rId10" imgW="2070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81400"/>
                        <a:ext cx="207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a TI-84 Graphing Calculator to Evaluate Radical Expressions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Solution: </a:t>
            </a:r>
            <a:r>
              <a:rPr lang="en-US" dirty="0"/>
              <a:t>The display should appear as follows.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06850" name="Object 3"/>
          <p:cNvGraphicFramePr>
            <a:graphicFrameLocks noChangeAspect="1"/>
          </p:cNvGraphicFramePr>
          <p:nvPr/>
        </p:nvGraphicFramePr>
        <p:xfrm>
          <a:off x="548640" y="1284111"/>
          <a:ext cx="285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2857320" imgH="622080" progId="Equation.DSMT4">
                  <p:embed/>
                </p:oleObj>
              </mc:Choice>
              <mc:Fallback>
                <p:oleObj name="Equation" r:id="rId3" imgW="285732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84111"/>
                        <a:ext cx="2857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76" name="Object 4"/>
          <p:cNvGraphicFramePr>
            <a:graphicFrameLocks noChangeAspect="1"/>
          </p:cNvGraphicFramePr>
          <p:nvPr/>
        </p:nvGraphicFramePr>
        <p:xfrm>
          <a:off x="530352" y="5245100"/>
          <a:ext cx="3111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3111480" imgH="622080" progId="Equation.DSMT4">
                  <p:embed/>
                </p:oleObj>
              </mc:Choice>
              <mc:Fallback>
                <p:oleObj name="Equation" r:id="rId5" imgW="311148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45100"/>
                        <a:ext cx="3111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7877" name="Picture 5" descr="E:\Book work\IMA PPT\Chapter 6 Folder\7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71600" y="2362200"/>
            <a:ext cx="3200400" cy="2641598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4953000" y="2738497"/>
            <a:ext cx="3505200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000" dirty="0">
                <a:solidFill>
                  <a:srgbClr val="008080"/>
                </a:solidFill>
              </a:rPr>
              <a:t>Note that the right parenthesis on 2 must be included. Otherwise, the calculator will interpret the expression as </a:t>
            </a:r>
          </a:p>
          <a:p>
            <a:pPr>
              <a:spcBef>
                <a:spcPts val="672"/>
              </a:spcBef>
            </a:pPr>
            <a:endParaRPr lang="en-US" sz="2000" dirty="0">
              <a:solidFill>
                <a:srgbClr val="008080"/>
              </a:solidFill>
            </a:endParaRPr>
          </a:p>
          <a:p>
            <a:pPr>
              <a:spcBef>
                <a:spcPts val="672"/>
              </a:spcBef>
            </a:pPr>
            <a:r>
              <a:rPr lang="en-US" sz="2000" dirty="0">
                <a:solidFill>
                  <a:srgbClr val="008080"/>
                </a:solidFill>
              </a:rPr>
              <a:t>which is not intended. </a:t>
            </a:r>
          </a:p>
        </p:txBody>
      </p:sp>
      <p:graphicFrame>
        <p:nvGraphicFramePr>
          <p:cNvPr id="207878" name="Object 6"/>
          <p:cNvGraphicFramePr>
            <a:graphicFrameLocks noChangeAspect="1"/>
          </p:cNvGraphicFramePr>
          <p:nvPr/>
        </p:nvGraphicFramePr>
        <p:xfrm>
          <a:off x="5028184" y="405083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8" imgW="1688760" imgH="469800" progId="Equation.DSMT4">
                  <p:embed/>
                </p:oleObj>
              </mc:Choice>
              <mc:Fallback>
                <p:oleObj name="Equation" r:id="rId8" imgW="168876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184" y="405083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810000" y="54229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10" imgW="952200" imgH="291960" progId="Equation.DSMT4">
                  <p:embed/>
                </p:oleObj>
              </mc:Choice>
              <mc:Fallback>
                <p:oleObj name="Equation" r:id="rId10" imgW="9522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4229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a TI-84 Graphing Calculator to Evaluate Radical Expressions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 </a:t>
            </a:r>
            <a:r>
              <a:rPr lang="en-US" dirty="0"/>
              <a:t>The display should appear as follows.</a:t>
            </a:r>
            <a:r>
              <a:rPr lang="en-US" b="1" dirty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06850" name="Object 3"/>
          <p:cNvGraphicFramePr>
            <a:graphicFrameLocks noChangeAspect="1"/>
          </p:cNvGraphicFramePr>
          <p:nvPr/>
        </p:nvGraphicFramePr>
        <p:xfrm>
          <a:off x="548640" y="1371600"/>
          <a:ext cx="1752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3" imgW="1752480" imgH="888840" progId="Equation.DSMT4">
                  <p:embed/>
                </p:oleObj>
              </mc:Choice>
              <mc:Fallback>
                <p:oleObj name="Equation" r:id="rId3" imgW="175248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1752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76" name="Object 4"/>
          <p:cNvGraphicFramePr>
            <a:graphicFrameLocks noChangeAspect="1"/>
          </p:cNvGraphicFramePr>
          <p:nvPr/>
        </p:nvGraphicFramePr>
        <p:xfrm>
          <a:off x="4572000" y="3892550"/>
          <a:ext cx="2044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5" imgW="2044440" imgH="888840" progId="Equation.DSMT4">
                  <p:embed/>
                </p:oleObj>
              </mc:Choice>
              <mc:Fallback>
                <p:oleObj name="Equation" r:id="rId5" imgW="204444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92550"/>
                        <a:ext cx="2044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724400" y="3257490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Count the parentheses in pairs.</a:t>
            </a:r>
          </a:p>
        </p:txBody>
      </p:sp>
      <p:pic>
        <p:nvPicPr>
          <p:cNvPr id="208901" name="Picture 5" descr="E:\Book work\IMA PPT\Chapter 6 Folder\8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3000" y="3048000"/>
            <a:ext cx="3200400" cy="2643295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5638800" y="5410200"/>
            <a:ext cx="3238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4 decimal places.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705600" y="48768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8" imgW="1346040" imgH="291960" progId="Equation.DSMT4">
                  <p:embed/>
                </p:oleObj>
              </mc:Choice>
              <mc:Fallback>
                <p:oleObj name="Equation" r:id="rId8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876800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6705600" y="4191000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10" imgW="2070000" imgH="291960" progId="Equation.DSMT4">
                  <p:embed/>
                </p:oleObj>
              </mc:Choice>
              <mc:Fallback>
                <p:oleObj name="Equation" r:id="rId10" imgW="2070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191000"/>
                        <a:ext cx="207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Simplify each expression. Assume that all variables are positive.</a:t>
            </a:r>
          </a:p>
        </p:txBody>
      </p:sp>
      <p:graphicFrame>
        <p:nvGraphicFramePr>
          <p:cNvPr id="209922" name="Object 2"/>
          <p:cNvGraphicFramePr>
            <a:graphicFrameLocks noChangeAspect="1"/>
          </p:cNvGraphicFramePr>
          <p:nvPr/>
        </p:nvGraphicFramePr>
        <p:xfrm>
          <a:off x="548640" y="2286000"/>
          <a:ext cx="7810500" cy="292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4" imgW="7810200" imgH="2920680" progId="Equation.DSMT4">
                  <p:embed/>
                </p:oleObj>
              </mc:Choice>
              <mc:Fallback>
                <p:oleObj name="Equation" r:id="rId4" imgW="7810200" imgH="2920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7810500" cy="292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Simplify each expression. Assume that all variables are positive.</a:t>
            </a:r>
          </a:p>
        </p:txBody>
      </p:sp>
      <p:graphicFrame>
        <p:nvGraphicFramePr>
          <p:cNvPr id="209922" name="Object 2"/>
          <p:cNvGraphicFramePr>
            <a:graphicFrameLocks noChangeAspect="1"/>
          </p:cNvGraphicFramePr>
          <p:nvPr/>
        </p:nvGraphicFramePr>
        <p:xfrm>
          <a:off x="548640" y="2175933"/>
          <a:ext cx="6959600" cy="340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4" imgW="6959520" imgH="3403440" progId="Equation.DSMT4">
                  <p:embed/>
                </p:oleObj>
              </mc:Choice>
              <mc:Fallback>
                <p:oleObj name="Equation" r:id="rId4" imgW="6959520" imgH="3403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175933"/>
                        <a:ext cx="6959600" cy="340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970" name="Object 2"/>
          <p:cNvGraphicFramePr>
            <a:graphicFrameLocks noChangeAspect="1"/>
          </p:cNvGraphicFramePr>
          <p:nvPr/>
        </p:nvGraphicFramePr>
        <p:xfrm>
          <a:off x="530225" y="1384300"/>
          <a:ext cx="662940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quation" r:id="rId3" imgW="6629400" imgH="4267080" progId="Equation.DSMT4">
                  <p:embed/>
                </p:oleObj>
              </mc:Choice>
              <mc:Fallback>
                <p:oleObj name="Equation" r:id="rId3" imgW="6629400" imgH="4267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384300"/>
                        <a:ext cx="6629400" cy="426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Addition and Subtraction with Radicals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 the indicated operation and simplify, if possible. Assume that all variables are positive.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55978" y="2362200"/>
          <a:ext cx="240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2400120" imgH="444240" progId="Equation.DSMT4">
                  <p:embed/>
                </p:oleObj>
              </mc:Choice>
              <mc:Fallback>
                <p:oleObj name="Equation" r:id="rId3" imgW="2400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362200"/>
                        <a:ext cx="240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55978" y="3125788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125788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092222" y="3059289"/>
          <a:ext cx="266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2666880" imgH="444240" progId="Equation.DSMT4">
                  <p:embed/>
                </p:oleObj>
              </mc:Choice>
              <mc:Fallback>
                <p:oleObj name="Equation" r:id="rId7" imgW="26668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222" y="3059289"/>
                        <a:ext cx="266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092222" y="3668889"/>
          <a:ext cx="220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2209680" imgH="444240" progId="Equation.DSMT4">
                  <p:embed/>
                </p:oleObj>
              </mc:Choice>
              <mc:Fallback>
                <p:oleObj name="Equation" r:id="rId9" imgW="22096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222" y="3668889"/>
                        <a:ext cx="220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092222" y="4268611"/>
          <a:ext cx="1854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1" imgW="1854000" imgH="520560" progId="Equation.DSMT4">
                  <p:embed/>
                </p:oleObj>
              </mc:Choice>
              <mc:Fallback>
                <p:oleObj name="Equation" r:id="rId11" imgW="185400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222" y="4268611"/>
                        <a:ext cx="1854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92222" y="4903612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3" imgW="1104840" imgH="444240" progId="Equation.DSMT4">
                  <p:embed/>
                </p:oleObj>
              </mc:Choice>
              <mc:Fallback>
                <p:oleObj name="Equation" r:id="rId13" imgW="11048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2222" y="4903612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057400" y="3035300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5" imgW="1955520" imgH="444240" progId="Equation.DSMT4">
                  <p:embed/>
                </p:oleObj>
              </mc:Choice>
              <mc:Fallback>
                <p:oleObj name="Equation" r:id="rId15" imgW="19555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035300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Addition and Subtraction with Radicals (cont.)</a:t>
            </a:r>
          </a:p>
        </p:txBody>
      </p:sp>
      <p:graphicFrame>
        <p:nvGraphicFramePr>
          <p:cNvPr id="192516" name="Object 4"/>
          <p:cNvGraphicFramePr>
            <a:graphicFrameLocks noChangeAspect="1"/>
          </p:cNvGraphicFramePr>
          <p:nvPr/>
        </p:nvGraphicFramePr>
        <p:xfrm>
          <a:off x="4724400" y="3302000"/>
          <a:ext cx="4013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4012920" imgH="1117440" progId="Equation.DSMT4">
                  <p:embed/>
                </p:oleObj>
              </mc:Choice>
              <mc:Fallback>
                <p:oleObj name="Equation" r:id="rId3" imgW="4012920" imgH="1117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302000"/>
                        <a:ext cx="4013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47512" y="1371600"/>
          <a:ext cx="2921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2920680" imgH="444240" progId="Equation.DSMT4">
                  <p:embed/>
                </p:oleObj>
              </mc:Choice>
              <mc:Fallback>
                <p:oleObj name="Equation" r:id="rId5" imgW="2920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12" y="1371600"/>
                        <a:ext cx="2921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47512" y="2047875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12" y="2047875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219200" y="3279775"/>
          <a:ext cx="320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3200400" imgH="444240" progId="Equation.DSMT4">
                  <p:embed/>
                </p:oleObj>
              </mc:Choice>
              <mc:Fallback>
                <p:oleObj name="Equation" r:id="rId9" imgW="3200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9775"/>
                        <a:ext cx="320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19200" y="396875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1" imgW="2717640" imgH="444240" progId="Equation.DSMT4">
                  <p:embed/>
                </p:oleObj>
              </mc:Choice>
              <mc:Fallback>
                <p:oleObj name="Equation" r:id="rId11" imgW="27176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6875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216378" y="4657725"/>
          <a:ext cx="2540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3" imgW="2539800" imgH="520560" progId="Equation.DSMT4">
                  <p:embed/>
                </p:oleObj>
              </mc:Choice>
              <mc:Fallback>
                <p:oleObj name="Equation" r:id="rId13" imgW="2539800" imgH="520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378" y="4657725"/>
                        <a:ext cx="2540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219200" y="5422900"/>
          <a:ext cx="181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5" imgW="1815840" imgH="444240" progId="Equation.DSMT4">
                  <p:embed/>
                </p:oleObj>
              </mc:Choice>
              <mc:Fallback>
                <p:oleObj name="Equation" r:id="rId15" imgW="18158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422900"/>
                        <a:ext cx="181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47512" y="2590800"/>
          <a:ext cx="248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7" imgW="2489040" imgH="444240" progId="Equation.DSMT4">
                  <p:embed/>
                </p:oleObj>
              </mc:Choice>
              <mc:Fallback>
                <p:oleObj name="Equation" r:id="rId17" imgW="24890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12" y="2590800"/>
                        <a:ext cx="2489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Addition and Subtraction with Radicals (cont.)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4689" y="1303866"/>
          <a:ext cx="223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2234880" imgH="444240" progId="Equation.DSMT4">
                  <p:embed/>
                </p:oleObj>
              </mc:Choice>
              <mc:Fallback>
                <p:oleObj name="Equation" r:id="rId3" imgW="22348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1303866"/>
                        <a:ext cx="223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44689" y="1992313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1992313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016022" y="1924755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7" imgW="2197080" imgH="444240" progId="Equation.DSMT4">
                  <p:embed/>
                </p:oleObj>
              </mc:Choice>
              <mc:Fallback>
                <p:oleObj name="Equation" r:id="rId7" imgW="21970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022" y="1924755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016022" y="2525889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9" imgW="2031840" imgH="444240" progId="Equation.DSMT4">
                  <p:embed/>
                </p:oleObj>
              </mc:Choice>
              <mc:Fallback>
                <p:oleObj name="Equation" r:id="rId9" imgW="20318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022" y="2525889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016022" y="3150305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1" imgW="1828800" imgH="444240" progId="Equation.DSMT4">
                  <p:embed/>
                </p:oleObj>
              </mc:Choice>
              <mc:Fallback>
                <p:oleObj name="Equation" r:id="rId11" imgW="18288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022" y="3150305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867400" y="3141133"/>
          <a:ext cx="1219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3" imgW="1218960" imgH="507960" progId="Equation.DSMT4">
                  <p:embed/>
                </p:oleObj>
              </mc:Choice>
              <mc:Fallback>
                <p:oleObj name="Equation" r:id="rId13" imgW="121896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141133"/>
                        <a:ext cx="1219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44689" y="3575754"/>
          <a:ext cx="283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5" imgW="2831760" imgH="558720" progId="Equation.DSMT4">
                  <p:embed/>
                </p:oleObj>
              </mc:Choice>
              <mc:Fallback>
                <p:oleObj name="Equation" r:id="rId15" imgW="2831760" imgH="55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3575754"/>
                        <a:ext cx="283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44689" y="4346575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7" imgW="1384200" imgH="304560" progId="Equation.DSMT4">
                  <p:embed/>
                </p:oleObj>
              </mc:Choice>
              <mc:Fallback>
                <p:oleObj name="Equation" r:id="rId17" imgW="138420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4346575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567767" y="4233333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9" imgW="3555720" imgH="558720" progId="Equation.DSMT4">
                  <p:embed/>
                </p:oleObj>
              </mc:Choice>
              <mc:Fallback>
                <p:oleObj name="Equation" r:id="rId19" imgW="3555720" imgH="5587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767" y="4233333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567767" y="4890909"/>
          <a:ext cx="255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21" imgW="2552400" imgH="507960" progId="Equation.DSMT4">
                  <p:embed/>
                </p:oleObj>
              </mc:Choice>
              <mc:Fallback>
                <p:oleObj name="Equation" r:id="rId21" imgW="2552400" imgH="507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767" y="4890909"/>
                        <a:ext cx="2552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4567767" y="5497689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23" imgW="1485720" imgH="507960" progId="Equation.DSMT4">
                  <p:embed/>
                </p:oleObj>
              </mc:Choice>
              <mc:Fallback>
                <p:oleObj name="Equation" r:id="rId23" imgW="148572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767" y="5497689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2133600" y="1917700"/>
          <a:ext cx="1790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25" imgW="1790640" imgH="444240" progId="Equation.DSMT4">
                  <p:embed/>
                </p:oleObj>
              </mc:Choice>
              <mc:Fallback>
                <p:oleObj name="Equation" r:id="rId25" imgW="179064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17700"/>
                        <a:ext cx="1790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2057400" y="4241800"/>
          <a:ext cx="2374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27" imgW="2374560" imgH="558720" progId="Equation.DSMT4">
                  <p:embed/>
                </p:oleObj>
              </mc:Choice>
              <mc:Fallback>
                <p:oleObj name="Equation" r:id="rId27" imgW="2374560" imgH="5587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241800"/>
                        <a:ext cx="2374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Multiplication of Radicals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simplify the following expressions.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5978" y="1916289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676160" imgH="444240" progId="Equation.DSMT4">
                  <p:embed/>
                </p:oleObj>
              </mc:Choice>
              <mc:Fallback>
                <p:oleObj name="Equation" r:id="rId3" imgW="16761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916289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4689" y="2548467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2548467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55978" y="3158067"/>
          <a:ext cx="1219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1218960" imgH="444240" progId="Equation.DSMT4">
                  <p:embed/>
                </p:oleObj>
              </mc:Choice>
              <mc:Fallback>
                <p:oleObj name="Equation" r:id="rId7" imgW="12189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158067"/>
                        <a:ext cx="1219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92110" y="3158067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1917360" imgH="444240" progId="Equation.DSMT4">
                  <p:embed/>
                </p:oleObj>
              </mc:Choice>
              <mc:Fallback>
                <p:oleObj name="Equation" r:id="rId9" imgW="1917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110" y="3158067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71195" y="3045883"/>
          <a:ext cx="1714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1714320" imgH="698400" progId="Equation.DSMT4">
                  <p:embed/>
                </p:oleObj>
              </mc:Choice>
              <mc:Fallback>
                <p:oleObj name="Equation" r:id="rId11" imgW="171432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195" y="3045883"/>
                        <a:ext cx="1714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508978" y="3123494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3" imgW="914400" imgH="444240" progId="Equation.DSMT4">
                  <p:embed/>
                </p:oleObj>
              </mc:Choice>
              <mc:Fallback>
                <p:oleObj name="Equation" r:id="rId13" imgW="9144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978" y="3123494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Multiplication of Radicals (cont.)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55978" y="1315155"/>
          <a:ext cx="297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2971800" imgH="495000" progId="Equation.DSMT4">
                  <p:embed/>
                </p:oleObj>
              </mc:Choice>
              <mc:Fallback>
                <p:oleObj name="Equation" r:id="rId3" imgW="297180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315155"/>
                        <a:ext cx="297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55978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200400" y="2483556"/>
          <a:ext cx="4229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4228920" imgH="571320" progId="Equation.DSMT4">
                  <p:embed/>
                </p:oleObj>
              </mc:Choice>
              <mc:Fallback>
                <p:oleObj name="Equation" r:id="rId7" imgW="42289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483556"/>
                        <a:ext cx="4229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200400" y="3195461"/>
          <a:ext cx="309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3098520" imgH="444240" progId="Equation.DSMT4">
                  <p:embed/>
                </p:oleObj>
              </mc:Choice>
              <mc:Fallback>
                <p:oleObj name="Equation" r:id="rId9" imgW="309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195461"/>
                        <a:ext cx="309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200400" y="3791656"/>
          <a:ext cx="2768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2768400" imgH="520560" progId="Equation.DSMT4">
                  <p:embed/>
                </p:oleObj>
              </mc:Choice>
              <mc:Fallback>
                <p:oleObj name="Equation" r:id="rId11" imgW="276840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1656"/>
                        <a:ext cx="2768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200400" y="4432300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1549080" imgH="444240" progId="Equation.DSMT4">
                  <p:embed/>
                </p:oleObj>
              </mc:Choice>
              <mc:Fallback>
                <p:oleObj name="Equation" r:id="rId13" imgW="15490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432300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55978" y="2590800"/>
          <a:ext cx="254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5" imgW="2539800" imgH="495000" progId="Equation.DSMT4">
                  <p:embed/>
                </p:oleObj>
              </mc:Choice>
              <mc:Fallback>
                <p:oleObj name="Equation" r:id="rId15" imgW="253980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2590800"/>
                        <a:ext cx="254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Multiplication of Radicals (cont.)</a:t>
            </a:r>
          </a:p>
        </p:txBody>
      </p:sp>
      <p:graphicFrame>
        <p:nvGraphicFramePr>
          <p:cNvPr id="196611" name="Object 3"/>
          <p:cNvGraphicFramePr>
            <a:graphicFrameLocks noChangeAspect="1"/>
          </p:cNvGraphicFramePr>
          <p:nvPr/>
        </p:nvGraphicFramePr>
        <p:xfrm>
          <a:off x="5943600" y="2590800"/>
          <a:ext cx="237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2374560" imgH="330120" progId="Equation.DSMT4">
                  <p:embed/>
                </p:oleObj>
              </mc:Choice>
              <mc:Fallback>
                <p:oleObj name="Equation" r:id="rId3" imgW="2374560" imgH="330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590800"/>
                        <a:ext cx="237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48922" y="1227666"/>
          <a:ext cx="2019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2019240" imgH="583920" progId="Equation.DSMT4">
                  <p:embed/>
                </p:oleObj>
              </mc:Choice>
              <mc:Fallback>
                <p:oleObj name="Equation" r:id="rId5" imgW="20192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2" y="1227666"/>
                        <a:ext cx="2019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48922" y="1981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2" y="1981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222500" y="2438400"/>
          <a:ext cx="3568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3568680" imgH="583920" progId="Equation.DSMT4">
                  <p:embed/>
                </p:oleObj>
              </mc:Choice>
              <mc:Fallback>
                <p:oleObj name="Equation" r:id="rId9" imgW="3568680" imgH="583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438400"/>
                        <a:ext cx="3568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222500" y="3232150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2031840" imgH="444240" progId="Equation.DSMT4">
                  <p:embed/>
                </p:oleObj>
              </mc:Choice>
              <mc:Fallback>
                <p:oleObj name="Equation" r:id="rId11" imgW="20318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232150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222500" y="3886200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3" imgW="1841400" imgH="444240" progId="Equation.DSMT4">
                  <p:embed/>
                </p:oleObj>
              </mc:Choice>
              <mc:Fallback>
                <p:oleObj name="Equation" r:id="rId13" imgW="18414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886200"/>
                        <a:ext cx="184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222500" y="4540250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5" imgW="1701720" imgH="444240" progId="Equation.DSMT4">
                  <p:embed/>
                </p:oleObj>
              </mc:Choice>
              <mc:Fallback>
                <p:oleObj name="Equation" r:id="rId15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4540250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222500" y="5194300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7" imgW="1409400" imgH="444240" progId="Equation.DSMT4">
                  <p:embed/>
                </p:oleObj>
              </mc:Choice>
              <mc:Fallback>
                <p:oleObj name="Equation" r:id="rId17" imgW="140940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5194300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48922" y="2438400"/>
          <a:ext cx="157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9" imgW="1574640" imgH="583920" progId="Equation.DSMT4">
                  <p:embed/>
                </p:oleObj>
              </mc:Choice>
              <mc:Fallback>
                <p:oleObj name="Equation" r:id="rId19" imgW="1574640" imgH="5839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2" y="2438400"/>
                        <a:ext cx="157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Multiplication of Radicals (cont.)</a:t>
            </a:r>
          </a:p>
        </p:txBody>
      </p:sp>
      <p:graphicFrame>
        <p:nvGraphicFramePr>
          <p:cNvPr id="196611" name="Object 3"/>
          <p:cNvGraphicFramePr>
            <a:graphicFrameLocks noChangeAspect="1"/>
          </p:cNvGraphicFramePr>
          <p:nvPr/>
        </p:nvGraphicFramePr>
        <p:xfrm>
          <a:off x="5816600" y="2819400"/>
          <a:ext cx="2260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2260440" imgH="330120" progId="Equation.DSMT4">
                  <p:embed/>
                </p:oleObj>
              </mc:Choice>
              <mc:Fallback>
                <p:oleObj name="Equation" r:id="rId3" imgW="2260440" imgH="330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819400"/>
                        <a:ext cx="2260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44513" y="1282700"/>
          <a:ext cx="3238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3238200" imgH="622080" progId="Equation.DSMT4">
                  <p:embed/>
                </p:oleObj>
              </mc:Choice>
              <mc:Fallback>
                <p:oleObj name="Equation" r:id="rId5" imgW="323820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1282700"/>
                        <a:ext cx="3238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75733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33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429000" y="2615671"/>
          <a:ext cx="2133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2133360" imgH="698400" progId="Equation.DSMT4">
                  <p:embed/>
                </p:oleObj>
              </mc:Choice>
              <mc:Fallback>
                <p:oleObj name="Equation" r:id="rId9" imgW="213336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15671"/>
                        <a:ext cx="2133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440289" y="34417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1307880" imgH="291960" progId="Equation.DSMT4">
                  <p:embed/>
                </p:oleObj>
              </mc:Choice>
              <mc:Fallback>
                <p:oleObj name="Equation" r:id="rId11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289" y="34417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6263" y="2696633"/>
          <a:ext cx="275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3" imgW="2755800" imgH="622080" progId="Equation.DSMT4">
                  <p:embed/>
                </p:oleObj>
              </mc:Choice>
              <mc:Fallback>
                <p:oleObj name="Equation" r:id="rId13" imgW="275580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2696633"/>
                        <a:ext cx="275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612</Words>
  <Application>Microsoft Office PowerPoint</Application>
  <PresentationFormat>On-screen Show (4:3)</PresentationFormat>
  <Paragraphs>91</Paragraphs>
  <Slides>26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Section 6.3</vt:lpstr>
      <vt:lpstr>Objectives</vt:lpstr>
      <vt:lpstr>Example 1: Addition and Subtraction with Radicals</vt:lpstr>
      <vt:lpstr>Example 1: Addition and Subtraction with Radicals (cont.)</vt:lpstr>
      <vt:lpstr>Example 1: Addition and Subtraction with Radicals (cont.)</vt:lpstr>
      <vt:lpstr>Example 2: Multiplication of Radicals</vt:lpstr>
      <vt:lpstr>Example 2: Multiplication of Radicals (cont.)</vt:lpstr>
      <vt:lpstr>Example 2: Multiplication of Radicals (cont.)</vt:lpstr>
      <vt:lpstr>Example 2: Multiplication of Radicals (cont.)</vt:lpstr>
      <vt:lpstr>Rationalizing Denominators of Rational Expressions</vt:lpstr>
      <vt:lpstr>Example 3: Rationalizing the Denominator</vt:lpstr>
      <vt:lpstr>Example 3: Rationalizing the Denominator (cont.)</vt:lpstr>
      <vt:lpstr>Rationalizing Denominators of Rational Expressions</vt:lpstr>
      <vt:lpstr>Rationalizing Denominators of Rational Expressions</vt:lpstr>
      <vt:lpstr>Example 4: Rationalizing a Denominator with a Sum or Difference Involving a Square Root</vt:lpstr>
      <vt:lpstr>Example 4: Rationalizing a Denominator with a Sum or Difference Involving a Square Root (cont.)</vt:lpstr>
      <vt:lpstr>Example 4: Rationalizing a Denominator with a Sum or Difference Involving a Square Root (cont.)</vt:lpstr>
      <vt:lpstr>Example 4: Rationalizing a Denominator with a Sum or Difference Involving a Square Root (cont.)</vt:lpstr>
      <vt:lpstr>Example 4: Rationalizing a Denominator with a Sum or Difference Involving a Square Root (cont.)</vt:lpstr>
      <vt:lpstr>Example 4: Rationalizing a Denominator with a Sum or Difference Involving a Square Root (cont.)</vt:lpstr>
      <vt:lpstr>Example 5: Using a TI-84 Graphing Calculator to Evaluate Radical Expressions</vt:lpstr>
      <vt:lpstr>Example 5: Using a TI-84 Graphing Calculator to Evaluate Radical Expressions (cont.)</vt:lpstr>
      <vt:lpstr>Example 5: Using a TI-84 Graphing Calculator to Evaluate Radical Expressions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60</cp:revision>
  <dcterms:created xsi:type="dcterms:W3CDTF">2013-04-26T14:43:13Z</dcterms:created>
  <dcterms:modified xsi:type="dcterms:W3CDTF">2016-10-01T01:03:09Z</dcterms:modified>
</cp:coreProperties>
</file>