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image" Target="../media/image66.wmf"/><Relationship Id="rId3" Type="http://schemas.openxmlformats.org/officeDocument/2006/relationships/image" Target="../media/image56.wmf"/><Relationship Id="rId7" Type="http://schemas.openxmlformats.org/officeDocument/2006/relationships/image" Target="../media/image60.wmf"/><Relationship Id="rId12" Type="http://schemas.openxmlformats.org/officeDocument/2006/relationships/image" Target="../media/image65.wmf"/><Relationship Id="rId2" Type="http://schemas.openxmlformats.org/officeDocument/2006/relationships/image" Target="../media/image55.wmf"/><Relationship Id="rId1" Type="http://schemas.openxmlformats.org/officeDocument/2006/relationships/image" Target="../media/image17.wmf"/><Relationship Id="rId6" Type="http://schemas.openxmlformats.org/officeDocument/2006/relationships/image" Target="../media/image59.wmf"/><Relationship Id="rId11" Type="http://schemas.openxmlformats.org/officeDocument/2006/relationships/image" Target="../media/image64.wmf"/><Relationship Id="rId5" Type="http://schemas.openxmlformats.org/officeDocument/2006/relationships/image" Target="../media/image58.wmf"/><Relationship Id="rId10" Type="http://schemas.openxmlformats.org/officeDocument/2006/relationships/image" Target="../media/image63.wmf"/><Relationship Id="rId4" Type="http://schemas.openxmlformats.org/officeDocument/2006/relationships/image" Target="../media/image57.wmf"/><Relationship Id="rId9" Type="http://schemas.openxmlformats.org/officeDocument/2006/relationships/image" Target="../media/image6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5" Type="http://schemas.openxmlformats.org/officeDocument/2006/relationships/image" Target="../media/image71.wmf"/><Relationship Id="rId4" Type="http://schemas.openxmlformats.org/officeDocument/2006/relationships/image" Target="../media/image7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image" Target="../media/image72.wmf"/><Relationship Id="rId6" Type="http://schemas.openxmlformats.org/officeDocument/2006/relationships/image" Target="../media/image77.wmf"/><Relationship Id="rId5" Type="http://schemas.openxmlformats.org/officeDocument/2006/relationships/image" Target="../media/image76.wmf"/><Relationship Id="rId4" Type="http://schemas.openxmlformats.org/officeDocument/2006/relationships/image" Target="../media/image7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7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5" Type="http://schemas.openxmlformats.org/officeDocument/2006/relationships/image" Target="../media/image83.wmf"/><Relationship Id="rId4" Type="http://schemas.openxmlformats.org/officeDocument/2006/relationships/image" Target="../media/image82.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6" Type="http://schemas.openxmlformats.org/officeDocument/2006/relationships/image" Target="../media/image89.wmf"/><Relationship Id="rId5" Type="http://schemas.openxmlformats.org/officeDocument/2006/relationships/image" Target="../media/image88.wmf"/><Relationship Id="rId4" Type="http://schemas.openxmlformats.org/officeDocument/2006/relationships/image" Target="../media/image87.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90.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9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3.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 Id="rId9" Type="http://schemas.openxmlformats.org/officeDocument/2006/relationships/image" Target="../media/image4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5" Type="http://schemas.openxmlformats.org/officeDocument/2006/relationships/image" Target="../media/image53.wmf"/><Relationship Id="rId4" Type="http://schemas.openxmlformats.org/officeDocument/2006/relationships/image" Target="../media/image5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F671B0-F64C-4974-A044-33C08F197FD0}" type="datetimeFigureOut">
              <a:rPr lang="en-US" smtClean="0"/>
              <a:pPr/>
              <a:t>9/30/2016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1D09D0-D08A-4AED-9A44-D67BD1B6000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slideLayout" Target="../slideLayouts/slideLayout2.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vmlDrawing" Target="../drawings/vmlDrawing6.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5" Type="http://schemas.openxmlformats.org/officeDocument/2006/relationships/oleObject" Target="../embeddings/oleObject42.bin"/><Relationship Id="rId10" Type="http://schemas.openxmlformats.org/officeDocument/2006/relationships/image" Target="../media/image40.wmf"/><Relationship Id="rId19" Type="http://schemas.openxmlformats.org/officeDocument/2006/relationships/oleObject" Target="../embeddings/oleObject44.bin"/><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1.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7.wmf"/><Relationship Id="rId5" Type="http://schemas.openxmlformats.org/officeDocument/2006/relationships/oleObject" Target="../embeddings/oleObject46.bin"/><Relationship Id="rId4" Type="http://schemas.openxmlformats.org/officeDocument/2006/relationships/image" Target="../media/image46.wmf"/></Relationships>
</file>

<file path=ppt/slides/_rels/slide12.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5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50.wmf"/><Relationship Id="rId11" Type="http://schemas.openxmlformats.org/officeDocument/2006/relationships/oleObject" Target="../embeddings/oleObject52.bin"/><Relationship Id="rId5" Type="http://schemas.openxmlformats.org/officeDocument/2006/relationships/oleObject" Target="../embeddings/oleObject49.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51.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54.wmf"/></Relationships>
</file>

<file path=ppt/slides/_rels/slide14.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9.bin"/><Relationship Id="rId18" Type="http://schemas.openxmlformats.org/officeDocument/2006/relationships/image" Target="../media/image61.wmf"/><Relationship Id="rId26" Type="http://schemas.openxmlformats.org/officeDocument/2006/relationships/image" Target="../media/image65.wmf"/><Relationship Id="rId3" Type="http://schemas.openxmlformats.org/officeDocument/2006/relationships/oleObject" Target="../embeddings/oleObject54.bin"/><Relationship Id="rId21" Type="http://schemas.openxmlformats.org/officeDocument/2006/relationships/oleObject" Target="../embeddings/oleObject63.bin"/><Relationship Id="rId7" Type="http://schemas.openxmlformats.org/officeDocument/2006/relationships/oleObject" Target="../embeddings/oleObject56.bin"/><Relationship Id="rId12" Type="http://schemas.openxmlformats.org/officeDocument/2006/relationships/image" Target="../media/image58.wmf"/><Relationship Id="rId17" Type="http://schemas.openxmlformats.org/officeDocument/2006/relationships/oleObject" Target="../embeddings/oleObject61.bin"/><Relationship Id="rId25" Type="http://schemas.openxmlformats.org/officeDocument/2006/relationships/oleObject" Target="../embeddings/oleObject65.bin"/><Relationship Id="rId2" Type="http://schemas.openxmlformats.org/officeDocument/2006/relationships/slideLayout" Target="../slideLayouts/slideLayout2.xml"/><Relationship Id="rId16" Type="http://schemas.openxmlformats.org/officeDocument/2006/relationships/image" Target="../media/image60.wmf"/><Relationship Id="rId20" Type="http://schemas.openxmlformats.org/officeDocument/2006/relationships/image" Target="../media/image62.wmf"/><Relationship Id="rId1" Type="http://schemas.openxmlformats.org/officeDocument/2006/relationships/vmlDrawing" Target="../drawings/vmlDrawing10.vml"/><Relationship Id="rId6" Type="http://schemas.openxmlformats.org/officeDocument/2006/relationships/image" Target="../media/image55.wmf"/><Relationship Id="rId11" Type="http://schemas.openxmlformats.org/officeDocument/2006/relationships/oleObject" Target="../embeddings/oleObject58.bin"/><Relationship Id="rId24" Type="http://schemas.openxmlformats.org/officeDocument/2006/relationships/image" Target="../media/image64.wmf"/><Relationship Id="rId5" Type="http://schemas.openxmlformats.org/officeDocument/2006/relationships/oleObject" Target="../embeddings/oleObject55.bin"/><Relationship Id="rId15" Type="http://schemas.openxmlformats.org/officeDocument/2006/relationships/oleObject" Target="../embeddings/oleObject60.bin"/><Relationship Id="rId23" Type="http://schemas.openxmlformats.org/officeDocument/2006/relationships/oleObject" Target="../embeddings/oleObject64.bin"/><Relationship Id="rId28" Type="http://schemas.openxmlformats.org/officeDocument/2006/relationships/image" Target="../media/image66.wmf"/><Relationship Id="rId10" Type="http://schemas.openxmlformats.org/officeDocument/2006/relationships/image" Target="../media/image57.wmf"/><Relationship Id="rId19" Type="http://schemas.openxmlformats.org/officeDocument/2006/relationships/oleObject" Target="../embeddings/oleObject62.bin"/><Relationship Id="rId4" Type="http://schemas.openxmlformats.org/officeDocument/2006/relationships/image" Target="../media/image17.wmf"/><Relationship Id="rId9" Type="http://schemas.openxmlformats.org/officeDocument/2006/relationships/oleObject" Target="../embeddings/oleObject57.bin"/><Relationship Id="rId14" Type="http://schemas.openxmlformats.org/officeDocument/2006/relationships/image" Target="../media/image59.wmf"/><Relationship Id="rId22" Type="http://schemas.openxmlformats.org/officeDocument/2006/relationships/image" Target="../media/image63.wmf"/><Relationship Id="rId27" Type="http://schemas.openxmlformats.org/officeDocument/2006/relationships/oleObject" Target="../embeddings/oleObject66.bin"/></Relationships>
</file>

<file path=ppt/slides/_rels/slide15.x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1.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68.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70.wmf"/><Relationship Id="rId4" Type="http://schemas.openxmlformats.org/officeDocument/2006/relationships/image" Target="../media/image67.wmf"/><Relationship Id="rId9" Type="http://schemas.openxmlformats.org/officeDocument/2006/relationships/oleObject" Target="../embeddings/oleObject70.bin"/></Relationships>
</file>

<file path=ppt/slides/_rels/slide16.x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oleObject" Target="../embeddings/oleObject77.bin"/><Relationship Id="rId3" Type="http://schemas.openxmlformats.org/officeDocument/2006/relationships/oleObject" Target="../embeddings/oleObject72.bin"/><Relationship Id="rId7" Type="http://schemas.openxmlformats.org/officeDocument/2006/relationships/oleObject" Target="../embeddings/oleObject74.bin"/><Relationship Id="rId12" Type="http://schemas.openxmlformats.org/officeDocument/2006/relationships/image" Target="../media/image76.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3.wmf"/><Relationship Id="rId11" Type="http://schemas.openxmlformats.org/officeDocument/2006/relationships/oleObject" Target="../embeddings/oleObject76.bin"/><Relationship Id="rId5" Type="http://schemas.openxmlformats.org/officeDocument/2006/relationships/oleObject" Target="../embeddings/oleObject73.bin"/><Relationship Id="rId10" Type="http://schemas.openxmlformats.org/officeDocument/2006/relationships/image" Target="../media/image75.wmf"/><Relationship Id="rId4" Type="http://schemas.openxmlformats.org/officeDocument/2006/relationships/image" Target="../media/image72.wmf"/><Relationship Id="rId9" Type="http://schemas.openxmlformats.org/officeDocument/2006/relationships/oleObject" Target="../embeddings/oleObject75.bin"/><Relationship Id="rId14" Type="http://schemas.openxmlformats.org/officeDocument/2006/relationships/image" Target="../media/image77.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78.wmf"/></Relationships>
</file>

<file path=ppt/slides/_rels/slide19.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0.wmf"/><Relationship Id="rId11" Type="http://schemas.openxmlformats.org/officeDocument/2006/relationships/oleObject" Target="../embeddings/oleObject83.bin"/><Relationship Id="rId5" Type="http://schemas.openxmlformats.org/officeDocument/2006/relationships/oleObject" Target="../embeddings/oleObject80.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8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6.wmf"/><Relationship Id="rId13" Type="http://schemas.openxmlformats.org/officeDocument/2006/relationships/oleObject" Target="../embeddings/oleObject89.bin"/><Relationship Id="rId3" Type="http://schemas.openxmlformats.org/officeDocument/2006/relationships/oleObject" Target="../embeddings/oleObject84.bin"/><Relationship Id="rId7" Type="http://schemas.openxmlformats.org/officeDocument/2006/relationships/oleObject" Target="../embeddings/oleObject86.bin"/><Relationship Id="rId12" Type="http://schemas.openxmlformats.org/officeDocument/2006/relationships/image" Target="../media/image88.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85.wmf"/><Relationship Id="rId11" Type="http://schemas.openxmlformats.org/officeDocument/2006/relationships/oleObject" Target="../embeddings/oleObject88.bin"/><Relationship Id="rId5" Type="http://schemas.openxmlformats.org/officeDocument/2006/relationships/oleObject" Target="../embeddings/oleObject85.bin"/><Relationship Id="rId10" Type="http://schemas.openxmlformats.org/officeDocument/2006/relationships/image" Target="../media/image87.wmf"/><Relationship Id="rId4" Type="http://schemas.openxmlformats.org/officeDocument/2006/relationships/image" Target="../media/image84.wmf"/><Relationship Id="rId9" Type="http://schemas.openxmlformats.org/officeDocument/2006/relationships/oleObject" Target="../embeddings/oleObject87.bin"/><Relationship Id="rId14" Type="http://schemas.openxmlformats.org/officeDocument/2006/relationships/image" Target="../media/image8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90.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9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1.bin"/><Relationship Id="rId18" Type="http://schemas.openxmlformats.org/officeDocument/2006/relationships/image" Target="../media/image14.wmf"/><Relationship Id="rId3" Type="http://schemas.openxmlformats.org/officeDocument/2006/relationships/oleObject" Target="../embeddings/oleObject6.bin"/><Relationship Id="rId21" Type="http://schemas.openxmlformats.org/officeDocument/2006/relationships/oleObject" Target="../embeddings/oleObject15.bin"/><Relationship Id="rId7" Type="http://schemas.openxmlformats.org/officeDocument/2006/relationships/oleObject" Target="../embeddings/oleObject8.bin"/><Relationship Id="rId12" Type="http://schemas.openxmlformats.org/officeDocument/2006/relationships/image" Target="../media/image11.wmf"/><Relationship Id="rId17" Type="http://schemas.openxmlformats.org/officeDocument/2006/relationships/oleObject" Target="../embeddings/oleObject13.bin"/><Relationship Id="rId2" Type="http://schemas.openxmlformats.org/officeDocument/2006/relationships/slideLayout" Target="../slideLayouts/slideLayout2.xml"/><Relationship Id="rId16" Type="http://schemas.openxmlformats.org/officeDocument/2006/relationships/image" Target="../media/image13.wmf"/><Relationship Id="rId20" Type="http://schemas.openxmlformats.org/officeDocument/2006/relationships/image" Target="../media/image15.wmf"/><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0.wmf"/><Relationship Id="rId19" Type="http://schemas.openxmlformats.org/officeDocument/2006/relationships/oleObject" Target="../embeddings/oleObject14.bin"/><Relationship Id="rId4" Type="http://schemas.openxmlformats.org/officeDocument/2006/relationships/image" Target="../media/image7.wmf"/><Relationship Id="rId9" Type="http://schemas.openxmlformats.org/officeDocument/2006/relationships/oleObject" Target="../embeddings/oleObject9.bin"/><Relationship Id="rId14" Type="http://schemas.openxmlformats.org/officeDocument/2006/relationships/image" Target="../media/image12.wmf"/><Relationship Id="rId22" Type="http://schemas.openxmlformats.org/officeDocument/2006/relationships/image" Target="../media/image16.wmf"/></Relationships>
</file>

<file path=ppt/slides/_rels/slide7.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oleObject" Target="../embeddings/oleObject21.bin"/><Relationship Id="rId18" Type="http://schemas.openxmlformats.org/officeDocument/2006/relationships/image" Target="../media/image24.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1.wmf"/><Relationship Id="rId17" Type="http://schemas.openxmlformats.org/officeDocument/2006/relationships/oleObject" Target="../embeddings/oleObject23.bin"/><Relationship Id="rId2" Type="http://schemas.openxmlformats.org/officeDocument/2006/relationships/slideLayout" Target="../slideLayouts/slideLayout2.xml"/><Relationship Id="rId16" Type="http://schemas.openxmlformats.org/officeDocument/2006/relationships/image" Target="../media/image23.wmf"/><Relationship Id="rId1" Type="http://schemas.openxmlformats.org/officeDocument/2006/relationships/vmlDrawing" Target="../drawings/vmlDrawing3.vml"/><Relationship Id="rId6" Type="http://schemas.openxmlformats.org/officeDocument/2006/relationships/image" Target="../media/image18.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9.bin"/><Relationship Id="rId14" Type="http://schemas.openxmlformats.org/officeDocument/2006/relationships/image" Target="../media/image22.wmf"/></Relationships>
</file>

<file path=ppt/slides/_rels/slide8.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6.wmf"/><Relationship Id="rId5" Type="http://schemas.openxmlformats.org/officeDocument/2006/relationships/oleObject" Target="../embeddings/oleObject25.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18" Type="http://schemas.openxmlformats.org/officeDocument/2006/relationships/image" Target="../media/image36.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17" Type="http://schemas.openxmlformats.org/officeDocument/2006/relationships/oleObject" Target="../embeddings/oleObject35.bin"/><Relationship Id="rId2" Type="http://schemas.openxmlformats.org/officeDocument/2006/relationships/slideLayout" Target="../slideLayouts/slideLayout2.xml"/><Relationship Id="rId16" Type="http://schemas.openxmlformats.org/officeDocument/2006/relationships/image" Target="../media/image35.wmf"/><Relationship Id="rId1" Type="http://schemas.openxmlformats.org/officeDocument/2006/relationships/vmlDrawing" Target="../drawings/vmlDrawing5.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5" Type="http://schemas.openxmlformats.org/officeDocument/2006/relationships/oleObject" Target="../embeddings/oleObject34.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 Id="rId14" Type="http://schemas.openxmlformats.org/officeDocument/2006/relationships/image" Target="../media/image3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Equations with Radicals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p:txBody>
          <a:bodyPr>
            <a:normAutofit/>
          </a:bodyPr>
          <a:lstStyle/>
          <a:p>
            <a:r>
              <a:rPr lang="en-US" dirty="0"/>
              <a:t>Example 1:	 Equations with One Radical (cont.)</a:t>
            </a:r>
          </a:p>
        </p:txBody>
      </p:sp>
      <p:sp>
        <p:nvSpPr>
          <p:cNvPr id="14341" name="Content Placeholder 2"/>
          <p:cNvSpPr>
            <a:spLocks noGrp="1"/>
          </p:cNvSpPr>
          <p:nvPr>
            <p:ph idx="1"/>
          </p:nvPr>
        </p:nvSpPr>
        <p:spPr>
          <a:xfrm>
            <a:off x="457200" y="1280160"/>
            <a:ext cx="8229600" cy="523220"/>
          </a:xfrm>
        </p:spPr>
        <p:txBody>
          <a:bodyPr>
            <a:spAutoFit/>
          </a:bodyPr>
          <a:lstStyle/>
          <a:p>
            <a:pPr marL="0" indent="4763">
              <a:buNone/>
              <a:tabLst>
                <a:tab pos="463550" algn="l"/>
              </a:tabLst>
            </a:pPr>
            <a:r>
              <a:rPr lang="en-US" b="1" dirty="0"/>
              <a:t>Check both answers </a:t>
            </a:r>
            <a:r>
              <a:rPr lang="en-US" dirty="0"/>
              <a:t>in the original equation: </a:t>
            </a:r>
          </a:p>
        </p:txBody>
      </p:sp>
      <p:graphicFrame>
        <p:nvGraphicFramePr>
          <p:cNvPr id="23571" name="Object 19"/>
          <p:cNvGraphicFramePr>
            <a:graphicFrameLocks noChangeAspect="1"/>
          </p:cNvGraphicFramePr>
          <p:nvPr/>
        </p:nvGraphicFramePr>
        <p:xfrm>
          <a:off x="547688" y="5153378"/>
          <a:ext cx="6261100" cy="838200"/>
        </p:xfrm>
        <a:graphic>
          <a:graphicData uri="http://schemas.openxmlformats.org/presentationml/2006/ole">
            <mc:AlternateContent xmlns:mc="http://schemas.openxmlformats.org/markup-compatibility/2006">
              <mc:Choice xmlns:v="urn:schemas-microsoft-com:vml" Requires="v">
                <p:oleObj spid="_x0000_s6193" name="Equation" r:id="rId3" imgW="6260760" imgH="838080" progId="Equation.DSMT4">
                  <p:embed/>
                </p:oleObj>
              </mc:Choice>
              <mc:Fallback>
                <p:oleObj name="Equation" r:id="rId3" imgW="6260760" imgH="83808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5153378"/>
                        <a:ext cx="626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5"/>
          <p:cNvGraphicFramePr>
            <a:graphicFrameLocks noChangeAspect="1"/>
          </p:cNvGraphicFramePr>
          <p:nvPr/>
        </p:nvGraphicFramePr>
        <p:xfrm>
          <a:off x="674511" y="1765300"/>
          <a:ext cx="3987800" cy="1054100"/>
        </p:xfrm>
        <a:graphic>
          <a:graphicData uri="http://schemas.openxmlformats.org/presentationml/2006/ole">
            <mc:AlternateContent xmlns:mc="http://schemas.openxmlformats.org/markup-compatibility/2006">
              <mc:Choice xmlns:v="urn:schemas-microsoft-com:vml" Requires="v">
                <p:oleObj spid="_x0000_s6194" name="Equation" r:id="rId5" imgW="3987720" imgH="1054080" progId="Equation.DSMT4">
                  <p:embed/>
                </p:oleObj>
              </mc:Choice>
              <mc:Fallback>
                <p:oleObj name="Equation" r:id="rId5" imgW="3987720" imgH="1054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4511" y="1765300"/>
                        <a:ext cx="39878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091267" y="2658534"/>
          <a:ext cx="2044700" cy="990600"/>
        </p:xfrm>
        <a:graphic>
          <a:graphicData uri="http://schemas.openxmlformats.org/presentationml/2006/ole">
            <mc:AlternateContent xmlns:mc="http://schemas.openxmlformats.org/markup-compatibility/2006">
              <mc:Choice xmlns:v="urn:schemas-microsoft-com:vml" Requires="v">
                <p:oleObj spid="_x0000_s6195" name="Equation" r:id="rId7" imgW="2044440" imgH="990360" progId="Equation.DSMT4">
                  <p:embed/>
                </p:oleObj>
              </mc:Choice>
              <mc:Fallback>
                <p:oleObj name="Equation" r:id="rId7" imgW="2044440" imgH="9903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91267" y="2658534"/>
                        <a:ext cx="2044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538589" y="3530598"/>
          <a:ext cx="1587500" cy="965200"/>
        </p:xfrm>
        <a:graphic>
          <a:graphicData uri="http://schemas.openxmlformats.org/presentationml/2006/ole">
            <mc:AlternateContent xmlns:mc="http://schemas.openxmlformats.org/markup-compatibility/2006">
              <mc:Choice xmlns:v="urn:schemas-microsoft-com:vml" Requires="v">
                <p:oleObj spid="_x0000_s6196" name="Equation" r:id="rId9" imgW="1587240" imgH="965160" progId="Equation.DSMT4">
                  <p:embed/>
                </p:oleObj>
              </mc:Choice>
              <mc:Fallback>
                <p:oleObj name="Equation" r:id="rId9" imgW="1587240" imgH="9651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38589" y="3530598"/>
                        <a:ext cx="1587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2861733" y="4507089"/>
          <a:ext cx="1282700" cy="838200"/>
        </p:xfrm>
        <a:graphic>
          <a:graphicData uri="http://schemas.openxmlformats.org/presentationml/2006/ole">
            <mc:AlternateContent xmlns:mc="http://schemas.openxmlformats.org/markup-compatibility/2006">
              <mc:Choice xmlns:v="urn:schemas-microsoft-com:vml" Requires="v">
                <p:oleObj spid="_x0000_s6197" name="Equation" r:id="rId11" imgW="1282680" imgH="838080" progId="Equation.DSMT4">
                  <p:embed/>
                </p:oleObj>
              </mc:Choice>
              <mc:Fallback>
                <p:oleObj name="Equation" r:id="rId11" imgW="128268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61733" y="4507089"/>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576233" y="1739902"/>
          <a:ext cx="3390900" cy="825500"/>
        </p:xfrm>
        <a:graphic>
          <a:graphicData uri="http://schemas.openxmlformats.org/presentationml/2006/ole">
            <mc:AlternateContent xmlns:mc="http://schemas.openxmlformats.org/markup-compatibility/2006">
              <mc:Choice xmlns:v="urn:schemas-microsoft-com:vml" Requires="v">
                <p:oleObj spid="_x0000_s6198" name="Equation" r:id="rId13" imgW="3390840" imgH="825480" progId="Equation.DSMT4">
                  <p:embed/>
                </p:oleObj>
              </mc:Choice>
              <mc:Fallback>
                <p:oleObj name="Equation" r:id="rId13" imgW="3390840" imgH="8254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576233" y="1739902"/>
                        <a:ext cx="3390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5832123" y="2621844"/>
          <a:ext cx="1714500" cy="723900"/>
        </p:xfrm>
        <a:graphic>
          <a:graphicData uri="http://schemas.openxmlformats.org/presentationml/2006/ole">
            <mc:AlternateContent xmlns:mc="http://schemas.openxmlformats.org/markup-compatibility/2006">
              <mc:Choice xmlns:v="urn:schemas-microsoft-com:vml" Requires="v">
                <p:oleObj spid="_x0000_s6199" name="Equation" r:id="rId15" imgW="1714320" imgH="723600" progId="Equation.DSMT4">
                  <p:embed/>
                </p:oleObj>
              </mc:Choice>
              <mc:Fallback>
                <p:oleObj name="Equation" r:id="rId15" imgW="1714320" imgH="7236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32123" y="2621844"/>
                        <a:ext cx="17145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6251222" y="3515078"/>
          <a:ext cx="1270000" cy="698500"/>
        </p:xfrm>
        <a:graphic>
          <a:graphicData uri="http://schemas.openxmlformats.org/presentationml/2006/ole">
            <mc:AlternateContent xmlns:mc="http://schemas.openxmlformats.org/markup-compatibility/2006">
              <mc:Choice xmlns:v="urn:schemas-microsoft-com:vml" Requires="v">
                <p:oleObj spid="_x0000_s6200" name="Equation" r:id="rId17" imgW="1269720" imgH="698400" progId="Equation.DSMT4">
                  <p:embed/>
                </p:oleObj>
              </mc:Choice>
              <mc:Fallback>
                <p:oleObj name="Equation" r:id="rId17" imgW="1269720" imgH="6984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51222" y="3515078"/>
                        <a:ext cx="1270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6742289" y="4432300"/>
          <a:ext cx="812800" cy="292100"/>
        </p:xfrm>
        <a:graphic>
          <a:graphicData uri="http://schemas.openxmlformats.org/presentationml/2006/ole">
            <mc:AlternateContent xmlns:mc="http://schemas.openxmlformats.org/markup-compatibility/2006">
              <mc:Choice xmlns:v="urn:schemas-microsoft-com:vml" Requires="v">
                <p:oleObj spid="_x0000_s6201" name="Equation" r:id="rId19" imgW="812520" imgH="291960" progId="Equation.DSMT4">
                  <p:embed/>
                </p:oleObj>
              </mc:Choice>
              <mc:Fallback>
                <p:oleObj name="Equation" r:id="rId19" imgW="812520" imgH="291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742289" y="4432300"/>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itle 1"/>
          <p:cNvSpPr>
            <a:spLocks noGrp="1"/>
          </p:cNvSpPr>
          <p:nvPr>
            <p:ph type="title"/>
          </p:nvPr>
        </p:nvSpPr>
        <p:spPr/>
        <p:txBody>
          <a:bodyPr>
            <a:normAutofit/>
          </a:bodyPr>
          <a:lstStyle/>
          <a:p>
            <a:r>
              <a:rPr lang="en-US" dirty="0"/>
              <a:t>Example 2: Equations with Two Radicals</a:t>
            </a:r>
          </a:p>
        </p:txBody>
      </p:sp>
      <p:sp>
        <p:nvSpPr>
          <p:cNvPr id="16390" name="Content Placeholder 2"/>
          <p:cNvSpPr>
            <a:spLocks noGrp="1"/>
          </p:cNvSpPr>
          <p:nvPr>
            <p:ph idx="1"/>
          </p:nvPr>
        </p:nvSpPr>
        <p:spPr/>
        <p:txBody>
          <a:bodyPr/>
          <a:lstStyle/>
          <a:p>
            <a:pPr marL="1588" indent="-1588">
              <a:buNone/>
              <a:tabLst>
                <a:tab pos="463550" algn="l"/>
              </a:tabLst>
            </a:pPr>
            <a:r>
              <a:rPr lang="en-US" dirty="0"/>
              <a:t>Solve the following equations with two radicals. You may need to rearrange terms and to square twice.</a:t>
            </a:r>
          </a:p>
          <a:p>
            <a:pPr marL="1588" indent="-1588">
              <a:buNone/>
              <a:tabLst>
                <a:tab pos="463550" algn="l"/>
              </a:tabLst>
            </a:pPr>
            <a:endParaRPr lang="en-US" dirty="0"/>
          </a:p>
          <a:p>
            <a:pPr marL="1588" indent="-1588">
              <a:spcBef>
                <a:spcPts val="2400"/>
              </a:spcBef>
              <a:buNone/>
              <a:tabLst>
                <a:tab pos="463550" algn="l"/>
              </a:tabLst>
            </a:pPr>
            <a:r>
              <a:rPr lang="en-US" b="1" dirty="0"/>
              <a:t>Solution: </a:t>
            </a:r>
            <a:r>
              <a:rPr lang="en-US" dirty="0"/>
              <a:t>There are two radicals on opposite sides of the equation. Squaring both sides will give a new equation with no radicals. </a:t>
            </a:r>
          </a:p>
          <a:p>
            <a:pPr marL="1588" indent="-1588">
              <a:buNone/>
              <a:tabLst>
                <a:tab pos="463550" algn="l"/>
              </a:tabLst>
            </a:pPr>
            <a:endParaRPr lang="en-US" dirty="0"/>
          </a:p>
          <a:p>
            <a:pPr marL="1588" indent="-1588">
              <a:buNone/>
              <a:tabLst>
                <a:tab pos="463550" algn="l"/>
              </a:tabLst>
            </a:pPr>
            <a:endParaRPr lang="en-US" dirty="0"/>
          </a:p>
        </p:txBody>
      </p:sp>
      <p:graphicFrame>
        <p:nvGraphicFramePr>
          <p:cNvPr id="89095" name="Object 7"/>
          <p:cNvGraphicFramePr>
            <a:graphicFrameLocks noChangeAspect="1"/>
          </p:cNvGraphicFramePr>
          <p:nvPr/>
        </p:nvGraphicFramePr>
        <p:xfrm>
          <a:off x="560696" y="2362200"/>
          <a:ext cx="2908300" cy="444500"/>
        </p:xfrm>
        <a:graphic>
          <a:graphicData uri="http://schemas.openxmlformats.org/presentationml/2006/ole">
            <mc:AlternateContent xmlns:mc="http://schemas.openxmlformats.org/markup-compatibility/2006">
              <mc:Choice xmlns:v="urn:schemas-microsoft-com:vml" Requires="v">
                <p:oleObj spid="_x0000_s7185" name="Equation" r:id="rId3" imgW="2908080" imgH="444240" progId="Equation.DSMT4">
                  <p:embed/>
                </p:oleObj>
              </mc:Choice>
              <mc:Fallback>
                <p:oleObj name="Equation" r:id="rId3" imgW="2908080" imgH="44424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696" y="2362200"/>
                        <a:ext cx="2908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9096" name="Object 8"/>
          <p:cNvGraphicFramePr>
            <a:graphicFrameLocks noChangeAspect="1"/>
          </p:cNvGraphicFramePr>
          <p:nvPr/>
        </p:nvGraphicFramePr>
        <p:xfrm>
          <a:off x="3263900" y="4572000"/>
          <a:ext cx="2413000" cy="444500"/>
        </p:xfrm>
        <a:graphic>
          <a:graphicData uri="http://schemas.openxmlformats.org/presentationml/2006/ole">
            <mc:AlternateContent xmlns:mc="http://schemas.openxmlformats.org/markup-compatibility/2006">
              <mc:Choice xmlns:v="urn:schemas-microsoft-com:vml" Requires="v">
                <p:oleObj spid="_x0000_s7186" name="Equation" r:id="rId5" imgW="2412720" imgH="444240" progId="Equation.DSMT4">
                  <p:embed/>
                </p:oleObj>
              </mc:Choice>
              <mc:Fallback>
                <p:oleObj name="Equation" r:id="rId5" imgW="2412720" imgH="44424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63900" y="45720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2895600" y="5092700"/>
          <a:ext cx="3136900" cy="698500"/>
        </p:xfrm>
        <a:graphic>
          <a:graphicData uri="http://schemas.openxmlformats.org/presentationml/2006/ole">
            <mc:AlternateContent xmlns:mc="http://schemas.openxmlformats.org/markup-compatibility/2006">
              <mc:Choice xmlns:v="urn:schemas-microsoft-com:vml" Requires="v">
                <p:oleObj spid="_x0000_s7187" name="Equation" r:id="rId7" imgW="3136680" imgH="698400" progId="Equation.DSMT4">
                  <p:embed/>
                </p:oleObj>
              </mc:Choice>
              <mc:Fallback>
                <p:oleObj name="Equation" r:id="rId7" imgW="3136680" imgH="698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95600" y="5092700"/>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90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Equations with Two Radicals (cont.)</a:t>
            </a:r>
          </a:p>
        </p:txBody>
      </p:sp>
      <p:sp>
        <p:nvSpPr>
          <p:cNvPr id="3" name="Content Placeholder 2"/>
          <p:cNvSpPr>
            <a:spLocks noGrp="1"/>
          </p:cNvSpPr>
          <p:nvPr>
            <p:ph idx="1"/>
          </p:nvPr>
        </p:nvSpPr>
        <p:spPr/>
        <p:txBody>
          <a:bodyPr/>
          <a:lstStyle/>
          <a:p>
            <a:pPr marL="1588" indent="-1588">
              <a:buNone/>
              <a:tabLst>
                <a:tab pos="463550" algn="l"/>
              </a:tabLst>
            </a:pPr>
            <a:endParaRPr lang="en-US" b="1" dirty="0"/>
          </a:p>
          <a:p>
            <a:pPr marL="1588" indent="-1588">
              <a:buNone/>
              <a:tabLst>
                <a:tab pos="463550" algn="l"/>
              </a:tabLst>
            </a:pPr>
            <a:endParaRPr lang="en-US" b="1" dirty="0"/>
          </a:p>
          <a:p>
            <a:pPr marL="1588" indent="-1588">
              <a:buNone/>
              <a:tabLst>
                <a:tab pos="463550" algn="l"/>
              </a:tabLst>
            </a:pPr>
            <a:endParaRPr lang="en-US" b="1" dirty="0"/>
          </a:p>
          <a:p>
            <a:pPr marL="1588" indent="-1588">
              <a:buNone/>
              <a:tabLst>
                <a:tab pos="463550" algn="l"/>
              </a:tabLst>
            </a:pPr>
            <a:r>
              <a:rPr lang="en-US" b="1" dirty="0"/>
              <a:t>Check </a:t>
            </a:r>
            <a:r>
              <a:rPr lang="en-US" dirty="0"/>
              <a:t>in the original equation: </a:t>
            </a:r>
          </a:p>
          <a:p>
            <a:pPr marL="1588" indent="-1588">
              <a:buNone/>
              <a:tabLst>
                <a:tab pos="463550" algn="l"/>
              </a:tabLst>
            </a:pPr>
            <a:endParaRPr lang="en-US" dirty="0"/>
          </a:p>
          <a:p>
            <a:pPr marL="1588" indent="-1588">
              <a:buNone/>
              <a:tabLst>
                <a:tab pos="463550" algn="l"/>
              </a:tabLst>
            </a:pPr>
            <a:endParaRPr lang="en-US" dirty="0"/>
          </a:p>
          <a:p>
            <a:pPr marL="1588" indent="-1588">
              <a:buNone/>
              <a:tabLst>
                <a:tab pos="463550" algn="l"/>
              </a:tabLst>
            </a:pPr>
            <a:endParaRPr lang="en-US" dirty="0"/>
          </a:p>
          <a:p>
            <a:pPr marL="1588" indent="-1588">
              <a:buNone/>
              <a:tabLst>
                <a:tab pos="463550" algn="l"/>
              </a:tabLst>
            </a:pPr>
            <a:r>
              <a:rPr lang="en-US" dirty="0"/>
              <a:t>	There is one solution, </a:t>
            </a:r>
            <a:r>
              <a:rPr lang="en-US" dirty="0">
                <a:solidFill>
                  <a:srgbClr val="FF0000"/>
                </a:solidFill>
              </a:rPr>
              <a:t>3</a:t>
            </a:r>
            <a:r>
              <a:rPr lang="en-US" dirty="0"/>
              <a:t>.</a:t>
            </a:r>
          </a:p>
        </p:txBody>
      </p:sp>
      <p:graphicFrame>
        <p:nvGraphicFramePr>
          <p:cNvPr id="74769" name="Object 17"/>
          <p:cNvGraphicFramePr>
            <a:graphicFrameLocks noChangeAspect="1"/>
          </p:cNvGraphicFramePr>
          <p:nvPr/>
        </p:nvGraphicFramePr>
        <p:xfrm>
          <a:off x="2046288" y="3352800"/>
          <a:ext cx="2844800" cy="723900"/>
        </p:xfrm>
        <a:graphic>
          <a:graphicData uri="http://schemas.openxmlformats.org/presentationml/2006/ole">
            <mc:AlternateContent xmlns:mc="http://schemas.openxmlformats.org/markup-compatibility/2006">
              <mc:Choice xmlns:v="urn:schemas-microsoft-com:vml" Requires="v">
                <p:oleObj spid="_x0000_s8221" name="Equation" r:id="rId3" imgW="2844720" imgH="723600" progId="Equation.DSMT4">
                  <p:embed/>
                </p:oleObj>
              </mc:Choice>
              <mc:Fallback>
                <p:oleObj name="Equation" r:id="rId3" imgW="2844720" imgH="723600" progId="Equation.DSMT4">
                  <p:embed/>
                  <p:pic>
                    <p:nvPicPr>
                      <p:cNvPr id="0" name="Object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6288" y="3352800"/>
                        <a:ext cx="28448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2568222" y="1521177"/>
          <a:ext cx="1866900" cy="292100"/>
        </p:xfrm>
        <a:graphic>
          <a:graphicData uri="http://schemas.openxmlformats.org/presentationml/2006/ole">
            <mc:AlternateContent xmlns:mc="http://schemas.openxmlformats.org/markup-compatibility/2006">
              <mc:Choice xmlns:v="urn:schemas-microsoft-com:vml" Requires="v">
                <p:oleObj spid="_x0000_s8222" name="Equation" r:id="rId5" imgW="1866600" imgH="291960" progId="Equation.DSMT4">
                  <p:embed/>
                </p:oleObj>
              </mc:Choice>
              <mc:Fallback>
                <p:oleObj name="Equation" r:id="rId5" imgW="1866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68222" y="1521177"/>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071989" y="1981200"/>
          <a:ext cx="5397500" cy="381000"/>
        </p:xfrm>
        <a:graphic>
          <a:graphicData uri="http://schemas.openxmlformats.org/presentationml/2006/ole">
            <mc:AlternateContent xmlns:mc="http://schemas.openxmlformats.org/markup-compatibility/2006">
              <mc:Choice xmlns:v="urn:schemas-microsoft-com:vml" Requires="v">
                <p:oleObj spid="_x0000_s8223" name="Equation" r:id="rId7" imgW="5397480" imgH="380880" progId="Equation.DSMT4">
                  <p:embed/>
                </p:oleObj>
              </mc:Choice>
              <mc:Fallback>
                <p:oleObj name="Equation" r:id="rId7" imgW="5397480" imgH="3808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1989" y="1981200"/>
                        <a:ext cx="5397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081867" y="2407353"/>
          <a:ext cx="723900" cy="292100"/>
        </p:xfrm>
        <a:graphic>
          <a:graphicData uri="http://schemas.openxmlformats.org/presentationml/2006/ole">
            <mc:AlternateContent xmlns:mc="http://schemas.openxmlformats.org/markup-compatibility/2006">
              <mc:Choice xmlns:v="urn:schemas-microsoft-com:vml" Requires="v">
                <p:oleObj spid="_x0000_s8224" name="Equation" r:id="rId9" imgW="723600" imgH="291960" progId="Equation.DSMT4">
                  <p:embed/>
                </p:oleObj>
              </mc:Choice>
              <mc:Fallback>
                <p:oleObj name="Equation" r:id="rId9" imgW="72360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81867" y="2407353"/>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2046111" y="4203700"/>
          <a:ext cx="2070100" cy="444500"/>
        </p:xfrm>
        <a:graphic>
          <a:graphicData uri="http://schemas.openxmlformats.org/presentationml/2006/ole">
            <mc:AlternateContent xmlns:mc="http://schemas.openxmlformats.org/markup-compatibility/2006">
              <mc:Choice xmlns:v="urn:schemas-microsoft-com:vml" Requires="v">
                <p:oleObj spid="_x0000_s8225" name="Equation" r:id="rId11" imgW="2070000" imgH="444240" progId="Equation.DSMT4">
                  <p:embed/>
                </p:oleObj>
              </mc:Choice>
              <mc:Fallback>
                <p:oleObj name="Equation" r:id="rId11" imgW="2070000" imgH="4442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46111" y="4203700"/>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47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Equations with Two Radicals (cont.)</a:t>
            </a:r>
          </a:p>
        </p:txBody>
      </p:sp>
      <p:sp>
        <p:nvSpPr>
          <p:cNvPr id="3" name="Content Placeholder 2"/>
          <p:cNvSpPr>
            <a:spLocks noGrp="1"/>
          </p:cNvSpPr>
          <p:nvPr>
            <p:ph idx="1"/>
          </p:nvPr>
        </p:nvSpPr>
        <p:spPr>
          <a:xfrm>
            <a:off x="457200" y="1371600"/>
            <a:ext cx="8229600" cy="4572000"/>
          </a:xfrm>
        </p:spPr>
        <p:txBody>
          <a:bodyPr/>
          <a:lstStyle/>
          <a:p>
            <a:pPr marL="1588" indent="-1588">
              <a:buNone/>
            </a:pPr>
            <a:endParaRPr lang="en-US" b="1" dirty="0"/>
          </a:p>
          <a:p>
            <a:pPr marL="1588" indent="-1588">
              <a:buNone/>
            </a:pPr>
            <a:r>
              <a:rPr lang="en-US" b="1" dirty="0"/>
              <a:t>Solution:</a:t>
            </a:r>
            <a:r>
              <a:rPr lang="en-US" dirty="0"/>
              <a:t> </a:t>
            </a:r>
          </a:p>
          <a:p>
            <a:pPr marL="1588" indent="-1588">
              <a:buNone/>
            </a:pPr>
            <a:r>
              <a:rPr lang="en-US" dirty="0"/>
              <a:t>Where there is a sum or difference of radicals, squaring is easier if the radicals are on different sides of the equation. Also, squaring both sides of the equation is easier if one of the radicals is by itself on one side of the equation. </a:t>
            </a:r>
          </a:p>
        </p:txBody>
      </p:sp>
      <p:graphicFrame>
        <p:nvGraphicFramePr>
          <p:cNvPr id="91138" name="Object 2"/>
          <p:cNvGraphicFramePr>
            <a:graphicFrameLocks noChangeAspect="1"/>
          </p:cNvGraphicFramePr>
          <p:nvPr/>
        </p:nvGraphicFramePr>
        <p:xfrm>
          <a:off x="547688" y="1371600"/>
          <a:ext cx="3060700" cy="444500"/>
        </p:xfrm>
        <a:graphic>
          <a:graphicData uri="http://schemas.openxmlformats.org/presentationml/2006/ole">
            <mc:AlternateContent xmlns:mc="http://schemas.openxmlformats.org/markup-compatibility/2006">
              <mc:Choice xmlns:v="urn:schemas-microsoft-com:vml" Requires="v">
                <p:oleObj spid="_x0000_s9223" name="Equation" r:id="rId3" imgW="3060360" imgH="444240" progId="Equation.DSMT4">
                  <p:embed/>
                </p:oleObj>
              </mc:Choice>
              <mc:Fallback>
                <p:oleObj name="Equation" r:id="rId3" imgW="3060360" imgH="4442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371600"/>
                        <a:ext cx="3060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Equations with Two Radicals (cont.)</a:t>
            </a:r>
          </a:p>
        </p:txBody>
      </p:sp>
      <p:sp>
        <p:nvSpPr>
          <p:cNvPr id="3" name="Content Placeholder 2"/>
          <p:cNvSpPr>
            <a:spLocks noGrp="1"/>
          </p:cNvSpPr>
          <p:nvPr>
            <p:ph idx="1"/>
          </p:nvPr>
        </p:nvSpPr>
        <p:spPr/>
        <p:txBody>
          <a:bodyPr/>
          <a:lstStyle/>
          <a:p>
            <a:pPr marL="1588" indent="-1588">
              <a:buNone/>
            </a:pPr>
            <a:endParaRPr lang="en-US" dirty="0"/>
          </a:p>
          <a:p>
            <a:pPr marL="1588" indent="-1588">
              <a:buNone/>
            </a:pPr>
            <a:endParaRPr lang="en-US" dirty="0"/>
          </a:p>
        </p:txBody>
      </p:sp>
      <p:graphicFrame>
        <p:nvGraphicFramePr>
          <p:cNvPr id="7" name="Object 6"/>
          <p:cNvGraphicFramePr>
            <a:graphicFrameLocks noChangeAspect="1"/>
          </p:cNvGraphicFramePr>
          <p:nvPr/>
        </p:nvGraphicFramePr>
        <p:xfrm>
          <a:off x="4476750" y="3263900"/>
          <a:ext cx="190500" cy="330200"/>
        </p:xfrm>
        <a:graphic>
          <a:graphicData uri="http://schemas.openxmlformats.org/presentationml/2006/ole">
            <mc:AlternateContent xmlns:mc="http://schemas.openxmlformats.org/markup-compatibility/2006">
              <mc:Choice xmlns:v="urn:schemas-microsoft-com:vml" Requires="v">
                <p:oleObj spid="_x0000_s10308" name="Equation" r:id="rId3" imgW="914400" imgH="336960" progId="Equation.DSMT4">
                  <p:embed/>
                </p:oleObj>
              </mc:Choice>
              <mc:Fallback>
                <p:oleObj name="Equation" r:id="rId3" imgW="914400" imgH="33696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76750" y="3263900"/>
                        <a:ext cx="190500" cy="33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5791200" y="2095500"/>
          <a:ext cx="2743200" cy="241300"/>
        </p:xfrm>
        <a:graphic>
          <a:graphicData uri="http://schemas.openxmlformats.org/presentationml/2006/ole">
            <mc:AlternateContent xmlns:mc="http://schemas.openxmlformats.org/markup-compatibility/2006">
              <mc:Choice xmlns:v="urn:schemas-microsoft-com:vml" Requires="v">
                <p:oleObj spid="_x0000_s10309" name="Equation" r:id="rId5" imgW="2743200" imgH="241200" progId="Equation.DSMT4">
                  <p:embed/>
                </p:oleObj>
              </mc:Choice>
              <mc:Fallback>
                <p:oleObj name="Equation" r:id="rId5" imgW="2743200" imgH="241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2095500"/>
                        <a:ext cx="27432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6400800" y="3276600"/>
          <a:ext cx="2616200" cy="990600"/>
        </p:xfrm>
        <a:graphic>
          <a:graphicData uri="http://schemas.openxmlformats.org/presentationml/2006/ole">
            <mc:AlternateContent xmlns:mc="http://schemas.openxmlformats.org/markup-compatibility/2006">
              <mc:Choice xmlns:v="urn:schemas-microsoft-com:vml" Requires="v">
                <p:oleObj spid="_x0000_s10310" name="Equation" r:id="rId7" imgW="2616120" imgH="990360" progId="Equation.DSMT4">
                  <p:embed/>
                </p:oleObj>
              </mc:Choice>
              <mc:Fallback>
                <p:oleObj name="Equation" r:id="rId7" imgW="2616120" imgH="99036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00800" y="3276600"/>
                        <a:ext cx="2616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5791200" y="4514850"/>
          <a:ext cx="2844800" cy="647700"/>
        </p:xfrm>
        <a:graphic>
          <a:graphicData uri="http://schemas.openxmlformats.org/presentationml/2006/ole">
            <mc:AlternateContent xmlns:mc="http://schemas.openxmlformats.org/markup-compatibility/2006">
              <mc:Choice xmlns:v="urn:schemas-microsoft-com:vml" Requires="v">
                <p:oleObj spid="_x0000_s10311" name="Equation" r:id="rId9" imgW="2844720" imgH="647640" progId="Equation.DSMT4">
                  <p:embed/>
                </p:oleObj>
              </mc:Choice>
              <mc:Fallback>
                <p:oleObj name="Equation" r:id="rId9" imgW="2844720" imgH="647640" progId="Equation.DSMT4">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91200" y="4514850"/>
                        <a:ext cx="2844800" cy="64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7" name="Object 7"/>
          <p:cNvGraphicFramePr>
            <a:graphicFrameLocks noChangeAspect="1"/>
          </p:cNvGraphicFramePr>
          <p:nvPr/>
        </p:nvGraphicFramePr>
        <p:xfrm>
          <a:off x="488696" y="1371600"/>
          <a:ext cx="2565400" cy="444500"/>
        </p:xfrm>
        <a:graphic>
          <a:graphicData uri="http://schemas.openxmlformats.org/presentationml/2006/ole">
            <mc:AlternateContent xmlns:mc="http://schemas.openxmlformats.org/markup-compatibility/2006">
              <mc:Choice xmlns:v="urn:schemas-microsoft-com:vml" Requires="v">
                <p:oleObj spid="_x0000_s10312" name="Equation" r:id="rId11" imgW="2565360" imgH="444240" progId="Equation.DSMT4">
                  <p:embed/>
                </p:oleObj>
              </mc:Choice>
              <mc:Fallback>
                <p:oleObj name="Equation" r:id="rId11" imgW="256536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8696" y="1371600"/>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714022" y="2000955"/>
          <a:ext cx="3911600" cy="444500"/>
        </p:xfrm>
        <a:graphic>
          <a:graphicData uri="http://schemas.openxmlformats.org/presentationml/2006/ole">
            <mc:AlternateContent xmlns:mc="http://schemas.openxmlformats.org/markup-compatibility/2006">
              <mc:Choice xmlns:v="urn:schemas-microsoft-com:vml" Requires="v">
                <p:oleObj spid="_x0000_s10313" name="Equation" r:id="rId13" imgW="3911400" imgH="444240" progId="Equation.DSMT4">
                  <p:embed/>
                </p:oleObj>
              </mc:Choice>
              <mc:Fallback>
                <p:oleObj name="Equation" r:id="rId13" imgW="3911400" imgH="444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14022" y="2000955"/>
                        <a:ext cx="3911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1686278" y="2511777"/>
          <a:ext cx="3289300" cy="698500"/>
        </p:xfrm>
        <a:graphic>
          <a:graphicData uri="http://schemas.openxmlformats.org/presentationml/2006/ole">
            <mc:AlternateContent xmlns:mc="http://schemas.openxmlformats.org/markup-compatibility/2006">
              <mc:Choice xmlns:v="urn:schemas-microsoft-com:vml" Requires="v">
                <p:oleObj spid="_x0000_s10314" name="Equation" r:id="rId15" imgW="3288960" imgH="698400" progId="Equation.DSMT4">
                  <p:embed/>
                </p:oleObj>
              </mc:Choice>
              <mc:Fallback>
                <p:oleObj name="Equation" r:id="rId15" imgW="3288960" imgH="6984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86278" y="2511777"/>
                        <a:ext cx="3289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2350911" y="3309055"/>
          <a:ext cx="4000500" cy="520700"/>
        </p:xfrm>
        <a:graphic>
          <a:graphicData uri="http://schemas.openxmlformats.org/presentationml/2006/ole">
            <mc:AlternateContent xmlns:mc="http://schemas.openxmlformats.org/markup-compatibility/2006">
              <mc:Choice xmlns:v="urn:schemas-microsoft-com:vml" Requires="v">
                <p:oleObj spid="_x0000_s10315" name="Equation" r:id="rId17" imgW="4000320" imgH="520560" progId="Equation.DSMT4">
                  <p:embed/>
                </p:oleObj>
              </mc:Choice>
              <mc:Fallback>
                <p:oleObj name="Equation" r:id="rId17" imgW="4000320" imgH="5205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50911" y="3309055"/>
                        <a:ext cx="40005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2350911" y="3833989"/>
          <a:ext cx="3289300" cy="444500"/>
        </p:xfrm>
        <a:graphic>
          <a:graphicData uri="http://schemas.openxmlformats.org/presentationml/2006/ole">
            <mc:AlternateContent xmlns:mc="http://schemas.openxmlformats.org/markup-compatibility/2006">
              <mc:Choice xmlns:v="urn:schemas-microsoft-com:vml" Requires="v">
                <p:oleObj spid="_x0000_s10316" name="Equation" r:id="rId19" imgW="3288960" imgH="444240" progId="Equation.DSMT4">
                  <p:embed/>
                </p:oleObj>
              </mc:Choice>
              <mc:Fallback>
                <p:oleObj name="Equation" r:id="rId19" imgW="3288960" imgH="4442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50911" y="3833989"/>
                        <a:ext cx="3289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1474611" y="4443589"/>
          <a:ext cx="2857500" cy="444500"/>
        </p:xfrm>
        <a:graphic>
          <a:graphicData uri="http://schemas.openxmlformats.org/presentationml/2006/ole">
            <mc:AlternateContent xmlns:mc="http://schemas.openxmlformats.org/markup-compatibility/2006">
              <mc:Choice xmlns:v="urn:schemas-microsoft-com:vml" Requires="v">
                <p:oleObj spid="_x0000_s10317" name="Equation" r:id="rId21" imgW="2857320" imgH="444240" progId="Equation.DSMT4">
                  <p:embed/>
                </p:oleObj>
              </mc:Choice>
              <mc:Fallback>
                <p:oleObj name="Equation" r:id="rId21" imgW="2857320" imgH="44424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474611" y="4443589"/>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1100667" y="5050367"/>
          <a:ext cx="3581400" cy="698500"/>
        </p:xfrm>
        <a:graphic>
          <a:graphicData uri="http://schemas.openxmlformats.org/presentationml/2006/ole">
            <mc:AlternateContent xmlns:mc="http://schemas.openxmlformats.org/markup-compatibility/2006">
              <mc:Choice xmlns:v="urn:schemas-microsoft-com:vml" Requires="v">
                <p:oleObj spid="_x0000_s10318" name="Equation" r:id="rId23" imgW="3581280" imgH="698400" progId="Equation.DSMT4">
                  <p:embed/>
                </p:oleObj>
              </mc:Choice>
              <mc:Fallback>
                <p:oleObj name="Equation" r:id="rId23" imgW="3581280" imgH="69840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100667" y="5050367"/>
                        <a:ext cx="3581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4" name="Object 14"/>
          <p:cNvGraphicFramePr>
            <a:graphicFrameLocks noChangeAspect="1"/>
          </p:cNvGraphicFramePr>
          <p:nvPr/>
        </p:nvGraphicFramePr>
        <p:xfrm>
          <a:off x="5791200" y="2743200"/>
          <a:ext cx="1943100" cy="279400"/>
        </p:xfrm>
        <a:graphic>
          <a:graphicData uri="http://schemas.openxmlformats.org/presentationml/2006/ole">
            <mc:AlternateContent xmlns:mc="http://schemas.openxmlformats.org/markup-compatibility/2006">
              <mc:Choice xmlns:v="urn:schemas-microsoft-com:vml" Requires="v">
                <p:oleObj spid="_x0000_s10319" name="Equation" r:id="rId25" imgW="1942920" imgH="279360" progId="Equation.DSMT4">
                  <p:embed/>
                </p:oleObj>
              </mc:Choice>
              <mc:Fallback>
                <p:oleObj name="Equation" r:id="rId25" imgW="1942920" imgH="2793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791200" y="2743200"/>
                        <a:ext cx="194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5" name="Object 15"/>
          <p:cNvGraphicFramePr>
            <a:graphicFrameLocks noChangeAspect="1"/>
          </p:cNvGraphicFramePr>
          <p:nvPr/>
        </p:nvGraphicFramePr>
        <p:xfrm>
          <a:off x="5791200" y="5359400"/>
          <a:ext cx="2552700" cy="279400"/>
        </p:xfrm>
        <a:graphic>
          <a:graphicData uri="http://schemas.openxmlformats.org/presentationml/2006/ole">
            <mc:AlternateContent xmlns:mc="http://schemas.openxmlformats.org/markup-compatibility/2006">
              <mc:Choice xmlns:v="urn:schemas-microsoft-com:vml" Requires="v">
                <p:oleObj spid="_x0000_s10320" name="Equation" r:id="rId27" imgW="2552400" imgH="279360" progId="Equation.DSMT4">
                  <p:embed/>
                </p:oleObj>
              </mc:Choice>
              <mc:Fallback>
                <p:oleObj name="Equation" r:id="rId27" imgW="2552400" imgH="2793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791200" y="5359400"/>
                        <a:ext cx="2552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4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5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5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2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Equations with Two Radicals (cont.)</a:t>
            </a:r>
          </a:p>
        </p:txBody>
      </p:sp>
      <p:graphicFrame>
        <p:nvGraphicFramePr>
          <p:cNvPr id="11267" name="Object 3"/>
          <p:cNvGraphicFramePr>
            <a:graphicFrameLocks noChangeAspect="1"/>
          </p:cNvGraphicFramePr>
          <p:nvPr/>
        </p:nvGraphicFramePr>
        <p:xfrm>
          <a:off x="2297289" y="1295400"/>
          <a:ext cx="3822700" cy="482600"/>
        </p:xfrm>
        <a:graphic>
          <a:graphicData uri="http://schemas.openxmlformats.org/presentationml/2006/ole">
            <mc:AlternateContent xmlns:mc="http://schemas.openxmlformats.org/markup-compatibility/2006">
              <mc:Choice xmlns:v="urn:schemas-microsoft-com:vml" Requires="v">
                <p:oleObj spid="_x0000_s11292" name="Equation" r:id="rId3" imgW="3822480" imgH="482400" progId="Equation.DSMT4">
                  <p:embed/>
                </p:oleObj>
              </mc:Choice>
              <mc:Fallback>
                <p:oleObj name="Equation" r:id="rId3" imgW="3822480" imgH="482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97289" y="1295400"/>
                        <a:ext cx="3822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2305755" y="2015067"/>
          <a:ext cx="3390900" cy="381000"/>
        </p:xfrm>
        <a:graphic>
          <a:graphicData uri="http://schemas.openxmlformats.org/presentationml/2006/ole">
            <mc:AlternateContent xmlns:mc="http://schemas.openxmlformats.org/markup-compatibility/2006">
              <mc:Choice xmlns:v="urn:schemas-microsoft-com:vml" Requires="v">
                <p:oleObj spid="_x0000_s11293" name="Equation" r:id="rId5" imgW="3390840" imgH="380880" progId="Equation.DSMT4">
                  <p:embed/>
                </p:oleObj>
              </mc:Choice>
              <mc:Fallback>
                <p:oleObj name="Equation" r:id="rId5" imgW="339084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05755" y="2015067"/>
                        <a:ext cx="339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290233" y="2669823"/>
          <a:ext cx="2552700" cy="381000"/>
        </p:xfrm>
        <a:graphic>
          <a:graphicData uri="http://schemas.openxmlformats.org/presentationml/2006/ole">
            <mc:AlternateContent xmlns:mc="http://schemas.openxmlformats.org/markup-compatibility/2006">
              <mc:Choice xmlns:v="urn:schemas-microsoft-com:vml" Requires="v">
                <p:oleObj spid="_x0000_s11294" name="Equation" r:id="rId7" imgW="2552400" imgH="380880" progId="Equation.DSMT4">
                  <p:embed/>
                </p:oleObj>
              </mc:Choice>
              <mc:Fallback>
                <p:oleObj name="Equation" r:id="rId7" imgW="255240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90233" y="2669823"/>
                        <a:ext cx="2552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293055" y="3365501"/>
          <a:ext cx="4737100" cy="469900"/>
        </p:xfrm>
        <a:graphic>
          <a:graphicData uri="http://schemas.openxmlformats.org/presentationml/2006/ole">
            <mc:AlternateContent xmlns:mc="http://schemas.openxmlformats.org/markup-compatibility/2006">
              <mc:Choice xmlns:v="urn:schemas-microsoft-com:vml" Requires="v">
                <p:oleObj spid="_x0000_s11295" name="Equation" r:id="rId9" imgW="4736880" imgH="469800" progId="Equation.DSMT4">
                  <p:embed/>
                </p:oleObj>
              </mc:Choice>
              <mc:Fallback>
                <p:oleObj name="Equation" r:id="rId9" imgW="47368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93055" y="3365501"/>
                        <a:ext cx="4737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208338" y="4098925"/>
          <a:ext cx="2667000" cy="292100"/>
        </p:xfrm>
        <a:graphic>
          <a:graphicData uri="http://schemas.openxmlformats.org/presentationml/2006/ole">
            <mc:AlternateContent xmlns:mc="http://schemas.openxmlformats.org/markup-compatibility/2006">
              <mc:Choice xmlns:v="urn:schemas-microsoft-com:vml" Requires="v">
                <p:oleObj spid="_x0000_s11296" name="Equation" r:id="rId11" imgW="2666880" imgH="291960" progId="Equation.DSMT4">
                  <p:embed/>
                </p:oleObj>
              </mc:Choice>
              <mc:Fallback>
                <p:oleObj name="Equation" r:id="rId11" imgW="26668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8338" y="4098925"/>
                        <a:ext cx="266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2: Equations with Two Radicals (cont.)</a:t>
            </a:r>
          </a:p>
        </p:txBody>
      </p:sp>
      <p:sp>
        <p:nvSpPr>
          <p:cNvPr id="3" name="Content Placeholder 2"/>
          <p:cNvSpPr>
            <a:spLocks noGrp="1"/>
          </p:cNvSpPr>
          <p:nvPr>
            <p:ph idx="1"/>
          </p:nvPr>
        </p:nvSpPr>
        <p:spPr>
          <a:xfrm>
            <a:off x="457200" y="1280160"/>
            <a:ext cx="8229600" cy="4142673"/>
          </a:xfrm>
        </p:spPr>
        <p:txBody>
          <a:bodyPr>
            <a:spAutoFit/>
          </a:bodyPr>
          <a:lstStyle/>
          <a:p>
            <a:pPr marL="1588" indent="-1588"/>
            <a:r>
              <a:rPr lang="en-US" b="1" dirty="0"/>
              <a:t>Check both answers</a:t>
            </a:r>
            <a:r>
              <a:rPr lang="en-US" dirty="0"/>
              <a:t> in the original equation: </a:t>
            </a:r>
          </a:p>
          <a:p>
            <a:pPr marL="1588" indent="-1588"/>
            <a:endParaRPr lang="en-US" dirty="0"/>
          </a:p>
          <a:p>
            <a:pPr marL="1588" indent="-1588"/>
            <a:endParaRPr lang="en-US" dirty="0"/>
          </a:p>
          <a:p>
            <a:pPr marL="1588" indent="-1588"/>
            <a:endParaRPr lang="en-US" dirty="0"/>
          </a:p>
          <a:p>
            <a:pPr marL="1588" indent="-1588"/>
            <a:endParaRPr lang="en-US" dirty="0"/>
          </a:p>
          <a:p>
            <a:pPr marL="1588" indent="-1588"/>
            <a:endParaRPr lang="en-US" dirty="0"/>
          </a:p>
          <a:p>
            <a:pPr marL="1588" indent="-1588"/>
            <a:endParaRPr lang="en-US" dirty="0"/>
          </a:p>
          <a:p>
            <a:pPr marL="1588" indent="-1588"/>
            <a:r>
              <a:rPr lang="en-US" dirty="0"/>
              <a:t>25 is </a:t>
            </a:r>
            <a:r>
              <a:rPr lang="en-US" b="1" dirty="0">
                <a:solidFill>
                  <a:srgbClr val="FF0000"/>
                </a:solidFill>
              </a:rPr>
              <a:t>not</a:t>
            </a:r>
            <a:r>
              <a:rPr lang="en-US" b="1" dirty="0"/>
              <a:t> </a:t>
            </a:r>
            <a:r>
              <a:rPr lang="en-US" dirty="0"/>
              <a:t>a solution. The only solution is </a:t>
            </a:r>
            <a:r>
              <a:rPr lang="en-US" dirty="0">
                <a:solidFill>
                  <a:srgbClr val="FF0000"/>
                </a:solidFill>
              </a:rPr>
              <a:t>9</a:t>
            </a:r>
            <a:r>
              <a:rPr lang="en-US" dirty="0"/>
              <a:t>.</a:t>
            </a:r>
          </a:p>
        </p:txBody>
      </p:sp>
      <p:graphicFrame>
        <p:nvGraphicFramePr>
          <p:cNvPr id="12292" name="Object 4"/>
          <p:cNvGraphicFramePr>
            <a:graphicFrameLocks noChangeAspect="1"/>
          </p:cNvGraphicFramePr>
          <p:nvPr/>
        </p:nvGraphicFramePr>
        <p:xfrm>
          <a:off x="936978" y="2178756"/>
          <a:ext cx="2933700" cy="723900"/>
        </p:xfrm>
        <a:graphic>
          <a:graphicData uri="http://schemas.openxmlformats.org/presentationml/2006/ole">
            <mc:AlternateContent xmlns:mc="http://schemas.openxmlformats.org/markup-compatibility/2006">
              <mc:Choice xmlns:v="urn:schemas-microsoft-com:vml" Requires="v">
                <p:oleObj spid="_x0000_s12322" name="Equation" r:id="rId3" imgW="2933640" imgH="723600" progId="Equation.DSMT4">
                  <p:embed/>
                </p:oleObj>
              </mc:Choice>
              <mc:Fallback>
                <p:oleObj name="Equation" r:id="rId3" imgW="2933640" imgH="7236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6978" y="2178756"/>
                        <a:ext cx="2933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621844" y="3066344"/>
          <a:ext cx="1244600" cy="698500"/>
        </p:xfrm>
        <a:graphic>
          <a:graphicData uri="http://schemas.openxmlformats.org/presentationml/2006/ole">
            <mc:AlternateContent xmlns:mc="http://schemas.openxmlformats.org/markup-compatibility/2006">
              <mc:Choice xmlns:v="urn:schemas-microsoft-com:vml" Requires="v">
                <p:oleObj spid="_x0000_s12323" name="Equation" r:id="rId5" imgW="1244520" imgH="698400" progId="Equation.DSMT4">
                  <p:embed/>
                </p:oleObj>
              </mc:Choice>
              <mc:Fallback>
                <p:oleObj name="Equation" r:id="rId5" imgW="1244520" imgH="698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1844" y="3066344"/>
                        <a:ext cx="1244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101622" y="4017433"/>
          <a:ext cx="774700" cy="292100"/>
        </p:xfrm>
        <a:graphic>
          <a:graphicData uri="http://schemas.openxmlformats.org/presentationml/2006/ole">
            <mc:AlternateContent xmlns:mc="http://schemas.openxmlformats.org/markup-compatibility/2006">
              <mc:Choice xmlns:v="urn:schemas-microsoft-com:vml" Requires="v">
                <p:oleObj spid="_x0000_s12324" name="Equation" r:id="rId7" imgW="774360" imgH="291960" progId="Equation.DSMT4">
                  <p:embed/>
                </p:oleObj>
              </mc:Choice>
              <mc:Fallback>
                <p:oleObj name="Equation" r:id="rId7" imgW="774360" imgH="291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01622" y="4017433"/>
                        <a:ext cx="77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4309533" y="2133600"/>
          <a:ext cx="3390900" cy="723900"/>
        </p:xfrm>
        <a:graphic>
          <a:graphicData uri="http://schemas.openxmlformats.org/presentationml/2006/ole">
            <mc:AlternateContent xmlns:mc="http://schemas.openxmlformats.org/markup-compatibility/2006">
              <mc:Choice xmlns:v="urn:schemas-microsoft-com:vml" Requires="v">
                <p:oleObj spid="_x0000_s12325" name="Equation" r:id="rId9" imgW="3390840" imgH="723600" progId="Equation.DSMT4">
                  <p:embed/>
                </p:oleObj>
              </mc:Choice>
              <mc:Fallback>
                <p:oleObj name="Equation" r:id="rId9" imgW="3390840" imgH="7236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09533" y="2133600"/>
                        <a:ext cx="33909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6460067" y="3024011"/>
          <a:ext cx="1270000" cy="698500"/>
        </p:xfrm>
        <a:graphic>
          <a:graphicData uri="http://schemas.openxmlformats.org/presentationml/2006/ole">
            <mc:AlternateContent xmlns:mc="http://schemas.openxmlformats.org/markup-compatibility/2006">
              <mc:Choice xmlns:v="urn:schemas-microsoft-com:vml" Requires="v">
                <p:oleObj spid="_x0000_s12326" name="Equation" r:id="rId11" imgW="1269720" imgH="698400" progId="Equation.DSMT4">
                  <p:embed/>
                </p:oleObj>
              </mc:Choice>
              <mc:Fallback>
                <p:oleObj name="Equation" r:id="rId11" imgW="1269720" imgH="6984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60067" y="3024011"/>
                        <a:ext cx="1270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6728178" y="3975100"/>
          <a:ext cx="990600" cy="292100"/>
        </p:xfrm>
        <a:graphic>
          <a:graphicData uri="http://schemas.openxmlformats.org/presentationml/2006/ole">
            <mc:AlternateContent xmlns:mc="http://schemas.openxmlformats.org/markup-compatibility/2006">
              <mc:Choice xmlns:v="urn:schemas-microsoft-com:vml" Requires="v">
                <p:oleObj spid="_x0000_s12327" name="Equation" r:id="rId13" imgW="990360" imgH="291960" progId="Equation.DSMT4">
                  <p:embed/>
                </p:oleObj>
              </mc:Choice>
              <mc:Fallback>
                <p:oleObj name="Equation" r:id="rId13" imgW="99036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28178" y="3975100"/>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Equations with Radicals</a:t>
            </a:r>
          </a:p>
        </p:txBody>
      </p:sp>
      <p:sp>
        <p:nvSpPr>
          <p:cNvPr id="3" name="Content Placeholder 2"/>
          <p:cNvSpPr>
            <a:spLocks noGrp="1"/>
          </p:cNvSpPr>
          <p:nvPr>
            <p:ph idx="1"/>
          </p:nvPr>
        </p:nvSpPr>
        <p:spPr>
          <a:xfrm>
            <a:off x="457200" y="1280160"/>
            <a:ext cx="8229600" cy="1767840"/>
          </a:xfrm>
          <a:ln w="28575">
            <a:solidFill>
              <a:srgbClr val="FF0000"/>
            </a:solidFill>
          </a:ln>
        </p:spPr>
        <p:txBody>
          <a:bodyPr>
            <a:normAutofit lnSpcReduction="10000"/>
          </a:bodyPr>
          <a:lstStyle/>
          <a:p>
            <a:pPr algn="ctr" eaLnBrk="0" hangingPunct="0"/>
            <a:r>
              <a:rPr lang="en-US" b="1" dirty="0">
                <a:solidFill>
                  <a:srgbClr val="000000"/>
                </a:solidFill>
              </a:rPr>
              <a:t>Notes</a:t>
            </a:r>
          </a:p>
          <a:p>
            <a:pPr>
              <a:spcBef>
                <a:spcPts val="600"/>
              </a:spcBef>
            </a:pPr>
            <a:r>
              <a:rPr lang="en-US" dirty="0">
                <a:solidFill>
                  <a:srgbClr val="000000"/>
                </a:solidFill>
              </a:rPr>
              <a:t>It is possible that after checking the answers you may find that neither answer is a solution. In this case the answer is </a:t>
            </a:r>
            <a:r>
              <a:rPr lang="en-US" b="1" dirty="0">
                <a:solidFill>
                  <a:srgbClr val="C00000"/>
                </a:solidFill>
              </a:rPr>
              <a:t>no solution</a:t>
            </a:r>
            <a:r>
              <a:rPr lang="en-US" b="1" dirty="0">
                <a:solidFill>
                  <a:srgbClr val="000000"/>
                </a:solidFill>
              </a:rPr>
              <a:t>.</a:t>
            </a:r>
          </a:p>
          <a:p>
            <a:pPr marL="1588" indent="-1588">
              <a:buNone/>
              <a:tabLst>
                <a:tab pos="463550" algn="l"/>
              </a:tabLst>
            </a:pPr>
            <a:endParaRPr lang="en-US" dirty="0"/>
          </a:p>
          <a:p>
            <a:pPr marL="1588" indent="-1588">
              <a:buNone/>
              <a:tabLst>
                <a:tab pos="463550" algn="l"/>
              </a:tabLst>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Equation Containing a Cube Root</a:t>
            </a:r>
          </a:p>
        </p:txBody>
      </p:sp>
      <p:sp>
        <p:nvSpPr>
          <p:cNvPr id="3" name="Content Placeholder 2"/>
          <p:cNvSpPr>
            <a:spLocks noGrp="1"/>
          </p:cNvSpPr>
          <p:nvPr>
            <p:ph idx="1"/>
          </p:nvPr>
        </p:nvSpPr>
        <p:spPr/>
        <p:txBody>
          <a:bodyPr/>
          <a:lstStyle/>
          <a:p>
            <a:pPr marL="1588" indent="-1588">
              <a:buNone/>
            </a:pPr>
            <a:r>
              <a:rPr lang="en-US" dirty="0"/>
              <a:t>Solve the following equation containing a cube root:</a:t>
            </a:r>
          </a:p>
          <a:p>
            <a:pPr marL="1588" indent="-1588">
              <a:buNone/>
            </a:pPr>
            <a:endParaRPr lang="en-US" b="1" dirty="0"/>
          </a:p>
          <a:p>
            <a:pPr marL="1588" indent="-1588">
              <a:buNone/>
            </a:pPr>
            <a:endParaRPr lang="en-US" b="1" dirty="0"/>
          </a:p>
          <a:p>
            <a:pPr marL="1588" indent="-1588">
              <a:buNone/>
            </a:pPr>
            <a:r>
              <a:rPr lang="en-US" b="1" dirty="0"/>
              <a:t>Solution:</a:t>
            </a:r>
            <a:r>
              <a:rPr lang="en-US" dirty="0"/>
              <a:t> </a:t>
            </a:r>
          </a:p>
          <a:p>
            <a:pPr marL="1588" indent="-1588">
              <a:buNone/>
            </a:pPr>
            <a:r>
              <a:rPr lang="en-US" dirty="0"/>
              <a:t>First, get the radical by itself on one side of the equation. Then, since this radical is a cube root, cube both sides of the equation. </a:t>
            </a:r>
          </a:p>
        </p:txBody>
      </p:sp>
      <p:graphicFrame>
        <p:nvGraphicFramePr>
          <p:cNvPr id="78871" name="Object 23"/>
          <p:cNvGraphicFramePr>
            <a:graphicFrameLocks noChangeAspect="1"/>
          </p:cNvGraphicFramePr>
          <p:nvPr/>
        </p:nvGraphicFramePr>
        <p:xfrm>
          <a:off x="3479800" y="1981200"/>
          <a:ext cx="2184400" cy="444500"/>
        </p:xfrm>
        <a:graphic>
          <a:graphicData uri="http://schemas.openxmlformats.org/presentationml/2006/ole">
            <mc:AlternateContent xmlns:mc="http://schemas.openxmlformats.org/markup-compatibility/2006">
              <mc:Choice xmlns:v="urn:schemas-microsoft-com:vml" Requires="v">
                <p:oleObj spid="_x0000_s13319" name="Equation" r:id="rId3" imgW="2184120" imgH="444240" progId="Equation.DSMT4">
                  <p:embed/>
                </p:oleObj>
              </mc:Choice>
              <mc:Fallback>
                <p:oleObj name="Equation" r:id="rId3" imgW="2184120" imgH="444240"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9800" y="1981200"/>
                        <a:ext cx="2184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Equation Containing a Cube Root</a:t>
            </a:r>
          </a:p>
        </p:txBody>
      </p:sp>
      <p:graphicFrame>
        <p:nvGraphicFramePr>
          <p:cNvPr id="14339" name="Object 3"/>
          <p:cNvGraphicFramePr>
            <a:graphicFrameLocks noChangeAspect="1"/>
          </p:cNvGraphicFramePr>
          <p:nvPr/>
        </p:nvGraphicFramePr>
        <p:xfrm>
          <a:off x="1817511" y="1600200"/>
          <a:ext cx="2260600" cy="444500"/>
        </p:xfrm>
        <a:graphic>
          <a:graphicData uri="http://schemas.openxmlformats.org/presentationml/2006/ole">
            <mc:AlternateContent xmlns:mc="http://schemas.openxmlformats.org/markup-compatibility/2006">
              <mc:Choice xmlns:v="urn:schemas-microsoft-com:vml" Requires="v">
                <p:oleObj spid="_x0000_s14365" name="Equation" r:id="rId3" imgW="2260440" imgH="444240" progId="Equation.DSMT4">
                  <p:embed/>
                </p:oleObj>
              </mc:Choice>
              <mc:Fallback>
                <p:oleObj name="Equation" r:id="rId3" imgW="226044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17511" y="1600200"/>
                        <a:ext cx="2260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469445" y="2328333"/>
          <a:ext cx="4445000" cy="482600"/>
        </p:xfrm>
        <a:graphic>
          <a:graphicData uri="http://schemas.openxmlformats.org/presentationml/2006/ole">
            <mc:AlternateContent xmlns:mc="http://schemas.openxmlformats.org/markup-compatibility/2006">
              <mc:Choice xmlns:v="urn:schemas-microsoft-com:vml" Requires="v">
                <p:oleObj spid="_x0000_s14366" name="Equation" r:id="rId5" imgW="4444920" imgH="482400" progId="Equation.DSMT4">
                  <p:embed/>
                </p:oleObj>
              </mc:Choice>
              <mc:Fallback>
                <p:oleObj name="Equation" r:id="rId5" imgW="4444920" imgH="482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9445" y="2328333"/>
                        <a:ext cx="4445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1830211" y="2956277"/>
          <a:ext cx="4483100" cy="698500"/>
        </p:xfrm>
        <a:graphic>
          <a:graphicData uri="http://schemas.openxmlformats.org/presentationml/2006/ole">
            <mc:AlternateContent xmlns:mc="http://schemas.openxmlformats.org/markup-compatibility/2006">
              <mc:Choice xmlns:v="urn:schemas-microsoft-com:vml" Requires="v">
                <p:oleObj spid="_x0000_s14367" name="Equation" r:id="rId7" imgW="4483080" imgH="698400" progId="Equation.DSMT4">
                  <p:embed/>
                </p:oleObj>
              </mc:Choice>
              <mc:Fallback>
                <p:oleObj name="Equation" r:id="rId7" imgW="4483080" imgH="6984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30211" y="2956277"/>
                        <a:ext cx="44831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1841500" y="3795889"/>
          <a:ext cx="4787900" cy="330200"/>
        </p:xfrm>
        <a:graphic>
          <a:graphicData uri="http://schemas.openxmlformats.org/presentationml/2006/ole">
            <mc:AlternateContent xmlns:mc="http://schemas.openxmlformats.org/markup-compatibility/2006">
              <mc:Choice xmlns:v="urn:schemas-microsoft-com:vml" Requires="v">
                <p:oleObj spid="_x0000_s14368" name="Equation" r:id="rId9" imgW="4787640" imgH="330120" progId="Equation.DSMT4">
                  <p:embed/>
                </p:oleObj>
              </mc:Choice>
              <mc:Fallback>
                <p:oleObj name="Equation" r:id="rId9" imgW="4787640" imgH="3301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1500" y="3795889"/>
                        <a:ext cx="4787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3381021" y="4267200"/>
          <a:ext cx="787400" cy="838200"/>
        </p:xfrm>
        <a:graphic>
          <a:graphicData uri="http://schemas.openxmlformats.org/presentationml/2006/ole">
            <mc:AlternateContent xmlns:mc="http://schemas.openxmlformats.org/markup-compatibility/2006">
              <mc:Choice xmlns:v="urn:schemas-microsoft-com:vml" Requires="v">
                <p:oleObj spid="_x0000_s14369" name="Equation" r:id="rId11" imgW="787320" imgH="838080" progId="Equation.DSMT4">
                  <p:embed/>
                </p:oleObj>
              </mc:Choice>
              <mc:Fallback>
                <p:oleObj name="Equation" r:id="rId11" imgW="78732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81021" y="4267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lnSpc>
                <a:spcPct val="80000"/>
              </a:lnSpc>
            </a:pPr>
            <a:r>
              <a:rPr lang="en-US" dirty="0"/>
              <a:t>Objectives</a:t>
            </a:r>
          </a:p>
        </p:txBody>
      </p:sp>
      <p:sp>
        <p:nvSpPr>
          <p:cNvPr id="33795" name="Content Placeholder 2"/>
          <p:cNvSpPr>
            <a:spLocks noGrp="1"/>
          </p:cNvSpPr>
          <p:nvPr>
            <p:ph idx="1"/>
          </p:nvPr>
        </p:nvSpPr>
        <p:spPr>
          <a:xfrm>
            <a:off x="457200" y="1280160"/>
            <a:ext cx="8229600" cy="954107"/>
          </a:xfrm>
        </p:spPr>
        <p:txBody>
          <a:bodyPr>
            <a:spAutoFit/>
          </a:bodyPr>
          <a:lstStyle/>
          <a:p>
            <a:pPr>
              <a:buFont typeface="Courier New" pitchFamily="49" charset="0"/>
              <a:buChar char="o"/>
              <a:tabLst>
                <a:tab pos="395288" algn="l"/>
              </a:tabLst>
            </a:pPr>
            <a:r>
              <a:rPr lang="en-US" dirty="0"/>
              <a:t>	Solve equations that contain one or more radical 	expressions.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Equation Containing a Cube Root (cont.)</a:t>
            </a:r>
          </a:p>
        </p:txBody>
      </p:sp>
      <p:sp>
        <p:nvSpPr>
          <p:cNvPr id="3" name="Content Placeholder 2"/>
          <p:cNvSpPr>
            <a:spLocks noGrp="1"/>
          </p:cNvSpPr>
          <p:nvPr>
            <p:ph idx="1"/>
          </p:nvPr>
        </p:nvSpPr>
        <p:spPr>
          <a:xfrm>
            <a:off x="457200" y="1280160"/>
            <a:ext cx="8229600" cy="523220"/>
          </a:xfrm>
        </p:spPr>
        <p:txBody>
          <a:bodyPr>
            <a:spAutoFit/>
          </a:bodyPr>
          <a:lstStyle/>
          <a:p>
            <a:pPr marL="1588" indent="-1588">
              <a:buNone/>
            </a:pPr>
            <a:r>
              <a:rPr lang="en-US" b="1" dirty="0"/>
              <a:t>Check</a:t>
            </a:r>
            <a:r>
              <a:rPr lang="en-US" dirty="0"/>
              <a:t> in the original equation: </a:t>
            </a:r>
          </a:p>
        </p:txBody>
      </p:sp>
      <p:graphicFrame>
        <p:nvGraphicFramePr>
          <p:cNvPr id="79882" name="Object 10"/>
          <p:cNvGraphicFramePr>
            <a:graphicFrameLocks noChangeAspect="1"/>
          </p:cNvGraphicFramePr>
          <p:nvPr/>
        </p:nvGraphicFramePr>
        <p:xfrm>
          <a:off x="547688" y="5060950"/>
          <a:ext cx="3632200" cy="838200"/>
        </p:xfrm>
        <a:graphic>
          <a:graphicData uri="http://schemas.openxmlformats.org/presentationml/2006/ole">
            <mc:AlternateContent xmlns:mc="http://schemas.openxmlformats.org/markup-compatibility/2006">
              <mc:Choice xmlns:v="urn:schemas-microsoft-com:vml" Requires="v">
                <p:oleObj spid="_x0000_s15393" name="Equation" r:id="rId3" imgW="3632040" imgH="838080" progId="Equation.DSMT4">
                  <p:embed/>
                </p:oleObj>
              </mc:Choice>
              <mc:Fallback>
                <p:oleObj name="Equation" r:id="rId3" imgW="3632040" imgH="8380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5060950"/>
                        <a:ext cx="363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3025422" y="1910643"/>
          <a:ext cx="2565400" cy="1054100"/>
        </p:xfrm>
        <a:graphic>
          <a:graphicData uri="http://schemas.openxmlformats.org/presentationml/2006/ole">
            <mc:AlternateContent xmlns:mc="http://schemas.openxmlformats.org/markup-compatibility/2006">
              <mc:Choice xmlns:v="urn:schemas-microsoft-com:vml" Requires="v">
                <p:oleObj spid="_x0000_s15394" name="Equation" r:id="rId5" imgW="2565360" imgH="1054080" progId="Equation.DSMT4">
                  <p:embed/>
                </p:oleObj>
              </mc:Choice>
              <mc:Fallback>
                <p:oleObj name="Equation" r:id="rId5" imgW="2565360" imgH="1054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5422" y="1910643"/>
                        <a:ext cx="25654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3639256" y="2729088"/>
          <a:ext cx="1955800" cy="723900"/>
        </p:xfrm>
        <a:graphic>
          <a:graphicData uri="http://schemas.openxmlformats.org/presentationml/2006/ole">
            <mc:AlternateContent xmlns:mc="http://schemas.openxmlformats.org/markup-compatibility/2006">
              <mc:Choice xmlns:v="urn:schemas-microsoft-com:vml" Requires="v">
                <p:oleObj spid="_x0000_s15395" name="Equation" r:id="rId7" imgW="1955520" imgH="723600" progId="Equation.DSMT4">
                  <p:embed/>
                </p:oleObj>
              </mc:Choice>
              <mc:Fallback>
                <p:oleObj name="Equation" r:id="rId7" imgW="1955520" imgH="723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39256" y="2729088"/>
                        <a:ext cx="19558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4107745" y="3447345"/>
          <a:ext cx="1511300" cy="723900"/>
        </p:xfrm>
        <a:graphic>
          <a:graphicData uri="http://schemas.openxmlformats.org/presentationml/2006/ole">
            <mc:AlternateContent xmlns:mc="http://schemas.openxmlformats.org/markup-compatibility/2006">
              <mc:Choice xmlns:v="urn:schemas-microsoft-com:vml" Requires="v">
                <p:oleObj spid="_x0000_s15396" name="Equation" r:id="rId9" imgW="1511280" imgH="723600" progId="Equation.DSMT4">
                  <p:embed/>
                </p:oleObj>
              </mc:Choice>
              <mc:Fallback>
                <p:oleObj name="Equation" r:id="rId9" imgW="1511280" imgH="7236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07745" y="3447345"/>
                        <a:ext cx="15113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4395611" y="4092222"/>
          <a:ext cx="1231900" cy="698500"/>
        </p:xfrm>
        <a:graphic>
          <a:graphicData uri="http://schemas.openxmlformats.org/presentationml/2006/ole">
            <mc:AlternateContent xmlns:mc="http://schemas.openxmlformats.org/markup-compatibility/2006">
              <mc:Choice xmlns:v="urn:schemas-microsoft-com:vml" Requires="v">
                <p:oleObj spid="_x0000_s15397" name="Equation" r:id="rId11" imgW="1231560" imgH="698400" progId="Equation.DSMT4">
                  <p:embed/>
                </p:oleObj>
              </mc:Choice>
              <mc:Fallback>
                <p:oleObj name="Equation" r:id="rId11" imgW="1231560" imgH="698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95611" y="4092222"/>
                        <a:ext cx="123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4830233" y="4965700"/>
          <a:ext cx="774700" cy="292100"/>
        </p:xfrm>
        <a:graphic>
          <a:graphicData uri="http://schemas.openxmlformats.org/presentationml/2006/ole">
            <mc:AlternateContent xmlns:mc="http://schemas.openxmlformats.org/markup-compatibility/2006">
              <mc:Choice xmlns:v="urn:schemas-microsoft-com:vml" Requires="v">
                <p:oleObj spid="_x0000_s15398" name="Equation" r:id="rId13" imgW="774360" imgH="291960" progId="Equation.DSMT4">
                  <p:embed/>
                </p:oleObj>
              </mc:Choice>
              <mc:Fallback>
                <p:oleObj name="Equation" r:id="rId13" imgW="77436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30233" y="4965700"/>
                        <a:ext cx="77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8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2682240"/>
          </a:xfrm>
          <a:solidFill>
            <a:schemeClr val="accent3"/>
          </a:solidFill>
          <a:ln w="28575">
            <a:solidFill>
              <a:srgbClr val="000000"/>
            </a:solidFill>
          </a:ln>
        </p:spPr>
        <p:txBody>
          <a:bodyPr/>
          <a:lstStyle/>
          <a:p>
            <a:r>
              <a:rPr lang="en-US" dirty="0">
                <a:solidFill>
                  <a:srgbClr val="000000"/>
                </a:solidFill>
              </a:rPr>
              <a:t>Solve the following equations.</a:t>
            </a:r>
          </a:p>
          <a:p>
            <a:endParaRPr lang="en-US" dirty="0">
              <a:solidFill>
                <a:srgbClr val="000000"/>
              </a:solidFill>
            </a:endParaRPr>
          </a:p>
          <a:p>
            <a:endParaRPr lang="en-US" dirty="0">
              <a:solidFill>
                <a:srgbClr val="000000"/>
              </a:solidFill>
            </a:endParaRPr>
          </a:p>
          <a:p>
            <a:endParaRPr lang="en-US" dirty="0">
              <a:solidFill>
                <a:srgbClr val="000000"/>
              </a:solidFill>
            </a:endParaRPr>
          </a:p>
          <a:p>
            <a:pPr marL="1588" indent="-1588">
              <a:buNone/>
            </a:pPr>
            <a:endParaRPr lang="en-US" dirty="0"/>
          </a:p>
        </p:txBody>
      </p:sp>
      <p:graphicFrame>
        <p:nvGraphicFramePr>
          <p:cNvPr id="7" name="Object 6"/>
          <p:cNvGraphicFramePr>
            <a:graphicFrameLocks noChangeAspect="1"/>
          </p:cNvGraphicFramePr>
          <p:nvPr/>
        </p:nvGraphicFramePr>
        <p:xfrm>
          <a:off x="530352" y="1905000"/>
          <a:ext cx="2870200" cy="1892300"/>
        </p:xfrm>
        <a:graphic>
          <a:graphicData uri="http://schemas.openxmlformats.org/presentationml/2006/ole">
            <mc:AlternateContent xmlns:mc="http://schemas.openxmlformats.org/markup-compatibility/2006">
              <mc:Choice xmlns:v="urn:schemas-microsoft-com:vml" Requires="v">
                <p:oleObj spid="_x0000_s16391" name="Equation" r:id="rId3" imgW="2869920" imgH="1892160" progId="Equation.DSMT4">
                  <p:embed/>
                </p:oleObj>
              </mc:Choice>
              <mc:Fallback>
                <p:oleObj name="Equation" r:id="rId3" imgW="2869920" imgH="18921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905000"/>
                        <a:ext cx="2870200" cy="189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marL="1588" indent="-1588">
              <a:buNone/>
            </a:pPr>
            <a:endParaRPr lang="en-US" dirty="0"/>
          </a:p>
          <a:p>
            <a:pPr marL="1588" indent="-1588">
              <a:buNone/>
            </a:pPr>
            <a:endParaRPr lang="en-US" dirty="0"/>
          </a:p>
        </p:txBody>
      </p:sp>
      <p:graphicFrame>
        <p:nvGraphicFramePr>
          <p:cNvPr id="98306" name="Object 2"/>
          <p:cNvGraphicFramePr>
            <a:graphicFrameLocks noChangeAspect="1"/>
          </p:cNvGraphicFramePr>
          <p:nvPr/>
        </p:nvGraphicFramePr>
        <p:xfrm>
          <a:off x="609600" y="1600200"/>
          <a:ext cx="5765800" cy="393700"/>
        </p:xfrm>
        <a:graphic>
          <a:graphicData uri="http://schemas.openxmlformats.org/presentationml/2006/ole">
            <mc:AlternateContent xmlns:mc="http://schemas.openxmlformats.org/markup-compatibility/2006">
              <mc:Choice xmlns:v="urn:schemas-microsoft-com:vml" Requires="v">
                <p:oleObj spid="_x0000_s17415" name="Equation" r:id="rId3" imgW="5765760" imgH="393480" progId="Equation.DSMT4">
                  <p:embed/>
                </p:oleObj>
              </mc:Choice>
              <mc:Fallback>
                <p:oleObj name="Equation" r:id="rId3" imgW="5765760" imgH="3934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600200"/>
                        <a:ext cx="5765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normAutofit/>
          </a:bodyPr>
          <a:lstStyle/>
          <a:p>
            <a:r>
              <a:rPr lang="en-US" dirty="0"/>
              <a:t>Equations with Radicals</a:t>
            </a:r>
          </a:p>
        </p:txBody>
      </p:sp>
      <p:sp>
        <p:nvSpPr>
          <p:cNvPr id="2052" name="Content Placeholder 5"/>
          <p:cNvSpPr>
            <a:spLocks noGrp="1"/>
          </p:cNvSpPr>
          <p:nvPr>
            <p:ph idx="1"/>
          </p:nvPr>
        </p:nvSpPr>
        <p:spPr>
          <a:xfrm>
            <a:off x="457200" y="1280160"/>
            <a:ext cx="8229600" cy="3596640"/>
          </a:xfrm>
          <a:solidFill>
            <a:schemeClr val="accent3"/>
          </a:solidFill>
          <a:ln w="28575">
            <a:solidFill>
              <a:srgbClr val="000000"/>
            </a:solidFill>
          </a:ln>
        </p:spPr>
        <p:txBody>
          <a:bodyPr>
            <a:normAutofit lnSpcReduction="10000"/>
          </a:bodyPr>
          <a:lstStyle/>
          <a:p>
            <a:pPr marL="342900" lvl="0" indent="-342900" algn="ctr" eaLnBrk="0" hangingPunct="0">
              <a:defRPr/>
            </a:pPr>
            <a:r>
              <a:rPr lang="en-US" b="1" dirty="0">
                <a:solidFill>
                  <a:srgbClr val="000000"/>
                </a:solidFill>
              </a:rPr>
              <a:t>Method for Solving Equations with Radicals</a:t>
            </a:r>
          </a:p>
          <a:p>
            <a:pPr>
              <a:spcBef>
                <a:spcPts val="1800"/>
              </a:spcBef>
              <a:tabLst>
                <a:tab pos="463550" algn="l"/>
              </a:tabLst>
            </a:pPr>
            <a:r>
              <a:rPr lang="en-US" b="1" dirty="0">
                <a:solidFill>
                  <a:srgbClr val="000000"/>
                </a:solidFill>
              </a:rPr>
              <a:t>1.</a:t>
            </a:r>
            <a:r>
              <a:rPr lang="en-US" dirty="0">
                <a:solidFill>
                  <a:srgbClr val="000000"/>
                </a:solidFill>
              </a:rPr>
              <a:t>	Isolate one of the radicals on one side of the 	equation. (An equation may have more than one 	radical.)</a:t>
            </a:r>
          </a:p>
          <a:p>
            <a:pPr>
              <a:tabLst>
                <a:tab pos="463550" algn="l"/>
              </a:tabLst>
            </a:pPr>
            <a:r>
              <a:rPr lang="en-US" b="1" dirty="0">
                <a:solidFill>
                  <a:srgbClr val="000000"/>
                </a:solidFill>
              </a:rPr>
              <a:t>2.</a:t>
            </a:r>
            <a:r>
              <a:rPr lang="en-US" dirty="0">
                <a:solidFill>
                  <a:srgbClr val="000000"/>
                </a:solidFill>
              </a:rPr>
              <a:t>	Raise both sides of the equation to the power 	corresponding to the index of the radical.</a:t>
            </a:r>
          </a:p>
          <a:p>
            <a:pPr>
              <a:tabLst>
                <a:tab pos="463550" algn="l"/>
              </a:tabLst>
            </a:pPr>
            <a:r>
              <a:rPr lang="en-US" b="1" dirty="0">
                <a:solidFill>
                  <a:srgbClr val="000000"/>
                </a:solidFill>
              </a:rPr>
              <a:t>3.</a:t>
            </a:r>
            <a:r>
              <a:rPr lang="en-US" dirty="0">
                <a:solidFill>
                  <a:srgbClr val="000000"/>
                </a:solidFill>
              </a:rPr>
              <a:t>	If the equation still contains a radical, repeat Steps 1 	and 2.</a:t>
            </a:r>
          </a:p>
          <a:p>
            <a:pPr marL="1588" indent="-1588">
              <a:buNone/>
              <a:tabLst>
                <a:tab pos="463550" algn="l"/>
              </a:tabLst>
            </a:pPr>
            <a:endParaRPr lang="en-US" dirty="0"/>
          </a:p>
          <a:p>
            <a:pPr marL="1588" indent="-1588">
              <a:buNone/>
              <a:tabLst>
                <a:tab pos="463550" algn="l"/>
              </a:tabLst>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itle 1"/>
          <p:cNvSpPr>
            <a:spLocks noGrp="1"/>
          </p:cNvSpPr>
          <p:nvPr>
            <p:ph type="title"/>
          </p:nvPr>
        </p:nvSpPr>
        <p:spPr/>
        <p:txBody>
          <a:bodyPr>
            <a:normAutofit/>
          </a:bodyPr>
          <a:lstStyle/>
          <a:p>
            <a:r>
              <a:rPr lang="en-US" dirty="0"/>
              <a:t>Equations with Radicals</a:t>
            </a:r>
          </a:p>
        </p:txBody>
      </p:sp>
      <p:sp>
        <p:nvSpPr>
          <p:cNvPr id="7174" name="Content Placeholder 2"/>
          <p:cNvSpPr>
            <a:spLocks noGrp="1"/>
          </p:cNvSpPr>
          <p:nvPr>
            <p:ph idx="1"/>
          </p:nvPr>
        </p:nvSpPr>
        <p:spPr>
          <a:xfrm>
            <a:off x="457200" y="1280160"/>
            <a:ext cx="8229600" cy="2377440"/>
          </a:xfrm>
          <a:solidFill>
            <a:schemeClr val="accent3"/>
          </a:solidFill>
          <a:ln w="28575">
            <a:solidFill>
              <a:srgbClr val="000000"/>
            </a:solidFill>
          </a:ln>
        </p:spPr>
        <p:txBody>
          <a:bodyPr>
            <a:normAutofit lnSpcReduction="10000"/>
          </a:bodyPr>
          <a:lstStyle/>
          <a:p>
            <a:pPr marL="342900" lvl="0" indent="-342900" algn="ctr" eaLnBrk="0" hangingPunct="0">
              <a:defRPr/>
            </a:pPr>
            <a:r>
              <a:rPr lang="en-US" b="1" dirty="0">
                <a:solidFill>
                  <a:srgbClr val="000000"/>
                </a:solidFill>
              </a:rPr>
              <a:t>Method for Solving Equations with Radicals (cont.)</a:t>
            </a:r>
          </a:p>
          <a:p>
            <a:pPr>
              <a:spcBef>
                <a:spcPts val="1800"/>
              </a:spcBef>
              <a:tabLst>
                <a:tab pos="463550" algn="l"/>
              </a:tabLst>
            </a:pPr>
            <a:r>
              <a:rPr lang="en-US" b="1" dirty="0">
                <a:solidFill>
                  <a:srgbClr val="000000"/>
                </a:solidFill>
              </a:rPr>
              <a:t>4.</a:t>
            </a:r>
            <a:r>
              <a:rPr lang="en-US" dirty="0">
                <a:solidFill>
                  <a:srgbClr val="000000"/>
                </a:solidFill>
              </a:rPr>
              <a:t>	Solve the equation after all the radicals have been 	eliminated.</a:t>
            </a:r>
          </a:p>
          <a:p>
            <a:pPr>
              <a:tabLst>
                <a:tab pos="463550" algn="l"/>
              </a:tabLst>
            </a:pPr>
            <a:r>
              <a:rPr lang="en-US" b="1" dirty="0">
                <a:solidFill>
                  <a:srgbClr val="000000"/>
                </a:solidFill>
              </a:rPr>
              <a:t>5.</a:t>
            </a:r>
            <a:r>
              <a:rPr lang="en-US" dirty="0">
                <a:solidFill>
                  <a:srgbClr val="000000"/>
                </a:solidFill>
              </a:rPr>
              <a:t>	Be sure to check all possible solutions in the original 	equation and eliminate any extraneous solutions.</a:t>
            </a:r>
          </a:p>
          <a:p>
            <a:pPr marL="1588" indent="-1588">
              <a:buNone/>
            </a:pPr>
            <a:endParaRPr lang="en-US" dirty="0"/>
          </a:p>
          <a:p>
            <a:pPr marL="1588" indent="-1588">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a:spLocks noGrp="1"/>
          </p:cNvSpPr>
          <p:nvPr>
            <p:ph type="title"/>
          </p:nvPr>
        </p:nvSpPr>
        <p:spPr/>
        <p:txBody>
          <a:bodyPr>
            <a:normAutofit/>
          </a:bodyPr>
          <a:lstStyle/>
          <a:p>
            <a:r>
              <a:rPr lang="en-US" dirty="0"/>
              <a:t>Example 1:	 Equations with One Radical </a:t>
            </a:r>
          </a:p>
        </p:txBody>
      </p:sp>
      <p:sp>
        <p:nvSpPr>
          <p:cNvPr id="9221" name="Content Placeholder 2"/>
          <p:cNvSpPr>
            <a:spLocks noGrp="1"/>
          </p:cNvSpPr>
          <p:nvPr>
            <p:ph idx="1"/>
          </p:nvPr>
        </p:nvSpPr>
        <p:spPr/>
        <p:txBody>
          <a:bodyPr/>
          <a:lstStyle/>
          <a:p>
            <a:pPr marL="1588" indent="-1588">
              <a:spcBef>
                <a:spcPts val="2400"/>
              </a:spcBef>
              <a:buNone/>
            </a:pPr>
            <a:r>
              <a:rPr lang="en-US" dirty="0"/>
              <a:t>Solve the following equations.</a:t>
            </a:r>
          </a:p>
          <a:p>
            <a:pPr marL="1588" indent="-1588">
              <a:spcBef>
                <a:spcPts val="0"/>
              </a:spcBef>
              <a:buNone/>
            </a:pPr>
            <a:endParaRPr lang="en-US" b="1" dirty="0"/>
          </a:p>
          <a:p>
            <a:pPr marL="1588" indent="-1588">
              <a:spcBef>
                <a:spcPts val="1800"/>
              </a:spcBef>
              <a:buNone/>
            </a:pPr>
            <a:r>
              <a:rPr lang="en-US" b="1" dirty="0"/>
              <a:t>Solution:  </a:t>
            </a:r>
            <a:r>
              <a:rPr lang="en-US" dirty="0"/>
              <a:t>The radical is by itself on one side of the equation, so square both sides.</a:t>
            </a:r>
          </a:p>
          <a:p>
            <a:pPr marL="1588" indent="-1588">
              <a:spcBef>
                <a:spcPts val="2400"/>
              </a:spcBef>
              <a:buNone/>
            </a:pPr>
            <a:endParaRPr lang="en-US" u="sng" dirty="0"/>
          </a:p>
        </p:txBody>
      </p:sp>
      <p:graphicFrame>
        <p:nvGraphicFramePr>
          <p:cNvPr id="9241" name="Object 25"/>
          <p:cNvGraphicFramePr>
            <a:graphicFrameLocks noChangeAspect="1"/>
          </p:cNvGraphicFramePr>
          <p:nvPr/>
        </p:nvGraphicFramePr>
        <p:xfrm>
          <a:off x="540477" y="1840089"/>
          <a:ext cx="2260600" cy="495300"/>
        </p:xfrm>
        <a:graphic>
          <a:graphicData uri="http://schemas.openxmlformats.org/presentationml/2006/ole">
            <mc:AlternateContent xmlns:mc="http://schemas.openxmlformats.org/markup-compatibility/2006">
              <mc:Choice xmlns:v="urn:schemas-microsoft-com:vml" Requires="v">
                <p:oleObj spid="_x0000_s1052" name="Equation" r:id="rId3" imgW="2260440" imgH="495000" progId="Equation.DSMT4">
                  <p:embed/>
                </p:oleObj>
              </mc:Choice>
              <mc:Fallback>
                <p:oleObj name="Equation" r:id="rId3" imgW="2260440" imgH="495000" progId="Equation.DSMT4">
                  <p:embed/>
                  <p:pic>
                    <p:nvPicPr>
                      <p:cNvPr id="0" name="Object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477" y="1840089"/>
                        <a:ext cx="2260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1416756" y="3368322"/>
          <a:ext cx="1778000" cy="495300"/>
        </p:xfrm>
        <a:graphic>
          <a:graphicData uri="http://schemas.openxmlformats.org/presentationml/2006/ole">
            <mc:AlternateContent xmlns:mc="http://schemas.openxmlformats.org/markup-compatibility/2006">
              <mc:Choice xmlns:v="urn:schemas-microsoft-com:vml" Requires="v">
                <p:oleObj spid="_x0000_s1053" name="Equation" r:id="rId5" imgW="1777680" imgH="495000" progId="Equation.DSMT4">
                  <p:embed/>
                </p:oleObj>
              </mc:Choice>
              <mc:Fallback>
                <p:oleObj name="Equation" r:id="rId5" imgW="177768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16756" y="3368322"/>
                        <a:ext cx="1778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032933" y="4024489"/>
          <a:ext cx="4889500" cy="787400"/>
        </p:xfrm>
        <a:graphic>
          <a:graphicData uri="http://schemas.openxmlformats.org/presentationml/2006/ole">
            <mc:AlternateContent xmlns:mc="http://schemas.openxmlformats.org/markup-compatibility/2006">
              <mc:Choice xmlns:v="urn:schemas-microsoft-com:vml" Requires="v">
                <p:oleObj spid="_x0000_s1054" name="Equation" r:id="rId7" imgW="4889160" imgH="787320" progId="Equation.DSMT4">
                  <p:embed/>
                </p:oleObj>
              </mc:Choice>
              <mc:Fallback>
                <p:oleObj name="Equation" r:id="rId7" imgW="4889160" imgH="787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32933" y="4024489"/>
                        <a:ext cx="4889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1679222" y="4926189"/>
          <a:ext cx="6299200" cy="419100"/>
        </p:xfrm>
        <a:graphic>
          <a:graphicData uri="http://schemas.openxmlformats.org/presentationml/2006/ole">
            <mc:AlternateContent xmlns:mc="http://schemas.openxmlformats.org/markup-compatibility/2006">
              <mc:Choice xmlns:v="urn:schemas-microsoft-com:vml" Requires="v">
                <p:oleObj spid="_x0000_s1055" name="Equation" r:id="rId9" imgW="6298920" imgH="419040" progId="Equation.DSMT4">
                  <p:embed/>
                </p:oleObj>
              </mc:Choice>
              <mc:Fallback>
                <p:oleObj name="Equation" r:id="rId9" imgW="6298920" imgH="4190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9222" y="4926189"/>
                        <a:ext cx="6299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665111" y="5506155"/>
          <a:ext cx="1536700" cy="381000"/>
        </p:xfrm>
        <a:graphic>
          <a:graphicData uri="http://schemas.openxmlformats.org/presentationml/2006/ole">
            <mc:AlternateContent xmlns:mc="http://schemas.openxmlformats.org/markup-compatibility/2006">
              <mc:Choice xmlns:v="urn:schemas-microsoft-com:vml" Requires="v">
                <p:oleObj spid="_x0000_s1056" name="Equation" r:id="rId11" imgW="1536480" imgH="380880" progId="Equation.DSMT4">
                  <p:embed/>
                </p:oleObj>
              </mc:Choice>
              <mc:Fallback>
                <p:oleObj name="Equation" r:id="rId11" imgW="153648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65111" y="5506155"/>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normAutofit/>
          </a:bodyPr>
          <a:lstStyle/>
          <a:p>
            <a:r>
              <a:rPr lang="en-US" dirty="0"/>
              <a:t>Example 1:	 Equations with One Radical (cont.)</a:t>
            </a:r>
          </a:p>
        </p:txBody>
      </p:sp>
      <p:sp>
        <p:nvSpPr>
          <p:cNvPr id="10245" name="Content Placeholder 2"/>
          <p:cNvSpPr>
            <a:spLocks noGrp="1"/>
          </p:cNvSpPr>
          <p:nvPr>
            <p:ph idx="1"/>
          </p:nvPr>
        </p:nvSpPr>
        <p:spPr>
          <a:xfrm>
            <a:off x="457200" y="2286000"/>
            <a:ext cx="8229600" cy="3625608"/>
          </a:xfrm>
          <a:ln>
            <a:noFill/>
          </a:ln>
        </p:spPr>
        <p:txBody>
          <a:bodyPr wrap="square">
            <a:spAutoFit/>
          </a:bodyPr>
          <a:lstStyle/>
          <a:p>
            <a:pPr marL="1588" indent="-1588">
              <a:buNone/>
            </a:pPr>
            <a:r>
              <a:rPr lang="en-US" b="1" dirty="0"/>
              <a:t>Check both answers </a:t>
            </a:r>
            <a:r>
              <a:rPr lang="en-US" dirty="0"/>
              <a:t>in the original equation: </a:t>
            </a:r>
          </a:p>
          <a:p>
            <a:pPr marL="1588" indent="-1588">
              <a:buNone/>
            </a:pPr>
            <a:endParaRPr lang="en-US" dirty="0">
              <a:solidFill>
                <a:srgbClr val="000099"/>
              </a:solidFill>
            </a:endParaRPr>
          </a:p>
          <a:p>
            <a:pPr marL="1588" indent="-1588">
              <a:buNone/>
            </a:pPr>
            <a:endParaRPr lang="en-US" dirty="0">
              <a:solidFill>
                <a:srgbClr val="000099"/>
              </a:solidFill>
            </a:endParaRPr>
          </a:p>
          <a:p>
            <a:pPr marL="1588" indent="-1588">
              <a:buNone/>
            </a:pPr>
            <a:endParaRPr lang="en-US" dirty="0">
              <a:solidFill>
                <a:srgbClr val="000099"/>
              </a:solidFill>
            </a:endParaRPr>
          </a:p>
          <a:p>
            <a:pPr marL="1588" indent="-1588">
              <a:buNone/>
            </a:pPr>
            <a:endParaRPr lang="en-US" dirty="0">
              <a:solidFill>
                <a:srgbClr val="000099"/>
              </a:solidFill>
            </a:endParaRPr>
          </a:p>
          <a:p>
            <a:pPr marL="1588" indent="-1588">
              <a:buNone/>
            </a:pPr>
            <a:endParaRPr lang="en-US" dirty="0">
              <a:solidFill>
                <a:srgbClr val="000099"/>
              </a:solidFill>
            </a:endParaRPr>
          </a:p>
          <a:p>
            <a:pPr marL="1588" indent="-1588"/>
            <a:r>
              <a:rPr lang="en-US" dirty="0"/>
              <a:t>Both </a:t>
            </a:r>
            <a:r>
              <a:rPr lang="en-US" dirty="0">
                <a:solidFill>
                  <a:srgbClr val="FF0000"/>
                </a:solidFill>
                <a:latin typeface="Symbol" pitchFamily="18" charset="2"/>
              </a:rPr>
              <a:t>-</a:t>
            </a:r>
            <a:r>
              <a:rPr lang="en-US" dirty="0">
                <a:solidFill>
                  <a:srgbClr val="FF0000"/>
                </a:solidFill>
              </a:rPr>
              <a:t>6 and 6 </a:t>
            </a:r>
            <a:r>
              <a:rPr lang="en-US" dirty="0"/>
              <a:t>are solutions.</a:t>
            </a:r>
            <a:endParaRPr lang="en-US" dirty="0">
              <a:solidFill>
                <a:srgbClr val="000099"/>
              </a:solidFill>
            </a:endParaRPr>
          </a:p>
        </p:txBody>
      </p:sp>
      <p:graphicFrame>
        <p:nvGraphicFramePr>
          <p:cNvPr id="2" name="Object 30"/>
          <p:cNvGraphicFramePr>
            <a:graphicFrameLocks noChangeAspect="1"/>
          </p:cNvGraphicFramePr>
          <p:nvPr/>
        </p:nvGraphicFramePr>
        <p:xfrm>
          <a:off x="1905000" y="1371600"/>
          <a:ext cx="5143500" cy="469900"/>
        </p:xfrm>
        <a:graphic>
          <a:graphicData uri="http://schemas.openxmlformats.org/presentationml/2006/ole">
            <mc:AlternateContent xmlns:mc="http://schemas.openxmlformats.org/markup-compatibility/2006">
              <mc:Choice xmlns:v="urn:schemas-microsoft-com:vml" Requires="v">
                <p:oleObj spid="_x0000_s2102" name="Equation" r:id="rId3" imgW="5143320" imgH="469800" progId="Equation.DSMT4">
                  <p:embed/>
                </p:oleObj>
              </mc:Choice>
              <mc:Fallback>
                <p:oleObj name="Equation" r:id="rId3" imgW="5143320" imgH="469800" progId="Equation.DSMT4">
                  <p:embed/>
                  <p:pic>
                    <p:nvPicPr>
                      <p:cNvPr id="0" name="Object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1371600"/>
                        <a:ext cx="5143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758950" y="1968500"/>
          <a:ext cx="2527300" cy="381000"/>
        </p:xfrm>
        <a:graphic>
          <a:graphicData uri="http://schemas.openxmlformats.org/presentationml/2006/ole">
            <mc:AlternateContent xmlns:mc="http://schemas.openxmlformats.org/markup-compatibility/2006">
              <mc:Choice xmlns:v="urn:schemas-microsoft-com:vml" Requires="v">
                <p:oleObj spid="_x0000_s2103" name="Equation" r:id="rId5" imgW="2527200" imgH="380880" progId="Equation.DSMT4">
                  <p:embed/>
                </p:oleObj>
              </mc:Choice>
              <mc:Fallback>
                <p:oleObj name="Equation" r:id="rId5" imgW="2527200" imgH="3808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1968500"/>
                        <a:ext cx="252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631244" y="2712156"/>
          <a:ext cx="2489200" cy="825500"/>
        </p:xfrm>
        <a:graphic>
          <a:graphicData uri="http://schemas.openxmlformats.org/presentationml/2006/ole">
            <mc:AlternateContent xmlns:mc="http://schemas.openxmlformats.org/markup-compatibility/2006">
              <mc:Choice xmlns:v="urn:schemas-microsoft-com:vml" Requires="v">
                <p:oleObj spid="_x0000_s2104" name="Equation" r:id="rId7" imgW="2489040" imgH="825480" progId="Equation.DSMT4">
                  <p:embed/>
                </p:oleObj>
              </mc:Choice>
              <mc:Fallback>
                <p:oleObj name="Equation" r:id="rId7" imgW="2489040" imgH="8254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31244" y="2712156"/>
                        <a:ext cx="2489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2221089" y="3478389"/>
          <a:ext cx="1892300" cy="723900"/>
        </p:xfrm>
        <a:graphic>
          <a:graphicData uri="http://schemas.openxmlformats.org/presentationml/2006/ole">
            <mc:AlternateContent xmlns:mc="http://schemas.openxmlformats.org/markup-compatibility/2006">
              <mc:Choice xmlns:v="urn:schemas-microsoft-com:vml" Requires="v">
                <p:oleObj spid="_x0000_s2105" name="Equation" r:id="rId9" imgW="1892160" imgH="723600" progId="Equation.DSMT4">
                  <p:embed/>
                </p:oleObj>
              </mc:Choice>
              <mc:Fallback>
                <p:oleObj name="Equation" r:id="rId9" imgW="1892160" imgH="7236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21089" y="3478389"/>
                        <a:ext cx="18923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2861733" y="4198056"/>
          <a:ext cx="1257300" cy="723900"/>
        </p:xfrm>
        <a:graphic>
          <a:graphicData uri="http://schemas.openxmlformats.org/presentationml/2006/ole">
            <mc:AlternateContent xmlns:mc="http://schemas.openxmlformats.org/markup-compatibility/2006">
              <mc:Choice xmlns:v="urn:schemas-microsoft-com:vml" Requires="v">
                <p:oleObj spid="_x0000_s2106" name="Equation" r:id="rId11" imgW="1257120" imgH="723600" progId="Equation.DSMT4">
                  <p:embed/>
                </p:oleObj>
              </mc:Choice>
              <mc:Fallback>
                <p:oleObj name="Equation" r:id="rId11" imgW="1257120" imgH="7236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61733" y="4198056"/>
                        <a:ext cx="12573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3318933" y="4999567"/>
          <a:ext cx="800100" cy="292100"/>
        </p:xfrm>
        <a:graphic>
          <a:graphicData uri="http://schemas.openxmlformats.org/presentationml/2006/ole">
            <mc:AlternateContent xmlns:mc="http://schemas.openxmlformats.org/markup-compatibility/2006">
              <mc:Choice xmlns:v="urn:schemas-microsoft-com:vml" Requires="v">
                <p:oleObj spid="_x0000_s2107" name="Equation" r:id="rId13" imgW="799920" imgH="291960" progId="Equation.DSMT4">
                  <p:embed/>
                </p:oleObj>
              </mc:Choice>
              <mc:Fallback>
                <p:oleObj name="Equation" r:id="rId13" imgW="79992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18933" y="4999567"/>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4838700" y="2754489"/>
          <a:ext cx="2095500" cy="825500"/>
        </p:xfrm>
        <a:graphic>
          <a:graphicData uri="http://schemas.openxmlformats.org/presentationml/2006/ole">
            <mc:AlternateContent xmlns:mc="http://schemas.openxmlformats.org/markup-compatibility/2006">
              <mc:Choice xmlns:v="urn:schemas-microsoft-com:vml" Requires="v">
                <p:oleObj spid="_x0000_s2108" name="Equation" r:id="rId15" imgW="2095200" imgH="825480" progId="Equation.DSMT4">
                  <p:embed/>
                </p:oleObj>
              </mc:Choice>
              <mc:Fallback>
                <p:oleObj name="Equation" r:id="rId15" imgW="2095200" imgH="8254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38700" y="2754489"/>
                        <a:ext cx="2095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5041900" y="3512256"/>
          <a:ext cx="1892300" cy="723900"/>
        </p:xfrm>
        <a:graphic>
          <a:graphicData uri="http://schemas.openxmlformats.org/presentationml/2006/ole">
            <mc:AlternateContent xmlns:mc="http://schemas.openxmlformats.org/markup-compatibility/2006">
              <mc:Choice xmlns:v="urn:schemas-microsoft-com:vml" Requires="v">
                <p:oleObj spid="_x0000_s2109" name="Equation" r:id="rId17" imgW="1892160" imgH="723600" progId="Equation.DSMT4">
                  <p:embed/>
                </p:oleObj>
              </mc:Choice>
              <mc:Fallback>
                <p:oleObj name="Equation" r:id="rId17" imgW="1892160" imgH="7236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41900" y="3512256"/>
                        <a:ext cx="18923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5661378" y="4237566"/>
          <a:ext cx="1257300" cy="723900"/>
        </p:xfrm>
        <a:graphic>
          <a:graphicData uri="http://schemas.openxmlformats.org/presentationml/2006/ole">
            <mc:AlternateContent xmlns:mc="http://schemas.openxmlformats.org/markup-compatibility/2006">
              <mc:Choice xmlns:v="urn:schemas-microsoft-com:vml" Requires="v">
                <p:oleObj spid="_x0000_s2110" name="Equation" r:id="rId19" imgW="1257120" imgH="723600" progId="Equation.DSMT4">
                  <p:embed/>
                </p:oleObj>
              </mc:Choice>
              <mc:Fallback>
                <p:oleObj name="Equation" r:id="rId19" imgW="1257120" imgH="7236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661378" y="4237566"/>
                        <a:ext cx="12573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6129867" y="5030611"/>
          <a:ext cx="800100" cy="292100"/>
        </p:xfrm>
        <a:graphic>
          <a:graphicData uri="http://schemas.openxmlformats.org/presentationml/2006/ole">
            <mc:AlternateContent xmlns:mc="http://schemas.openxmlformats.org/markup-compatibility/2006">
              <mc:Choice xmlns:v="urn:schemas-microsoft-com:vml" Requires="v">
                <p:oleObj spid="_x0000_s2111" name="Equation" r:id="rId21" imgW="799920" imgH="291960" progId="Equation.DSMT4">
                  <p:embed/>
                </p:oleObj>
              </mc:Choice>
              <mc:Fallback>
                <p:oleObj name="Equation" r:id="rId21" imgW="799920" imgH="2919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29867" y="5030611"/>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5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6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6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4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a:xfrm>
            <a:off x="457200" y="182880"/>
            <a:ext cx="8229600" cy="914400"/>
          </a:xfrm>
        </p:spPr>
        <p:txBody>
          <a:bodyPr>
            <a:normAutofit/>
          </a:bodyPr>
          <a:lstStyle/>
          <a:p>
            <a:r>
              <a:rPr lang="en-US" dirty="0"/>
              <a:t>Example 1:	 Equations with One Radical (cont.)</a:t>
            </a:r>
          </a:p>
        </p:txBody>
      </p:sp>
      <p:sp>
        <p:nvSpPr>
          <p:cNvPr id="11268" name="Content Placeholder 2"/>
          <p:cNvSpPr>
            <a:spLocks noGrp="1"/>
          </p:cNvSpPr>
          <p:nvPr>
            <p:ph idx="1"/>
          </p:nvPr>
        </p:nvSpPr>
        <p:spPr>
          <a:xfrm>
            <a:off x="457200" y="1280160"/>
            <a:ext cx="8229600" cy="1461939"/>
          </a:xfrm>
        </p:spPr>
        <p:txBody>
          <a:bodyPr>
            <a:spAutoFit/>
          </a:bodyPr>
          <a:lstStyle/>
          <a:p>
            <a:pPr marL="0" indent="4763">
              <a:spcBef>
                <a:spcPts val="2400"/>
              </a:spcBef>
              <a:buNone/>
              <a:tabLst>
                <a:tab pos="463550" algn="l"/>
              </a:tabLst>
            </a:pPr>
            <a:endParaRPr lang="en-US" sz="1300" b="1" dirty="0"/>
          </a:p>
          <a:p>
            <a:pPr marL="0" indent="4763">
              <a:spcBef>
                <a:spcPts val="2400"/>
              </a:spcBef>
              <a:buNone/>
              <a:tabLst>
                <a:tab pos="463550" algn="l"/>
              </a:tabLst>
            </a:pPr>
            <a:r>
              <a:rPr lang="en-US" b="1" dirty="0"/>
              <a:t>Solution: </a:t>
            </a:r>
            <a:r>
              <a:rPr lang="en-US" dirty="0"/>
              <a:t>Since there is only one radical and it is by itself on one side of the equation, square both sides.</a:t>
            </a:r>
          </a:p>
        </p:txBody>
      </p:sp>
      <p:graphicFrame>
        <p:nvGraphicFramePr>
          <p:cNvPr id="8" name="Object 7"/>
          <p:cNvGraphicFramePr>
            <a:graphicFrameLocks noChangeAspect="1"/>
          </p:cNvGraphicFramePr>
          <p:nvPr/>
        </p:nvGraphicFramePr>
        <p:xfrm>
          <a:off x="4114800" y="3260725"/>
          <a:ext cx="914400" cy="336550"/>
        </p:xfrm>
        <a:graphic>
          <a:graphicData uri="http://schemas.openxmlformats.org/presentationml/2006/ole">
            <mc:AlternateContent xmlns:mc="http://schemas.openxmlformats.org/markup-compatibility/2006">
              <mc:Choice xmlns:v="urn:schemas-microsoft-com:vml" Requires="v">
                <p:oleObj spid="_x0000_s3115" name="Equation" r:id="rId3" imgW="914400" imgH="336960" progId="Equation.DSMT4">
                  <p:embed/>
                </p:oleObj>
              </mc:Choice>
              <mc:Fallback>
                <p:oleObj name="Equation" r:id="rId3" imgW="914400" imgH="33696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3260725"/>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2" name="Object 18"/>
          <p:cNvGraphicFramePr>
            <a:graphicFrameLocks noChangeAspect="1"/>
          </p:cNvGraphicFramePr>
          <p:nvPr/>
        </p:nvGraphicFramePr>
        <p:xfrm>
          <a:off x="530352" y="1219200"/>
          <a:ext cx="3581400" cy="558800"/>
        </p:xfrm>
        <a:graphic>
          <a:graphicData uri="http://schemas.openxmlformats.org/presentationml/2006/ole">
            <mc:AlternateContent xmlns:mc="http://schemas.openxmlformats.org/markup-compatibility/2006">
              <mc:Choice xmlns:v="urn:schemas-microsoft-com:vml" Requires="v">
                <p:oleObj spid="_x0000_s3116" name="Equation" r:id="rId5" imgW="3581280" imgH="558720" progId="Equation.DSMT4">
                  <p:embed/>
                </p:oleObj>
              </mc:Choice>
              <mc:Fallback>
                <p:oleObj name="Equation" r:id="rId5" imgW="3581280" imgH="558720" progId="Equation.DSMT4">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1219200"/>
                        <a:ext cx="3581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88244" y="2754489"/>
          <a:ext cx="3530600" cy="558800"/>
        </p:xfrm>
        <a:graphic>
          <a:graphicData uri="http://schemas.openxmlformats.org/presentationml/2006/ole">
            <mc:AlternateContent xmlns:mc="http://schemas.openxmlformats.org/markup-compatibility/2006">
              <mc:Choice xmlns:v="urn:schemas-microsoft-com:vml" Requires="v">
                <p:oleObj spid="_x0000_s3117" name="Equation" r:id="rId7" imgW="3530520" imgH="558720" progId="Equation.DSMT4">
                  <p:embed/>
                </p:oleObj>
              </mc:Choice>
              <mc:Fallback>
                <p:oleObj name="Equation" r:id="rId7" imgW="3530520" imgH="5587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8244" y="2754489"/>
                        <a:ext cx="35306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472722" y="3349978"/>
          <a:ext cx="6096000" cy="787400"/>
        </p:xfrm>
        <a:graphic>
          <a:graphicData uri="http://schemas.openxmlformats.org/presentationml/2006/ole">
            <mc:AlternateContent xmlns:mc="http://schemas.openxmlformats.org/markup-compatibility/2006">
              <mc:Choice xmlns:v="urn:schemas-microsoft-com:vml" Requires="v">
                <p:oleObj spid="_x0000_s3118" name="Equation" r:id="rId9" imgW="6095880" imgH="787320" progId="Equation.DSMT4">
                  <p:embed/>
                </p:oleObj>
              </mc:Choice>
              <mc:Fallback>
                <p:oleObj name="Equation" r:id="rId9" imgW="6095880" imgH="7873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2722" y="3349978"/>
                        <a:ext cx="60960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222022" y="4181122"/>
          <a:ext cx="3556000" cy="444500"/>
        </p:xfrm>
        <a:graphic>
          <a:graphicData uri="http://schemas.openxmlformats.org/presentationml/2006/ole">
            <mc:AlternateContent xmlns:mc="http://schemas.openxmlformats.org/markup-compatibility/2006">
              <mc:Choice xmlns:v="urn:schemas-microsoft-com:vml" Requires="v">
                <p:oleObj spid="_x0000_s3119" name="Equation" r:id="rId11" imgW="3555720" imgH="444240" progId="Equation.DSMT4">
                  <p:embed/>
                </p:oleObj>
              </mc:Choice>
              <mc:Fallback>
                <p:oleObj name="Equation" r:id="rId11" imgW="3555720" imgH="444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22022" y="4181122"/>
                        <a:ext cx="3556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1628422" y="4738511"/>
          <a:ext cx="7264400" cy="355600"/>
        </p:xfrm>
        <a:graphic>
          <a:graphicData uri="http://schemas.openxmlformats.org/presentationml/2006/ole">
            <mc:AlternateContent xmlns:mc="http://schemas.openxmlformats.org/markup-compatibility/2006">
              <mc:Choice xmlns:v="urn:schemas-microsoft-com:vml" Requires="v">
                <p:oleObj spid="_x0000_s3120" name="Equation" r:id="rId13" imgW="7264080" imgH="355320" progId="Equation.DSMT4">
                  <p:embed/>
                </p:oleObj>
              </mc:Choice>
              <mc:Fallback>
                <p:oleObj name="Equation" r:id="rId13" imgW="726408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28422" y="4738511"/>
                        <a:ext cx="7264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86000" y="5195711"/>
          <a:ext cx="1447800" cy="355600"/>
        </p:xfrm>
        <a:graphic>
          <a:graphicData uri="http://schemas.openxmlformats.org/presentationml/2006/ole">
            <mc:AlternateContent xmlns:mc="http://schemas.openxmlformats.org/markup-compatibility/2006">
              <mc:Choice xmlns:v="urn:schemas-microsoft-com:vml" Requires="v">
                <p:oleObj spid="_x0000_s3121" name="Equation" r:id="rId15" imgW="1447560" imgH="355320" progId="Equation.DSMT4">
                  <p:embed/>
                </p:oleObj>
              </mc:Choice>
              <mc:Fallback>
                <p:oleObj name="Equation" r:id="rId15" imgW="1447560" imgH="3553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0" y="5195711"/>
                        <a:ext cx="1447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2841978" y="5644445"/>
          <a:ext cx="927100" cy="355600"/>
        </p:xfrm>
        <a:graphic>
          <a:graphicData uri="http://schemas.openxmlformats.org/presentationml/2006/ole">
            <mc:AlternateContent xmlns:mc="http://schemas.openxmlformats.org/markup-compatibility/2006">
              <mc:Choice xmlns:v="urn:schemas-microsoft-com:vml" Requires="v">
                <p:oleObj spid="_x0000_s3122" name="Equation" r:id="rId17" imgW="927000" imgH="355320" progId="Equation.DSMT4">
                  <p:embed/>
                </p:oleObj>
              </mc:Choice>
              <mc:Fallback>
                <p:oleObj name="Equation" r:id="rId17" imgW="927000" imgH="3553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41978" y="5644445"/>
                        <a:ext cx="927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normAutofit/>
          </a:bodyPr>
          <a:lstStyle/>
          <a:p>
            <a:r>
              <a:rPr lang="en-US" dirty="0"/>
              <a:t>Example 1:	 Equations with One Radical (cont.)</a:t>
            </a:r>
          </a:p>
        </p:txBody>
      </p:sp>
      <p:sp>
        <p:nvSpPr>
          <p:cNvPr id="3" name="Content Placeholder 2"/>
          <p:cNvSpPr>
            <a:spLocks noGrp="1"/>
          </p:cNvSpPr>
          <p:nvPr>
            <p:ph idx="1"/>
          </p:nvPr>
        </p:nvSpPr>
        <p:spPr>
          <a:xfrm>
            <a:off x="457200" y="1280160"/>
            <a:ext cx="8229600" cy="523220"/>
          </a:xfrm>
        </p:spPr>
        <p:txBody>
          <a:bodyPr>
            <a:spAutoFit/>
          </a:bodyPr>
          <a:lstStyle/>
          <a:p>
            <a:pPr marL="1588" indent="-1588">
              <a:spcBef>
                <a:spcPts val="1800"/>
              </a:spcBef>
              <a:buNone/>
            </a:pPr>
            <a:r>
              <a:rPr lang="en-US" b="1" dirty="0"/>
              <a:t>Check</a:t>
            </a:r>
            <a:r>
              <a:rPr lang="en-US" dirty="0"/>
              <a:t> in the original equation: </a:t>
            </a:r>
          </a:p>
        </p:txBody>
      </p:sp>
      <p:sp>
        <p:nvSpPr>
          <p:cNvPr id="6" name="Rectangle 5"/>
          <p:cNvSpPr/>
          <p:nvPr/>
        </p:nvSpPr>
        <p:spPr>
          <a:xfrm>
            <a:off x="457200" y="5334000"/>
            <a:ext cx="3855607" cy="523220"/>
          </a:xfrm>
          <a:prstGeom prst="rect">
            <a:avLst/>
          </a:prstGeom>
        </p:spPr>
        <p:txBody>
          <a:bodyPr wrap="none">
            <a:spAutoFit/>
          </a:bodyPr>
          <a:lstStyle/>
          <a:p>
            <a:pPr marL="1588" indent="-1588">
              <a:spcBef>
                <a:spcPts val="0"/>
              </a:spcBef>
              <a:buNone/>
            </a:pPr>
            <a:r>
              <a:rPr lang="en-US" sz="2800" dirty="0"/>
              <a:t>There is one solution, </a:t>
            </a:r>
            <a:r>
              <a:rPr lang="en-US" sz="2800" dirty="0">
                <a:solidFill>
                  <a:srgbClr val="FF0000"/>
                </a:solidFill>
              </a:rPr>
              <a:t>−1</a:t>
            </a:r>
            <a:r>
              <a:rPr lang="en-US" sz="2800" dirty="0"/>
              <a:t>.</a:t>
            </a:r>
          </a:p>
        </p:txBody>
      </p:sp>
      <p:graphicFrame>
        <p:nvGraphicFramePr>
          <p:cNvPr id="4099" name="Object 3"/>
          <p:cNvGraphicFramePr>
            <a:graphicFrameLocks noChangeAspect="1"/>
          </p:cNvGraphicFramePr>
          <p:nvPr/>
        </p:nvGraphicFramePr>
        <p:xfrm>
          <a:off x="1501422" y="2000955"/>
          <a:ext cx="4762500" cy="825500"/>
        </p:xfrm>
        <a:graphic>
          <a:graphicData uri="http://schemas.openxmlformats.org/presentationml/2006/ole">
            <mc:AlternateContent xmlns:mc="http://schemas.openxmlformats.org/markup-compatibility/2006">
              <mc:Choice xmlns:v="urn:schemas-microsoft-com:vml" Requires="v">
                <p:oleObj spid="_x0000_s4119" name="Equation" r:id="rId3" imgW="4762440" imgH="825480" progId="Equation.DSMT4">
                  <p:embed/>
                </p:oleObj>
              </mc:Choice>
              <mc:Fallback>
                <p:oleObj name="Equation" r:id="rId3" imgW="4762440" imgH="8254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1422" y="2000955"/>
                        <a:ext cx="4762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48000" y="2861733"/>
          <a:ext cx="2362200" cy="723900"/>
        </p:xfrm>
        <a:graphic>
          <a:graphicData uri="http://schemas.openxmlformats.org/presentationml/2006/ole">
            <mc:AlternateContent xmlns:mc="http://schemas.openxmlformats.org/markup-compatibility/2006">
              <mc:Choice xmlns:v="urn:schemas-microsoft-com:vml" Requires="v">
                <p:oleObj spid="_x0000_s4120" name="Equation" r:id="rId5" imgW="2361960" imgH="723600" progId="Equation.DSMT4">
                  <p:embed/>
                </p:oleObj>
              </mc:Choice>
              <mc:Fallback>
                <p:oleObj name="Equation" r:id="rId5" imgW="2361960" imgH="7236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2861733"/>
                        <a:ext cx="23622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4296834" y="3675945"/>
          <a:ext cx="1104900" cy="723900"/>
        </p:xfrm>
        <a:graphic>
          <a:graphicData uri="http://schemas.openxmlformats.org/presentationml/2006/ole">
            <mc:AlternateContent xmlns:mc="http://schemas.openxmlformats.org/markup-compatibility/2006">
              <mc:Choice xmlns:v="urn:schemas-microsoft-com:vml" Requires="v">
                <p:oleObj spid="_x0000_s4121" name="Equation" r:id="rId7" imgW="1104840" imgH="723600" progId="Equation.DSMT4">
                  <p:embed/>
                </p:oleObj>
              </mc:Choice>
              <mc:Fallback>
                <p:oleObj name="Equation" r:id="rId7" imgW="1104840" imgH="723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6834" y="3675945"/>
                        <a:ext cx="11049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4572000" y="4595989"/>
          <a:ext cx="838200" cy="292100"/>
        </p:xfrm>
        <a:graphic>
          <a:graphicData uri="http://schemas.openxmlformats.org/presentationml/2006/ole">
            <mc:AlternateContent xmlns:mc="http://schemas.openxmlformats.org/markup-compatibility/2006">
              <mc:Choice xmlns:v="urn:schemas-microsoft-com:vml" Requires="v">
                <p:oleObj spid="_x0000_s4122" name="Equation" r:id="rId9" imgW="838080" imgH="291960" progId="Equation.DSMT4">
                  <p:embed/>
                </p:oleObj>
              </mc:Choice>
              <mc:Fallback>
                <p:oleObj name="Equation" r:id="rId9" imgW="83808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2000" y="4595989"/>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title"/>
          </p:nvPr>
        </p:nvSpPr>
        <p:spPr/>
        <p:txBody>
          <a:bodyPr>
            <a:normAutofit/>
          </a:bodyPr>
          <a:lstStyle/>
          <a:p>
            <a:r>
              <a:rPr lang="en-US" dirty="0"/>
              <a:t>Example 1:	 Equations with One Radical (cont.)</a:t>
            </a:r>
          </a:p>
        </p:txBody>
      </p:sp>
      <p:sp>
        <p:nvSpPr>
          <p:cNvPr id="13317" name="Content Placeholder 2"/>
          <p:cNvSpPr>
            <a:spLocks noGrp="1"/>
          </p:cNvSpPr>
          <p:nvPr>
            <p:ph idx="1"/>
          </p:nvPr>
        </p:nvSpPr>
        <p:spPr>
          <a:xfrm>
            <a:off x="457200" y="1838980"/>
            <a:ext cx="8229600" cy="523220"/>
          </a:xfrm>
        </p:spPr>
        <p:txBody>
          <a:bodyPr>
            <a:spAutoFit/>
          </a:bodyPr>
          <a:lstStyle/>
          <a:p>
            <a:pPr marL="1588" indent="-1588">
              <a:spcBef>
                <a:spcPts val="600"/>
              </a:spcBef>
              <a:buNone/>
            </a:pPr>
            <a:r>
              <a:rPr lang="en-US" b="1" dirty="0"/>
              <a:t>Solution:</a:t>
            </a:r>
          </a:p>
        </p:txBody>
      </p:sp>
      <p:graphicFrame>
        <p:nvGraphicFramePr>
          <p:cNvPr id="13339" name="Object 27"/>
          <p:cNvGraphicFramePr>
            <a:graphicFrameLocks noChangeAspect="1"/>
          </p:cNvGraphicFramePr>
          <p:nvPr/>
        </p:nvGraphicFramePr>
        <p:xfrm>
          <a:off x="547688" y="1176867"/>
          <a:ext cx="2959100" cy="444500"/>
        </p:xfrm>
        <a:graphic>
          <a:graphicData uri="http://schemas.openxmlformats.org/presentationml/2006/ole">
            <mc:AlternateContent xmlns:mc="http://schemas.openxmlformats.org/markup-compatibility/2006">
              <mc:Choice xmlns:v="urn:schemas-microsoft-com:vml" Requires="v">
                <p:oleObj spid="_x0000_s5164" name="Equation" r:id="rId3" imgW="2958840" imgH="444240" progId="Equation.DSMT4">
                  <p:embed/>
                </p:oleObj>
              </mc:Choice>
              <mc:Fallback>
                <p:oleObj name="Equation" r:id="rId3" imgW="2958840" imgH="44424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1176867"/>
                        <a:ext cx="2959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41" name="Object 29"/>
          <p:cNvGraphicFramePr>
            <a:graphicFrameLocks noChangeAspect="1"/>
          </p:cNvGraphicFramePr>
          <p:nvPr/>
        </p:nvGraphicFramePr>
        <p:xfrm>
          <a:off x="2508250" y="5141913"/>
          <a:ext cx="2590800" cy="838200"/>
        </p:xfrm>
        <a:graphic>
          <a:graphicData uri="http://schemas.openxmlformats.org/presentationml/2006/ole">
            <mc:AlternateContent xmlns:mc="http://schemas.openxmlformats.org/markup-compatibility/2006">
              <mc:Choice xmlns:v="urn:schemas-microsoft-com:vml" Requires="v">
                <p:oleObj spid="_x0000_s5165" name="Equation" r:id="rId5" imgW="2590560" imgH="838080" progId="Equation.DSMT4">
                  <p:embed/>
                </p:oleObj>
              </mc:Choice>
              <mc:Fallback>
                <p:oleObj name="Equation" r:id="rId5" imgW="2590560" imgH="83808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8250" y="5141913"/>
                        <a:ext cx="259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992489" y="1842912"/>
          <a:ext cx="2451100" cy="444500"/>
        </p:xfrm>
        <a:graphic>
          <a:graphicData uri="http://schemas.openxmlformats.org/presentationml/2006/ole">
            <mc:AlternateContent xmlns:mc="http://schemas.openxmlformats.org/markup-compatibility/2006">
              <mc:Choice xmlns:v="urn:schemas-microsoft-com:vml" Requires="v">
                <p:oleObj spid="_x0000_s5166" name="Equation" r:id="rId7" imgW="2450880" imgH="444240" progId="Equation.DSMT4">
                  <p:embed/>
                </p:oleObj>
              </mc:Choice>
              <mc:Fallback>
                <p:oleObj name="Equation" r:id="rId7" imgW="245088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2489" y="184291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954389" y="2416175"/>
          <a:ext cx="6197600" cy="508000"/>
        </p:xfrm>
        <a:graphic>
          <a:graphicData uri="http://schemas.openxmlformats.org/presentationml/2006/ole">
            <mc:AlternateContent xmlns:mc="http://schemas.openxmlformats.org/markup-compatibility/2006">
              <mc:Choice xmlns:v="urn:schemas-microsoft-com:vml" Requires="v">
                <p:oleObj spid="_x0000_s5167" name="Equation" r:id="rId9" imgW="6197400" imgH="507960" progId="Equation.DSMT4">
                  <p:embed/>
                </p:oleObj>
              </mc:Choice>
              <mc:Fallback>
                <p:oleObj name="Equation" r:id="rId9" imgW="6197400" imgH="507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4389" y="2416175"/>
                        <a:ext cx="6197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074334" y="2981325"/>
          <a:ext cx="6159500" cy="698500"/>
        </p:xfrm>
        <a:graphic>
          <a:graphicData uri="http://schemas.openxmlformats.org/presentationml/2006/ole">
            <mc:AlternateContent xmlns:mc="http://schemas.openxmlformats.org/markup-compatibility/2006">
              <mc:Choice xmlns:v="urn:schemas-microsoft-com:vml" Requires="v">
                <p:oleObj spid="_x0000_s5168" name="Equation" r:id="rId11" imgW="6159240" imgH="698400" progId="Equation.DSMT4">
                  <p:embed/>
                </p:oleObj>
              </mc:Choice>
              <mc:Fallback>
                <p:oleObj name="Equation" r:id="rId11" imgW="6159240" imgH="698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74334" y="2981325"/>
                        <a:ext cx="6159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731911" y="3764844"/>
          <a:ext cx="3187700" cy="381000"/>
        </p:xfrm>
        <a:graphic>
          <a:graphicData uri="http://schemas.openxmlformats.org/presentationml/2006/ole">
            <mc:AlternateContent xmlns:mc="http://schemas.openxmlformats.org/markup-compatibility/2006">
              <mc:Choice xmlns:v="urn:schemas-microsoft-com:vml" Requires="v">
                <p:oleObj spid="_x0000_s5169" name="Equation" r:id="rId13" imgW="3187440" imgH="380880" progId="Equation.DSMT4">
                  <p:embed/>
                </p:oleObj>
              </mc:Choice>
              <mc:Fallback>
                <p:oleObj name="Equation" r:id="rId13" imgW="318744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31911" y="3764844"/>
                        <a:ext cx="3187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3556000" y="4289778"/>
          <a:ext cx="2387600" cy="381000"/>
        </p:xfrm>
        <a:graphic>
          <a:graphicData uri="http://schemas.openxmlformats.org/presentationml/2006/ole">
            <mc:AlternateContent xmlns:mc="http://schemas.openxmlformats.org/markup-compatibility/2006">
              <mc:Choice xmlns:v="urn:schemas-microsoft-com:vml" Requires="v">
                <p:oleObj spid="_x0000_s5170" name="Equation" r:id="rId15" imgW="2387520" imgH="380880" progId="Equation.DSMT4">
                  <p:embed/>
                </p:oleObj>
              </mc:Choice>
              <mc:Fallback>
                <p:oleObj name="Equation" r:id="rId15" imgW="238752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56000" y="4289778"/>
                        <a:ext cx="2387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51766" y="4830233"/>
          <a:ext cx="4762500" cy="469900"/>
        </p:xfrm>
        <a:graphic>
          <a:graphicData uri="http://schemas.openxmlformats.org/presentationml/2006/ole">
            <mc:AlternateContent xmlns:mc="http://schemas.openxmlformats.org/markup-compatibility/2006">
              <mc:Choice xmlns:v="urn:schemas-microsoft-com:vml" Requires="v">
                <p:oleObj spid="_x0000_s5171" name="Equation" r:id="rId17" imgW="4762440" imgH="469800" progId="Equation.DSMT4">
                  <p:embed/>
                </p:oleObj>
              </mc:Choice>
              <mc:Fallback>
                <p:oleObj name="Equation" r:id="rId17" imgW="4762440" imgH="46980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51766" y="4830233"/>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3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431</Words>
  <Application>Microsoft Office PowerPoint</Application>
  <PresentationFormat>On-screen Show (4:3)</PresentationFormat>
  <Paragraphs>80</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Symbol</vt:lpstr>
      <vt:lpstr>Courier New</vt:lpstr>
      <vt:lpstr>Office Theme</vt:lpstr>
      <vt:lpstr>Equation</vt:lpstr>
      <vt:lpstr>Section 6.4</vt:lpstr>
      <vt:lpstr>Objectives</vt:lpstr>
      <vt:lpstr>Equations with Radicals</vt:lpstr>
      <vt:lpstr>Equations with Radicals</vt:lpstr>
      <vt:lpstr>Example 1:  Equations with One Radical </vt:lpstr>
      <vt:lpstr>Example 1:  Equations with One Radical (cont.)</vt:lpstr>
      <vt:lpstr>Example 1:  Equations with One Radical (cont.)</vt:lpstr>
      <vt:lpstr>Example 1:  Equations with One Radical (cont.)</vt:lpstr>
      <vt:lpstr>Example 1:  Equations with One Radical (cont.)</vt:lpstr>
      <vt:lpstr>Example 1:  Equations with One Radical (cont.)</vt:lpstr>
      <vt:lpstr>Example 2: Equations with Two Radicals</vt:lpstr>
      <vt:lpstr>Example 2: Equations with Two Radicals (cont.)</vt:lpstr>
      <vt:lpstr>Example 2: Equations with Two Radicals (cont.)</vt:lpstr>
      <vt:lpstr>Example 2: Equations with Two Radicals (cont.)</vt:lpstr>
      <vt:lpstr>Example 2: Equations with Two Radicals (cont.)</vt:lpstr>
      <vt:lpstr>Example 2: Equations with Two Radicals (cont.)</vt:lpstr>
      <vt:lpstr>Equations with Radicals</vt:lpstr>
      <vt:lpstr>Example 3: Equation Containing a Cube Root</vt:lpstr>
      <vt:lpstr>Example 3: Equation Containing a Cube Root</vt:lpstr>
      <vt:lpstr>Example 3: Equation Containing a Cube Root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48</cp:revision>
  <dcterms:created xsi:type="dcterms:W3CDTF">2013-04-26T14:43:13Z</dcterms:created>
  <dcterms:modified xsi:type="dcterms:W3CDTF">2016-10-01T01:36:39Z</dcterms:modified>
</cp:coreProperties>
</file>