
<file path=[Content_Types].xml><?xml version="1.0" encoding="utf-8"?>
<Types xmlns="http://schemas.openxmlformats.org/package/2006/content-types">
  <Default Extension="png" ContentType="image/png"/>
  <Default Extension="bin" ContentType="application/vnd.openxmlformats-officedocument.oleObject"/>
  <Default Extension="wmf" ContentType="image/x-wmf"/>
  <Default Extension="jpeg" ContentType="image/jpeg"/>
  <Default Extension="rels" ContentType="application/vnd.openxmlformats-package.relationships+xml"/>
  <Default Extension="xml" ContentType="application/xml"/>
  <Default Extension="fntdata" ContentType="application/x-fontdata"/>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21"/>
  </p:notesMasterIdLst>
  <p:handoutMasterIdLst>
    <p:handoutMasterId r:id="rId22"/>
  </p:handoutMasterIdLst>
  <p:sldIdLst>
    <p:sldId id="256"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Lst>
  <p:sldSz cx="9144000" cy="6858000" type="screen4x3"/>
  <p:notesSz cx="6858000" cy="9144000"/>
  <p:embeddedFontLst>
    <p:embeddedFont>
      <p:font typeface="Calibri" panose="020F0502020204030204" pitchFamily="34" charset="0"/>
      <p:regular r:id="rId23"/>
      <p:bold r:id="rId24"/>
      <p:italic r:id="rId25"/>
      <p:boldItalic r:id="rId26"/>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D7D9F"/>
    <a:srgbClr val="000099"/>
    <a:srgbClr val="000000"/>
    <a:srgbClr val="1F497D"/>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420" y="72"/>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font" Target="fonts/font4.fntdata"/><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font" Target="fonts/font3.fntdata"/><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font" Target="fonts/font2.fntdata"/><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font" Target="fonts/font1.fntdata"/><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handoutMaster" Target="handoutMasters/handoutMaster1.xml"/><Relationship Id="rId27" Type="http://schemas.openxmlformats.org/officeDocument/2006/relationships/presProps" Target="presProps.xml"/><Relationship Id="rId30" Type="http://schemas.openxmlformats.org/officeDocument/2006/relationships/tableStyles" Target="tableStyle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2.wmf"/></Relationships>
</file>

<file path=ppt/drawings/_rels/vmlDrawing10.vml.rels><?xml version="1.0" encoding="UTF-8" standalone="yes"?>
<Relationships xmlns="http://schemas.openxmlformats.org/package/2006/relationships"><Relationship Id="rId3" Type="http://schemas.openxmlformats.org/officeDocument/2006/relationships/image" Target="../media/image51.wmf"/><Relationship Id="rId2" Type="http://schemas.openxmlformats.org/officeDocument/2006/relationships/image" Target="../media/image50.wmf"/><Relationship Id="rId1" Type="http://schemas.openxmlformats.org/officeDocument/2006/relationships/image" Target="../media/image49.wmf"/><Relationship Id="rId5" Type="http://schemas.openxmlformats.org/officeDocument/2006/relationships/image" Target="../media/image53.wmf"/><Relationship Id="rId4" Type="http://schemas.openxmlformats.org/officeDocument/2006/relationships/image" Target="../media/image52.wmf"/></Relationships>
</file>

<file path=ppt/drawings/_rels/vmlDrawing2.vml.rels><?xml version="1.0" encoding="UTF-8" standalone="yes"?>
<Relationships xmlns="http://schemas.openxmlformats.org/package/2006/relationships"><Relationship Id="rId3" Type="http://schemas.openxmlformats.org/officeDocument/2006/relationships/image" Target="../media/image5.wmf"/><Relationship Id="rId2" Type="http://schemas.openxmlformats.org/officeDocument/2006/relationships/image" Target="../media/image4.wmf"/><Relationship Id="rId1" Type="http://schemas.openxmlformats.org/officeDocument/2006/relationships/image" Target="../media/image3.wmf"/></Relationships>
</file>

<file path=ppt/drawings/_rels/vmlDrawing3.vml.rels><?xml version="1.0" encoding="UTF-8" standalone="yes"?>
<Relationships xmlns="http://schemas.openxmlformats.org/package/2006/relationships"><Relationship Id="rId8" Type="http://schemas.openxmlformats.org/officeDocument/2006/relationships/image" Target="../media/image13.wmf"/><Relationship Id="rId13" Type="http://schemas.openxmlformats.org/officeDocument/2006/relationships/image" Target="../media/image18.wmf"/><Relationship Id="rId18" Type="http://schemas.openxmlformats.org/officeDocument/2006/relationships/image" Target="../media/image23.wmf"/><Relationship Id="rId3" Type="http://schemas.openxmlformats.org/officeDocument/2006/relationships/image" Target="../media/image8.wmf"/><Relationship Id="rId7" Type="http://schemas.openxmlformats.org/officeDocument/2006/relationships/image" Target="../media/image12.wmf"/><Relationship Id="rId12" Type="http://schemas.openxmlformats.org/officeDocument/2006/relationships/image" Target="../media/image17.wmf"/><Relationship Id="rId17" Type="http://schemas.openxmlformats.org/officeDocument/2006/relationships/image" Target="../media/image22.wmf"/><Relationship Id="rId2" Type="http://schemas.openxmlformats.org/officeDocument/2006/relationships/image" Target="../media/image7.wmf"/><Relationship Id="rId16" Type="http://schemas.openxmlformats.org/officeDocument/2006/relationships/image" Target="../media/image21.wmf"/><Relationship Id="rId1" Type="http://schemas.openxmlformats.org/officeDocument/2006/relationships/image" Target="../media/image6.wmf"/><Relationship Id="rId6" Type="http://schemas.openxmlformats.org/officeDocument/2006/relationships/image" Target="../media/image11.wmf"/><Relationship Id="rId11" Type="http://schemas.openxmlformats.org/officeDocument/2006/relationships/image" Target="../media/image16.wmf"/><Relationship Id="rId5" Type="http://schemas.openxmlformats.org/officeDocument/2006/relationships/image" Target="../media/image10.wmf"/><Relationship Id="rId15" Type="http://schemas.openxmlformats.org/officeDocument/2006/relationships/image" Target="../media/image20.wmf"/><Relationship Id="rId10" Type="http://schemas.openxmlformats.org/officeDocument/2006/relationships/image" Target="../media/image15.wmf"/><Relationship Id="rId19" Type="http://schemas.openxmlformats.org/officeDocument/2006/relationships/image" Target="../media/image24.wmf"/><Relationship Id="rId4" Type="http://schemas.openxmlformats.org/officeDocument/2006/relationships/image" Target="../media/image9.wmf"/><Relationship Id="rId9" Type="http://schemas.openxmlformats.org/officeDocument/2006/relationships/image" Target="../media/image14.wmf"/><Relationship Id="rId14" Type="http://schemas.openxmlformats.org/officeDocument/2006/relationships/image" Target="../media/image19.wmf"/></Relationships>
</file>

<file path=ppt/drawings/_rels/vmlDrawing4.vml.rels><?xml version="1.0" encoding="UTF-8" standalone="yes"?>
<Relationships xmlns="http://schemas.openxmlformats.org/package/2006/relationships"><Relationship Id="rId3" Type="http://schemas.openxmlformats.org/officeDocument/2006/relationships/image" Target="../media/image27.wmf"/><Relationship Id="rId2" Type="http://schemas.openxmlformats.org/officeDocument/2006/relationships/image" Target="../media/image26.wmf"/><Relationship Id="rId1" Type="http://schemas.openxmlformats.org/officeDocument/2006/relationships/image" Target="../media/image25.wmf"/><Relationship Id="rId4" Type="http://schemas.openxmlformats.org/officeDocument/2006/relationships/image" Target="../media/image28.wmf"/></Relationships>
</file>

<file path=ppt/drawings/_rels/vmlDrawing5.vml.rels><?xml version="1.0" encoding="UTF-8" standalone="yes"?>
<Relationships xmlns="http://schemas.openxmlformats.org/package/2006/relationships"><Relationship Id="rId3" Type="http://schemas.openxmlformats.org/officeDocument/2006/relationships/image" Target="../media/image31.wmf"/><Relationship Id="rId2" Type="http://schemas.openxmlformats.org/officeDocument/2006/relationships/image" Target="../media/image30.wmf"/><Relationship Id="rId1" Type="http://schemas.openxmlformats.org/officeDocument/2006/relationships/image" Target="../media/image29.wmf"/><Relationship Id="rId4" Type="http://schemas.openxmlformats.org/officeDocument/2006/relationships/image" Target="../media/image32.wmf"/></Relationships>
</file>

<file path=ppt/drawings/_rels/vmlDrawing6.vml.rels><?xml version="1.0" encoding="UTF-8" standalone="yes"?>
<Relationships xmlns="http://schemas.openxmlformats.org/package/2006/relationships"><Relationship Id="rId1" Type="http://schemas.openxmlformats.org/officeDocument/2006/relationships/image" Target="../media/image33.wmf"/></Relationships>
</file>

<file path=ppt/drawings/_rels/vmlDrawing7.vml.rels><?xml version="1.0" encoding="UTF-8" standalone="yes"?>
<Relationships xmlns="http://schemas.openxmlformats.org/package/2006/relationships"><Relationship Id="rId3" Type="http://schemas.openxmlformats.org/officeDocument/2006/relationships/image" Target="../media/image36.wmf"/><Relationship Id="rId2" Type="http://schemas.openxmlformats.org/officeDocument/2006/relationships/image" Target="../media/image35.wmf"/><Relationship Id="rId1" Type="http://schemas.openxmlformats.org/officeDocument/2006/relationships/image" Target="../media/image34.wmf"/><Relationship Id="rId6" Type="http://schemas.openxmlformats.org/officeDocument/2006/relationships/image" Target="../media/image39.wmf"/><Relationship Id="rId5" Type="http://schemas.openxmlformats.org/officeDocument/2006/relationships/image" Target="../media/image38.wmf"/><Relationship Id="rId4" Type="http://schemas.openxmlformats.org/officeDocument/2006/relationships/image" Target="../media/image37.wmf"/></Relationships>
</file>

<file path=ppt/drawings/_rels/vmlDrawing8.vml.rels><?xml version="1.0" encoding="UTF-8" standalone="yes"?>
<Relationships xmlns="http://schemas.openxmlformats.org/package/2006/relationships"><Relationship Id="rId3" Type="http://schemas.openxmlformats.org/officeDocument/2006/relationships/image" Target="../media/image42.wmf"/><Relationship Id="rId2" Type="http://schemas.openxmlformats.org/officeDocument/2006/relationships/image" Target="../media/image41.wmf"/><Relationship Id="rId1" Type="http://schemas.openxmlformats.org/officeDocument/2006/relationships/image" Target="../media/image40.wmf"/><Relationship Id="rId6" Type="http://schemas.openxmlformats.org/officeDocument/2006/relationships/image" Target="../media/image45.wmf"/><Relationship Id="rId5" Type="http://schemas.openxmlformats.org/officeDocument/2006/relationships/image" Target="../media/image44.wmf"/><Relationship Id="rId4" Type="http://schemas.openxmlformats.org/officeDocument/2006/relationships/image" Target="../media/image43.wmf"/></Relationships>
</file>

<file path=ppt/drawings/_rels/vmlDrawing9.vml.rels><?xml version="1.0" encoding="UTF-8" standalone="yes"?>
<Relationships xmlns="http://schemas.openxmlformats.org/package/2006/relationships"><Relationship Id="rId3" Type="http://schemas.openxmlformats.org/officeDocument/2006/relationships/image" Target="../media/image48.wmf"/><Relationship Id="rId2" Type="http://schemas.openxmlformats.org/officeDocument/2006/relationships/image" Target="../media/image47.wmf"/><Relationship Id="rId1" Type="http://schemas.openxmlformats.org/officeDocument/2006/relationships/image" Target="../media/image46.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9/30/2016</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EA55F1D-5563-4FE4-A6CA-29822E65297C}" type="datetimeFigureOut">
              <a:rPr lang="en-US" smtClean="0"/>
              <a:pPr/>
              <a:t>9/30/2016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6BC8F83-EA26-4321-8A50-8F23FF4AE9D6}"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8"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45683"/>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image" Target="../media/image31.wmf"/><Relationship Id="rId3" Type="http://schemas.openxmlformats.org/officeDocument/2006/relationships/oleObject" Target="../embeddings/oleObject28.bin"/><Relationship Id="rId7" Type="http://schemas.openxmlformats.org/officeDocument/2006/relationships/oleObject" Target="../embeddings/oleObject30.bin"/><Relationship Id="rId2" Type="http://schemas.openxmlformats.org/officeDocument/2006/relationships/slideLayout" Target="../slideLayouts/slideLayout2.xml"/><Relationship Id="rId1" Type="http://schemas.openxmlformats.org/officeDocument/2006/relationships/vmlDrawing" Target="../drawings/vmlDrawing5.vml"/><Relationship Id="rId6" Type="http://schemas.openxmlformats.org/officeDocument/2006/relationships/image" Target="../media/image30.wmf"/><Relationship Id="rId5" Type="http://schemas.openxmlformats.org/officeDocument/2006/relationships/oleObject" Target="../embeddings/oleObject29.bin"/><Relationship Id="rId10" Type="http://schemas.openxmlformats.org/officeDocument/2006/relationships/image" Target="../media/image32.wmf"/><Relationship Id="rId4" Type="http://schemas.openxmlformats.org/officeDocument/2006/relationships/image" Target="../media/image29.wmf"/><Relationship Id="rId9" Type="http://schemas.openxmlformats.org/officeDocument/2006/relationships/oleObject" Target="../embeddings/oleObject31.bin"/></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oleObject" Target="../embeddings/oleObject32.bin"/><Relationship Id="rId2" Type="http://schemas.openxmlformats.org/officeDocument/2006/relationships/slideLayout" Target="../slideLayouts/slideLayout2.xml"/><Relationship Id="rId1" Type="http://schemas.openxmlformats.org/officeDocument/2006/relationships/vmlDrawing" Target="../drawings/vmlDrawing6.vml"/><Relationship Id="rId4" Type="http://schemas.openxmlformats.org/officeDocument/2006/relationships/image" Target="../media/image33.wmf"/></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8" Type="http://schemas.openxmlformats.org/officeDocument/2006/relationships/image" Target="../media/image36.wmf"/><Relationship Id="rId13" Type="http://schemas.openxmlformats.org/officeDocument/2006/relationships/oleObject" Target="../embeddings/oleObject38.bin"/><Relationship Id="rId3" Type="http://schemas.openxmlformats.org/officeDocument/2006/relationships/oleObject" Target="../embeddings/oleObject33.bin"/><Relationship Id="rId7" Type="http://schemas.openxmlformats.org/officeDocument/2006/relationships/oleObject" Target="../embeddings/oleObject35.bin"/><Relationship Id="rId12" Type="http://schemas.openxmlformats.org/officeDocument/2006/relationships/image" Target="../media/image38.wmf"/><Relationship Id="rId2" Type="http://schemas.openxmlformats.org/officeDocument/2006/relationships/slideLayout" Target="../slideLayouts/slideLayout2.xml"/><Relationship Id="rId1" Type="http://schemas.openxmlformats.org/officeDocument/2006/relationships/vmlDrawing" Target="../drawings/vmlDrawing7.vml"/><Relationship Id="rId6" Type="http://schemas.openxmlformats.org/officeDocument/2006/relationships/image" Target="../media/image35.wmf"/><Relationship Id="rId11" Type="http://schemas.openxmlformats.org/officeDocument/2006/relationships/oleObject" Target="../embeddings/oleObject37.bin"/><Relationship Id="rId5" Type="http://schemas.openxmlformats.org/officeDocument/2006/relationships/oleObject" Target="../embeddings/oleObject34.bin"/><Relationship Id="rId10" Type="http://schemas.openxmlformats.org/officeDocument/2006/relationships/image" Target="../media/image37.wmf"/><Relationship Id="rId4" Type="http://schemas.openxmlformats.org/officeDocument/2006/relationships/image" Target="../media/image34.wmf"/><Relationship Id="rId9" Type="http://schemas.openxmlformats.org/officeDocument/2006/relationships/oleObject" Target="../embeddings/oleObject36.bin"/><Relationship Id="rId14" Type="http://schemas.openxmlformats.org/officeDocument/2006/relationships/image" Target="../media/image39.wmf"/></Relationships>
</file>

<file path=ppt/slides/_rels/slide17.xml.rels><?xml version="1.0" encoding="UTF-8" standalone="yes"?>
<Relationships xmlns="http://schemas.openxmlformats.org/package/2006/relationships"><Relationship Id="rId8" Type="http://schemas.openxmlformats.org/officeDocument/2006/relationships/image" Target="../media/image42.wmf"/><Relationship Id="rId13" Type="http://schemas.openxmlformats.org/officeDocument/2006/relationships/oleObject" Target="../embeddings/oleObject44.bin"/><Relationship Id="rId3" Type="http://schemas.openxmlformats.org/officeDocument/2006/relationships/oleObject" Target="../embeddings/oleObject39.bin"/><Relationship Id="rId7" Type="http://schemas.openxmlformats.org/officeDocument/2006/relationships/oleObject" Target="../embeddings/oleObject41.bin"/><Relationship Id="rId12" Type="http://schemas.openxmlformats.org/officeDocument/2006/relationships/image" Target="../media/image44.wmf"/><Relationship Id="rId2" Type="http://schemas.openxmlformats.org/officeDocument/2006/relationships/slideLayout" Target="../slideLayouts/slideLayout2.xml"/><Relationship Id="rId1" Type="http://schemas.openxmlformats.org/officeDocument/2006/relationships/vmlDrawing" Target="../drawings/vmlDrawing8.vml"/><Relationship Id="rId6" Type="http://schemas.openxmlformats.org/officeDocument/2006/relationships/image" Target="../media/image41.wmf"/><Relationship Id="rId11" Type="http://schemas.openxmlformats.org/officeDocument/2006/relationships/oleObject" Target="../embeddings/oleObject43.bin"/><Relationship Id="rId5" Type="http://schemas.openxmlformats.org/officeDocument/2006/relationships/oleObject" Target="../embeddings/oleObject40.bin"/><Relationship Id="rId10" Type="http://schemas.openxmlformats.org/officeDocument/2006/relationships/image" Target="../media/image43.wmf"/><Relationship Id="rId4" Type="http://schemas.openxmlformats.org/officeDocument/2006/relationships/image" Target="../media/image40.wmf"/><Relationship Id="rId9" Type="http://schemas.openxmlformats.org/officeDocument/2006/relationships/oleObject" Target="../embeddings/oleObject42.bin"/><Relationship Id="rId14" Type="http://schemas.openxmlformats.org/officeDocument/2006/relationships/image" Target="../media/image45.wmf"/></Relationships>
</file>

<file path=ppt/slides/_rels/slide18.xml.rels><?xml version="1.0" encoding="UTF-8" standalone="yes"?>
<Relationships xmlns="http://schemas.openxmlformats.org/package/2006/relationships"><Relationship Id="rId8" Type="http://schemas.openxmlformats.org/officeDocument/2006/relationships/image" Target="../media/image48.wmf"/><Relationship Id="rId3" Type="http://schemas.openxmlformats.org/officeDocument/2006/relationships/oleObject" Target="../embeddings/oleObject45.bin"/><Relationship Id="rId7" Type="http://schemas.openxmlformats.org/officeDocument/2006/relationships/oleObject" Target="../embeddings/oleObject47.bin"/><Relationship Id="rId2" Type="http://schemas.openxmlformats.org/officeDocument/2006/relationships/slideLayout" Target="../slideLayouts/slideLayout2.xml"/><Relationship Id="rId1" Type="http://schemas.openxmlformats.org/officeDocument/2006/relationships/vmlDrawing" Target="../drawings/vmlDrawing9.vml"/><Relationship Id="rId6" Type="http://schemas.openxmlformats.org/officeDocument/2006/relationships/image" Target="../media/image47.wmf"/><Relationship Id="rId5" Type="http://schemas.openxmlformats.org/officeDocument/2006/relationships/oleObject" Target="../embeddings/oleObject46.bin"/><Relationship Id="rId4" Type="http://schemas.openxmlformats.org/officeDocument/2006/relationships/image" Target="../media/image46.wmf"/></Relationships>
</file>

<file path=ppt/slides/_rels/slide19.xml.rels><?xml version="1.0" encoding="UTF-8" standalone="yes"?>
<Relationships xmlns="http://schemas.openxmlformats.org/package/2006/relationships"><Relationship Id="rId8" Type="http://schemas.openxmlformats.org/officeDocument/2006/relationships/image" Target="../media/image51.wmf"/><Relationship Id="rId3" Type="http://schemas.openxmlformats.org/officeDocument/2006/relationships/oleObject" Target="../embeddings/oleObject48.bin"/><Relationship Id="rId7" Type="http://schemas.openxmlformats.org/officeDocument/2006/relationships/oleObject" Target="../embeddings/oleObject50.bin"/><Relationship Id="rId12" Type="http://schemas.openxmlformats.org/officeDocument/2006/relationships/image" Target="../media/image53.wmf"/><Relationship Id="rId2" Type="http://schemas.openxmlformats.org/officeDocument/2006/relationships/slideLayout" Target="../slideLayouts/slideLayout2.xml"/><Relationship Id="rId1" Type="http://schemas.openxmlformats.org/officeDocument/2006/relationships/vmlDrawing" Target="../drawings/vmlDrawing10.vml"/><Relationship Id="rId6" Type="http://schemas.openxmlformats.org/officeDocument/2006/relationships/image" Target="../media/image50.wmf"/><Relationship Id="rId11" Type="http://schemas.openxmlformats.org/officeDocument/2006/relationships/oleObject" Target="../embeddings/oleObject52.bin"/><Relationship Id="rId5" Type="http://schemas.openxmlformats.org/officeDocument/2006/relationships/oleObject" Target="../embeddings/oleObject49.bin"/><Relationship Id="rId10" Type="http://schemas.openxmlformats.org/officeDocument/2006/relationships/image" Target="../media/image52.wmf"/><Relationship Id="rId4" Type="http://schemas.openxmlformats.org/officeDocument/2006/relationships/image" Target="../media/image49.wmf"/><Relationship Id="rId9" Type="http://schemas.openxmlformats.org/officeDocument/2006/relationships/oleObject" Target="../embeddings/oleObject51.bin"/></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image" Target="../media/image2.wmf"/></Relationships>
</file>

<file path=ppt/slides/_rels/slide4.xml.rels><?xml version="1.0" encoding="UTF-8" standalone="yes"?>
<Relationships xmlns="http://schemas.openxmlformats.org/package/2006/relationships"><Relationship Id="rId8" Type="http://schemas.openxmlformats.org/officeDocument/2006/relationships/image" Target="../media/image5.wmf"/><Relationship Id="rId3" Type="http://schemas.openxmlformats.org/officeDocument/2006/relationships/oleObject" Target="../embeddings/oleObject2.bin"/><Relationship Id="rId7" Type="http://schemas.openxmlformats.org/officeDocument/2006/relationships/oleObject" Target="../embeddings/oleObject4.bin"/><Relationship Id="rId2" Type="http://schemas.openxmlformats.org/officeDocument/2006/relationships/slideLayout" Target="../slideLayouts/slideLayout2.xml"/><Relationship Id="rId1" Type="http://schemas.openxmlformats.org/officeDocument/2006/relationships/vmlDrawing" Target="../drawings/vmlDrawing2.vml"/><Relationship Id="rId6" Type="http://schemas.openxmlformats.org/officeDocument/2006/relationships/image" Target="../media/image4.wmf"/><Relationship Id="rId5" Type="http://schemas.openxmlformats.org/officeDocument/2006/relationships/oleObject" Target="../embeddings/oleObject3.bin"/><Relationship Id="rId4" Type="http://schemas.openxmlformats.org/officeDocument/2006/relationships/image" Target="../media/image3.wmf"/></Relationships>
</file>

<file path=ppt/slides/_rels/slide5.xml.rels><?xml version="1.0" encoding="UTF-8" standalone="yes"?>
<Relationships xmlns="http://schemas.openxmlformats.org/package/2006/relationships"><Relationship Id="rId13" Type="http://schemas.openxmlformats.org/officeDocument/2006/relationships/oleObject" Target="../embeddings/oleObject10.bin"/><Relationship Id="rId18" Type="http://schemas.openxmlformats.org/officeDocument/2006/relationships/image" Target="../media/image13.wmf"/><Relationship Id="rId26" Type="http://schemas.openxmlformats.org/officeDocument/2006/relationships/image" Target="../media/image17.wmf"/><Relationship Id="rId39" Type="http://schemas.openxmlformats.org/officeDocument/2006/relationships/oleObject" Target="../embeddings/oleObject23.bin"/><Relationship Id="rId21" Type="http://schemas.openxmlformats.org/officeDocument/2006/relationships/oleObject" Target="../embeddings/oleObject14.bin"/><Relationship Id="rId34" Type="http://schemas.openxmlformats.org/officeDocument/2006/relationships/image" Target="../media/image21.wmf"/><Relationship Id="rId7" Type="http://schemas.openxmlformats.org/officeDocument/2006/relationships/oleObject" Target="../embeddings/oleObject7.bin"/><Relationship Id="rId12" Type="http://schemas.openxmlformats.org/officeDocument/2006/relationships/image" Target="../media/image10.wmf"/><Relationship Id="rId17" Type="http://schemas.openxmlformats.org/officeDocument/2006/relationships/oleObject" Target="../embeddings/oleObject12.bin"/><Relationship Id="rId25" Type="http://schemas.openxmlformats.org/officeDocument/2006/relationships/oleObject" Target="../embeddings/oleObject16.bin"/><Relationship Id="rId33" Type="http://schemas.openxmlformats.org/officeDocument/2006/relationships/oleObject" Target="../embeddings/oleObject20.bin"/><Relationship Id="rId38" Type="http://schemas.openxmlformats.org/officeDocument/2006/relationships/image" Target="../media/image23.wmf"/><Relationship Id="rId2" Type="http://schemas.openxmlformats.org/officeDocument/2006/relationships/slideLayout" Target="../slideLayouts/slideLayout2.xml"/><Relationship Id="rId16" Type="http://schemas.openxmlformats.org/officeDocument/2006/relationships/image" Target="../media/image12.wmf"/><Relationship Id="rId20" Type="http://schemas.openxmlformats.org/officeDocument/2006/relationships/image" Target="../media/image14.wmf"/><Relationship Id="rId29" Type="http://schemas.openxmlformats.org/officeDocument/2006/relationships/oleObject" Target="../embeddings/oleObject18.bin"/><Relationship Id="rId1" Type="http://schemas.openxmlformats.org/officeDocument/2006/relationships/vmlDrawing" Target="../drawings/vmlDrawing3.vml"/><Relationship Id="rId6" Type="http://schemas.openxmlformats.org/officeDocument/2006/relationships/image" Target="../media/image7.wmf"/><Relationship Id="rId11" Type="http://schemas.openxmlformats.org/officeDocument/2006/relationships/oleObject" Target="../embeddings/oleObject9.bin"/><Relationship Id="rId24" Type="http://schemas.openxmlformats.org/officeDocument/2006/relationships/image" Target="../media/image16.wmf"/><Relationship Id="rId32" Type="http://schemas.openxmlformats.org/officeDocument/2006/relationships/image" Target="../media/image20.wmf"/><Relationship Id="rId37" Type="http://schemas.openxmlformats.org/officeDocument/2006/relationships/oleObject" Target="../embeddings/oleObject22.bin"/><Relationship Id="rId40" Type="http://schemas.openxmlformats.org/officeDocument/2006/relationships/image" Target="../media/image24.wmf"/><Relationship Id="rId5" Type="http://schemas.openxmlformats.org/officeDocument/2006/relationships/oleObject" Target="../embeddings/oleObject6.bin"/><Relationship Id="rId15" Type="http://schemas.openxmlformats.org/officeDocument/2006/relationships/oleObject" Target="../embeddings/oleObject11.bin"/><Relationship Id="rId23" Type="http://schemas.openxmlformats.org/officeDocument/2006/relationships/oleObject" Target="../embeddings/oleObject15.bin"/><Relationship Id="rId28" Type="http://schemas.openxmlformats.org/officeDocument/2006/relationships/image" Target="../media/image18.wmf"/><Relationship Id="rId36" Type="http://schemas.openxmlformats.org/officeDocument/2006/relationships/image" Target="../media/image22.wmf"/><Relationship Id="rId10" Type="http://schemas.openxmlformats.org/officeDocument/2006/relationships/image" Target="../media/image9.wmf"/><Relationship Id="rId19" Type="http://schemas.openxmlformats.org/officeDocument/2006/relationships/oleObject" Target="../embeddings/oleObject13.bin"/><Relationship Id="rId31" Type="http://schemas.openxmlformats.org/officeDocument/2006/relationships/oleObject" Target="../embeddings/oleObject19.bin"/><Relationship Id="rId4" Type="http://schemas.openxmlformats.org/officeDocument/2006/relationships/image" Target="../media/image6.wmf"/><Relationship Id="rId9" Type="http://schemas.openxmlformats.org/officeDocument/2006/relationships/oleObject" Target="../embeddings/oleObject8.bin"/><Relationship Id="rId14" Type="http://schemas.openxmlformats.org/officeDocument/2006/relationships/image" Target="../media/image11.wmf"/><Relationship Id="rId22" Type="http://schemas.openxmlformats.org/officeDocument/2006/relationships/image" Target="../media/image15.wmf"/><Relationship Id="rId27" Type="http://schemas.openxmlformats.org/officeDocument/2006/relationships/oleObject" Target="../embeddings/oleObject17.bin"/><Relationship Id="rId30" Type="http://schemas.openxmlformats.org/officeDocument/2006/relationships/image" Target="../media/image19.wmf"/><Relationship Id="rId35" Type="http://schemas.openxmlformats.org/officeDocument/2006/relationships/oleObject" Target="../embeddings/oleObject21.bin"/><Relationship Id="rId8" Type="http://schemas.openxmlformats.org/officeDocument/2006/relationships/image" Target="../media/image8.wmf"/><Relationship Id="rId3" Type="http://schemas.openxmlformats.org/officeDocument/2006/relationships/oleObject" Target="../embeddings/oleObject5.bin"/></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8" Type="http://schemas.openxmlformats.org/officeDocument/2006/relationships/image" Target="../media/image27.wmf"/><Relationship Id="rId3" Type="http://schemas.openxmlformats.org/officeDocument/2006/relationships/oleObject" Target="../embeddings/oleObject24.bin"/><Relationship Id="rId7" Type="http://schemas.openxmlformats.org/officeDocument/2006/relationships/oleObject" Target="../embeddings/oleObject26.bin"/><Relationship Id="rId2" Type="http://schemas.openxmlformats.org/officeDocument/2006/relationships/slideLayout" Target="../slideLayouts/slideLayout2.xml"/><Relationship Id="rId1" Type="http://schemas.openxmlformats.org/officeDocument/2006/relationships/vmlDrawing" Target="../drawings/vmlDrawing4.vml"/><Relationship Id="rId6" Type="http://schemas.openxmlformats.org/officeDocument/2006/relationships/image" Target="../media/image26.wmf"/><Relationship Id="rId5" Type="http://schemas.openxmlformats.org/officeDocument/2006/relationships/oleObject" Target="../embeddings/oleObject25.bin"/><Relationship Id="rId10" Type="http://schemas.openxmlformats.org/officeDocument/2006/relationships/image" Target="../media/image28.wmf"/><Relationship Id="rId4" Type="http://schemas.openxmlformats.org/officeDocument/2006/relationships/image" Target="../media/image25.wmf"/><Relationship Id="rId9" Type="http://schemas.openxmlformats.org/officeDocument/2006/relationships/oleObject" Target="../embeddings/oleObject27.bin"/></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a:solidFill>
                  <a:srgbClr val="1F497D"/>
                </a:solidFill>
                <a:latin typeface="Arial" charset="0"/>
                <a:cs typeface="Arial" charset="0"/>
              </a:rPr>
              <a:t>Section 6.6</a:t>
            </a: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lgn="ctr">
              <a:buNone/>
              <a:defRPr/>
            </a:pPr>
            <a:r>
              <a:rPr lang="en-US" b="1" i="1" dirty="0">
                <a:solidFill>
                  <a:srgbClr val="1F497D"/>
                </a:solidFill>
              </a:rPr>
              <a:t>Introduction to Complex Numbers</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tabLst>
                <a:tab pos="2452688" algn="l"/>
              </a:tabLst>
            </a:pPr>
            <a:r>
              <a:rPr lang="en-US" dirty="0"/>
              <a:t>Example 2: Real and Imaginary Parts (cont.) </a:t>
            </a:r>
          </a:p>
        </p:txBody>
      </p:sp>
      <p:sp>
        <p:nvSpPr>
          <p:cNvPr id="3" name="Content Placeholder 2"/>
          <p:cNvSpPr>
            <a:spLocks noGrp="1"/>
          </p:cNvSpPr>
          <p:nvPr>
            <p:ph idx="1"/>
          </p:nvPr>
        </p:nvSpPr>
        <p:spPr/>
        <p:txBody>
          <a:bodyPr/>
          <a:lstStyle/>
          <a:p>
            <a:pPr marL="0" indent="1588">
              <a:buNone/>
              <a:tabLst>
                <a:tab pos="461963" algn="l"/>
              </a:tabLst>
            </a:pPr>
            <a:r>
              <a:rPr lang="en-US" dirty="0"/>
              <a:t>			</a:t>
            </a:r>
            <a:r>
              <a:rPr lang="en-US" dirty="0">
                <a:solidFill>
                  <a:srgbClr val="000099"/>
                </a:solidFill>
              </a:rPr>
              <a:t>7 = 7 + 0</a:t>
            </a:r>
            <a:r>
              <a:rPr lang="en-US" i="1" dirty="0">
                <a:solidFill>
                  <a:srgbClr val="000099"/>
                </a:solidFill>
              </a:rPr>
              <a:t>i</a:t>
            </a:r>
            <a:r>
              <a:rPr lang="en-US" dirty="0">
                <a:solidFill>
                  <a:srgbClr val="000099"/>
                </a:solidFill>
              </a:rPr>
              <a:t> </a:t>
            </a:r>
            <a:r>
              <a:rPr lang="en-US" dirty="0"/>
              <a:t>in standard form. Thus </a:t>
            </a:r>
            <a:r>
              <a:rPr lang="en-US" dirty="0">
                <a:solidFill>
                  <a:srgbClr val="FF0000"/>
                </a:solidFill>
              </a:rPr>
              <a:t>7</a:t>
            </a:r>
            <a:r>
              <a:rPr lang="en-US" dirty="0"/>
              <a:t> is the 			real part; </a:t>
            </a:r>
            <a:r>
              <a:rPr lang="en-US" dirty="0">
                <a:solidFill>
                  <a:srgbClr val="FF0000"/>
                </a:solidFill>
              </a:rPr>
              <a:t>0</a:t>
            </a:r>
            <a:r>
              <a:rPr lang="en-US" dirty="0"/>
              <a:t> is the imaginary part. 				(Remember, if </a:t>
            </a:r>
            <a:r>
              <a:rPr lang="en-US" i="1" dirty="0">
                <a:solidFill>
                  <a:srgbClr val="000099"/>
                </a:solidFill>
              </a:rPr>
              <a:t>b</a:t>
            </a:r>
            <a:r>
              <a:rPr lang="en-US" dirty="0">
                <a:solidFill>
                  <a:srgbClr val="000099"/>
                </a:solidFill>
              </a:rPr>
              <a:t> = 0</a:t>
            </a:r>
            <a:r>
              <a:rPr lang="en-US" dirty="0"/>
              <a:t>, the complex number 			is a real number.)</a:t>
            </a:r>
          </a:p>
          <a:p>
            <a:pPr marL="0" indent="1588">
              <a:buNone/>
              <a:tabLst>
                <a:tab pos="461963" algn="l"/>
              </a:tabLst>
            </a:pPr>
            <a:r>
              <a:rPr lang="en-US" b="1" dirty="0"/>
              <a:t>d.	</a:t>
            </a:r>
            <a:r>
              <a:rPr lang="en-US" dirty="0"/>
              <a:t>		                             in standard form. Thus </a:t>
            </a:r>
            <a:r>
              <a:rPr lang="en-US" dirty="0">
                <a:solidFill>
                  <a:srgbClr val="FF0000"/>
                </a:solidFill>
              </a:rPr>
              <a:t>0 </a:t>
            </a:r>
            <a:r>
              <a:rPr lang="en-US" dirty="0"/>
              <a:t>is 			the real part; 	  is the imaginary part. 			(If </a:t>
            </a:r>
            <a:r>
              <a:rPr lang="en-US" i="1" dirty="0">
                <a:solidFill>
                  <a:srgbClr val="000099"/>
                </a:solidFill>
              </a:rPr>
              <a:t>a</a:t>
            </a:r>
            <a:r>
              <a:rPr lang="en-US" dirty="0">
                <a:solidFill>
                  <a:srgbClr val="000099"/>
                </a:solidFill>
              </a:rPr>
              <a:t> = 0 </a:t>
            </a:r>
            <a:r>
              <a:rPr lang="en-US" dirty="0"/>
              <a:t>and </a:t>
            </a:r>
            <a:r>
              <a:rPr lang="en-US" i="1" dirty="0">
                <a:solidFill>
                  <a:srgbClr val="000099"/>
                </a:solidFill>
              </a:rPr>
              <a:t>b</a:t>
            </a:r>
            <a:r>
              <a:rPr lang="en-US" dirty="0">
                <a:solidFill>
                  <a:srgbClr val="000099"/>
                </a:solidFill>
              </a:rPr>
              <a:t> ≠ 0</a:t>
            </a:r>
            <a:r>
              <a:rPr lang="en-US" dirty="0"/>
              <a:t>, then the complex 				number is a pure imaginary number.)</a:t>
            </a:r>
          </a:p>
        </p:txBody>
      </p:sp>
      <p:graphicFrame>
        <p:nvGraphicFramePr>
          <p:cNvPr id="49153" name="Object 1"/>
          <p:cNvGraphicFramePr>
            <a:graphicFrameLocks noChangeAspect="1"/>
          </p:cNvGraphicFramePr>
          <p:nvPr/>
        </p:nvGraphicFramePr>
        <p:xfrm>
          <a:off x="533400" y="3055938"/>
          <a:ext cx="1282700" cy="444500"/>
        </p:xfrm>
        <a:graphic>
          <a:graphicData uri="http://schemas.openxmlformats.org/presentationml/2006/ole">
            <mc:AlternateContent xmlns:mc="http://schemas.openxmlformats.org/markup-compatibility/2006">
              <mc:Choice xmlns:v="urn:schemas-microsoft-com:vml" Requires="v">
                <p:oleObj spid="_x0000_s5126" name="Equation" r:id="rId3" imgW="1282680" imgH="444240" progId="Equation.DSMT4">
                  <p:embed/>
                </p:oleObj>
              </mc:Choice>
              <mc:Fallback>
                <p:oleObj name="Equation" r:id="rId3" imgW="1282680" imgH="444240" progId="Equation.DSMT4">
                  <p:embed/>
                  <p:pic>
                    <p:nvPicPr>
                      <p:cNvPr id="0" name="Object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3055938"/>
                        <a:ext cx="12827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9154" name="Object 2"/>
          <p:cNvGraphicFramePr>
            <a:graphicFrameLocks noChangeAspect="1"/>
          </p:cNvGraphicFramePr>
          <p:nvPr/>
        </p:nvGraphicFramePr>
        <p:xfrm>
          <a:off x="2401194" y="3068118"/>
          <a:ext cx="2171700" cy="444500"/>
        </p:xfrm>
        <a:graphic>
          <a:graphicData uri="http://schemas.openxmlformats.org/presentationml/2006/ole">
            <mc:AlternateContent xmlns:mc="http://schemas.openxmlformats.org/markup-compatibility/2006">
              <mc:Choice xmlns:v="urn:schemas-microsoft-com:vml" Requires="v">
                <p:oleObj spid="_x0000_s5127" name="Equation" r:id="rId5" imgW="2171520" imgH="444240" progId="Equation.DSMT4">
                  <p:embed/>
                </p:oleObj>
              </mc:Choice>
              <mc:Fallback>
                <p:oleObj name="Equation" r:id="rId5" imgW="2171520" imgH="444240" progId="Equation.DSMT4">
                  <p:embed/>
                  <p:pic>
                    <p:nvPicPr>
                      <p:cNvPr id="0" name="Object 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401194" y="3068118"/>
                        <a:ext cx="21717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9155" name="Object 3"/>
          <p:cNvGraphicFramePr>
            <a:graphicFrameLocks noChangeAspect="1"/>
          </p:cNvGraphicFramePr>
          <p:nvPr/>
        </p:nvGraphicFramePr>
        <p:xfrm>
          <a:off x="4419600" y="3483334"/>
          <a:ext cx="685800" cy="444500"/>
        </p:xfrm>
        <a:graphic>
          <a:graphicData uri="http://schemas.openxmlformats.org/presentationml/2006/ole">
            <mc:AlternateContent xmlns:mc="http://schemas.openxmlformats.org/markup-compatibility/2006">
              <mc:Choice xmlns:v="urn:schemas-microsoft-com:vml" Requires="v">
                <p:oleObj spid="_x0000_s5128" name="Equation" r:id="rId7" imgW="685800" imgH="444240" progId="Equation.DSMT4">
                  <p:embed/>
                </p:oleObj>
              </mc:Choice>
              <mc:Fallback>
                <p:oleObj name="Equation" r:id="rId7" imgW="685800" imgH="444240" progId="Equation.DSMT4">
                  <p:embed/>
                  <p:pic>
                    <p:nvPicPr>
                      <p:cNvPr id="0" name="Object 3"/>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419600" y="3483334"/>
                        <a:ext cx="6858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125" name="Object 1"/>
          <p:cNvGraphicFramePr>
            <a:graphicFrameLocks noChangeAspect="1"/>
          </p:cNvGraphicFramePr>
          <p:nvPr/>
        </p:nvGraphicFramePr>
        <p:xfrm>
          <a:off x="533400" y="1430020"/>
          <a:ext cx="685800" cy="292100"/>
        </p:xfrm>
        <a:graphic>
          <a:graphicData uri="http://schemas.openxmlformats.org/presentationml/2006/ole">
            <mc:AlternateContent xmlns:mc="http://schemas.openxmlformats.org/markup-compatibility/2006">
              <mc:Choice xmlns:v="urn:schemas-microsoft-com:vml" Requires="v">
                <p:oleObj spid="_x0000_s5129" name="Equation" r:id="rId9" imgW="685800" imgH="291960" progId="Equation.DSMT4">
                  <p:embed/>
                </p:oleObj>
              </mc:Choice>
              <mc:Fallback>
                <p:oleObj name="Equation" r:id="rId9" imgW="685800" imgH="291960" progId="Equation.DSMT4">
                  <p:embed/>
                  <p:pic>
                    <p:nvPicPr>
                      <p:cNvPr id="0" name="Picture 5"/>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533400" y="1430020"/>
                        <a:ext cx="6858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915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9154"/>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49155"/>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Introduction to Complex Numbers and the Number </a:t>
            </a:r>
            <a:r>
              <a:rPr lang="en-US" i="1" dirty="0" err="1"/>
              <a:t>i</a:t>
            </a:r>
            <a:endParaRPr lang="en-US" dirty="0"/>
          </a:p>
        </p:txBody>
      </p:sp>
      <p:sp>
        <p:nvSpPr>
          <p:cNvPr id="3" name="Content Placeholder 2"/>
          <p:cNvSpPr>
            <a:spLocks noGrp="1"/>
          </p:cNvSpPr>
          <p:nvPr>
            <p:ph idx="1"/>
          </p:nvPr>
        </p:nvSpPr>
        <p:spPr>
          <a:xfrm>
            <a:off x="457200" y="1280160"/>
            <a:ext cx="8229600" cy="1615440"/>
          </a:xfrm>
          <a:solidFill>
            <a:srgbClr val="FFFFCC"/>
          </a:solidFill>
          <a:ln w="28575">
            <a:solidFill>
              <a:srgbClr val="000000"/>
            </a:solidFill>
          </a:ln>
        </p:spPr>
        <p:txBody>
          <a:bodyPr/>
          <a:lstStyle/>
          <a:p>
            <a:pPr algn="ctr">
              <a:buNone/>
            </a:pPr>
            <a:r>
              <a:rPr lang="en-US" b="1" dirty="0">
                <a:solidFill>
                  <a:srgbClr val="000000"/>
                </a:solidFill>
              </a:rPr>
              <a:t>Equality of Complex Numbers</a:t>
            </a:r>
          </a:p>
          <a:p>
            <a:pPr>
              <a:buNone/>
            </a:pPr>
            <a:r>
              <a:rPr lang="en-US" dirty="0">
                <a:solidFill>
                  <a:srgbClr val="000000"/>
                </a:solidFill>
              </a:rPr>
              <a:t>For complex numbers </a:t>
            </a:r>
            <a:r>
              <a:rPr lang="en-US" i="1" dirty="0">
                <a:solidFill>
                  <a:srgbClr val="000000"/>
                </a:solidFill>
              </a:rPr>
              <a:t>a</a:t>
            </a:r>
            <a:r>
              <a:rPr lang="en-US" dirty="0">
                <a:solidFill>
                  <a:srgbClr val="000000"/>
                </a:solidFill>
              </a:rPr>
              <a:t> + </a:t>
            </a:r>
            <a:r>
              <a:rPr lang="en-US" i="1" dirty="0">
                <a:solidFill>
                  <a:srgbClr val="000000"/>
                </a:solidFill>
              </a:rPr>
              <a:t>bi</a:t>
            </a:r>
            <a:r>
              <a:rPr lang="en-US" dirty="0">
                <a:solidFill>
                  <a:srgbClr val="000000"/>
                </a:solidFill>
              </a:rPr>
              <a:t> and </a:t>
            </a:r>
            <a:r>
              <a:rPr lang="en-US" i="1" dirty="0">
                <a:solidFill>
                  <a:srgbClr val="000000"/>
                </a:solidFill>
              </a:rPr>
              <a:t>c</a:t>
            </a:r>
            <a:r>
              <a:rPr lang="en-US" dirty="0">
                <a:solidFill>
                  <a:srgbClr val="000000"/>
                </a:solidFill>
              </a:rPr>
              <a:t> + </a:t>
            </a:r>
            <a:r>
              <a:rPr lang="en-US" i="1" dirty="0" err="1">
                <a:solidFill>
                  <a:srgbClr val="000000"/>
                </a:solidFill>
              </a:rPr>
              <a:t>di</a:t>
            </a:r>
            <a:r>
              <a:rPr lang="en-US" dirty="0">
                <a:solidFill>
                  <a:srgbClr val="000000"/>
                </a:solidFill>
              </a:rPr>
              <a:t>,</a:t>
            </a:r>
          </a:p>
          <a:p>
            <a:pPr algn="ctr">
              <a:buNone/>
            </a:pPr>
            <a:r>
              <a:rPr lang="en-US" dirty="0">
                <a:solidFill>
                  <a:srgbClr val="000000"/>
                </a:solidFill>
              </a:rPr>
              <a:t>if </a:t>
            </a:r>
            <a:r>
              <a:rPr lang="en-US" b="1" i="1" dirty="0">
                <a:solidFill>
                  <a:srgbClr val="0000FF"/>
                </a:solidFill>
              </a:rPr>
              <a:t>a</a:t>
            </a:r>
            <a:r>
              <a:rPr lang="en-US" b="1" dirty="0">
                <a:solidFill>
                  <a:srgbClr val="0000FF"/>
                </a:solidFill>
              </a:rPr>
              <a:t> + </a:t>
            </a:r>
            <a:r>
              <a:rPr lang="en-US" b="1" i="1" dirty="0">
                <a:solidFill>
                  <a:srgbClr val="0000FF"/>
                </a:solidFill>
              </a:rPr>
              <a:t>bi</a:t>
            </a:r>
            <a:r>
              <a:rPr lang="en-US" b="1" dirty="0">
                <a:solidFill>
                  <a:srgbClr val="0000FF"/>
                </a:solidFill>
              </a:rPr>
              <a:t> = </a:t>
            </a:r>
            <a:r>
              <a:rPr lang="en-US" b="1" i="1" dirty="0">
                <a:solidFill>
                  <a:srgbClr val="0000FF"/>
                </a:solidFill>
              </a:rPr>
              <a:t>c</a:t>
            </a:r>
            <a:r>
              <a:rPr lang="en-US" b="1" dirty="0">
                <a:solidFill>
                  <a:srgbClr val="0000FF"/>
                </a:solidFill>
              </a:rPr>
              <a:t> + </a:t>
            </a:r>
            <a:r>
              <a:rPr lang="en-US" b="1" i="1" dirty="0" err="1">
                <a:solidFill>
                  <a:srgbClr val="0000FF"/>
                </a:solidFill>
              </a:rPr>
              <a:t>di</a:t>
            </a:r>
            <a:r>
              <a:rPr lang="en-US" b="1" dirty="0">
                <a:solidFill>
                  <a:srgbClr val="000000"/>
                </a:solidFill>
              </a:rPr>
              <a:t>, </a:t>
            </a:r>
            <a:r>
              <a:rPr lang="en-US" dirty="0">
                <a:solidFill>
                  <a:srgbClr val="000000"/>
                </a:solidFill>
              </a:rPr>
              <a:t>then</a:t>
            </a:r>
            <a:r>
              <a:rPr lang="en-US" b="1" dirty="0">
                <a:solidFill>
                  <a:srgbClr val="000000"/>
                </a:solidFill>
              </a:rPr>
              <a:t> </a:t>
            </a:r>
            <a:r>
              <a:rPr lang="en-US" b="1" i="1" dirty="0">
                <a:solidFill>
                  <a:srgbClr val="0000FF"/>
                </a:solidFill>
              </a:rPr>
              <a:t>a</a:t>
            </a:r>
            <a:r>
              <a:rPr lang="en-US" b="1" dirty="0">
                <a:solidFill>
                  <a:srgbClr val="0000FF"/>
                </a:solidFill>
              </a:rPr>
              <a:t> = </a:t>
            </a:r>
            <a:r>
              <a:rPr lang="en-US" b="1" i="1" dirty="0">
                <a:solidFill>
                  <a:srgbClr val="0000FF"/>
                </a:solidFill>
              </a:rPr>
              <a:t>c</a:t>
            </a:r>
            <a:r>
              <a:rPr lang="en-US" b="1" dirty="0">
                <a:solidFill>
                  <a:srgbClr val="0000FF"/>
                </a:solidFill>
              </a:rPr>
              <a:t> and </a:t>
            </a:r>
            <a:r>
              <a:rPr lang="en-US" b="1" i="1" dirty="0">
                <a:solidFill>
                  <a:srgbClr val="0000FF"/>
                </a:solidFill>
              </a:rPr>
              <a:t>b</a:t>
            </a:r>
            <a:r>
              <a:rPr lang="en-US" b="1" dirty="0">
                <a:solidFill>
                  <a:srgbClr val="0000FF"/>
                </a:solidFill>
              </a:rPr>
              <a:t> = </a:t>
            </a:r>
            <a:r>
              <a:rPr lang="en-US" b="1" i="1" dirty="0">
                <a:solidFill>
                  <a:srgbClr val="0000FF"/>
                </a:solidFill>
              </a:rPr>
              <a:t>d</a:t>
            </a:r>
            <a:r>
              <a:rPr lang="en-US" b="1" dirty="0">
                <a:solidFill>
                  <a:srgbClr val="000000"/>
                </a:solidFill>
              </a:rPr>
              <a:t>.</a:t>
            </a:r>
            <a:endParaRPr lang="en-US" dirty="0">
              <a:solidFill>
                <a:srgbClr val="000000"/>
              </a:solidFill>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tabLst>
                <a:tab pos="2452688" algn="l"/>
              </a:tabLst>
            </a:pPr>
            <a:r>
              <a:rPr lang="en-US" dirty="0"/>
              <a:t>Example 3: Solving Equations</a:t>
            </a:r>
          </a:p>
        </p:txBody>
      </p:sp>
      <p:sp>
        <p:nvSpPr>
          <p:cNvPr id="3" name="Content Placeholder 2"/>
          <p:cNvSpPr>
            <a:spLocks noGrp="1"/>
          </p:cNvSpPr>
          <p:nvPr>
            <p:ph idx="1"/>
          </p:nvPr>
        </p:nvSpPr>
        <p:spPr/>
        <p:txBody>
          <a:bodyPr/>
          <a:lstStyle/>
          <a:p>
            <a:pPr indent="1588">
              <a:tabLst>
                <a:tab pos="461963" algn="l"/>
              </a:tabLst>
            </a:pPr>
            <a:r>
              <a:rPr lang="en-US" dirty="0"/>
              <a:t>Solve each equation for the unknown numbers. </a:t>
            </a:r>
          </a:p>
          <a:p>
            <a:pPr indent="1588">
              <a:tabLst>
                <a:tab pos="461963" algn="l"/>
              </a:tabLst>
            </a:pPr>
            <a:r>
              <a:rPr lang="nn-NO" b="1" dirty="0"/>
              <a:t>a.	</a:t>
            </a:r>
            <a:r>
              <a:rPr lang="nn-NO" dirty="0">
                <a:solidFill>
                  <a:srgbClr val="0000FF"/>
                </a:solidFill>
              </a:rPr>
              <a:t>(</a:t>
            </a:r>
            <a:r>
              <a:rPr lang="nn-NO" i="1" dirty="0">
                <a:solidFill>
                  <a:srgbClr val="0000FF"/>
                </a:solidFill>
              </a:rPr>
              <a:t>x</a:t>
            </a:r>
            <a:r>
              <a:rPr lang="nn-NO" dirty="0">
                <a:solidFill>
                  <a:srgbClr val="0000FF"/>
                </a:solidFill>
              </a:rPr>
              <a:t> + 3) + 2</a:t>
            </a:r>
            <a:r>
              <a:rPr lang="nn-NO" i="1" dirty="0">
                <a:solidFill>
                  <a:srgbClr val="0000FF"/>
                </a:solidFill>
              </a:rPr>
              <a:t>yi</a:t>
            </a:r>
            <a:r>
              <a:rPr lang="nn-NO" dirty="0">
                <a:solidFill>
                  <a:srgbClr val="0000FF"/>
                </a:solidFill>
              </a:rPr>
              <a:t> = 7 − 6</a:t>
            </a:r>
            <a:r>
              <a:rPr lang="nn-NO" i="1" dirty="0">
                <a:solidFill>
                  <a:srgbClr val="0000FF"/>
                </a:solidFill>
              </a:rPr>
              <a:t>i</a:t>
            </a:r>
            <a:endParaRPr lang="en-US" dirty="0">
              <a:solidFill>
                <a:srgbClr val="0000FF"/>
              </a:solidFill>
            </a:endParaRPr>
          </a:p>
          <a:p>
            <a:pPr marL="0" indent="1588">
              <a:buNone/>
              <a:tabLst>
                <a:tab pos="461963" algn="l"/>
              </a:tabLst>
            </a:pPr>
            <a:r>
              <a:rPr lang="en-US" b="1" dirty="0"/>
              <a:t>Solution:</a:t>
            </a:r>
          </a:p>
          <a:p>
            <a:pPr marL="0" indent="1588">
              <a:buNone/>
              <a:tabLst>
                <a:tab pos="461963" algn="l"/>
              </a:tabLst>
            </a:pPr>
            <a:r>
              <a:rPr lang="en-US" dirty="0"/>
              <a:t>Equate the real parts and the imaginary parts, and solve the resulting equations. </a:t>
            </a:r>
          </a:p>
          <a:p>
            <a:pPr marL="0" indent="1588">
              <a:buNone/>
              <a:tabLst>
                <a:tab pos="461963" algn="l"/>
              </a:tabLst>
            </a:pPr>
            <a:endParaRPr lang="en-US" sz="1500" dirty="0"/>
          </a:p>
          <a:p>
            <a:pPr>
              <a:buNone/>
              <a:tabLst>
                <a:tab pos="1947863" algn="l"/>
                <a:tab pos="3432175" algn="l"/>
                <a:tab pos="4346575" algn="l"/>
              </a:tabLst>
            </a:pPr>
            <a:r>
              <a:rPr lang="en-US" i="1" dirty="0"/>
              <a:t>	</a:t>
            </a:r>
            <a:r>
              <a:rPr lang="en-US" i="1" dirty="0">
                <a:solidFill>
                  <a:srgbClr val="000099"/>
                </a:solidFill>
              </a:rPr>
              <a:t>x</a:t>
            </a:r>
            <a:r>
              <a:rPr lang="en-US" dirty="0">
                <a:solidFill>
                  <a:srgbClr val="000099"/>
                </a:solidFill>
              </a:rPr>
              <a:t> + 3 = 7	</a:t>
            </a:r>
            <a:r>
              <a:rPr lang="en-US" dirty="0"/>
              <a:t>and</a:t>
            </a:r>
            <a:r>
              <a:rPr lang="en-US" dirty="0">
                <a:solidFill>
                  <a:srgbClr val="000099"/>
                </a:solidFill>
              </a:rPr>
              <a:t>	2</a:t>
            </a:r>
            <a:r>
              <a:rPr lang="en-US" i="1" dirty="0">
                <a:solidFill>
                  <a:srgbClr val="000099"/>
                </a:solidFill>
              </a:rPr>
              <a:t>y</a:t>
            </a:r>
            <a:r>
              <a:rPr lang="en-US" dirty="0">
                <a:solidFill>
                  <a:srgbClr val="000099"/>
                </a:solidFill>
              </a:rPr>
              <a:t> = −6 </a:t>
            </a:r>
          </a:p>
          <a:p>
            <a:pPr>
              <a:buNone/>
              <a:tabLst>
                <a:tab pos="1947863" algn="l"/>
                <a:tab pos="2452688" algn="l"/>
                <a:tab pos="4346575" algn="l"/>
                <a:tab pos="4518025" algn="l"/>
              </a:tabLst>
            </a:pPr>
            <a:r>
              <a:rPr lang="en-US" i="1" dirty="0">
                <a:solidFill>
                  <a:srgbClr val="000099"/>
                </a:solidFill>
              </a:rPr>
              <a:t>		</a:t>
            </a:r>
            <a:r>
              <a:rPr lang="en-US" i="1" dirty="0">
                <a:solidFill>
                  <a:srgbClr val="FF0000"/>
                </a:solidFill>
              </a:rPr>
              <a:t>x</a:t>
            </a:r>
            <a:r>
              <a:rPr lang="en-US" dirty="0">
                <a:solidFill>
                  <a:srgbClr val="FF0000"/>
                </a:solidFill>
              </a:rPr>
              <a:t> = 4</a:t>
            </a:r>
            <a:r>
              <a:rPr lang="en-US" dirty="0">
                <a:solidFill>
                  <a:srgbClr val="000099"/>
                </a:solidFill>
              </a:rPr>
              <a:t>		</a:t>
            </a:r>
            <a:r>
              <a:rPr lang="en-US" i="1" dirty="0">
                <a:solidFill>
                  <a:srgbClr val="FF0000"/>
                </a:solidFill>
              </a:rPr>
              <a:t>y</a:t>
            </a:r>
            <a:r>
              <a:rPr lang="en-US" dirty="0">
                <a:solidFill>
                  <a:srgbClr val="FF0000"/>
                </a:solidFill>
              </a:rPr>
              <a:t> = −3</a:t>
            </a:r>
          </a:p>
          <a:p>
            <a:pPr marL="0" indent="1588">
              <a:buNone/>
              <a:tabLst>
                <a:tab pos="461963" algn="l"/>
              </a:tabLst>
            </a:pP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tabLst>
                <a:tab pos="2452688" algn="l"/>
              </a:tabLst>
            </a:pPr>
            <a:r>
              <a:rPr lang="en-US" dirty="0"/>
              <a:t>Example 3: Solving Equations (cont.)</a:t>
            </a:r>
          </a:p>
        </p:txBody>
      </p:sp>
      <p:sp>
        <p:nvSpPr>
          <p:cNvPr id="3" name="Content Placeholder 2"/>
          <p:cNvSpPr>
            <a:spLocks noGrp="1"/>
          </p:cNvSpPr>
          <p:nvPr>
            <p:ph idx="1"/>
          </p:nvPr>
        </p:nvSpPr>
        <p:spPr/>
        <p:txBody>
          <a:bodyPr/>
          <a:lstStyle/>
          <a:p>
            <a:pPr marL="0" indent="1588">
              <a:buNone/>
              <a:tabLst>
                <a:tab pos="461963" algn="l"/>
              </a:tabLst>
            </a:pPr>
            <a:r>
              <a:rPr lang="nn-NO" b="1" dirty="0"/>
              <a:t>b.	</a:t>
            </a:r>
            <a:r>
              <a:rPr lang="es-ES" dirty="0">
                <a:solidFill>
                  <a:srgbClr val="0000FF"/>
                </a:solidFill>
              </a:rPr>
              <a:t>2</a:t>
            </a:r>
            <a:r>
              <a:rPr lang="es-ES" i="1" dirty="0">
                <a:solidFill>
                  <a:srgbClr val="0000FF"/>
                </a:solidFill>
              </a:rPr>
              <a:t>y</a:t>
            </a:r>
            <a:r>
              <a:rPr lang="es-ES" dirty="0">
                <a:solidFill>
                  <a:srgbClr val="0000FF"/>
                </a:solidFill>
              </a:rPr>
              <a:t> + 3 − 8</a:t>
            </a:r>
            <a:r>
              <a:rPr lang="es-ES" i="1" dirty="0">
                <a:solidFill>
                  <a:srgbClr val="0000FF"/>
                </a:solidFill>
              </a:rPr>
              <a:t>i</a:t>
            </a:r>
            <a:r>
              <a:rPr lang="es-ES" dirty="0">
                <a:solidFill>
                  <a:srgbClr val="0000FF"/>
                </a:solidFill>
              </a:rPr>
              <a:t> = 9 + 4</a:t>
            </a:r>
            <a:r>
              <a:rPr lang="es-ES" i="1" dirty="0">
                <a:solidFill>
                  <a:srgbClr val="0000FF"/>
                </a:solidFill>
              </a:rPr>
              <a:t>xi</a:t>
            </a:r>
          </a:p>
          <a:p>
            <a:pPr marL="0" indent="1588">
              <a:buNone/>
              <a:tabLst>
                <a:tab pos="461963" algn="l"/>
              </a:tabLst>
            </a:pPr>
            <a:r>
              <a:rPr lang="en-US" b="1" dirty="0"/>
              <a:t>Solution:</a:t>
            </a:r>
          </a:p>
          <a:p>
            <a:pPr marL="0" indent="1588">
              <a:buNone/>
              <a:tabLst>
                <a:tab pos="461963" algn="l"/>
              </a:tabLst>
            </a:pPr>
            <a:r>
              <a:rPr lang="en-US" dirty="0"/>
              <a:t>Equate the real parts and the imaginary parts, and solve the resulting equations.</a:t>
            </a:r>
          </a:p>
          <a:p>
            <a:pPr marL="0" indent="1588">
              <a:buNone/>
              <a:tabLst>
                <a:tab pos="461963" algn="l"/>
              </a:tabLst>
            </a:pPr>
            <a:endParaRPr lang="en-US" sz="1500" dirty="0"/>
          </a:p>
          <a:p>
            <a:pPr marL="0" indent="1588">
              <a:buNone/>
              <a:tabLst>
                <a:tab pos="2000250" algn="l"/>
                <a:tab pos="3829050" algn="l"/>
                <a:tab pos="4916488" algn="l"/>
              </a:tabLst>
            </a:pPr>
            <a:r>
              <a:rPr lang="en-US" dirty="0"/>
              <a:t>	</a:t>
            </a:r>
            <a:r>
              <a:rPr lang="en-US" dirty="0">
                <a:solidFill>
                  <a:srgbClr val="000099"/>
                </a:solidFill>
              </a:rPr>
              <a:t>2</a:t>
            </a:r>
            <a:r>
              <a:rPr lang="en-US" i="1" dirty="0">
                <a:solidFill>
                  <a:srgbClr val="000099"/>
                </a:solidFill>
              </a:rPr>
              <a:t>y</a:t>
            </a:r>
            <a:r>
              <a:rPr lang="en-US" dirty="0">
                <a:solidFill>
                  <a:srgbClr val="000099"/>
                </a:solidFill>
              </a:rPr>
              <a:t> + 3 = 9	</a:t>
            </a:r>
            <a:r>
              <a:rPr lang="en-US" dirty="0"/>
              <a:t>and</a:t>
            </a:r>
            <a:r>
              <a:rPr lang="en-US" dirty="0">
                <a:solidFill>
                  <a:srgbClr val="000099"/>
                </a:solidFill>
              </a:rPr>
              <a:t>	−8 = 4</a:t>
            </a:r>
            <a:r>
              <a:rPr lang="en-US" i="1" dirty="0">
                <a:solidFill>
                  <a:srgbClr val="000099"/>
                </a:solidFill>
              </a:rPr>
              <a:t>x </a:t>
            </a:r>
          </a:p>
          <a:p>
            <a:pPr marL="0" indent="1588">
              <a:buNone/>
              <a:tabLst>
                <a:tab pos="2000250" algn="l"/>
                <a:tab pos="2517775" algn="l"/>
                <a:tab pos="3829050" algn="l"/>
                <a:tab pos="4916488" algn="l"/>
              </a:tabLst>
            </a:pPr>
            <a:r>
              <a:rPr lang="en-US" dirty="0">
                <a:solidFill>
                  <a:srgbClr val="000099"/>
                </a:solidFill>
              </a:rPr>
              <a:t>		2</a:t>
            </a:r>
            <a:r>
              <a:rPr lang="en-US" i="1" dirty="0">
                <a:solidFill>
                  <a:srgbClr val="000099"/>
                </a:solidFill>
              </a:rPr>
              <a:t>y</a:t>
            </a:r>
            <a:r>
              <a:rPr lang="en-US" dirty="0">
                <a:solidFill>
                  <a:srgbClr val="000099"/>
                </a:solidFill>
              </a:rPr>
              <a:t> = 6 		</a:t>
            </a:r>
            <a:r>
              <a:rPr lang="en-US" dirty="0">
                <a:solidFill>
                  <a:srgbClr val="FF0000"/>
                </a:solidFill>
              </a:rPr>
              <a:t>−2 = </a:t>
            </a:r>
            <a:r>
              <a:rPr lang="en-US" i="1" dirty="0">
                <a:solidFill>
                  <a:srgbClr val="FF0000"/>
                </a:solidFill>
              </a:rPr>
              <a:t>x </a:t>
            </a:r>
          </a:p>
          <a:p>
            <a:pPr marL="0" indent="1588">
              <a:buNone/>
              <a:tabLst>
                <a:tab pos="2000250" algn="l"/>
                <a:tab pos="2689225" algn="l"/>
                <a:tab pos="3829050" algn="l"/>
                <a:tab pos="4916488" algn="l"/>
              </a:tabLst>
            </a:pPr>
            <a:r>
              <a:rPr lang="en-US" i="1" dirty="0">
                <a:solidFill>
                  <a:srgbClr val="000099"/>
                </a:solidFill>
              </a:rPr>
              <a:t>		</a:t>
            </a:r>
            <a:r>
              <a:rPr lang="en-US" i="1" dirty="0">
                <a:solidFill>
                  <a:srgbClr val="FF0000"/>
                </a:solidFill>
              </a:rPr>
              <a:t>y</a:t>
            </a:r>
            <a:r>
              <a:rPr lang="en-US" dirty="0">
                <a:solidFill>
                  <a:srgbClr val="FF0000"/>
                </a:solidFill>
              </a:rPr>
              <a:t> = 3</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Addition and Subtraction with Complex Numbers</a:t>
            </a:r>
          </a:p>
        </p:txBody>
      </p:sp>
      <p:sp>
        <p:nvSpPr>
          <p:cNvPr id="4" name="Content Placeholder 2"/>
          <p:cNvSpPr>
            <a:spLocks noGrp="1"/>
          </p:cNvSpPr>
          <p:nvPr>
            <p:ph idx="1"/>
          </p:nvPr>
        </p:nvSpPr>
        <p:spPr>
          <a:xfrm>
            <a:off x="457200" y="1280160"/>
            <a:ext cx="8229600" cy="2301240"/>
          </a:xfrm>
          <a:solidFill>
            <a:srgbClr val="FFFFCC"/>
          </a:solidFill>
          <a:ln w="28575">
            <a:solidFill>
              <a:srgbClr val="000000"/>
            </a:solidFill>
          </a:ln>
        </p:spPr>
        <p:txBody>
          <a:bodyPr/>
          <a:lstStyle/>
          <a:p>
            <a:pPr algn="ctr">
              <a:buNone/>
            </a:pPr>
            <a:r>
              <a:rPr lang="en-US" b="1" dirty="0">
                <a:solidFill>
                  <a:srgbClr val="000000"/>
                </a:solidFill>
              </a:rPr>
              <a:t>Addition and Subtraction with Complex Numbers</a:t>
            </a:r>
          </a:p>
          <a:p>
            <a:pPr>
              <a:buNone/>
            </a:pPr>
            <a:r>
              <a:rPr lang="en-US" dirty="0">
                <a:solidFill>
                  <a:srgbClr val="000000"/>
                </a:solidFill>
              </a:rPr>
              <a:t>For complex numbers </a:t>
            </a:r>
            <a:r>
              <a:rPr lang="en-US" i="1" dirty="0">
                <a:solidFill>
                  <a:srgbClr val="000000"/>
                </a:solidFill>
              </a:rPr>
              <a:t>a</a:t>
            </a:r>
            <a:r>
              <a:rPr lang="en-US" dirty="0">
                <a:solidFill>
                  <a:srgbClr val="000000"/>
                </a:solidFill>
              </a:rPr>
              <a:t> + </a:t>
            </a:r>
            <a:r>
              <a:rPr lang="en-US" i="1" dirty="0">
                <a:solidFill>
                  <a:srgbClr val="000000"/>
                </a:solidFill>
              </a:rPr>
              <a:t>bi</a:t>
            </a:r>
            <a:r>
              <a:rPr lang="en-US" dirty="0">
                <a:solidFill>
                  <a:srgbClr val="000000"/>
                </a:solidFill>
              </a:rPr>
              <a:t> and </a:t>
            </a:r>
            <a:r>
              <a:rPr lang="en-US" i="1" dirty="0">
                <a:solidFill>
                  <a:srgbClr val="000000"/>
                </a:solidFill>
              </a:rPr>
              <a:t>c</a:t>
            </a:r>
            <a:r>
              <a:rPr lang="en-US" dirty="0">
                <a:solidFill>
                  <a:srgbClr val="000000"/>
                </a:solidFill>
              </a:rPr>
              <a:t> + </a:t>
            </a:r>
            <a:r>
              <a:rPr lang="en-US" i="1" dirty="0" err="1">
                <a:solidFill>
                  <a:srgbClr val="000000"/>
                </a:solidFill>
              </a:rPr>
              <a:t>di</a:t>
            </a:r>
            <a:r>
              <a:rPr lang="en-US" dirty="0">
                <a:solidFill>
                  <a:srgbClr val="000000"/>
                </a:solidFill>
              </a:rPr>
              <a:t>,</a:t>
            </a:r>
          </a:p>
          <a:p>
            <a:pPr>
              <a:buNone/>
            </a:pPr>
            <a:endParaRPr lang="en-US" dirty="0">
              <a:solidFill>
                <a:srgbClr val="000000"/>
              </a:solidFill>
            </a:endParaRPr>
          </a:p>
        </p:txBody>
      </p:sp>
      <p:graphicFrame>
        <p:nvGraphicFramePr>
          <p:cNvPr id="55298" name="Object 2"/>
          <p:cNvGraphicFramePr>
            <a:graphicFrameLocks noChangeAspect="1"/>
          </p:cNvGraphicFramePr>
          <p:nvPr/>
        </p:nvGraphicFramePr>
        <p:xfrm>
          <a:off x="596900" y="2362200"/>
          <a:ext cx="6337300" cy="1054100"/>
        </p:xfrm>
        <a:graphic>
          <a:graphicData uri="http://schemas.openxmlformats.org/presentationml/2006/ole">
            <mc:AlternateContent xmlns:mc="http://schemas.openxmlformats.org/markup-compatibility/2006">
              <mc:Choice xmlns:v="urn:schemas-microsoft-com:vml" Requires="v">
                <p:oleObj spid="_x0000_s6147" name="Equation" r:id="rId3" imgW="6337080" imgH="1054080" progId="Equation.DSMT4">
                  <p:embed/>
                </p:oleObj>
              </mc:Choice>
              <mc:Fallback>
                <p:oleObj name="Equation" r:id="rId3" imgW="6337080" imgH="1054080" progId="Equation.DSMT4">
                  <p:embed/>
                  <p:pic>
                    <p:nvPicPr>
                      <p:cNvPr id="0" name="Object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96900" y="2362200"/>
                        <a:ext cx="6337300" cy="1054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Example 4: Addition and Subtraction with Complex Numbers</a:t>
            </a:r>
          </a:p>
        </p:txBody>
      </p:sp>
      <p:sp>
        <p:nvSpPr>
          <p:cNvPr id="3" name="Content Placeholder 2"/>
          <p:cNvSpPr>
            <a:spLocks noGrp="1"/>
          </p:cNvSpPr>
          <p:nvPr>
            <p:ph idx="1"/>
          </p:nvPr>
        </p:nvSpPr>
        <p:spPr/>
        <p:txBody>
          <a:bodyPr/>
          <a:lstStyle/>
          <a:p>
            <a:pPr marL="0" indent="1588">
              <a:buNone/>
            </a:pPr>
            <a:r>
              <a:rPr lang="en-US" dirty="0"/>
              <a:t>Find each sum or difference as indicated.</a:t>
            </a:r>
          </a:p>
          <a:p>
            <a:pPr marL="463550" indent="-463550">
              <a:buNone/>
            </a:pPr>
            <a:r>
              <a:rPr lang="nn-NO" b="1" dirty="0"/>
              <a:t>a.	</a:t>
            </a:r>
            <a:r>
              <a:rPr lang="nn-NO" dirty="0">
                <a:solidFill>
                  <a:srgbClr val="0000FF"/>
                </a:solidFill>
              </a:rPr>
              <a:t>(6 − 2</a:t>
            </a:r>
            <a:r>
              <a:rPr lang="nn-NO" i="1" dirty="0">
                <a:solidFill>
                  <a:srgbClr val="0000FF"/>
                </a:solidFill>
              </a:rPr>
              <a:t>i</a:t>
            </a:r>
            <a:r>
              <a:rPr lang="nn-NO" dirty="0">
                <a:solidFill>
                  <a:srgbClr val="0000FF"/>
                </a:solidFill>
              </a:rPr>
              <a:t>) + (1 − 2</a:t>
            </a:r>
            <a:r>
              <a:rPr lang="nn-NO" i="1" dirty="0">
                <a:solidFill>
                  <a:srgbClr val="0000FF"/>
                </a:solidFill>
              </a:rPr>
              <a:t>i</a:t>
            </a:r>
            <a:r>
              <a:rPr lang="nn-NO" dirty="0">
                <a:solidFill>
                  <a:srgbClr val="0000FF"/>
                </a:solidFill>
              </a:rPr>
              <a:t>)</a:t>
            </a:r>
          </a:p>
          <a:p>
            <a:pPr>
              <a:buNone/>
            </a:pPr>
            <a:r>
              <a:rPr lang="en-US" b="1" dirty="0"/>
              <a:t>Solution:</a:t>
            </a:r>
          </a:p>
          <a:p>
            <a:pPr>
              <a:spcBef>
                <a:spcPts val="1200"/>
              </a:spcBef>
              <a:buNone/>
              <a:tabLst>
                <a:tab pos="2408238" algn="l"/>
              </a:tabLst>
            </a:pPr>
            <a:r>
              <a:rPr lang="en-US" dirty="0">
                <a:solidFill>
                  <a:srgbClr val="0000FF"/>
                </a:solidFill>
              </a:rPr>
              <a:t>(6 − 2</a:t>
            </a:r>
            <a:r>
              <a:rPr lang="en-US" i="1" dirty="0">
                <a:solidFill>
                  <a:srgbClr val="0000FF"/>
                </a:solidFill>
              </a:rPr>
              <a:t>i</a:t>
            </a:r>
            <a:r>
              <a:rPr lang="en-US" dirty="0">
                <a:solidFill>
                  <a:srgbClr val="0000FF"/>
                </a:solidFill>
              </a:rPr>
              <a:t>) + (1 − 2</a:t>
            </a:r>
            <a:r>
              <a:rPr lang="en-US" i="1" dirty="0">
                <a:solidFill>
                  <a:srgbClr val="0000FF"/>
                </a:solidFill>
              </a:rPr>
              <a:t>i</a:t>
            </a:r>
            <a:r>
              <a:rPr lang="en-US" dirty="0">
                <a:solidFill>
                  <a:srgbClr val="0000FF"/>
                </a:solidFill>
              </a:rPr>
              <a:t>)	</a:t>
            </a:r>
            <a:r>
              <a:rPr lang="en-US" dirty="0">
                <a:solidFill>
                  <a:srgbClr val="000099"/>
                </a:solidFill>
              </a:rPr>
              <a:t>= (6 + 1) + (−2 − 2)</a:t>
            </a:r>
            <a:r>
              <a:rPr lang="en-US" i="1" dirty="0" err="1">
                <a:solidFill>
                  <a:srgbClr val="000099"/>
                </a:solidFill>
              </a:rPr>
              <a:t>i</a:t>
            </a:r>
            <a:r>
              <a:rPr lang="en-US" i="1" dirty="0">
                <a:solidFill>
                  <a:srgbClr val="000099"/>
                </a:solidFill>
              </a:rPr>
              <a:t> </a:t>
            </a:r>
          </a:p>
          <a:p>
            <a:pPr>
              <a:buNone/>
              <a:tabLst>
                <a:tab pos="2408238" algn="l"/>
              </a:tabLst>
            </a:pPr>
            <a:r>
              <a:rPr lang="en-US" dirty="0">
                <a:solidFill>
                  <a:srgbClr val="FF0000"/>
                </a:solidFill>
              </a:rPr>
              <a:t>	</a:t>
            </a:r>
            <a:r>
              <a:rPr lang="en-US" dirty="0">
                <a:solidFill>
                  <a:srgbClr val="000099"/>
                </a:solidFill>
              </a:rPr>
              <a:t>=</a:t>
            </a:r>
            <a:r>
              <a:rPr lang="en-US" dirty="0">
                <a:solidFill>
                  <a:srgbClr val="FF0000"/>
                </a:solidFill>
              </a:rPr>
              <a:t> 7 − 4</a:t>
            </a:r>
            <a:r>
              <a:rPr lang="en-US" i="1" dirty="0">
                <a:solidFill>
                  <a:srgbClr val="FF0000"/>
                </a:solidFill>
              </a:rPr>
              <a:t>i </a:t>
            </a:r>
            <a:endParaRPr lang="en-US" dirty="0">
              <a:solidFill>
                <a:srgbClr val="FF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Example 4: Addition and Subtraction with Complex Numbers (cont.)</a:t>
            </a:r>
          </a:p>
        </p:txBody>
      </p:sp>
      <p:sp>
        <p:nvSpPr>
          <p:cNvPr id="3" name="Content Placeholder 2"/>
          <p:cNvSpPr>
            <a:spLocks noGrp="1"/>
          </p:cNvSpPr>
          <p:nvPr>
            <p:ph idx="1"/>
          </p:nvPr>
        </p:nvSpPr>
        <p:spPr>
          <a:xfrm>
            <a:off x="457200" y="2067580"/>
            <a:ext cx="8229600" cy="523220"/>
          </a:xfrm>
        </p:spPr>
        <p:txBody>
          <a:bodyPr>
            <a:spAutoFit/>
          </a:bodyPr>
          <a:lstStyle/>
          <a:p>
            <a:pPr>
              <a:buNone/>
            </a:pPr>
            <a:r>
              <a:rPr lang="en-US" b="1" dirty="0"/>
              <a:t>Solution:</a:t>
            </a:r>
          </a:p>
        </p:txBody>
      </p:sp>
      <p:graphicFrame>
        <p:nvGraphicFramePr>
          <p:cNvPr id="56322" name="Object 2"/>
          <p:cNvGraphicFramePr>
            <a:graphicFrameLocks noChangeAspect="1"/>
          </p:cNvGraphicFramePr>
          <p:nvPr/>
        </p:nvGraphicFramePr>
        <p:xfrm>
          <a:off x="530352" y="1371600"/>
          <a:ext cx="3810000" cy="622300"/>
        </p:xfrm>
        <a:graphic>
          <a:graphicData uri="http://schemas.openxmlformats.org/presentationml/2006/ole">
            <mc:AlternateContent xmlns:mc="http://schemas.openxmlformats.org/markup-compatibility/2006">
              <mc:Choice xmlns:v="urn:schemas-microsoft-com:vml" Requires="v">
                <p:oleObj spid="_x0000_s7177" name="Equation" r:id="rId3" imgW="3809880" imgH="622080" progId="Equation.DSMT4">
                  <p:embed/>
                </p:oleObj>
              </mc:Choice>
              <mc:Fallback>
                <p:oleObj name="Equation" r:id="rId3" imgW="3809880" imgH="622080" progId="Equation.DSMT4">
                  <p:embed/>
                  <p:pic>
                    <p:nvPicPr>
                      <p:cNvPr id="0" name="Object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0352" y="1371600"/>
                        <a:ext cx="3810000" cy="622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172" name="Object 4"/>
          <p:cNvGraphicFramePr>
            <a:graphicFrameLocks noChangeAspect="1"/>
          </p:cNvGraphicFramePr>
          <p:nvPr/>
        </p:nvGraphicFramePr>
        <p:xfrm>
          <a:off x="530352" y="2761543"/>
          <a:ext cx="3327400" cy="622300"/>
        </p:xfrm>
        <a:graphic>
          <a:graphicData uri="http://schemas.openxmlformats.org/presentationml/2006/ole">
            <mc:AlternateContent xmlns:mc="http://schemas.openxmlformats.org/markup-compatibility/2006">
              <mc:Choice xmlns:v="urn:schemas-microsoft-com:vml" Requires="v">
                <p:oleObj spid="_x0000_s7178" name="Equation" r:id="rId5" imgW="3327120" imgH="622080" progId="Equation.DSMT4">
                  <p:embed/>
                </p:oleObj>
              </mc:Choice>
              <mc:Fallback>
                <p:oleObj name="Equation" r:id="rId5" imgW="3327120" imgH="62208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30352" y="2761543"/>
                        <a:ext cx="3327400" cy="622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173" name="Object 5"/>
          <p:cNvGraphicFramePr>
            <a:graphicFrameLocks noChangeAspect="1"/>
          </p:cNvGraphicFramePr>
          <p:nvPr/>
        </p:nvGraphicFramePr>
        <p:xfrm>
          <a:off x="3937000" y="2825043"/>
          <a:ext cx="3911600" cy="622300"/>
        </p:xfrm>
        <a:graphic>
          <a:graphicData uri="http://schemas.openxmlformats.org/presentationml/2006/ole">
            <mc:AlternateContent xmlns:mc="http://schemas.openxmlformats.org/markup-compatibility/2006">
              <mc:Choice xmlns:v="urn:schemas-microsoft-com:vml" Requires="v">
                <p:oleObj spid="_x0000_s7179" name="Equation" r:id="rId7" imgW="3911400" imgH="622080" progId="Equation.DSMT4">
                  <p:embed/>
                </p:oleObj>
              </mc:Choice>
              <mc:Fallback>
                <p:oleObj name="Equation" r:id="rId7" imgW="3911400" imgH="62208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937000" y="2825043"/>
                        <a:ext cx="3911600" cy="622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174" name="Object 6"/>
          <p:cNvGraphicFramePr>
            <a:graphicFrameLocks noChangeAspect="1"/>
          </p:cNvGraphicFramePr>
          <p:nvPr/>
        </p:nvGraphicFramePr>
        <p:xfrm>
          <a:off x="3937000" y="3560234"/>
          <a:ext cx="2895600" cy="622300"/>
        </p:xfrm>
        <a:graphic>
          <a:graphicData uri="http://schemas.openxmlformats.org/presentationml/2006/ole">
            <mc:AlternateContent xmlns:mc="http://schemas.openxmlformats.org/markup-compatibility/2006">
              <mc:Choice xmlns:v="urn:schemas-microsoft-com:vml" Requires="v">
                <p:oleObj spid="_x0000_s7180" name="Equation" r:id="rId9" imgW="2895480" imgH="622080" progId="Equation.DSMT4">
                  <p:embed/>
                </p:oleObj>
              </mc:Choice>
              <mc:Fallback>
                <p:oleObj name="Equation" r:id="rId9" imgW="2895480" imgH="62208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937000" y="3560234"/>
                        <a:ext cx="2895600" cy="622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175" name="Object 7"/>
          <p:cNvGraphicFramePr>
            <a:graphicFrameLocks noChangeAspect="1"/>
          </p:cNvGraphicFramePr>
          <p:nvPr/>
        </p:nvGraphicFramePr>
        <p:xfrm>
          <a:off x="3937000" y="4308124"/>
          <a:ext cx="1460500" cy="444500"/>
        </p:xfrm>
        <a:graphic>
          <a:graphicData uri="http://schemas.openxmlformats.org/presentationml/2006/ole">
            <mc:AlternateContent xmlns:mc="http://schemas.openxmlformats.org/markup-compatibility/2006">
              <mc:Choice xmlns:v="urn:schemas-microsoft-com:vml" Requires="v">
                <p:oleObj spid="_x0000_s7181" name="Equation" r:id="rId11" imgW="1460160" imgH="444240" progId="Equation.DSMT4">
                  <p:embed/>
                </p:oleObj>
              </mc:Choice>
              <mc:Fallback>
                <p:oleObj name="Equation" r:id="rId11" imgW="1460160" imgH="444240" progId="Equation.DSMT4">
                  <p:embed/>
                  <p:pic>
                    <p:nvPicPr>
                      <p:cNvPr id="0" name="Picture 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3937000" y="4308124"/>
                        <a:ext cx="14605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176" name="Object 8"/>
          <p:cNvGraphicFramePr>
            <a:graphicFrameLocks noChangeAspect="1"/>
          </p:cNvGraphicFramePr>
          <p:nvPr/>
        </p:nvGraphicFramePr>
        <p:xfrm>
          <a:off x="3937000" y="4902200"/>
          <a:ext cx="3048000" cy="508000"/>
        </p:xfrm>
        <a:graphic>
          <a:graphicData uri="http://schemas.openxmlformats.org/presentationml/2006/ole">
            <mc:AlternateContent xmlns:mc="http://schemas.openxmlformats.org/markup-compatibility/2006">
              <mc:Choice xmlns:v="urn:schemas-microsoft-com:vml" Requires="v">
                <p:oleObj spid="_x0000_s7182" name="Equation" r:id="rId13" imgW="3047760" imgH="507960" progId="Equation.DSMT4">
                  <p:embed/>
                </p:oleObj>
              </mc:Choice>
              <mc:Fallback>
                <p:oleObj name="Equation" r:id="rId13" imgW="3047760" imgH="507960" progId="Equation.DSMT4">
                  <p:embed/>
                  <p:pic>
                    <p:nvPicPr>
                      <p:cNvPr id="0" name="Picture 8"/>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3937000" y="4902200"/>
                        <a:ext cx="3048000" cy="50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17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17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17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7175"/>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717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Example 4: Addition and Subtraction with Complex Numbers (cont.)</a:t>
            </a:r>
          </a:p>
        </p:txBody>
      </p:sp>
      <p:sp>
        <p:nvSpPr>
          <p:cNvPr id="3" name="Content Placeholder 2"/>
          <p:cNvSpPr>
            <a:spLocks noGrp="1"/>
          </p:cNvSpPr>
          <p:nvPr>
            <p:ph idx="1"/>
          </p:nvPr>
        </p:nvSpPr>
        <p:spPr>
          <a:xfrm>
            <a:off x="457200" y="1984748"/>
            <a:ext cx="8229600" cy="3453253"/>
          </a:xfrm>
        </p:spPr>
        <p:txBody>
          <a:bodyPr>
            <a:spAutoFit/>
          </a:bodyPr>
          <a:lstStyle/>
          <a:p>
            <a:pPr>
              <a:buNone/>
            </a:pPr>
            <a:r>
              <a:rPr lang="en-US" b="1" dirty="0"/>
              <a:t>Solution:</a:t>
            </a:r>
          </a:p>
          <a:p>
            <a:pPr>
              <a:buNone/>
            </a:pPr>
            <a:endParaRPr lang="en-US" b="1" dirty="0"/>
          </a:p>
          <a:p>
            <a:pPr>
              <a:buNone/>
            </a:pPr>
            <a:endParaRPr lang="en-US" b="1" dirty="0"/>
          </a:p>
          <a:p>
            <a:pPr>
              <a:buNone/>
            </a:pPr>
            <a:endParaRPr lang="en-US" b="1" dirty="0"/>
          </a:p>
          <a:p>
            <a:pPr marL="52388" indent="1588">
              <a:buNone/>
              <a:tabLst>
                <a:tab pos="1033463" algn="l"/>
              </a:tabLst>
            </a:pPr>
            <a:r>
              <a:rPr lang="en-US" b="1" dirty="0"/>
              <a:t>Note:	</a:t>
            </a:r>
            <a:r>
              <a:rPr lang="en-US" dirty="0"/>
              <a:t>Here, the coefficients do not simplify. This 	means that the real part is              and the 	imaginary part is </a:t>
            </a:r>
          </a:p>
        </p:txBody>
      </p:sp>
      <p:graphicFrame>
        <p:nvGraphicFramePr>
          <p:cNvPr id="57348" name="Object 4"/>
          <p:cNvGraphicFramePr>
            <a:graphicFrameLocks noChangeAspect="1"/>
          </p:cNvGraphicFramePr>
          <p:nvPr/>
        </p:nvGraphicFramePr>
        <p:xfrm>
          <a:off x="530352" y="1371600"/>
          <a:ext cx="3352800" cy="622300"/>
        </p:xfrm>
        <a:graphic>
          <a:graphicData uri="http://schemas.openxmlformats.org/presentationml/2006/ole">
            <mc:AlternateContent xmlns:mc="http://schemas.openxmlformats.org/markup-compatibility/2006">
              <mc:Choice xmlns:v="urn:schemas-microsoft-com:vml" Requires="v">
                <p:oleObj spid="_x0000_s8201" name="Equation" r:id="rId3" imgW="3352680" imgH="622080" progId="Equation.DSMT4">
                  <p:embed/>
                </p:oleObj>
              </mc:Choice>
              <mc:Fallback>
                <p:oleObj name="Equation" r:id="rId3" imgW="3352680" imgH="622080" progId="Equation.DSMT4">
                  <p:embed/>
                  <p:pic>
                    <p:nvPicPr>
                      <p:cNvPr id="0"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0352" y="1371600"/>
                        <a:ext cx="3352800" cy="622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7350" name="Object 6"/>
          <p:cNvGraphicFramePr>
            <a:graphicFrameLocks noChangeAspect="1"/>
          </p:cNvGraphicFramePr>
          <p:nvPr/>
        </p:nvGraphicFramePr>
        <p:xfrm>
          <a:off x="5454272" y="4494002"/>
          <a:ext cx="927100" cy="444500"/>
        </p:xfrm>
        <a:graphic>
          <a:graphicData uri="http://schemas.openxmlformats.org/presentationml/2006/ole">
            <mc:AlternateContent xmlns:mc="http://schemas.openxmlformats.org/markup-compatibility/2006">
              <mc:Choice xmlns:v="urn:schemas-microsoft-com:vml" Requires="v">
                <p:oleObj spid="_x0000_s8202" name="Equation" r:id="rId5" imgW="927000" imgH="444240" progId="Equation.DSMT4">
                  <p:embed/>
                </p:oleObj>
              </mc:Choice>
              <mc:Fallback>
                <p:oleObj name="Equation" r:id="rId5" imgW="927000" imgH="444240" progId="Equation.DSMT4">
                  <p:embed/>
                  <p:pic>
                    <p:nvPicPr>
                      <p:cNvPr id="0" name="Object 6"/>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454272" y="4494002"/>
                        <a:ext cx="9271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7351" name="Object 7"/>
          <p:cNvGraphicFramePr>
            <a:graphicFrameLocks noChangeAspect="1"/>
          </p:cNvGraphicFramePr>
          <p:nvPr/>
        </p:nvGraphicFramePr>
        <p:xfrm>
          <a:off x="4049289" y="4925809"/>
          <a:ext cx="1028700" cy="444500"/>
        </p:xfrm>
        <a:graphic>
          <a:graphicData uri="http://schemas.openxmlformats.org/presentationml/2006/ole">
            <mc:AlternateContent xmlns:mc="http://schemas.openxmlformats.org/markup-compatibility/2006">
              <mc:Choice xmlns:v="urn:schemas-microsoft-com:vml" Requires="v">
                <p:oleObj spid="_x0000_s8203" name="Equation" r:id="rId7" imgW="1028520" imgH="444240" progId="Equation.DSMT4">
                  <p:embed/>
                </p:oleObj>
              </mc:Choice>
              <mc:Fallback>
                <p:oleObj name="Equation" r:id="rId7" imgW="1028520" imgH="444240" progId="Equation.DSMT4">
                  <p:embed/>
                  <p:pic>
                    <p:nvPicPr>
                      <p:cNvPr id="0" name="Object 7"/>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049289" y="4925809"/>
                        <a:ext cx="10287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8198" name="Object 6"/>
          <p:cNvGraphicFramePr>
            <a:graphicFrameLocks noChangeAspect="1"/>
          </p:cNvGraphicFramePr>
          <p:nvPr/>
        </p:nvGraphicFramePr>
        <p:xfrm>
          <a:off x="530352" y="2660904"/>
          <a:ext cx="2857500" cy="622300"/>
        </p:xfrm>
        <a:graphic>
          <a:graphicData uri="http://schemas.openxmlformats.org/presentationml/2006/ole">
            <mc:AlternateContent xmlns:mc="http://schemas.openxmlformats.org/markup-compatibility/2006">
              <mc:Choice xmlns:v="urn:schemas-microsoft-com:vml" Requires="v">
                <p:oleObj spid="_x0000_s8204" name="Equation" r:id="rId9" imgW="2857320" imgH="622080" progId="Equation.DSMT4">
                  <p:embed/>
                </p:oleObj>
              </mc:Choice>
              <mc:Fallback>
                <p:oleObj name="Equation" r:id="rId9" imgW="2857320" imgH="62208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530352" y="2660904"/>
                        <a:ext cx="2857500" cy="622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8199" name="Object 7"/>
          <p:cNvGraphicFramePr>
            <a:graphicFrameLocks noChangeAspect="1"/>
          </p:cNvGraphicFramePr>
          <p:nvPr/>
        </p:nvGraphicFramePr>
        <p:xfrm>
          <a:off x="3519055" y="2639290"/>
          <a:ext cx="3238500" cy="622300"/>
        </p:xfrm>
        <a:graphic>
          <a:graphicData uri="http://schemas.openxmlformats.org/presentationml/2006/ole">
            <mc:AlternateContent xmlns:mc="http://schemas.openxmlformats.org/markup-compatibility/2006">
              <mc:Choice xmlns:v="urn:schemas-microsoft-com:vml" Requires="v">
                <p:oleObj spid="_x0000_s8205" name="Equation" r:id="rId11" imgW="3238200" imgH="622080" progId="Equation.DSMT4">
                  <p:embed/>
                </p:oleObj>
              </mc:Choice>
              <mc:Fallback>
                <p:oleObj name="Equation" r:id="rId11" imgW="3238200" imgH="622080" progId="Equation.DSMT4">
                  <p:embed/>
                  <p:pic>
                    <p:nvPicPr>
                      <p:cNvPr id="0" name="Picture 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3519055" y="2639290"/>
                        <a:ext cx="3238500" cy="622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8200" name="Object 8"/>
          <p:cNvGraphicFramePr>
            <a:graphicFrameLocks noChangeAspect="1"/>
          </p:cNvGraphicFramePr>
          <p:nvPr/>
        </p:nvGraphicFramePr>
        <p:xfrm>
          <a:off x="3519055" y="3373068"/>
          <a:ext cx="3009900" cy="508000"/>
        </p:xfrm>
        <a:graphic>
          <a:graphicData uri="http://schemas.openxmlformats.org/presentationml/2006/ole">
            <mc:AlternateContent xmlns:mc="http://schemas.openxmlformats.org/markup-compatibility/2006">
              <mc:Choice xmlns:v="urn:schemas-microsoft-com:vml" Requires="v">
                <p:oleObj spid="_x0000_s8206" name="Equation" r:id="rId13" imgW="3009600" imgH="507960" progId="Equation.DSMT4">
                  <p:embed/>
                </p:oleObj>
              </mc:Choice>
              <mc:Fallback>
                <p:oleObj name="Equation" r:id="rId13" imgW="3009600" imgH="507960" progId="Equation.DSMT4">
                  <p:embed/>
                  <p:pic>
                    <p:nvPicPr>
                      <p:cNvPr id="0" name="Picture 8"/>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3519055" y="3373068"/>
                        <a:ext cx="3009900" cy="50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19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819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8200"/>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57350"/>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5735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Practice Problems</a:t>
            </a:r>
          </a:p>
        </p:txBody>
      </p:sp>
      <p:sp>
        <p:nvSpPr>
          <p:cNvPr id="4" name="Content Placeholder 2"/>
          <p:cNvSpPr>
            <a:spLocks noGrp="1"/>
          </p:cNvSpPr>
          <p:nvPr>
            <p:ph idx="1"/>
          </p:nvPr>
        </p:nvSpPr>
        <p:spPr>
          <a:xfrm>
            <a:off x="457200" y="1280160"/>
            <a:ext cx="8229600" cy="3462486"/>
          </a:xfrm>
          <a:solidFill>
            <a:srgbClr val="FFFFCC"/>
          </a:solidFill>
          <a:ln w="28575">
            <a:solidFill>
              <a:srgbClr val="000000"/>
            </a:solidFill>
          </a:ln>
        </p:spPr>
        <p:txBody>
          <a:bodyPr wrap="square" tIns="182880">
            <a:spAutoFit/>
          </a:bodyPr>
          <a:lstStyle/>
          <a:p>
            <a:pPr marL="0" indent="1588">
              <a:buNone/>
              <a:tabLst>
                <a:tab pos="461963" algn="l"/>
              </a:tabLst>
            </a:pPr>
            <a:r>
              <a:rPr lang="en-US" b="1" dirty="0">
                <a:solidFill>
                  <a:srgbClr val="000000"/>
                </a:solidFill>
              </a:rPr>
              <a:t>1.	</a:t>
            </a:r>
            <a:r>
              <a:rPr lang="en-US" dirty="0">
                <a:solidFill>
                  <a:srgbClr val="000000"/>
                </a:solidFill>
              </a:rPr>
              <a:t>Find the imaginary part and the real part of </a:t>
            </a:r>
            <a:endParaRPr lang="en-US" b="1" i="1" dirty="0">
              <a:solidFill>
                <a:srgbClr val="000000"/>
              </a:solidFill>
            </a:endParaRPr>
          </a:p>
          <a:p>
            <a:pPr marL="0" indent="1588">
              <a:spcBef>
                <a:spcPts val="2400"/>
              </a:spcBef>
              <a:buNone/>
            </a:pPr>
            <a:r>
              <a:rPr lang="en-US" dirty="0">
                <a:solidFill>
                  <a:srgbClr val="000000"/>
                </a:solidFill>
              </a:rPr>
              <a:t>Add or subtract as indicated. Simplify your answers.</a:t>
            </a:r>
          </a:p>
          <a:p>
            <a:pPr marL="0" indent="1588">
              <a:spcBef>
                <a:spcPts val="1800"/>
              </a:spcBef>
              <a:buNone/>
              <a:tabLst>
                <a:tab pos="461963" algn="l"/>
              </a:tabLst>
            </a:pPr>
            <a:r>
              <a:rPr lang="nn-NO" b="1" dirty="0">
                <a:solidFill>
                  <a:srgbClr val="000000"/>
                </a:solidFill>
              </a:rPr>
              <a:t>2.</a:t>
            </a:r>
            <a:r>
              <a:rPr lang="nn-NO" b="1" i="1" dirty="0">
                <a:solidFill>
                  <a:srgbClr val="000000"/>
                </a:solidFill>
              </a:rPr>
              <a:t>					</a:t>
            </a:r>
            <a:r>
              <a:rPr lang="nn-NO" b="1" dirty="0">
                <a:solidFill>
                  <a:srgbClr val="000000"/>
                </a:solidFill>
              </a:rPr>
              <a:t>3.</a:t>
            </a:r>
            <a:r>
              <a:rPr lang="nn-NO" i="1" dirty="0">
                <a:solidFill>
                  <a:srgbClr val="000000"/>
                </a:solidFill>
              </a:rPr>
              <a:t>   </a:t>
            </a:r>
            <a:r>
              <a:rPr lang="nn-NO" dirty="0">
                <a:solidFill>
                  <a:srgbClr val="000000"/>
                </a:solidFill>
              </a:rPr>
              <a:t>(4 + </a:t>
            </a:r>
            <a:r>
              <a:rPr lang="nn-NO" i="1" dirty="0">
                <a:solidFill>
                  <a:srgbClr val="000000"/>
                </a:solidFill>
              </a:rPr>
              <a:t>i</a:t>
            </a:r>
            <a:r>
              <a:rPr lang="nn-NO" dirty="0">
                <a:solidFill>
                  <a:srgbClr val="000000"/>
                </a:solidFill>
              </a:rPr>
              <a:t>) − (5 + 2</a:t>
            </a:r>
            <a:r>
              <a:rPr lang="nn-NO" i="1" dirty="0">
                <a:solidFill>
                  <a:srgbClr val="000000"/>
                </a:solidFill>
              </a:rPr>
              <a:t>i</a:t>
            </a:r>
            <a:r>
              <a:rPr lang="nn-NO" dirty="0">
                <a:solidFill>
                  <a:srgbClr val="000000"/>
                </a:solidFill>
              </a:rPr>
              <a:t>)</a:t>
            </a:r>
          </a:p>
          <a:p>
            <a:pPr marL="0" indent="1588">
              <a:spcBef>
                <a:spcPts val="1800"/>
              </a:spcBef>
              <a:buNone/>
            </a:pPr>
            <a:r>
              <a:rPr lang="en-US" dirty="0">
                <a:solidFill>
                  <a:srgbClr val="000000"/>
                </a:solidFill>
              </a:rPr>
              <a:t>Solve for </a:t>
            </a:r>
            <a:r>
              <a:rPr lang="en-US" i="1" dirty="0">
                <a:solidFill>
                  <a:srgbClr val="000000"/>
                </a:solidFill>
              </a:rPr>
              <a:t>x</a:t>
            </a:r>
            <a:r>
              <a:rPr lang="en-US" dirty="0">
                <a:solidFill>
                  <a:srgbClr val="000000"/>
                </a:solidFill>
              </a:rPr>
              <a:t> and </a:t>
            </a:r>
            <a:r>
              <a:rPr lang="en-US" i="1" dirty="0">
                <a:solidFill>
                  <a:srgbClr val="000000"/>
                </a:solidFill>
              </a:rPr>
              <a:t>y.</a:t>
            </a:r>
          </a:p>
          <a:p>
            <a:pPr marL="0" indent="1588">
              <a:buNone/>
            </a:pPr>
            <a:r>
              <a:rPr lang="nn-NO" b="1" dirty="0">
                <a:solidFill>
                  <a:srgbClr val="000000"/>
                </a:solidFill>
              </a:rPr>
              <a:t>4.</a:t>
            </a:r>
            <a:r>
              <a:rPr lang="nn-NO" b="1" i="1" dirty="0">
                <a:solidFill>
                  <a:srgbClr val="000000"/>
                </a:solidFill>
              </a:rPr>
              <a:t>				</a:t>
            </a:r>
            <a:r>
              <a:rPr lang="nn-NO" b="1" dirty="0">
                <a:solidFill>
                  <a:srgbClr val="000000"/>
                </a:solidFill>
              </a:rPr>
              <a:t>5.   </a:t>
            </a:r>
            <a:r>
              <a:rPr lang="nn-NO" dirty="0">
                <a:solidFill>
                  <a:srgbClr val="000000"/>
                </a:solidFill>
              </a:rPr>
              <a:t>3</a:t>
            </a:r>
            <a:r>
              <a:rPr lang="nn-NO" i="1" dirty="0">
                <a:solidFill>
                  <a:srgbClr val="000000"/>
                </a:solidFill>
              </a:rPr>
              <a:t>y</a:t>
            </a:r>
            <a:r>
              <a:rPr lang="nn-NO" dirty="0">
                <a:solidFill>
                  <a:srgbClr val="000000"/>
                </a:solidFill>
              </a:rPr>
              <a:t> + (</a:t>
            </a:r>
            <a:r>
              <a:rPr lang="nn-NO" i="1" dirty="0">
                <a:solidFill>
                  <a:srgbClr val="000000"/>
                </a:solidFill>
              </a:rPr>
              <a:t>x</a:t>
            </a:r>
            <a:r>
              <a:rPr lang="nn-NO" dirty="0">
                <a:solidFill>
                  <a:srgbClr val="000000"/>
                </a:solidFill>
              </a:rPr>
              <a:t> − 7)</a:t>
            </a:r>
            <a:r>
              <a:rPr lang="nn-NO" i="1" dirty="0">
                <a:solidFill>
                  <a:srgbClr val="000000"/>
                </a:solidFill>
              </a:rPr>
              <a:t>i</a:t>
            </a:r>
            <a:r>
              <a:rPr lang="nn-NO" dirty="0">
                <a:solidFill>
                  <a:srgbClr val="000000"/>
                </a:solidFill>
              </a:rPr>
              <a:t> = −9 + 2</a:t>
            </a:r>
            <a:r>
              <a:rPr lang="nn-NO" i="1" dirty="0">
                <a:solidFill>
                  <a:srgbClr val="000000"/>
                </a:solidFill>
              </a:rPr>
              <a:t>i</a:t>
            </a:r>
          </a:p>
          <a:p>
            <a:pPr marL="0" indent="1588">
              <a:buNone/>
            </a:pPr>
            <a:endParaRPr lang="en-US" sz="1200" b="1" dirty="0">
              <a:solidFill>
                <a:srgbClr val="000000"/>
              </a:solidFill>
            </a:endParaRPr>
          </a:p>
        </p:txBody>
      </p:sp>
      <p:graphicFrame>
        <p:nvGraphicFramePr>
          <p:cNvPr id="45060" name="Object 4"/>
          <p:cNvGraphicFramePr>
            <a:graphicFrameLocks noChangeAspect="1"/>
          </p:cNvGraphicFramePr>
          <p:nvPr/>
        </p:nvGraphicFramePr>
        <p:xfrm>
          <a:off x="7320933" y="1413933"/>
          <a:ext cx="1282700" cy="444500"/>
        </p:xfrm>
        <a:graphic>
          <a:graphicData uri="http://schemas.openxmlformats.org/presentationml/2006/ole">
            <mc:AlternateContent xmlns:mc="http://schemas.openxmlformats.org/markup-compatibility/2006">
              <mc:Choice xmlns:v="urn:schemas-microsoft-com:vml" Requires="v">
                <p:oleObj spid="_x0000_s9221" name="Equation" r:id="rId3" imgW="1282680" imgH="444240" progId="Equation.DSMT4">
                  <p:embed/>
                </p:oleObj>
              </mc:Choice>
              <mc:Fallback>
                <p:oleObj name="Equation" r:id="rId3" imgW="1282680" imgH="444240" progId="Equation.DSMT4">
                  <p:embed/>
                  <p:pic>
                    <p:nvPicPr>
                      <p:cNvPr id="0"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320933" y="1413933"/>
                        <a:ext cx="12827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5061" name="Object 5"/>
          <p:cNvGraphicFramePr>
            <a:graphicFrameLocks noChangeAspect="1"/>
          </p:cNvGraphicFramePr>
          <p:nvPr/>
        </p:nvGraphicFramePr>
        <p:xfrm>
          <a:off x="1009650" y="2788356"/>
          <a:ext cx="2781300" cy="622300"/>
        </p:xfrm>
        <a:graphic>
          <a:graphicData uri="http://schemas.openxmlformats.org/presentationml/2006/ole">
            <mc:AlternateContent xmlns:mc="http://schemas.openxmlformats.org/markup-compatibility/2006">
              <mc:Choice xmlns:v="urn:schemas-microsoft-com:vml" Requires="v">
                <p:oleObj spid="_x0000_s9222" name="Equation" r:id="rId5" imgW="2781000" imgH="622080" progId="Equation.DSMT4">
                  <p:embed/>
                </p:oleObj>
              </mc:Choice>
              <mc:Fallback>
                <p:oleObj name="Equation" r:id="rId5" imgW="2781000" imgH="622080" progId="Equation.DSMT4">
                  <p:embed/>
                  <p:pic>
                    <p:nvPicPr>
                      <p:cNvPr id="0" name="Object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009650" y="2788356"/>
                        <a:ext cx="2781300" cy="622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5062" name="Object 6"/>
          <p:cNvGraphicFramePr>
            <a:graphicFrameLocks noChangeAspect="1"/>
          </p:cNvGraphicFramePr>
          <p:nvPr/>
        </p:nvGraphicFramePr>
        <p:xfrm>
          <a:off x="1009650" y="3975243"/>
          <a:ext cx="2159000" cy="482600"/>
        </p:xfrm>
        <a:graphic>
          <a:graphicData uri="http://schemas.openxmlformats.org/presentationml/2006/ole">
            <mc:AlternateContent xmlns:mc="http://schemas.openxmlformats.org/markup-compatibility/2006">
              <mc:Choice xmlns:v="urn:schemas-microsoft-com:vml" Requires="v">
                <p:oleObj spid="_x0000_s9223" name="Equation" r:id="rId7" imgW="2158920" imgH="482400" progId="Equation.DSMT4">
                  <p:embed/>
                </p:oleObj>
              </mc:Choice>
              <mc:Fallback>
                <p:oleObj name="Equation" r:id="rId7" imgW="2158920" imgH="482400" progId="Equation.DSMT4">
                  <p:embed/>
                  <p:pic>
                    <p:nvPicPr>
                      <p:cNvPr id="0" name="Object 6"/>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009650" y="3975243"/>
                        <a:ext cx="2159000" cy="482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Practice Problem Answers</a:t>
            </a:r>
          </a:p>
        </p:txBody>
      </p:sp>
      <p:sp>
        <p:nvSpPr>
          <p:cNvPr id="3" name="Content Placeholder 2"/>
          <p:cNvSpPr>
            <a:spLocks noGrp="1"/>
          </p:cNvSpPr>
          <p:nvPr>
            <p:ph idx="1"/>
          </p:nvPr>
        </p:nvSpPr>
        <p:spPr/>
        <p:txBody>
          <a:bodyPr/>
          <a:lstStyle/>
          <a:p>
            <a:pPr marL="463550" indent="-463550">
              <a:buNone/>
            </a:pPr>
            <a:r>
              <a:rPr lang="en-US" b="1" dirty="0"/>
              <a:t>1.	</a:t>
            </a:r>
            <a:r>
              <a:rPr lang="en-US" dirty="0"/>
              <a:t> </a:t>
            </a:r>
            <a:r>
              <a:rPr lang="en-US" dirty="0">
                <a:solidFill>
                  <a:srgbClr val="FF0000"/>
                </a:solidFill>
              </a:rPr>
              <a:t>Imaginary part is             and real part is 2</a:t>
            </a:r>
            <a:r>
              <a:rPr lang="en-US" dirty="0"/>
              <a:t> </a:t>
            </a:r>
          </a:p>
          <a:p>
            <a:pPr marL="514350" indent="-514350">
              <a:spcBef>
                <a:spcPts val="2400"/>
              </a:spcBef>
              <a:buNone/>
            </a:pPr>
            <a:r>
              <a:rPr lang="en-US" b="1" dirty="0"/>
              <a:t>2.	</a:t>
            </a:r>
            <a:r>
              <a:rPr lang="en-US" dirty="0"/>
              <a:t> </a:t>
            </a:r>
          </a:p>
          <a:p>
            <a:pPr marL="514350" indent="-514350">
              <a:spcBef>
                <a:spcPts val="2400"/>
              </a:spcBef>
              <a:buNone/>
            </a:pPr>
            <a:r>
              <a:rPr lang="en-US" b="1" dirty="0"/>
              <a:t>3.</a:t>
            </a:r>
          </a:p>
          <a:p>
            <a:pPr marL="514350" indent="-514350">
              <a:spcBef>
                <a:spcPts val="2400"/>
              </a:spcBef>
              <a:buNone/>
            </a:pPr>
            <a:r>
              <a:rPr lang="en-US" b="1" dirty="0"/>
              <a:t>4.</a:t>
            </a:r>
          </a:p>
          <a:p>
            <a:pPr marL="514350" indent="-514350">
              <a:spcBef>
                <a:spcPts val="2400"/>
              </a:spcBef>
              <a:buNone/>
            </a:pPr>
            <a:r>
              <a:rPr lang="en-US" b="1" dirty="0"/>
              <a:t>5.</a:t>
            </a:r>
          </a:p>
        </p:txBody>
      </p:sp>
      <p:graphicFrame>
        <p:nvGraphicFramePr>
          <p:cNvPr id="46083" name="Object 3"/>
          <p:cNvGraphicFramePr>
            <a:graphicFrameLocks noChangeAspect="1"/>
          </p:cNvGraphicFramePr>
          <p:nvPr/>
        </p:nvGraphicFramePr>
        <p:xfrm>
          <a:off x="3577199" y="1300532"/>
          <a:ext cx="876300" cy="444500"/>
        </p:xfrm>
        <a:graphic>
          <a:graphicData uri="http://schemas.openxmlformats.org/presentationml/2006/ole">
            <mc:AlternateContent xmlns:mc="http://schemas.openxmlformats.org/markup-compatibility/2006">
              <mc:Choice xmlns:v="urn:schemas-microsoft-com:vml" Requires="v">
                <p:oleObj spid="_x0000_s10247" name="Equation" r:id="rId3" imgW="876240" imgH="444240" progId="Equation.DSMT4">
                  <p:embed/>
                </p:oleObj>
              </mc:Choice>
              <mc:Fallback>
                <p:oleObj name="Equation" r:id="rId3" imgW="876240" imgH="444240" progId="Equation.DSMT4">
                  <p:embed/>
                  <p:pic>
                    <p:nvPicPr>
                      <p:cNvPr id="0" name="Object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577199" y="1300532"/>
                        <a:ext cx="8763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6084" name="Object 4"/>
          <p:cNvGraphicFramePr>
            <a:graphicFrameLocks noChangeAspect="1"/>
          </p:cNvGraphicFramePr>
          <p:nvPr/>
        </p:nvGraphicFramePr>
        <p:xfrm>
          <a:off x="1071563" y="1981200"/>
          <a:ext cx="2387600" cy="622300"/>
        </p:xfrm>
        <a:graphic>
          <a:graphicData uri="http://schemas.openxmlformats.org/presentationml/2006/ole">
            <mc:AlternateContent xmlns:mc="http://schemas.openxmlformats.org/markup-compatibility/2006">
              <mc:Choice xmlns:v="urn:schemas-microsoft-com:vml" Requires="v">
                <p:oleObj spid="_x0000_s10248" name="Equation" r:id="rId5" imgW="2387520" imgH="622080" progId="Equation.DSMT4">
                  <p:embed/>
                </p:oleObj>
              </mc:Choice>
              <mc:Fallback>
                <p:oleObj name="Equation" r:id="rId5" imgW="2387520" imgH="622080" progId="Equation.DSMT4">
                  <p:embed/>
                  <p:pic>
                    <p:nvPicPr>
                      <p:cNvPr id="0" name="Object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071563" y="1981200"/>
                        <a:ext cx="2387600" cy="622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6085" name="Object 5"/>
          <p:cNvGraphicFramePr>
            <a:graphicFrameLocks noChangeAspect="1"/>
          </p:cNvGraphicFramePr>
          <p:nvPr/>
        </p:nvGraphicFramePr>
        <p:xfrm>
          <a:off x="1082675" y="2874963"/>
          <a:ext cx="825500" cy="279400"/>
        </p:xfrm>
        <a:graphic>
          <a:graphicData uri="http://schemas.openxmlformats.org/presentationml/2006/ole">
            <mc:AlternateContent xmlns:mc="http://schemas.openxmlformats.org/markup-compatibility/2006">
              <mc:Choice xmlns:v="urn:schemas-microsoft-com:vml" Requires="v">
                <p:oleObj spid="_x0000_s10249" name="Equation" r:id="rId7" imgW="825480" imgH="279360" progId="Equation.DSMT4">
                  <p:embed/>
                </p:oleObj>
              </mc:Choice>
              <mc:Fallback>
                <p:oleObj name="Equation" r:id="rId7" imgW="825480" imgH="279360" progId="Equation.DSMT4">
                  <p:embed/>
                  <p:pic>
                    <p:nvPicPr>
                      <p:cNvPr id="0" name="Object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082675" y="2874963"/>
                        <a:ext cx="8255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6086" name="Object 6"/>
          <p:cNvGraphicFramePr>
            <a:graphicFrameLocks noChangeAspect="1"/>
          </p:cNvGraphicFramePr>
          <p:nvPr/>
        </p:nvGraphicFramePr>
        <p:xfrm>
          <a:off x="1101725" y="3484563"/>
          <a:ext cx="2527300" cy="508000"/>
        </p:xfrm>
        <a:graphic>
          <a:graphicData uri="http://schemas.openxmlformats.org/presentationml/2006/ole">
            <mc:AlternateContent xmlns:mc="http://schemas.openxmlformats.org/markup-compatibility/2006">
              <mc:Choice xmlns:v="urn:schemas-microsoft-com:vml" Requires="v">
                <p:oleObj spid="_x0000_s10250" name="Equation" r:id="rId9" imgW="2527200" imgH="507960" progId="Equation.DSMT4">
                  <p:embed/>
                </p:oleObj>
              </mc:Choice>
              <mc:Fallback>
                <p:oleObj name="Equation" r:id="rId9" imgW="2527200" imgH="507960" progId="Equation.DSMT4">
                  <p:embed/>
                  <p:pic>
                    <p:nvPicPr>
                      <p:cNvPr id="0" name="Object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101725" y="3484563"/>
                        <a:ext cx="2527300" cy="50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6087" name="Object 7"/>
          <p:cNvGraphicFramePr>
            <a:graphicFrameLocks noChangeAspect="1"/>
          </p:cNvGraphicFramePr>
          <p:nvPr/>
        </p:nvGraphicFramePr>
        <p:xfrm>
          <a:off x="1119188" y="4329113"/>
          <a:ext cx="2273300" cy="393700"/>
        </p:xfrm>
        <a:graphic>
          <a:graphicData uri="http://schemas.openxmlformats.org/presentationml/2006/ole">
            <mc:AlternateContent xmlns:mc="http://schemas.openxmlformats.org/markup-compatibility/2006">
              <mc:Choice xmlns:v="urn:schemas-microsoft-com:vml" Requires="v">
                <p:oleObj spid="_x0000_s10251" name="Equation" r:id="rId11" imgW="2273040" imgH="393480" progId="Equation.DSMT4">
                  <p:embed/>
                </p:oleObj>
              </mc:Choice>
              <mc:Fallback>
                <p:oleObj name="Equation" r:id="rId11" imgW="2273040" imgH="393480" progId="Equation.DSMT4">
                  <p:embed/>
                  <p:pic>
                    <p:nvPicPr>
                      <p:cNvPr id="0" name="Object 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1119188" y="4329113"/>
                        <a:ext cx="2273300" cy="393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p:cNvSpPr>
            <a:spLocks noGrp="1"/>
          </p:cNvSpPr>
          <p:nvPr>
            <p:ph type="title"/>
          </p:nvPr>
        </p:nvSpPr>
        <p:spPr/>
        <p:txBody>
          <a:bodyPr/>
          <a:lstStyle/>
          <a:p>
            <a:pPr eaLnBrk="1" hangingPunct="1">
              <a:lnSpc>
                <a:spcPct val="80000"/>
              </a:lnSpc>
            </a:pPr>
            <a:r>
              <a:rPr lang="en-US" dirty="0"/>
              <a:t>Objectives</a:t>
            </a:r>
          </a:p>
        </p:txBody>
      </p:sp>
      <p:sp>
        <p:nvSpPr>
          <p:cNvPr id="11267" name="Content Placeholder 2"/>
          <p:cNvSpPr>
            <a:spLocks noGrp="1"/>
          </p:cNvSpPr>
          <p:nvPr>
            <p:ph idx="1"/>
          </p:nvPr>
        </p:nvSpPr>
        <p:spPr>
          <a:xfrm>
            <a:off x="457200" y="1280160"/>
            <a:ext cx="8229600" cy="3367076"/>
          </a:xfrm>
        </p:spPr>
        <p:txBody>
          <a:bodyPr>
            <a:spAutoFit/>
          </a:bodyPr>
          <a:lstStyle/>
          <a:p>
            <a:pPr>
              <a:buFont typeface="Courier New" pitchFamily="49" charset="0"/>
              <a:buChar char="o"/>
              <a:tabLst>
                <a:tab pos="395288" algn="l"/>
              </a:tabLst>
            </a:pPr>
            <a:r>
              <a:rPr lang="en-US" dirty="0"/>
              <a:t>	Simplify square roots of negative numbers. </a:t>
            </a:r>
          </a:p>
          <a:p>
            <a:pPr>
              <a:buFont typeface="Courier New" pitchFamily="49" charset="0"/>
              <a:buChar char="o"/>
              <a:tabLst>
                <a:tab pos="395288" algn="l"/>
              </a:tabLst>
            </a:pPr>
            <a:r>
              <a:rPr lang="en-US" dirty="0"/>
              <a:t>	Identify the real parts and the imaginary parts of 	complex numbers. </a:t>
            </a:r>
          </a:p>
          <a:p>
            <a:pPr>
              <a:buFont typeface="Courier New" pitchFamily="49" charset="0"/>
              <a:buChar char="o"/>
              <a:tabLst>
                <a:tab pos="395288" algn="l"/>
              </a:tabLst>
            </a:pPr>
            <a:r>
              <a:rPr lang="en-US" dirty="0"/>
              <a:t>	Solve linear equations with complex numbers by 	setting the real parts and the imaginary parts equal 	to each other. </a:t>
            </a:r>
          </a:p>
          <a:p>
            <a:pPr>
              <a:buFont typeface="Courier New" pitchFamily="49" charset="0"/>
              <a:buChar char="o"/>
              <a:tabLst>
                <a:tab pos="395288" algn="l"/>
              </a:tabLst>
            </a:pPr>
            <a:r>
              <a:rPr lang="en-US" dirty="0"/>
              <a:t>	Add and subtract with complex numbers.</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p:cNvSpPr>
            <a:spLocks noGrp="1"/>
          </p:cNvSpPr>
          <p:nvPr>
            <p:ph type="title"/>
          </p:nvPr>
        </p:nvSpPr>
        <p:spPr/>
        <p:txBody>
          <a:bodyPr>
            <a:normAutofit/>
          </a:bodyPr>
          <a:lstStyle/>
          <a:p>
            <a:r>
              <a:rPr lang="en-US" dirty="0"/>
              <a:t>Introduction to Complex Numbers and the Number </a:t>
            </a:r>
            <a:r>
              <a:rPr lang="en-US" i="1" dirty="0" err="1"/>
              <a:t>i</a:t>
            </a:r>
            <a:endParaRPr lang="en-US" dirty="0"/>
          </a:p>
        </p:txBody>
      </p:sp>
      <p:sp>
        <p:nvSpPr>
          <p:cNvPr id="4" name="Content Placeholder 2"/>
          <p:cNvSpPr>
            <a:spLocks noGrp="1"/>
          </p:cNvSpPr>
          <p:nvPr>
            <p:ph idx="1"/>
          </p:nvPr>
        </p:nvSpPr>
        <p:spPr>
          <a:xfrm>
            <a:off x="457200" y="1280160"/>
            <a:ext cx="8229600" cy="1212640"/>
          </a:xfrm>
          <a:solidFill>
            <a:srgbClr val="FFFFCC"/>
          </a:solidFill>
          <a:ln w="28575">
            <a:solidFill>
              <a:srgbClr val="000000"/>
            </a:solidFill>
          </a:ln>
        </p:spPr>
        <p:txBody>
          <a:bodyPr wrap="square">
            <a:spAutoFit/>
          </a:bodyPr>
          <a:lstStyle/>
          <a:p>
            <a:pPr algn="ctr">
              <a:buNone/>
              <a:defRPr/>
            </a:pPr>
            <a:r>
              <a:rPr lang="en-US" b="1" i="1" dirty="0" err="1">
                <a:solidFill>
                  <a:srgbClr val="000000"/>
                </a:solidFill>
              </a:rPr>
              <a:t>i</a:t>
            </a:r>
            <a:r>
              <a:rPr lang="en-US" b="1" dirty="0">
                <a:solidFill>
                  <a:srgbClr val="000000"/>
                </a:solidFill>
              </a:rPr>
              <a:t> and </a:t>
            </a:r>
            <a:r>
              <a:rPr lang="en-US" b="1" i="1" dirty="0" err="1">
                <a:solidFill>
                  <a:srgbClr val="000000"/>
                </a:solidFill>
              </a:rPr>
              <a:t>i</a:t>
            </a:r>
            <a:r>
              <a:rPr lang="en-US" b="1" i="1" spc="-300" dirty="0">
                <a:solidFill>
                  <a:srgbClr val="000000"/>
                </a:solidFill>
              </a:rPr>
              <a:t> </a:t>
            </a:r>
            <a:r>
              <a:rPr lang="en-US" b="1" baseline="30000" dirty="0">
                <a:solidFill>
                  <a:srgbClr val="000000"/>
                </a:solidFill>
              </a:rPr>
              <a:t>2</a:t>
            </a:r>
          </a:p>
          <a:p>
            <a:pPr algn="ctr">
              <a:buNone/>
              <a:defRPr/>
            </a:pPr>
            <a:endParaRPr lang="en-US" b="1" baseline="30000" dirty="0">
              <a:solidFill>
                <a:srgbClr val="000000"/>
              </a:solidFill>
            </a:endParaRPr>
          </a:p>
          <a:p>
            <a:pPr algn="ctr">
              <a:buNone/>
              <a:defRPr/>
            </a:pPr>
            <a:endParaRPr lang="en-US" b="1" baseline="30000" dirty="0">
              <a:solidFill>
                <a:srgbClr val="000000"/>
              </a:solidFill>
            </a:endParaRPr>
          </a:p>
        </p:txBody>
      </p:sp>
      <p:graphicFrame>
        <p:nvGraphicFramePr>
          <p:cNvPr id="17409" name="Object 1"/>
          <p:cNvGraphicFramePr>
            <a:graphicFrameLocks noChangeAspect="1"/>
          </p:cNvGraphicFramePr>
          <p:nvPr/>
        </p:nvGraphicFramePr>
        <p:xfrm>
          <a:off x="2778985" y="1724890"/>
          <a:ext cx="4584700" cy="609600"/>
        </p:xfrm>
        <a:graphic>
          <a:graphicData uri="http://schemas.openxmlformats.org/presentationml/2006/ole">
            <mc:AlternateContent xmlns:mc="http://schemas.openxmlformats.org/markup-compatibility/2006">
              <mc:Choice xmlns:v="urn:schemas-microsoft-com:vml" Requires="v">
                <p:oleObj spid="_x0000_s1027" name="Equation" r:id="rId3" imgW="4584600" imgH="609480" progId="Equation.DSMT4">
                  <p:embed/>
                </p:oleObj>
              </mc:Choice>
              <mc:Fallback>
                <p:oleObj name="Equation" r:id="rId3" imgW="4584600" imgH="609480" progId="Equation.DSMT4">
                  <p:embed/>
                  <p:pic>
                    <p:nvPicPr>
                      <p:cNvPr id="0" name="Object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778985" y="1724890"/>
                        <a:ext cx="4584700"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p:cNvSpPr>
            <a:spLocks noGrp="1"/>
          </p:cNvSpPr>
          <p:nvPr>
            <p:ph type="title"/>
          </p:nvPr>
        </p:nvSpPr>
        <p:spPr/>
        <p:txBody>
          <a:bodyPr>
            <a:normAutofit/>
          </a:bodyPr>
          <a:lstStyle/>
          <a:p>
            <a:r>
              <a:rPr lang="en-US" dirty="0"/>
              <a:t>Introduction to Complex Numbers and the Number </a:t>
            </a:r>
            <a:r>
              <a:rPr lang="en-US" i="1" dirty="0" err="1"/>
              <a:t>i</a:t>
            </a:r>
            <a:endParaRPr lang="en-US" dirty="0"/>
          </a:p>
        </p:txBody>
      </p:sp>
      <p:sp>
        <p:nvSpPr>
          <p:cNvPr id="4" name="Content Placeholder 2"/>
          <p:cNvSpPr>
            <a:spLocks noGrp="1"/>
          </p:cNvSpPr>
          <p:nvPr>
            <p:ph idx="1"/>
          </p:nvPr>
        </p:nvSpPr>
        <p:spPr>
          <a:xfrm>
            <a:off x="457200" y="1280160"/>
            <a:ext cx="8229600" cy="2910840"/>
          </a:xfrm>
          <a:solidFill>
            <a:srgbClr val="FFFFCC"/>
          </a:solidFill>
          <a:ln w="28575">
            <a:solidFill>
              <a:srgbClr val="000000"/>
            </a:solidFill>
          </a:ln>
        </p:spPr>
        <p:txBody>
          <a:bodyPr wrap="square">
            <a:spAutoFit/>
          </a:bodyPr>
          <a:lstStyle/>
          <a:p>
            <a:pPr algn="ctr">
              <a:buNone/>
              <a:defRPr/>
            </a:pPr>
            <a:endParaRPr lang="en-US" b="1" baseline="30000" dirty="0">
              <a:solidFill>
                <a:srgbClr val="000000"/>
              </a:solidFill>
            </a:endParaRPr>
          </a:p>
          <a:p>
            <a:pPr algn="ctr">
              <a:buNone/>
              <a:defRPr/>
            </a:pPr>
            <a:endParaRPr lang="en-US" b="1" baseline="30000" dirty="0">
              <a:solidFill>
                <a:srgbClr val="000000"/>
              </a:solidFill>
            </a:endParaRPr>
          </a:p>
          <a:p>
            <a:pPr>
              <a:buNone/>
            </a:pPr>
            <a:r>
              <a:rPr lang="en-US" dirty="0">
                <a:solidFill>
                  <a:srgbClr val="000000"/>
                </a:solidFill>
              </a:rPr>
              <a:t>If </a:t>
            </a:r>
            <a:r>
              <a:rPr lang="en-US" i="1" dirty="0">
                <a:solidFill>
                  <a:srgbClr val="000000"/>
                </a:solidFill>
              </a:rPr>
              <a:t>a</a:t>
            </a:r>
            <a:r>
              <a:rPr lang="en-US" dirty="0">
                <a:solidFill>
                  <a:srgbClr val="000000"/>
                </a:solidFill>
              </a:rPr>
              <a:t> is a positive real number, then</a:t>
            </a:r>
          </a:p>
          <a:p>
            <a:pPr>
              <a:buNone/>
            </a:pPr>
            <a:endParaRPr lang="en-US" dirty="0">
              <a:solidFill>
                <a:srgbClr val="000000"/>
              </a:solidFill>
            </a:endParaRPr>
          </a:p>
          <a:p>
            <a:pPr>
              <a:spcBef>
                <a:spcPts val="1800"/>
              </a:spcBef>
              <a:buNone/>
            </a:pPr>
            <a:r>
              <a:rPr lang="en-US" b="1" dirty="0">
                <a:solidFill>
                  <a:srgbClr val="000000"/>
                </a:solidFill>
              </a:rPr>
              <a:t>Note:	</a:t>
            </a:r>
            <a:r>
              <a:rPr lang="en-US" dirty="0">
                <a:solidFill>
                  <a:srgbClr val="000000"/>
                </a:solidFill>
              </a:rPr>
              <a:t>The number </a:t>
            </a:r>
            <a:r>
              <a:rPr lang="en-US" i="1" dirty="0" err="1">
                <a:solidFill>
                  <a:srgbClr val="000000"/>
                </a:solidFill>
              </a:rPr>
              <a:t>i</a:t>
            </a:r>
            <a:r>
              <a:rPr lang="en-US" dirty="0">
                <a:solidFill>
                  <a:srgbClr val="000000"/>
                </a:solidFill>
              </a:rPr>
              <a:t> is not under the radical sign. To 	avoid confusion, we sometimes write </a:t>
            </a:r>
            <a:endParaRPr lang="en-US" b="1" baseline="30000" dirty="0">
              <a:solidFill>
                <a:srgbClr val="000000"/>
              </a:solidFill>
            </a:endParaRPr>
          </a:p>
        </p:txBody>
      </p:sp>
      <p:graphicFrame>
        <p:nvGraphicFramePr>
          <p:cNvPr id="47107" name="Object 3"/>
          <p:cNvGraphicFramePr>
            <a:graphicFrameLocks noChangeAspect="1"/>
          </p:cNvGraphicFramePr>
          <p:nvPr/>
        </p:nvGraphicFramePr>
        <p:xfrm>
          <a:off x="3657600" y="1447800"/>
          <a:ext cx="1600200" cy="508000"/>
        </p:xfrm>
        <a:graphic>
          <a:graphicData uri="http://schemas.openxmlformats.org/presentationml/2006/ole">
            <mc:AlternateContent xmlns:mc="http://schemas.openxmlformats.org/markup-compatibility/2006">
              <mc:Choice xmlns:v="urn:schemas-microsoft-com:vml" Requires="v">
                <p:oleObj spid="_x0000_s2053" name="Equation" r:id="rId3" imgW="1600200" imgH="507960" progId="Equation.DSMT4">
                  <p:embed/>
                </p:oleObj>
              </mc:Choice>
              <mc:Fallback>
                <p:oleObj name="Equation" r:id="rId3" imgW="1600200" imgH="507960" progId="Equation.DSMT4">
                  <p:embed/>
                  <p:pic>
                    <p:nvPicPr>
                      <p:cNvPr id="0" name="Object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657600" y="1447800"/>
                        <a:ext cx="1600200" cy="50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7108" name="Object 4"/>
          <p:cNvGraphicFramePr>
            <a:graphicFrameLocks noChangeAspect="1"/>
          </p:cNvGraphicFramePr>
          <p:nvPr/>
        </p:nvGraphicFramePr>
        <p:xfrm>
          <a:off x="2970213" y="2667000"/>
          <a:ext cx="3327400" cy="444500"/>
        </p:xfrm>
        <a:graphic>
          <a:graphicData uri="http://schemas.openxmlformats.org/presentationml/2006/ole">
            <mc:AlternateContent xmlns:mc="http://schemas.openxmlformats.org/markup-compatibility/2006">
              <mc:Choice xmlns:v="urn:schemas-microsoft-com:vml" Requires="v">
                <p:oleObj spid="_x0000_s2054" name="Equation" r:id="rId5" imgW="3327120" imgH="444240" progId="Equation.DSMT4">
                  <p:embed/>
                </p:oleObj>
              </mc:Choice>
              <mc:Fallback>
                <p:oleObj name="Equation" r:id="rId5" imgW="3327120" imgH="444240" progId="Equation.DSMT4">
                  <p:embed/>
                  <p:pic>
                    <p:nvPicPr>
                      <p:cNvPr id="0" name="Object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970213" y="2667000"/>
                        <a:ext cx="33274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7109" name="Object 5"/>
          <p:cNvGraphicFramePr>
            <a:graphicFrameLocks noChangeAspect="1"/>
          </p:cNvGraphicFramePr>
          <p:nvPr/>
        </p:nvGraphicFramePr>
        <p:xfrm>
          <a:off x="6950421" y="3581400"/>
          <a:ext cx="647700" cy="444500"/>
        </p:xfrm>
        <a:graphic>
          <a:graphicData uri="http://schemas.openxmlformats.org/presentationml/2006/ole">
            <mc:AlternateContent xmlns:mc="http://schemas.openxmlformats.org/markup-compatibility/2006">
              <mc:Choice xmlns:v="urn:schemas-microsoft-com:vml" Requires="v">
                <p:oleObj spid="_x0000_s2055" name="Equation" r:id="rId7" imgW="647640" imgH="444240" progId="Equation.DSMT4">
                  <p:embed/>
                </p:oleObj>
              </mc:Choice>
              <mc:Fallback>
                <p:oleObj name="Equation" r:id="rId7" imgW="647640" imgH="444240" progId="Equation.DSMT4">
                  <p:embed/>
                  <p:pic>
                    <p:nvPicPr>
                      <p:cNvPr id="0" name="Object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6950421" y="3581400"/>
                        <a:ext cx="6477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dirty="0"/>
              <a:t> </a:t>
            </a:r>
          </a:p>
        </p:txBody>
      </p:sp>
      <p:sp>
        <p:nvSpPr>
          <p:cNvPr id="3" name="Content Placeholder 2"/>
          <p:cNvSpPr>
            <a:spLocks noGrp="1"/>
          </p:cNvSpPr>
          <p:nvPr>
            <p:ph idx="1"/>
          </p:nvPr>
        </p:nvSpPr>
        <p:spPr/>
        <p:txBody>
          <a:bodyPr/>
          <a:lstStyle/>
          <a:p>
            <a:pPr>
              <a:buNone/>
            </a:pPr>
            <a:r>
              <a:rPr lang="en-US" dirty="0"/>
              <a:t>Simplify the following radicals.</a:t>
            </a:r>
          </a:p>
          <a:p>
            <a:pPr>
              <a:buNone/>
            </a:pPr>
            <a:endParaRPr lang="en-US" dirty="0"/>
          </a:p>
        </p:txBody>
      </p:sp>
      <p:graphicFrame>
        <p:nvGraphicFramePr>
          <p:cNvPr id="48130" name="Object 2"/>
          <p:cNvGraphicFramePr>
            <a:graphicFrameLocks noChangeAspect="1"/>
          </p:cNvGraphicFramePr>
          <p:nvPr/>
        </p:nvGraphicFramePr>
        <p:xfrm>
          <a:off x="3225800" y="336550"/>
          <a:ext cx="2692400" cy="533400"/>
        </p:xfrm>
        <a:graphic>
          <a:graphicData uri="http://schemas.openxmlformats.org/presentationml/2006/ole">
            <mc:AlternateContent xmlns:mc="http://schemas.openxmlformats.org/markup-compatibility/2006">
              <mc:Choice xmlns:v="urn:schemas-microsoft-com:vml" Requires="v">
                <p:oleObj spid="_x0000_s3094" name="Equation" r:id="rId3" imgW="2692080" imgH="533160" progId="Equation.DSMT4">
                  <p:embed/>
                </p:oleObj>
              </mc:Choice>
              <mc:Fallback>
                <p:oleObj name="Equation" r:id="rId3" imgW="2692080" imgH="533160" progId="Equation.DSMT4">
                  <p:embed/>
                  <p:pic>
                    <p:nvPicPr>
                      <p:cNvPr id="0" name="Object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225800" y="336550"/>
                        <a:ext cx="2692400" cy="533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6" name="Rectangle 5"/>
          <p:cNvSpPr/>
          <p:nvPr/>
        </p:nvSpPr>
        <p:spPr>
          <a:xfrm>
            <a:off x="5334000" y="3658136"/>
            <a:ext cx="3124200" cy="1323439"/>
          </a:xfrm>
          <a:prstGeom prst="rect">
            <a:avLst/>
          </a:prstGeom>
        </p:spPr>
        <p:txBody>
          <a:bodyPr wrap="square">
            <a:spAutoFit/>
          </a:bodyPr>
          <a:lstStyle/>
          <a:p>
            <a:r>
              <a:rPr lang="en-US" sz="2000" dirty="0">
                <a:solidFill>
                  <a:srgbClr val="008080"/>
                </a:solidFill>
              </a:rPr>
              <a:t>We can write           and      as long as we take care not to include the </a:t>
            </a:r>
            <a:r>
              <a:rPr lang="en-US" sz="2000" i="1" dirty="0" err="1">
                <a:solidFill>
                  <a:srgbClr val="008080"/>
                </a:solidFill>
              </a:rPr>
              <a:t>i</a:t>
            </a:r>
            <a:r>
              <a:rPr lang="en-US" sz="2000" dirty="0">
                <a:solidFill>
                  <a:srgbClr val="008080"/>
                </a:solidFill>
              </a:rPr>
              <a:t> under the radical sign. </a:t>
            </a:r>
          </a:p>
        </p:txBody>
      </p:sp>
      <p:sp>
        <p:nvSpPr>
          <p:cNvPr id="9" name="Rectangle 8"/>
          <p:cNvSpPr/>
          <p:nvPr/>
        </p:nvSpPr>
        <p:spPr>
          <a:xfrm>
            <a:off x="5350751" y="1981200"/>
            <a:ext cx="2831224" cy="400110"/>
          </a:xfrm>
          <a:prstGeom prst="rect">
            <a:avLst/>
          </a:prstGeom>
        </p:spPr>
        <p:txBody>
          <a:bodyPr wrap="none">
            <a:spAutoFit/>
          </a:bodyPr>
          <a:lstStyle/>
          <a:p>
            <a:r>
              <a:rPr lang="nn-NO" sz="2000" dirty="0">
                <a:solidFill>
                  <a:srgbClr val="008080"/>
                </a:solidFill>
              </a:rPr>
              <a:t>(5</a:t>
            </a:r>
            <a:r>
              <a:rPr lang="nn-NO" sz="2000" i="1" dirty="0">
                <a:solidFill>
                  <a:srgbClr val="008080"/>
                </a:solidFill>
              </a:rPr>
              <a:t>i</a:t>
            </a:r>
            <a:r>
              <a:rPr lang="nn-NO" sz="2000" i="1" spc="-300" dirty="0">
                <a:solidFill>
                  <a:srgbClr val="008080"/>
                </a:solidFill>
              </a:rPr>
              <a:t> </a:t>
            </a:r>
            <a:r>
              <a:rPr lang="nn-NO" sz="2000" dirty="0">
                <a:solidFill>
                  <a:srgbClr val="008080"/>
                </a:solidFill>
              </a:rPr>
              <a:t>)</a:t>
            </a:r>
            <a:r>
              <a:rPr lang="nn-NO" sz="2000" baseline="30000" dirty="0">
                <a:solidFill>
                  <a:srgbClr val="008080"/>
                </a:solidFill>
              </a:rPr>
              <a:t>2</a:t>
            </a:r>
            <a:r>
              <a:rPr lang="nn-NO" sz="2000" dirty="0">
                <a:solidFill>
                  <a:srgbClr val="008080"/>
                </a:solidFill>
              </a:rPr>
              <a:t> = 5</a:t>
            </a:r>
            <a:r>
              <a:rPr lang="nn-NO" sz="2000" baseline="30000" dirty="0">
                <a:solidFill>
                  <a:srgbClr val="008080"/>
                </a:solidFill>
              </a:rPr>
              <a:t>2</a:t>
            </a:r>
            <a:r>
              <a:rPr lang="nn-NO" sz="2000" i="1" dirty="0">
                <a:solidFill>
                  <a:srgbClr val="008080"/>
                </a:solidFill>
              </a:rPr>
              <a:t>i</a:t>
            </a:r>
            <a:r>
              <a:rPr lang="nn-NO" sz="2000" i="1" spc="-300" dirty="0">
                <a:solidFill>
                  <a:srgbClr val="008080"/>
                </a:solidFill>
              </a:rPr>
              <a:t> </a:t>
            </a:r>
            <a:r>
              <a:rPr lang="nn-NO" sz="2000" baseline="30000" dirty="0">
                <a:solidFill>
                  <a:srgbClr val="008080"/>
                </a:solidFill>
              </a:rPr>
              <a:t>2</a:t>
            </a:r>
            <a:r>
              <a:rPr lang="nn-NO" sz="2000" dirty="0">
                <a:solidFill>
                  <a:srgbClr val="008080"/>
                </a:solidFill>
              </a:rPr>
              <a:t> = 25(−1) = −25</a:t>
            </a:r>
          </a:p>
        </p:txBody>
      </p:sp>
      <p:graphicFrame>
        <p:nvGraphicFramePr>
          <p:cNvPr id="48134" name="Object 6"/>
          <p:cNvGraphicFramePr>
            <a:graphicFrameLocks noChangeAspect="1"/>
          </p:cNvGraphicFramePr>
          <p:nvPr/>
        </p:nvGraphicFramePr>
        <p:xfrm>
          <a:off x="6838950" y="3657600"/>
          <a:ext cx="533400" cy="330200"/>
        </p:xfrm>
        <a:graphic>
          <a:graphicData uri="http://schemas.openxmlformats.org/presentationml/2006/ole">
            <mc:AlternateContent xmlns:mc="http://schemas.openxmlformats.org/markup-compatibility/2006">
              <mc:Choice xmlns:v="urn:schemas-microsoft-com:vml" Requires="v">
                <p:oleObj spid="_x0000_s3095" name="Equation" r:id="rId5" imgW="533160" imgH="330120" progId="Equation.DSMT4">
                  <p:embed/>
                </p:oleObj>
              </mc:Choice>
              <mc:Fallback>
                <p:oleObj name="Equation" r:id="rId5" imgW="533160" imgH="330120" progId="Equation.DSMT4">
                  <p:embed/>
                  <p:pic>
                    <p:nvPicPr>
                      <p:cNvPr id="0" name="Object 6"/>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838950" y="3657600"/>
                        <a:ext cx="533400" cy="330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8135" name="Object 7"/>
          <p:cNvGraphicFramePr>
            <a:graphicFrameLocks noChangeAspect="1"/>
          </p:cNvGraphicFramePr>
          <p:nvPr/>
        </p:nvGraphicFramePr>
        <p:xfrm>
          <a:off x="7861300" y="3667125"/>
          <a:ext cx="520700" cy="330200"/>
        </p:xfrm>
        <a:graphic>
          <a:graphicData uri="http://schemas.openxmlformats.org/presentationml/2006/ole">
            <mc:AlternateContent xmlns:mc="http://schemas.openxmlformats.org/markup-compatibility/2006">
              <mc:Choice xmlns:v="urn:schemas-microsoft-com:vml" Requires="v">
                <p:oleObj spid="_x0000_s3096" name="Equation" r:id="rId7" imgW="520560" imgH="330120" progId="Equation.DSMT4">
                  <p:embed/>
                </p:oleObj>
              </mc:Choice>
              <mc:Fallback>
                <p:oleObj name="Equation" r:id="rId7" imgW="520560" imgH="330120" progId="Equation.DSMT4">
                  <p:embed/>
                  <p:pic>
                    <p:nvPicPr>
                      <p:cNvPr id="0" name="Object 7"/>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7861300" y="3667125"/>
                        <a:ext cx="520700" cy="330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078" name="Object 6"/>
          <p:cNvGraphicFramePr>
            <a:graphicFrameLocks noChangeAspect="1"/>
          </p:cNvGraphicFramePr>
          <p:nvPr/>
        </p:nvGraphicFramePr>
        <p:xfrm>
          <a:off x="530352" y="1905000"/>
          <a:ext cx="1308100" cy="444500"/>
        </p:xfrm>
        <a:graphic>
          <a:graphicData uri="http://schemas.openxmlformats.org/presentationml/2006/ole">
            <mc:AlternateContent xmlns:mc="http://schemas.openxmlformats.org/markup-compatibility/2006">
              <mc:Choice xmlns:v="urn:schemas-microsoft-com:vml" Requires="v">
                <p:oleObj spid="_x0000_s3097" name="Equation" r:id="rId9" imgW="1307880" imgH="444240" progId="Equation.DSMT4">
                  <p:embed/>
                </p:oleObj>
              </mc:Choice>
              <mc:Fallback>
                <p:oleObj name="Equation" r:id="rId9" imgW="1307880" imgH="44424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530352" y="1905000"/>
                        <a:ext cx="13081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079" name="Object 7"/>
          <p:cNvGraphicFramePr>
            <a:graphicFrameLocks noChangeAspect="1"/>
          </p:cNvGraphicFramePr>
          <p:nvPr/>
        </p:nvGraphicFramePr>
        <p:xfrm>
          <a:off x="1905000" y="1898075"/>
          <a:ext cx="1562100" cy="444500"/>
        </p:xfrm>
        <a:graphic>
          <a:graphicData uri="http://schemas.openxmlformats.org/presentationml/2006/ole">
            <mc:AlternateContent xmlns:mc="http://schemas.openxmlformats.org/markup-compatibility/2006">
              <mc:Choice xmlns:v="urn:schemas-microsoft-com:vml" Requires="v">
                <p:oleObj spid="_x0000_s3098" name="Equation" r:id="rId11" imgW="1562040" imgH="444240" progId="Equation.DSMT4">
                  <p:embed/>
                </p:oleObj>
              </mc:Choice>
              <mc:Fallback>
                <p:oleObj name="Equation" r:id="rId11" imgW="1562040" imgH="444240" progId="Equation.DSMT4">
                  <p:embed/>
                  <p:pic>
                    <p:nvPicPr>
                      <p:cNvPr id="0" name="Picture 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1905000" y="1898075"/>
                        <a:ext cx="15621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080" name="Object 8"/>
          <p:cNvGraphicFramePr>
            <a:graphicFrameLocks noChangeAspect="1"/>
          </p:cNvGraphicFramePr>
          <p:nvPr/>
        </p:nvGraphicFramePr>
        <p:xfrm>
          <a:off x="3505200" y="1974275"/>
          <a:ext cx="736600" cy="292100"/>
        </p:xfrm>
        <a:graphic>
          <a:graphicData uri="http://schemas.openxmlformats.org/presentationml/2006/ole">
            <mc:AlternateContent xmlns:mc="http://schemas.openxmlformats.org/markup-compatibility/2006">
              <mc:Choice xmlns:v="urn:schemas-microsoft-com:vml" Requires="v">
                <p:oleObj spid="_x0000_s3099" name="Equation" r:id="rId13" imgW="736560" imgH="291960" progId="Equation.DSMT4">
                  <p:embed/>
                </p:oleObj>
              </mc:Choice>
              <mc:Fallback>
                <p:oleObj name="Equation" r:id="rId13" imgW="736560" imgH="291960" progId="Equation.DSMT4">
                  <p:embed/>
                  <p:pic>
                    <p:nvPicPr>
                      <p:cNvPr id="0" name="Picture 8"/>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3505200" y="1974275"/>
                        <a:ext cx="7366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081" name="Object 9"/>
          <p:cNvGraphicFramePr>
            <a:graphicFrameLocks noChangeAspect="1"/>
          </p:cNvGraphicFramePr>
          <p:nvPr/>
        </p:nvGraphicFramePr>
        <p:xfrm>
          <a:off x="4267200" y="1974275"/>
          <a:ext cx="571500" cy="292100"/>
        </p:xfrm>
        <a:graphic>
          <a:graphicData uri="http://schemas.openxmlformats.org/presentationml/2006/ole">
            <mc:AlternateContent xmlns:mc="http://schemas.openxmlformats.org/markup-compatibility/2006">
              <mc:Choice xmlns:v="urn:schemas-microsoft-com:vml" Requires="v">
                <p:oleObj spid="_x0000_s3100" name="Equation" r:id="rId15" imgW="571320" imgH="291960" progId="Equation.DSMT4">
                  <p:embed/>
                </p:oleObj>
              </mc:Choice>
              <mc:Fallback>
                <p:oleObj name="Equation" r:id="rId15" imgW="571320" imgH="291960" progId="Equation.DSMT4">
                  <p:embed/>
                  <p:pic>
                    <p:nvPicPr>
                      <p:cNvPr id="0" name="Picture 9"/>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4267200" y="1974275"/>
                        <a:ext cx="5715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082" name="Object 10"/>
          <p:cNvGraphicFramePr>
            <a:graphicFrameLocks noChangeAspect="1"/>
          </p:cNvGraphicFramePr>
          <p:nvPr/>
        </p:nvGraphicFramePr>
        <p:xfrm>
          <a:off x="530352" y="2514600"/>
          <a:ext cx="1320800" cy="444500"/>
        </p:xfrm>
        <a:graphic>
          <a:graphicData uri="http://schemas.openxmlformats.org/presentationml/2006/ole">
            <mc:AlternateContent xmlns:mc="http://schemas.openxmlformats.org/markup-compatibility/2006">
              <mc:Choice xmlns:v="urn:schemas-microsoft-com:vml" Requires="v">
                <p:oleObj spid="_x0000_s3101" name="Equation" r:id="rId17" imgW="1320480" imgH="444240" progId="Equation.DSMT4">
                  <p:embed/>
                </p:oleObj>
              </mc:Choice>
              <mc:Fallback>
                <p:oleObj name="Equation" r:id="rId17" imgW="1320480" imgH="444240" progId="Equation.DSMT4">
                  <p:embed/>
                  <p:pic>
                    <p:nvPicPr>
                      <p:cNvPr id="0" name="Picture 10"/>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530352" y="2514600"/>
                        <a:ext cx="13208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083" name="Object 11"/>
          <p:cNvGraphicFramePr>
            <a:graphicFrameLocks noChangeAspect="1"/>
          </p:cNvGraphicFramePr>
          <p:nvPr/>
        </p:nvGraphicFramePr>
        <p:xfrm>
          <a:off x="1905000" y="2500165"/>
          <a:ext cx="1574800" cy="444500"/>
        </p:xfrm>
        <a:graphic>
          <a:graphicData uri="http://schemas.openxmlformats.org/presentationml/2006/ole">
            <mc:AlternateContent xmlns:mc="http://schemas.openxmlformats.org/markup-compatibility/2006">
              <mc:Choice xmlns:v="urn:schemas-microsoft-com:vml" Requires="v">
                <p:oleObj spid="_x0000_s3102" name="Equation" r:id="rId19" imgW="1574640" imgH="444240" progId="Equation.DSMT4">
                  <p:embed/>
                </p:oleObj>
              </mc:Choice>
              <mc:Fallback>
                <p:oleObj name="Equation" r:id="rId19" imgW="1574640" imgH="444240" progId="Equation.DSMT4">
                  <p:embed/>
                  <p:pic>
                    <p:nvPicPr>
                      <p:cNvPr id="0" name="Picture 11"/>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1905000" y="2500165"/>
                        <a:ext cx="15748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084" name="Object 12"/>
          <p:cNvGraphicFramePr>
            <a:graphicFrameLocks noChangeAspect="1"/>
          </p:cNvGraphicFramePr>
          <p:nvPr/>
        </p:nvGraphicFramePr>
        <p:xfrm>
          <a:off x="3560620" y="2611580"/>
          <a:ext cx="736600" cy="292100"/>
        </p:xfrm>
        <a:graphic>
          <a:graphicData uri="http://schemas.openxmlformats.org/presentationml/2006/ole">
            <mc:AlternateContent xmlns:mc="http://schemas.openxmlformats.org/markup-compatibility/2006">
              <mc:Choice xmlns:v="urn:schemas-microsoft-com:vml" Requires="v">
                <p:oleObj spid="_x0000_s3103" name="Equation" r:id="rId21" imgW="736560" imgH="291960" progId="Equation.DSMT4">
                  <p:embed/>
                </p:oleObj>
              </mc:Choice>
              <mc:Fallback>
                <p:oleObj name="Equation" r:id="rId21" imgW="736560" imgH="291960" progId="Equation.DSMT4">
                  <p:embed/>
                  <p:pic>
                    <p:nvPicPr>
                      <p:cNvPr id="0" name="Picture 12"/>
                      <p:cNvPicPr>
                        <a:picLocks noChangeAspect="1" noChangeArrowheads="1"/>
                      </p:cNvPicPr>
                      <p:nvPr/>
                    </p:nvPicPr>
                    <p:blipFill>
                      <a:blip r:embed="rId22">
                        <a:extLst>
                          <a:ext uri="{28A0092B-C50C-407E-A947-70E740481C1C}">
                            <a14:useLocalDpi xmlns:a14="http://schemas.microsoft.com/office/drawing/2010/main" val="0"/>
                          </a:ext>
                        </a:extLst>
                      </a:blip>
                      <a:srcRect/>
                      <a:stretch>
                        <a:fillRect/>
                      </a:stretch>
                    </p:blipFill>
                    <p:spPr bwMode="auto">
                      <a:xfrm>
                        <a:off x="3560620" y="2611580"/>
                        <a:ext cx="7366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085" name="Object 13"/>
          <p:cNvGraphicFramePr>
            <a:graphicFrameLocks noChangeAspect="1"/>
          </p:cNvGraphicFramePr>
          <p:nvPr/>
        </p:nvGraphicFramePr>
        <p:xfrm>
          <a:off x="4398820" y="2611580"/>
          <a:ext cx="584200" cy="292100"/>
        </p:xfrm>
        <a:graphic>
          <a:graphicData uri="http://schemas.openxmlformats.org/presentationml/2006/ole">
            <mc:AlternateContent xmlns:mc="http://schemas.openxmlformats.org/markup-compatibility/2006">
              <mc:Choice xmlns:v="urn:schemas-microsoft-com:vml" Requires="v">
                <p:oleObj spid="_x0000_s3104" name="Equation" r:id="rId23" imgW="583920" imgH="291960" progId="Equation.DSMT4">
                  <p:embed/>
                </p:oleObj>
              </mc:Choice>
              <mc:Fallback>
                <p:oleObj name="Equation" r:id="rId23" imgW="583920" imgH="291960" progId="Equation.DSMT4">
                  <p:embed/>
                  <p:pic>
                    <p:nvPicPr>
                      <p:cNvPr id="0" name="Picture 13"/>
                      <p:cNvPicPr>
                        <a:picLocks noChangeAspect="1" noChangeArrowheads="1"/>
                      </p:cNvPicPr>
                      <p:nvPr/>
                    </p:nvPicPr>
                    <p:blipFill>
                      <a:blip r:embed="rId24">
                        <a:extLst>
                          <a:ext uri="{28A0092B-C50C-407E-A947-70E740481C1C}">
                            <a14:useLocalDpi xmlns:a14="http://schemas.microsoft.com/office/drawing/2010/main" val="0"/>
                          </a:ext>
                        </a:extLst>
                      </a:blip>
                      <a:srcRect/>
                      <a:stretch>
                        <a:fillRect/>
                      </a:stretch>
                    </p:blipFill>
                    <p:spPr bwMode="auto">
                      <a:xfrm>
                        <a:off x="4398820" y="2611580"/>
                        <a:ext cx="584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086" name="Object 14"/>
          <p:cNvGraphicFramePr>
            <a:graphicFrameLocks noChangeAspect="1"/>
          </p:cNvGraphicFramePr>
          <p:nvPr/>
        </p:nvGraphicFramePr>
        <p:xfrm>
          <a:off x="530352" y="3276600"/>
          <a:ext cx="1333500" cy="444500"/>
        </p:xfrm>
        <a:graphic>
          <a:graphicData uri="http://schemas.openxmlformats.org/presentationml/2006/ole">
            <mc:AlternateContent xmlns:mc="http://schemas.openxmlformats.org/markup-compatibility/2006">
              <mc:Choice xmlns:v="urn:schemas-microsoft-com:vml" Requires="v">
                <p:oleObj spid="_x0000_s3105" name="Equation" r:id="rId25" imgW="1333440" imgH="444240" progId="Equation.DSMT4">
                  <p:embed/>
                </p:oleObj>
              </mc:Choice>
              <mc:Fallback>
                <p:oleObj name="Equation" r:id="rId25" imgW="1333440" imgH="444240" progId="Equation.DSMT4">
                  <p:embed/>
                  <p:pic>
                    <p:nvPicPr>
                      <p:cNvPr id="0" name="Picture 14"/>
                      <p:cNvPicPr>
                        <a:picLocks noChangeAspect="1" noChangeArrowheads="1"/>
                      </p:cNvPicPr>
                      <p:nvPr/>
                    </p:nvPicPr>
                    <p:blipFill>
                      <a:blip r:embed="rId26">
                        <a:extLst>
                          <a:ext uri="{28A0092B-C50C-407E-A947-70E740481C1C}">
                            <a14:useLocalDpi xmlns:a14="http://schemas.microsoft.com/office/drawing/2010/main" val="0"/>
                          </a:ext>
                        </a:extLst>
                      </a:blip>
                      <a:srcRect/>
                      <a:stretch>
                        <a:fillRect/>
                      </a:stretch>
                    </p:blipFill>
                    <p:spPr bwMode="auto">
                      <a:xfrm>
                        <a:off x="530352" y="3276600"/>
                        <a:ext cx="13335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087" name="Object 15"/>
          <p:cNvGraphicFramePr>
            <a:graphicFrameLocks noChangeAspect="1"/>
          </p:cNvGraphicFramePr>
          <p:nvPr/>
        </p:nvGraphicFramePr>
        <p:xfrm>
          <a:off x="1905000" y="3276600"/>
          <a:ext cx="1739900" cy="444500"/>
        </p:xfrm>
        <a:graphic>
          <a:graphicData uri="http://schemas.openxmlformats.org/presentationml/2006/ole">
            <mc:AlternateContent xmlns:mc="http://schemas.openxmlformats.org/markup-compatibility/2006">
              <mc:Choice xmlns:v="urn:schemas-microsoft-com:vml" Requires="v">
                <p:oleObj spid="_x0000_s3106" name="Equation" r:id="rId27" imgW="1739880" imgH="444240" progId="Equation.DSMT4">
                  <p:embed/>
                </p:oleObj>
              </mc:Choice>
              <mc:Fallback>
                <p:oleObj name="Equation" r:id="rId27" imgW="1739880" imgH="444240" progId="Equation.DSMT4">
                  <p:embed/>
                  <p:pic>
                    <p:nvPicPr>
                      <p:cNvPr id="0" name="Picture 15"/>
                      <p:cNvPicPr>
                        <a:picLocks noChangeAspect="1" noChangeArrowheads="1"/>
                      </p:cNvPicPr>
                      <p:nvPr/>
                    </p:nvPicPr>
                    <p:blipFill>
                      <a:blip r:embed="rId28">
                        <a:extLst>
                          <a:ext uri="{28A0092B-C50C-407E-A947-70E740481C1C}">
                            <a14:useLocalDpi xmlns:a14="http://schemas.microsoft.com/office/drawing/2010/main" val="0"/>
                          </a:ext>
                        </a:extLst>
                      </a:blip>
                      <a:srcRect/>
                      <a:stretch>
                        <a:fillRect/>
                      </a:stretch>
                    </p:blipFill>
                    <p:spPr bwMode="auto">
                      <a:xfrm>
                        <a:off x="1905000" y="3276600"/>
                        <a:ext cx="17399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088" name="Object 16"/>
          <p:cNvGraphicFramePr>
            <a:graphicFrameLocks noChangeAspect="1"/>
          </p:cNvGraphicFramePr>
          <p:nvPr/>
        </p:nvGraphicFramePr>
        <p:xfrm>
          <a:off x="3733800" y="3235035"/>
          <a:ext cx="1333500" cy="444500"/>
        </p:xfrm>
        <a:graphic>
          <a:graphicData uri="http://schemas.openxmlformats.org/presentationml/2006/ole">
            <mc:AlternateContent xmlns:mc="http://schemas.openxmlformats.org/markup-compatibility/2006">
              <mc:Choice xmlns:v="urn:schemas-microsoft-com:vml" Requires="v">
                <p:oleObj spid="_x0000_s3107" name="Equation" r:id="rId29" imgW="1333440" imgH="444240" progId="Equation.DSMT4">
                  <p:embed/>
                </p:oleObj>
              </mc:Choice>
              <mc:Fallback>
                <p:oleObj name="Equation" r:id="rId29" imgW="1333440" imgH="444240" progId="Equation.DSMT4">
                  <p:embed/>
                  <p:pic>
                    <p:nvPicPr>
                      <p:cNvPr id="0" name="Picture 16"/>
                      <p:cNvPicPr>
                        <a:picLocks noChangeAspect="1" noChangeArrowheads="1"/>
                      </p:cNvPicPr>
                      <p:nvPr/>
                    </p:nvPicPr>
                    <p:blipFill>
                      <a:blip r:embed="rId30">
                        <a:extLst>
                          <a:ext uri="{28A0092B-C50C-407E-A947-70E740481C1C}">
                            <a14:useLocalDpi xmlns:a14="http://schemas.microsoft.com/office/drawing/2010/main" val="0"/>
                          </a:ext>
                        </a:extLst>
                      </a:blip>
                      <a:srcRect/>
                      <a:stretch>
                        <a:fillRect/>
                      </a:stretch>
                    </p:blipFill>
                    <p:spPr bwMode="auto">
                      <a:xfrm>
                        <a:off x="3733800" y="3235035"/>
                        <a:ext cx="13335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089" name="Object 17"/>
          <p:cNvGraphicFramePr>
            <a:graphicFrameLocks noChangeAspect="1"/>
          </p:cNvGraphicFramePr>
          <p:nvPr/>
        </p:nvGraphicFramePr>
        <p:xfrm>
          <a:off x="1905000" y="3886200"/>
          <a:ext cx="2514600" cy="469900"/>
        </p:xfrm>
        <a:graphic>
          <a:graphicData uri="http://schemas.openxmlformats.org/presentationml/2006/ole">
            <mc:AlternateContent xmlns:mc="http://schemas.openxmlformats.org/markup-compatibility/2006">
              <mc:Choice xmlns:v="urn:schemas-microsoft-com:vml" Requires="v">
                <p:oleObj spid="_x0000_s3108" name="Equation" r:id="rId31" imgW="2514600" imgH="469800" progId="Equation.DSMT4">
                  <p:embed/>
                </p:oleObj>
              </mc:Choice>
              <mc:Fallback>
                <p:oleObj name="Equation" r:id="rId31" imgW="2514600" imgH="469800" progId="Equation.DSMT4">
                  <p:embed/>
                  <p:pic>
                    <p:nvPicPr>
                      <p:cNvPr id="0" name="Picture 17"/>
                      <p:cNvPicPr>
                        <a:picLocks noChangeAspect="1" noChangeArrowheads="1"/>
                      </p:cNvPicPr>
                      <p:nvPr/>
                    </p:nvPicPr>
                    <p:blipFill>
                      <a:blip r:embed="rId32">
                        <a:extLst>
                          <a:ext uri="{28A0092B-C50C-407E-A947-70E740481C1C}">
                            <a14:useLocalDpi xmlns:a14="http://schemas.microsoft.com/office/drawing/2010/main" val="0"/>
                          </a:ext>
                        </a:extLst>
                      </a:blip>
                      <a:srcRect/>
                      <a:stretch>
                        <a:fillRect/>
                      </a:stretch>
                    </p:blipFill>
                    <p:spPr bwMode="auto">
                      <a:xfrm>
                        <a:off x="1905000" y="3886200"/>
                        <a:ext cx="25146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090" name="Object 18"/>
          <p:cNvGraphicFramePr>
            <a:graphicFrameLocks noChangeAspect="1"/>
          </p:cNvGraphicFramePr>
          <p:nvPr/>
        </p:nvGraphicFramePr>
        <p:xfrm>
          <a:off x="530352" y="4572000"/>
          <a:ext cx="1308100" cy="444500"/>
        </p:xfrm>
        <a:graphic>
          <a:graphicData uri="http://schemas.openxmlformats.org/presentationml/2006/ole">
            <mc:AlternateContent xmlns:mc="http://schemas.openxmlformats.org/markup-compatibility/2006">
              <mc:Choice xmlns:v="urn:schemas-microsoft-com:vml" Requires="v">
                <p:oleObj spid="_x0000_s3109" name="Equation" r:id="rId33" imgW="1307880" imgH="444240" progId="Equation.DSMT4">
                  <p:embed/>
                </p:oleObj>
              </mc:Choice>
              <mc:Fallback>
                <p:oleObj name="Equation" r:id="rId33" imgW="1307880" imgH="444240" progId="Equation.DSMT4">
                  <p:embed/>
                  <p:pic>
                    <p:nvPicPr>
                      <p:cNvPr id="0" name="Picture 18"/>
                      <p:cNvPicPr>
                        <a:picLocks noChangeAspect="1" noChangeArrowheads="1"/>
                      </p:cNvPicPr>
                      <p:nvPr/>
                    </p:nvPicPr>
                    <p:blipFill>
                      <a:blip r:embed="rId34">
                        <a:extLst>
                          <a:ext uri="{28A0092B-C50C-407E-A947-70E740481C1C}">
                            <a14:useLocalDpi xmlns:a14="http://schemas.microsoft.com/office/drawing/2010/main" val="0"/>
                          </a:ext>
                        </a:extLst>
                      </a:blip>
                      <a:srcRect/>
                      <a:stretch>
                        <a:fillRect/>
                      </a:stretch>
                    </p:blipFill>
                    <p:spPr bwMode="auto">
                      <a:xfrm>
                        <a:off x="530352" y="4572000"/>
                        <a:ext cx="13081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091" name="Object 19"/>
          <p:cNvGraphicFramePr>
            <a:graphicFrameLocks noChangeAspect="1"/>
          </p:cNvGraphicFramePr>
          <p:nvPr/>
        </p:nvGraphicFramePr>
        <p:xfrm>
          <a:off x="1905000" y="4572000"/>
          <a:ext cx="1727200" cy="444500"/>
        </p:xfrm>
        <a:graphic>
          <a:graphicData uri="http://schemas.openxmlformats.org/presentationml/2006/ole">
            <mc:AlternateContent xmlns:mc="http://schemas.openxmlformats.org/markup-compatibility/2006">
              <mc:Choice xmlns:v="urn:schemas-microsoft-com:vml" Requires="v">
                <p:oleObj spid="_x0000_s3110" name="Equation" r:id="rId35" imgW="1726920" imgH="444240" progId="Equation.DSMT4">
                  <p:embed/>
                </p:oleObj>
              </mc:Choice>
              <mc:Fallback>
                <p:oleObj name="Equation" r:id="rId35" imgW="1726920" imgH="444240" progId="Equation.DSMT4">
                  <p:embed/>
                  <p:pic>
                    <p:nvPicPr>
                      <p:cNvPr id="0" name="Picture 19"/>
                      <p:cNvPicPr>
                        <a:picLocks noChangeAspect="1" noChangeArrowheads="1"/>
                      </p:cNvPicPr>
                      <p:nvPr/>
                    </p:nvPicPr>
                    <p:blipFill>
                      <a:blip r:embed="rId36">
                        <a:extLst>
                          <a:ext uri="{28A0092B-C50C-407E-A947-70E740481C1C}">
                            <a14:useLocalDpi xmlns:a14="http://schemas.microsoft.com/office/drawing/2010/main" val="0"/>
                          </a:ext>
                        </a:extLst>
                      </a:blip>
                      <a:srcRect/>
                      <a:stretch>
                        <a:fillRect/>
                      </a:stretch>
                    </p:blipFill>
                    <p:spPr bwMode="auto">
                      <a:xfrm>
                        <a:off x="1905000" y="4572000"/>
                        <a:ext cx="17272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092" name="Object 20"/>
          <p:cNvGraphicFramePr>
            <a:graphicFrameLocks noChangeAspect="1"/>
          </p:cNvGraphicFramePr>
          <p:nvPr/>
        </p:nvGraphicFramePr>
        <p:xfrm>
          <a:off x="3664530" y="4572000"/>
          <a:ext cx="1333500" cy="444500"/>
        </p:xfrm>
        <a:graphic>
          <a:graphicData uri="http://schemas.openxmlformats.org/presentationml/2006/ole">
            <mc:AlternateContent xmlns:mc="http://schemas.openxmlformats.org/markup-compatibility/2006">
              <mc:Choice xmlns:v="urn:schemas-microsoft-com:vml" Requires="v">
                <p:oleObj spid="_x0000_s3111" name="Equation" r:id="rId37" imgW="1333440" imgH="444240" progId="Equation.DSMT4">
                  <p:embed/>
                </p:oleObj>
              </mc:Choice>
              <mc:Fallback>
                <p:oleObj name="Equation" r:id="rId37" imgW="1333440" imgH="444240" progId="Equation.DSMT4">
                  <p:embed/>
                  <p:pic>
                    <p:nvPicPr>
                      <p:cNvPr id="0" name="Picture 20"/>
                      <p:cNvPicPr>
                        <a:picLocks noChangeAspect="1" noChangeArrowheads="1"/>
                      </p:cNvPicPr>
                      <p:nvPr/>
                    </p:nvPicPr>
                    <p:blipFill>
                      <a:blip r:embed="rId38">
                        <a:extLst>
                          <a:ext uri="{28A0092B-C50C-407E-A947-70E740481C1C}">
                            <a14:useLocalDpi xmlns:a14="http://schemas.microsoft.com/office/drawing/2010/main" val="0"/>
                          </a:ext>
                        </a:extLst>
                      </a:blip>
                      <a:srcRect/>
                      <a:stretch>
                        <a:fillRect/>
                      </a:stretch>
                    </p:blipFill>
                    <p:spPr bwMode="auto">
                      <a:xfrm>
                        <a:off x="3664530" y="4572000"/>
                        <a:ext cx="13335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093" name="Object 21"/>
          <p:cNvGraphicFramePr>
            <a:graphicFrameLocks noChangeAspect="1"/>
          </p:cNvGraphicFramePr>
          <p:nvPr/>
        </p:nvGraphicFramePr>
        <p:xfrm>
          <a:off x="1905000" y="5181600"/>
          <a:ext cx="2501900" cy="469900"/>
        </p:xfrm>
        <a:graphic>
          <a:graphicData uri="http://schemas.openxmlformats.org/presentationml/2006/ole">
            <mc:AlternateContent xmlns:mc="http://schemas.openxmlformats.org/markup-compatibility/2006">
              <mc:Choice xmlns:v="urn:schemas-microsoft-com:vml" Requires="v">
                <p:oleObj spid="_x0000_s3112" name="Equation" r:id="rId39" imgW="2501640" imgH="469800" progId="Equation.DSMT4">
                  <p:embed/>
                </p:oleObj>
              </mc:Choice>
              <mc:Fallback>
                <p:oleObj name="Equation" r:id="rId39" imgW="2501640" imgH="469800" progId="Equation.DSMT4">
                  <p:embed/>
                  <p:pic>
                    <p:nvPicPr>
                      <p:cNvPr id="0" name="Picture 21"/>
                      <p:cNvPicPr>
                        <a:picLocks noChangeAspect="1" noChangeArrowheads="1"/>
                      </p:cNvPicPr>
                      <p:nvPr/>
                    </p:nvPicPr>
                    <p:blipFill>
                      <a:blip r:embed="rId40">
                        <a:extLst>
                          <a:ext uri="{28A0092B-C50C-407E-A947-70E740481C1C}">
                            <a14:useLocalDpi xmlns:a14="http://schemas.microsoft.com/office/drawing/2010/main" val="0"/>
                          </a:ext>
                        </a:extLst>
                      </a:blip>
                      <a:srcRect/>
                      <a:stretch>
                        <a:fillRect/>
                      </a:stretch>
                    </p:blipFill>
                    <p:spPr bwMode="auto">
                      <a:xfrm>
                        <a:off x="1905000" y="5181600"/>
                        <a:ext cx="25019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07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08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081"/>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9"/>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3082"/>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3083"/>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3084"/>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3085"/>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3086"/>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nodeType="clickEffect">
                                  <p:stCondLst>
                                    <p:cond delay="0"/>
                                  </p:stCondLst>
                                  <p:childTnLst>
                                    <p:set>
                                      <p:cBhvr>
                                        <p:cTn id="40" dur="1" fill="hold">
                                          <p:stCondLst>
                                            <p:cond delay="0"/>
                                          </p:stCondLst>
                                        </p:cTn>
                                        <p:tgtEl>
                                          <p:spTgt spid="3087"/>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nodeType="clickEffect">
                                  <p:stCondLst>
                                    <p:cond delay="0"/>
                                  </p:stCondLst>
                                  <p:childTnLst>
                                    <p:set>
                                      <p:cBhvr>
                                        <p:cTn id="44" dur="1" fill="hold">
                                          <p:stCondLst>
                                            <p:cond delay="0"/>
                                          </p:stCondLst>
                                        </p:cTn>
                                        <p:tgtEl>
                                          <p:spTgt spid="3088"/>
                                        </p:tgtEl>
                                        <p:attrNameLst>
                                          <p:attrName>style.visibility</p:attrName>
                                        </p:attrNameLst>
                                      </p:cBhvr>
                                      <p:to>
                                        <p:strVal val="visible"/>
                                      </p:to>
                                    </p:set>
                                  </p:childTnLst>
                                </p:cTn>
                              </p:par>
                            </p:childTnLst>
                          </p:cTn>
                        </p:par>
                      </p:childTnLst>
                    </p:cTn>
                  </p:par>
                  <p:par>
                    <p:cTn id="45" fill="hold">
                      <p:stCondLst>
                        <p:cond delay="indefinite"/>
                      </p:stCondLst>
                      <p:childTnLst>
                        <p:par>
                          <p:cTn id="46" fill="hold">
                            <p:stCondLst>
                              <p:cond delay="0"/>
                            </p:stCondLst>
                            <p:childTnLst>
                              <p:par>
                                <p:cTn id="47" presetID="1" presetClass="entr" presetSubtype="0" fill="hold" nodeType="clickEffect">
                                  <p:stCondLst>
                                    <p:cond delay="0"/>
                                  </p:stCondLst>
                                  <p:childTnLst>
                                    <p:set>
                                      <p:cBhvr>
                                        <p:cTn id="48" dur="1" fill="hold">
                                          <p:stCondLst>
                                            <p:cond delay="0"/>
                                          </p:stCondLst>
                                        </p:cTn>
                                        <p:tgtEl>
                                          <p:spTgt spid="3089"/>
                                        </p:tgtEl>
                                        <p:attrNameLst>
                                          <p:attrName>style.visibility</p:attrName>
                                        </p:attrNameLst>
                                      </p:cBhvr>
                                      <p:to>
                                        <p:strVal val="visible"/>
                                      </p:to>
                                    </p:set>
                                  </p:childTnLst>
                                </p:cTn>
                              </p:par>
                            </p:childTnLst>
                          </p:cTn>
                        </p:par>
                      </p:childTnLst>
                    </p:cTn>
                  </p:par>
                  <p:par>
                    <p:cTn id="49" fill="hold">
                      <p:stCondLst>
                        <p:cond delay="indefinite"/>
                      </p:stCondLst>
                      <p:childTnLst>
                        <p:par>
                          <p:cTn id="50" fill="hold">
                            <p:stCondLst>
                              <p:cond delay="0"/>
                            </p:stCondLst>
                            <p:childTnLst>
                              <p:par>
                                <p:cTn id="51" presetID="1" presetClass="entr" presetSubtype="0" fill="hold" nodeType="clickEffect">
                                  <p:stCondLst>
                                    <p:cond delay="0"/>
                                  </p:stCondLst>
                                  <p:childTnLst>
                                    <p:set>
                                      <p:cBhvr>
                                        <p:cTn id="52" dur="1" fill="hold">
                                          <p:stCondLst>
                                            <p:cond delay="0"/>
                                          </p:stCondLst>
                                        </p:cTn>
                                        <p:tgtEl>
                                          <p:spTgt spid="3090"/>
                                        </p:tgtEl>
                                        <p:attrNameLst>
                                          <p:attrName>style.visibility</p:attrName>
                                        </p:attrNameLst>
                                      </p:cBhvr>
                                      <p:to>
                                        <p:strVal val="visible"/>
                                      </p:to>
                                    </p:set>
                                  </p:childTnLst>
                                </p:cTn>
                              </p:par>
                            </p:childTnLst>
                          </p:cTn>
                        </p:par>
                      </p:childTnLst>
                    </p:cTn>
                  </p:par>
                  <p:par>
                    <p:cTn id="53" fill="hold">
                      <p:stCondLst>
                        <p:cond delay="indefinite"/>
                      </p:stCondLst>
                      <p:childTnLst>
                        <p:par>
                          <p:cTn id="54" fill="hold">
                            <p:stCondLst>
                              <p:cond delay="0"/>
                            </p:stCondLst>
                            <p:childTnLst>
                              <p:par>
                                <p:cTn id="55" presetID="1" presetClass="entr" presetSubtype="0" fill="hold" nodeType="clickEffect">
                                  <p:stCondLst>
                                    <p:cond delay="0"/>
                                  </p:stCondLst>
                                  <p:childTnLst>
                                    <p:set>
                                      <p:cBhvr>
                                        <p:cTn id="56" dur="1" fill="hold">
                                          <p:stCondLst>
                                            <p:cond delay="0"/>
                                          </p:stCondLst>
                                        </p:cTn>
                                        <p:tgtEl>
                                          <p:spTgt spid="3091"/>
                                        </p:tgtEl>
                                        <p:attrNameLst>
                                          <p:attrName>style.visibility</p:attrName>
                                        </p:attrNameLst>
                                      </p:cBhvr>
                                      <p:to>
                                        <p:strVal val="visible"/>
                                      </p:to>
                                    </p:set>
                                  </p:childTnLst>
                                </p:cTn>
                              </p:par>
                            </p:childTnLst>
                          </p:cTn>
                        </p:par>
                      </p:childTnLst>
                    </p:cTn>
                  </p:par>
                  <p:par>
                    <p:cTn id="57" fill="hold">
                      <p:stCondLst>
                        <p:cond delay="indefinite"/>
                      </p:stCondLst>
                      <p:childTnLst>
                        <p:par>
                          <p:cTn id="58" fill="hold">
                            <p:stCondLst>
                              <p:cond delay="0"/>
                            </p:stCondLst>
                            <p:childTnLst>
                              <p:par>
                                <p:cTn id="59" presetID="1" presetClass="entr" presetSubtype="0" fill="hold" nodeType="clickEffect">
                                  <p:stCondLst>
                                    <p:cond delay="0"/>
                                  </p:stCondLst>
                                  <p:childTnLst>
                                    <p:set>
                                      <p:cBhvr>
                                        <p:cTn id="60" dur="1" fill="hold">
                                          <p:stCondLst>
                                            <p:cond delay="0"/>
                                          </p:stCondLst>
                                        </p:cTn>
                                        <p:tgtEl>
                                          <p:spTgt spid="3092"/>
                                        </p:tgtEl>
                                        <p:attrNameLst>
                                          <p:attrName>style.visibility</p:attrName>
                                        </p:attrNameLst>
                                      </p:cBhvr>
                                      <p:to>
                                        <p:strVal val="visible"/>
                                      </p:to>
                                    </p:set>
                                  </p:childTnLst>
                                </p:cTn>
                              </p:par>
                            </p:childTnLst>
                          </p:cTn>
                        </p:par>
                      </p:childTnLst>
                    </p:cTn>
                  </p:par>
                  <p:par>
                    <p:cTn id="61" fill="hold">
                      <p:stCondLst>
                        <p:cond delay="indefinite"/>
                      </p:stCondLst>
                      <p:childTnLst>
                        <p:par>
                          <p:cTn id="62" fill="hold">
                            <p:stCondLst>
                              <p:cond delay="0"/>
                            </p:stCondLst>
                            <p:childTnLst>
                              <p:par>
                                <p:cTn id="63" presetID="1" presetClass="entr" presetSubtype="0" fill="hold" nodeType="clickEffect">
                                  <p:stCondLst>
                                    <p:cond delay="0"/>
                                  </p:stCondLst>
                                  <p:childTnLst>
                                    <p:set>
                                      <p:cBhvr>
                                        <p:cTn id="64" dur="1" fill="hold">
                                          <p:stCondLst>
                                            <p:cond delay="0"/>
                                          </p:stCondLst>
                                        </p:cTn>
                                        <p:tgtEl>
                                          <p:spTgt spid="3093"/>
                                        </p:tgtEl>
                                        <p:attrNameLst>
                                          <p:attrName>style.visibility</p:attrName>
                                        </p:attrNameLst>
                                      </p:cBhvr>
                                      <p:to>
                                        <p:strVal val="visible"/>
                                      </p:to>
                                    </p:set>
                                  </p:childTnLst>
                                </p:cTn>
                              </p:par>
                              <p:par>
                                <p:cTn id="65" presetID="1" presetClass="entr" presetSubtype="0" fill="hold" grpId="0" nodeType="withEffect">
                                  <p:stCondLst>
                                    <p:cond delay="0"/>
                                  </p:stCondLst>
                                  <p:childTnLst>
                                    <p:set>
                                      <p:cBhvr>
                                        <p:cTn id="66" dur="1" fill="hold">
                                          <p:stCondLst>
                                            <p:cond delay="0"/>
                                          </p:stCondLst>
                                        </p:cTn>
                                        <p:tgtEl>
                                          <p:spTgt spid="6"/>
                                        </p:tgtEl>
                                        <p:attrNameLst>
                                          <p:attrName>style.visibility</p:attrName>
                                        </p:attrNameLst>
                                      </p:cBhvr>
                                      <p:to>
                                        <p:strVal val="visible"/>
                                      </p:to>
                                    </p:set>
                                  </p:childTnLst>
                                </p:cTn>
                              </p:par>
                              <p:par>
                                <p:cTn id="67" presetID="1" presetClass="entr" presetSubtype="0" fill="hold" nodeType="withEffect">
                                  <p:stCondLst>
                                    <p:cond delay="0"/>
                                  </p:stCondLst>
                                  <p:childTnLst>
                                    <p:set>
                                      <p:cBhvr>
                                        <p:cTn id="68" dur="1" fill="hold">
                                          <p:stCondLst>
                                            <p:cond delay="0"/>
                                          </p:stCondLst>
                                        </p:cTn>
                                        <p:tgtEl>
                                          <p:spTgt spid="48134"/>
                                        </p:tgtEl>
                                        <p:attrNameLst>
                                          <p:attrName>style.visibility</p:attrName>
                                        </p:attrNameLst>
                                      </p:cBhvr>
                                      <p:to>
                                        <p:strVal val="visible"/>
                                      </p:to>
                                    </p:set>
                                  </p:childTnLst>
                                </p:cTn>
                              </p:par>
                              <p:par>
                                <p:cTn id="69" presetID="1" presetClass="entr" presetSubtype="0" fill="hold" nodeType="withEffect">
                                  <p:stCondLst>
                                    <p:cond delay="0"/>
                                  </p:stCondLst>
                                  <p:childTnLst>
                                    <p:set>
                                      <p:cBhvr>
                                        <p:cTn id="70" dur="1" fill="hold">
                                          <p:stCondLst>
                                            <p:cond delay="0"/>
                                          </p:stCondLst>
                                        </p:cTn>
                                        <p:tgtEl>
                                          <p:spTgt spid="4813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9"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Introduction to Complex Numbers and the Number </a:t>
            </a:r>
            <a:r>
              <a:rPr lang="en-US" i="1" dirty="0" err="1"/>
              <a:t>i</a:t>
            </a:r>
            <a:endParaRPr lang="en-US" dirty="0"/>
          </a:p>
        </p:txBody>
      </p:sp>
      <p:sp>
        <p:nvSpPr>
          <p:cNvPr id="4" name="Content Placeholder 2"/>
          <p:cNvSpPr>
            <a:spLocks noGrp="1"/>
          </p:cNvSpPr>
          <p:nvPr>
            <p:ph idx="1"/>
          </p:nvPr>
        </p:nvSpPr>
        <p:spPr>
          <a:xfrm>
            <a:off x="457200" y="1280160"/>
            <a:ext cx="8229600" cy="3444240"/>
          </a:xfrm>
          <a:solidFill>
            <a:srgbClr val="FFFFCC"/>
          </a:solidFill>
          <a:ln w="28575">
            <a:solidFill>
              <a:srgbClr val="000000"/>
            </a:solidFill>
          </a:ln>
        </p:spPr>
        <p:txBody>
          <a:bodyPr wrap="square">
            <a:spAutoFit/>
          </a:bodyPr>
          <a:lstStyle/>
          <a:p>
            <a:pPr marL="0" indent="0" algn="ctr">
              <a:buNone/>
            </a:pPr>
            <a:r>
              <a:rPr lang="en-US" b="1" dirty="0">
                <a:solidFill>
                  <a:srgbClr val="000000"/>
                </a:solidFill>
              </a:rPr>
              <a:t>Complex Numbers</a:t>
            </a:r>
            <a:endParaRPr lang="en-US" b="1" baseline="30000" dirty="0">
              <a:solidFill>
                <a:srgbClr val="000000"/>
              </a:solidFill>
            </a:endParaRPr>
          </a:p>
          <a:p>
            <a:pPr marL="0" indent="0">
              <a:buNone/>
            </a:pPr>
            <a:r>
              <a:rPr lang="en-US" dirty="0">
                <a:solidFill>
                  <a:srgbClr val="000000"/>
                </a:solidFill>
              </a:rPr>
              <a:t>The </a:t>
            </a:r>
            <a:r>
              <a:rPr lang="en-US" b="1" dirty="0">
                <a:solidFill>
                  <a:srgbClr val="C00000"/>
                </a:solidFill>
              </a:rPr>
              <a:t>standard form </a:t>
            </a:r>
            <a:r>
              <a:rPr lang="en-US" dirty="0">
                <a:solidFill>
                  <a:srgbClr val="000000"/>
                </a:solidFill>
              </a:rPr>
              <a:t>of a</a:t>
            </a:r>
            <a:r>
              <a:rPr lang="en-US" b="1" dirty="0">
                <a:solidFill>
                  <a:srgbClr val="000000"/>
                </a:solidFill>
              </a:rPr>
              <a:t> </a:t>
            </a:r>
            <a:r>
              <a:rPr lang="en-US" b="1" dirty="0">
                <a:solidFill>
                  <a:srgbClr val="C00000"/>
                </a:solidFill>
              </a:rPr>
              <a:t>complex number </a:t>
            </a:r>
            <a:r>
              <a:rPr lang="en-US" dirty="0">
                <a:solidFill>
                  <a:srgbClr val="000000"/>
                </a:solidFill>
              </a:rPr>
              <a:t>is</a:t>
            </a:r>
            <a:r>
              <a:rPr lang="en-US" b="1" dirty="0">
                <a:solidFill>
                  <a:srgbClr val="000000"/>
                </a:solidFill>
              </a:rPr>
              <a:t> </a:t>
            </a:r>
            <a:r>
              <a:rPr lang="en-US" b="1" i="1" dirty="0">
                <a:solidFill>
                  <a:srgbClr val="0000FF"/>
                </a:solidFill>
              </a:rPr>
              <a:t>a</a:t>
            </a:r>
            <a:r>
              <a:rPr lang="en-US" b="1" dirty="0">
                <a:solidFill>
                  <a:srgbClr val="0000FF"/>
                </a:solidFill>
              </a:rPr>
              <a:t> + </a:t>
            </a:r>
            <a:r>
              <a:rPr lang="en-US" b="1" i="1" dirty="0">
                <a:solidFill>
                  <a:srgbClr val="0000FF"/>
                </a:solidFill>
              </a:rPr>
              <a:t>bi</a:t>
            </a:r>
            <a:r>
              <a:rPr lang="en-US" dirty="0">
                <a:solidFill>
                  <a:srgbClr val="000000"/>
                </a:solidFill>
              </a:rPr>
              <a:t>,</a:t>
            </a:r>
            <a:r>
              <a:rPr lang="en-US" b="1" dirty="0">
                <a:solidFill>
                  <a:srgbClr val="000000"/>
                </a:solidFill>
              </a:rPr>
              <a:t> </a:t>
            </a:r>
            <a:r>
              <a:rPr lang="en-US" dirty="0">
                <a:solidFill>
                  <a:srgbClr val="000000"/>
                </a:solidFill>
              </a:rPr>
              <a:t>where </a:t>
            </a:r>
            <a:r>
              <a:rPr lang="en-US" i="1" dirty="0">
                <a:solidFill>
                  <a:srgbClr val="000000"/>
                </a:solidFill>
              </a:rPr>
              <a:t>a</a:t>
            </a:r>
            <a:r>
              <a:rPr lang="en-US" dirty="0">
                <a:solidFill>
                  <a:srgbClr val="000000"/>
                </a:solidFill>
              </a:rPr>
              <a:t> and </a:t>
            </a:r>
            <a:r>
              <a:rPr lang="en-US" i="1" dirty="0">
                <a:solidFill>
                  <a:srgbClr val="000000"/>
                </a:solidFill>
              </a:rPr>
              <a:t>b</a:t>
            </a:r>
            <a:r>
              <a:rPr lang="en-US" dirty="0">
                <a:solidFill>
                  <a:srgbClr val="000000"/>
                </a:solidFill>
              </a:rPr>
              <a:t> are real numbers.  </a:t>
            </a:r>
            <a:r>
              <a:rPr lang="en-US" i="1" dirty="0">
                <a:solidFill>
                  <a:srgbClr val="0000FF"/>
                </a:solidFill>
              </a:rPr>
              <a:t>a</a:t>
            </a:r>
            <a:r>
              <a:rPr lang="en-US" dirty="0">
                <a:solidFill>
                  <a:srgbClr val="000000"/>
                </a:solidFill>
              </a:rPr>
              <a:t> is called the </a:t>
            </a:r>
            <a:r>
              <a:rPr lang="en-US" b="1" dirty="0">
                <a:solidFill>
                  <a:srgbClr val="C00000"/>
                </a:solidFill>
              </a:rPr>
              <a:t>real part</a:t>
            </a:r>
            <a:r>
              <a:rPr lang="en-US" dirty="0">
                <a:solidFill>
                  <a:srgbClr val="C00000"/>
                </a:solidFill>
              </a:rPr>
              <a:t> </a:t>
            </a:r>
            <a:r>
              <a:rPr lang="en-US" dirty="0">
                <a:solidFill>
                  <a:srgbClr val="000000"/>
                </a:solidFill>
              </a:rPr>
              <a:t>and </a:t>
            </a:r>
            <a:r>
              <a:rPr lang="en-US" i="1" dirty="0">
                <a:solidFill>
                  <a:srgbClr val="0000FF"/>
                </a:solidFill>
              </a:rPr>
              <a:t>b</a:t>
            </a:r>
            <a:r>
              <a:rPr lang="en-US" dirty="0">
                <a:solidFill>
                  <a:srgbClr val="000000"/>
                </a:solidFill>
              </a:rPr>
              <a:t> is called the </a:t>
            </a:r>
            <a:r>
              <a:rPr lang="en-US" b="1" dirty="0">
                <a:solidFill>
                  <a:srgbClr val="C00000"/>
                </a:solidFill>
              </a:rPr>
              <a:t>imaginary part</a:t>
            </a:r>
            <a:r>
              <a:rPr lang="en-US" dirty="0">
                <a:solidFill>
                  <a:srgbClr val="000000"/>
                </a:solidFill>
              </a:rPr>
              <a:t>.</a:t>
            </a:r>
          </a:p>
          <a:p>
            <a:pPr marL="0" indent="0">
              <a:buNone/>
            </a:pPr>
            <a:r>
              <a:rPr lang="en-US" dirty="0">
                <a:solidFill>
                  <a:srgbClr val="000000"/>
                </a:solidFill>
              </a:rPr>
              <a:t>If </a:t>
            </a:r>
            <a:r>
              <a:rPr lang="en-US" i="1" dirty="0">
                <a:solidFill>
                  <a:srgbClr val="000000"/>
                </a:solidFill>
              </a:rPr>
              <a:t>b</a:t>
            </a:r>
            <a:r>
              <a:rPr lang="en-US" dirty="0">
                <a:solidFill>
                  <a:srgbClr val="000000"/>
                </a:solidFill>
              </a:rPr>
              <a:t> = 0, then </a:t>
            </a:r>
            <a:r>
              <a:rPr lang="en-US" i="1" dirty="0">
                <a:solidFill>
                  <a:srgbClr val="000000"/>
                </a:solidFill>
              </a:rPr>
              <a:t>a</a:t>
            </a:r>
            <a:r>
              <a:rPr lang="en-US" dirty="0">
                <a:solidFill>
                  <a:srgbClr val="000000"/>
                </a:solidFill>
              </a:rPr>
              <a:t> + </a:t>
            </a:r>
            <a:r>
              <a:rPr lang="en-US" i="1" dirty="0">
                <a:solidFill>
                  <a:srgbClr val="000000"/>
                </a:solidFill>
              </a:rPr>
              <a:t>bi</a:t>
            </a:r>
            <a:r>
              <a:rPr lang="en-US" dirty="0">
                <a:solidFill>
                  <a:srgbClr val="000000"/>
                </a:solidFill>
              </a:rPr>
              <a:t> = </a:t>
            </a:r>
            <a:r>
              <a:rPr lang="en-US" i="1" dirty="0">
                <a:solidFill>
                  <a:srgbClr val="000000"/>
                </a:solidFill>
              </a:rPr>
              <a:t>a</a:t>
            </a:r>
            <a:r>
              <a:rPr lang="en-US" dirty="0">
                <a:solidFill>
                  <a:srgbClr val="000000"/>
                </a:solidFill>
              </a:rPr>
              <a:t> + 0</a:t>
            </a:r>
            <a:r>
              <a:rPr lang="en-US" i="1" dirty="0">
                <a:solidFill>
                  <a:srgbClr val="000000"/>
                </a:solidFill>
              </a:rPr>
              <a:t>i</a:t>
            </a:r>
            <a:r>
              <a:rPr lang="en-US" dirty="0">
                <a:solidFill>
                  <a:srgbClr val="000000"/>
                </a:solidFill>
              </a:rPr>
              <a:t> = </a:t>
            </a:r>
            <a:r>
              <a:rPr lang="en-US" i="1" dirty="0">
                <a:solidFill>
                  <a:srgbClr val="000000"/>
                </a:solidFill>
              </a:rPr>
              <a:t>a</a:t>
            </a:r>
            <a:r>
              <a:rPr lang="en-US" dirty="0">
                <a:solidFill>
                  <a:srgbClr val="000000"/>
                </a:solidFill>
              </a:rPr>
              <a:t> is a </a:t>
            </a:r>
            <a:r>
              <a:rPr lang="en-US" b="1" dirty="0">
                <a:solidFill>
                  <a:srgbClr val="C00000"/>
                </a:solidFill>
              </a:rPr>
              <a:t>real number</a:t>
            </a:r>
            <a:r>
              <a:rPr lang="en-US" dirty="0">
                <a:solidFill>
                  <a:srgbClr val="000000"/>
                </a:solidFill>
              </a:rPr>
              <a:t>.</a:t>
            </a:r>
          </a:p>
          <a:p>
            <a:pPr marL="0" indent="0">
              <a:buNone/>
            </a:pPr>
            <a:r>
              <a:rPr lang="en-US" dirty="0">
                <a:solidFill>
                  <a:srgbClr val="000000"/>
                </a:solidFill>
              </a:rPr>
              <a:t>If </a:t>
            </a:r>
            <a:r>
              <a:rPr lang="en-US" i="1" dirty="0">
                <a:solidFill>
                  <a:srgbClr val="000000"/>
                </a:solidFill>
              </a:rPr>
              <a:t>a</a:t>
            </a:r>
            <a:r>
              <a:rPr lang="en-US" dirty="0">
                <a:solidFill>
                  <a:srgbClr val="000000"/>
                </a:solidFill>
              </a:rPr>
              <a:t> = 0, then </a:t>
            </a:r>
            <a:r>
              <a:rPr lang="en-US" i="1" dirty="0">
                <a:solidFill>
                  <a:srgbClr val="000000"/>
                </a:solidFill>
              </a:rPr>
              <a:t>a</a:t>
            </a:r>
            <a:r>
              <a:rPr lang="en-US" dirty="0">
                <a:solidFill>
                  <a:srgbClr val="000000"/>
                </a:solidFill>
              </a:rPr>
              <a:t> + </a:t>
            </a:r>
            <a:r>
              <a:rPr lang="en-US" i="1" dirty="0">
                <a:solidFill>
                  <a:srgbClr val="000000"/>
                </a:solidFill>
              </a:rPr>
              <a:t>bi</a:t>
            </a:r>
            <a:r>
              <a:rPr lang="en-US" dirty="0">
                <a:solidFill>
                  <a:srgbClr val="000000"/>
                </a:solidFill>
              </a:rPr>
              <a:t> = 0 + </a:t>
            </a:r>
            <a:r>
              <a:rPr lang="en-US" i="1" dirty="0">
                <a:solidFill>
                  <a:srgbClr val="000000"/>
                </a:solidFill>
              </a:rPr>
              <a:t>bi</a:t>
            </a:r>
            <a:r>
              <a:rPr lang="en-US" dirty="0">
                <a:solidFill>
                  <a:srgbClr val="000000"/>
                </a:solidFill>
              </a:rPr>
              <a:t> = </a:t>
            </a:r>
            <a:r>
              <a:rPr lang="en-US" i="1" dirty="0">
                <a:solidFill>
                  <a:srgbClr val="000000"/>
                </a:solidFill>
              </a:rPr>
              <a:t>bi</a:t>
            </a:r>
            <a:r>
              <a:rPr lang="en-US" dirty="0">
                <a:solidFill>
                  <a:srgbClr val="000000"/>
                </a:solidFill>
              </a:rPr>
              <a:t> is called a </a:t>
            </a:r>
            <a:r>
              <a:rPr lang="en-US" b="1" dirty="0">
                <a:solidFill>
                  <a:srgbClr val="C00000"/>
                </a:solidFill>
              </a:rPr>
              <a:t>pure imaginary number</a:t>
            </a:r>
            <a:r>
              <a:rPr lang="en-US" dirty="0">
                <a:solidFill>
                  <a:srgbClr val="000000"/>
                </a:solidFill>
              </a:rPr>
              <a:t> (or an </a:t>
            </a:r>
            <a:r>
              <a:rPr lang="en-US" b="1" dirty="0">
                <a:solidFill>
                  <a:srgbClr val="C00000"/>
                </a:solidFill>
              </a:rPr>
              <a:t>imaginary number</a:t>
            </a:r>
            <a:r>
              <a:rPr lang="en-US" dirty="0">
                <a:solidFill>
                  <a:srgbClr val="000000"/>
                </a:solidFill>
              </a:rPr>
              <a:t>).</a:t>
            </a:r>
            <a:endParaRPr lang="en-US" baseline="30000" dirty="0">
              <a:solidFill>
                <a:srgbClr val="000000"/>
              </a:solidFill>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Introduction to Complex Numbers and the Number </a:t>
            </a:r>
            <a:r>
              <a:rPr lang="en-US" i="1" dirty="0" err="1"/>
              <a:t>i</a:t>
            </a:r>
            <a:endParaRPr lang="en-US" dirty="0"/>
          </a:p>
        </p:txBody>
      </p:sp>
      <p:sp>
        <p:nvSpPr>
          <p:cNvPr id="4" name="Content Placeholder 2"/>
          <p:cNvSpPr>
            <a:spLocks noGrp="1"/>
          </p:cNvSpPr>
          <p:nvPr>
            <p:ph idx="1"/>
          </p:nvPr>
        </p:nvSpPr>
        <p:spPr>
          <a:xfrm>
            <a:off x="457200" y="1280160"/>
            <a:ext cx="8229600" cy="2148840"/>
          </a:xfrm>
          <a:solidFill>
            <a:srgbClr val="FFFFCC"/>
          </a:solidFill>
          <a:ln w="28575">
            <a:solidFill>
              <a:srgbClr val="000000"/>
            </a:solidFill>
          </a:ln>
        </p:spPr>
        <p:txBody>
          <a:bodyPr wrap="square">
            <a:spAutoFit/>
          </a:bodyPr>
          <a:lstStyle/>
          <a:p>
            <a:pPr marL="0" indent="0" algn="ctr">
              <a:buNone/>
            </a:pPr>
            <a:r>
              <a:rPr lang="en-US" b="1" dirty="0">
                <a:solidFill>
                  <a:srgbClr val="000000"/>
                </a:solidFill>
              </a:rPr>
              <a:t>Complex Numbers (cont.)</a:t>
            </a:r>
          </a:p>
          <a:p>
            <a:pPr marL="0" indent="0">
              <a:buNone/>
            </a:pPr>
            <a:r>
              <a:rPr lang="en-US" dirty="0"/>
              <a:t>	</a:t>
            </a:r>
            <a:r>
              <a:rPr lang="en-US" b="1" dirty="0">
                <a:solidFill>
                  <a:srgbClr val="000000"/>
                </a:solidFill>
              </a:rPr>
              <a:t>Complex Number: </a:t>
            </a:r>
            <a:r>
              <a:rPr lang="en-US" dirty="0"/>
              <a:t>    </a:t>
            </a:r>
            <a:r>
              <a:rPr lang="en-US" i="1" dirty="0">
                <a:solidFill>
                  <a:srgbClr val="FF0000"/>
                </a:solidFill>
              </a:rPr>
              <a:t>a</a:t>
            </a:r>
            <a:r>
              <a:rPr lang="en-US" dirty="0"/>
              <a:t>  +  </a:t>
            </a:r>
            <a:r>
              <a:rPr lang="en-US" i="1" dirty="0">
                <a:solidFill>
                  <a:srgbClr val="008080"/>
                </a:solidFill>
              </a:rPr>
              <a:t>b</a:t>
            </a:r>
            <a:r>
              <a:rPr lang="en-US" i="1" dirty="0"/>
              <a:t>i</a:t>
            </a:r>
          </a:p>
          <a:p>
            <a:pPr marL="0" indent="0">
              <a:buNone/>
            </a:pPr>
            <a:endParaRPr lang="en-US" i="1" dirty="0"/>
          </a:p>
          <a:p>
            <a:pPr marL="0" indent="0">
              <a:buNone/>
              <a:tabLst>
                <a:tab pos="2114550" algn="l"/>
                <a:tab pos="5486400" algn="l"/>
              </a:tabLst>
            </a:pPr>
            <a:r>
              <a:rPr lang="en-US" dirty="0"/>
              <a:t>	</a:t>
            </a:r>
            <a:r>
              <a:rPr lang="en-US" dirty="0">
                <a:solidFill>
                  <a:srgbClr val="FF0000"/>
                </a:solidFill>
              </a:rPr>
              <a:t>real part </a:t>
            </a:r>
            <a:r>
              <a:rPr lang="en-US" dirty="0"/>
              <a:t>	</a:t>
            </a:r>
            <a:r>
              <a:rPr lang="en-US" dirty="0">
                <a:solidFill>
                  <a:srgbClr val="008080"/>
                </a:solidFill>
              </a:rPr>
              <a:t>imaginary part</a:t>
            </a:r>
            <a:endParaRPr lang="en-US" dirty="0">
              <a:solidFill>
                <a:srgbClr val="000000"/>
              </a:solidFill>
            </a:endParaRPr>
          </a:p>
        </p:txBody>
      </p:sp>
      <p:grpSp>
        <p:nvGrpSpPr>
          <p:cNvPr id="3" name="Group 14"/>
          <p:cNvGrpSpPr/>
          <p:nvPr/>
        </p:nvGrpSpPr>
        <p:grpSpPr>
          <a:xfrm>
            <a:off x="4038600" y="2353734"/>
            <a:ext cx="585782" cy="766765"/>
            <a:chOff x="4167182" y="3028156"/>
            <a:chExt cx="457200" cy="766765"/>
          </a:xfrm>
        </p:grpSpPr>
        <p:cxnSp>
          <p:nvCxnSpPr>
            <p:cNvPr id="10" name="Straight Arrow Connector 9"/>
            <p:cNvCxnSpPr/>
            <p:nvPr/>
          </p:nvCxnSpPr>
          <p:spPr>
            <a:xfrm rot="5400000" flipH="1" flipV="1">
              <a:off x="4237831" y="3409156"/>
              <a:ext cx="762794" cy="794"/>
            </a:xfrm>
            <a:prstGeom prst="straightConnector1">
              <a:avLst/>
            </a:prstGeom>
            <a:ln w="38100">
              <a:solidFill>
                <a:srgbClr val="000000"/>
              </a:solidFill>
              <a:tailEnd type="triangle"/>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a:off x="4167182" y="3793333"/>
              <a:ext cx="457200" cy="1588"/>
            </a:xfrm>
            <a:prstGeom prst="line">
              <a:avLst/>
            </a:prstGeom>
            <a:ln w="38100">
              <a:solidFill>
                <a:srgbClr val="000000"/>
              </a:solidFill>
            </a:ln>
          </p:spPr>
          <p:style>
            <a:lnRef idx="1">
              <a:schemeClr val="accent1"/>
            </a:lnRef>
            <a:fillRef idx="0">
              <a:schemeClr val="accent1"/>
            </a:fillRef>
            <a:effectRef idx="0">
              <a:schemeClr val="accent1"/>
            </a:effectRef>
            <a:fontRef idx="minor">
              <a:schemeClr val="tx1"/>
            </a:fontRef>
          </p:style>
        </p:cxnSp>
      </p:grpSp>
      <p:grpSp>
        <p:nvGrpSpPr>
          <p:cNvPr id="5" name="Group 15"/>
          <p:cNvGrpSpPr/>
          <p:nvPr/>
        </p:nvGrpSpPr>
        <p:grpSpPr>
          <a:xfrm flipH="1">
            <a:off x="5295900" y="2356911"/>
            <a:ext cx="571500" cy="766765"/>
            <a:chOff x="4167182" y="3028156"/>
            <a:chExt cx="457200" cy="766765"/>
          </a:xfrm>
        </p:grpSpPr>
        <p:cxnSp>
          <p:nvCxnSpPr>
            <p:cNvPr id="17" name="Straight Arrow Connector 16"/>
            <p:cNvCxnSpPr/>
            <p:nvPr/>
          </p:nvCxnSpPr>
          <p:spPr>
            <a:xfrm rot="5400000" flipH="1" flipV="1">
              <a:off x="4237831" y="3409156"/>
              <a:ext cx="762794" cy="794"/>
            </a:xfrm>
            <a:prstGeom prst="straightConnector1">
              <a:avLst/>
            </a:prstGeom>
            <a:ln w="38100">
              <a:solidFill>
                <a:srgbClr val="000000"/>
              </a:solidFill>
              <a:tailEnd type="triangle"/>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4167182" y="3793333"/>
              <a:ext cx="457200" cy="1588"/>
            </a:xfrm>
            <a:prstGeom prst="line">
              <a:avLst/>
            </a:prstGeom>
            <a:ln w="38100">
              <a:solidFill>
                <a:srgbClr val="000000"/>
              </a:solidFill>
            </a:ln>
          </p:spPr>
          <p:style>
            <a:lnRef idx="1">
              <a:schemeClr val="accent1"/>
            </a:lnRef>
            <a:fillRef idx="0">
              <a:schemeClr val="accent1"/>
            </a:fillRef>
            <a:effectRef idx="0">
              <a:schemeClr val="accent1"/>
            </a:effectRef>
            <a:fontRef idx="minor">
              <a:schemeClr val="tx1"/>
            </a:fontRef>
          </p:style>
        </p:cxnSp>
      </p:gr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Introduction to Complex Numbers and the Number </a:t>
            </a:r>
            <a:r>
              <a:rPr lang="en-US" i="1" dirty="0" err="1"/>
              <a:t>i</a:t>
            </a:r>
            <a:endParaRPr lang="en-US" dirty="0"/>
          </a:p>
        </p:txBody>
      </p:sp>
      <p:sp>
        <p:nvSpPr>
          <p:cNvPr id="4" name="Content Placeholder 2"/>
          <p:cNvSpPr>
            <a:spLocks noGrp="1"/>
          </p:cNvSpPr>
          <p:nvPr>
            <p:ph idx="1"/>
          </p:nvPr>
        </p:nvSpPr>
        <p:spPr>
          <a:xfrm>
            <a:off x="457200" y="1280160"/>
            <a:ext cx="8229600" cy="3596640"/>
          </a:xfrm>
          <a:noFill/>
          <a:ln w="28575">
            <a:solidFill>
              <a:srgbClr val="FF0000"/>
            </a:solidFill>
          </a:ln>
        </p:spPr>
        <p:txBody>
          <a:bodyPr wrap="square">
            <a:spAutoFit/>
          </a:bodyPr>
          <a:lstStyle/>
          <a:p>
            <a:pPr marL="0" indent="0" algn="ctr">
              <a:buNone/>
            </a:pPr>
            <a:r>
              <a:rPr lang="en-US" b="1" dirty="0">
                <a:solidFill>
                  <a:srgbClr val="000000"/>
                </a:solidFill>
              </a:rPr>
              <a:t>Notes</a:t>
            </a:r>
          </a:p>
          <a:p>
            <a:pPr marL="0" indent="0">
              <a:buNone/>
            </a:pPr>
            <a:r>
              <a:rPr lang="en-US" dirty="0">
                <a:solidFill>
                  <a:srgbClr val="000000"/>
                </a:solidFill>
              </a:rPr>
              <a:t>The term “imaginary” is somewhat misleading. Complex numbers and imaginary numbers are no more “imaginary” than any other type of number. In fact, all the types of numbers that we have studied (whole numbers, integers, rational numbers, irrational numbers, and real numbers) are products of human imagination.</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tabLst>
                <a:tab pos="2452688" algn="l"/>
              </a:tabLst>
            </a:pPr>
            <a:r>
              <a:rPr lang="en-US" dirty="0"/>
              <a:t>Example 2: Real and Imaginary Parts </a:t>
            </a:r>
          </a:p>
        </p:txBody>
      </p:sp>
      <p:sp>
        <p:nvSpPr>
          <p:cNvPr id="3" name="Content Placeholder 2"/>
          <p:cNvSpPr>
            <a:spLocks noGrp="1"/>
          </p:cNvSpPr>
          <p:nvPr>
            <p:ph idx="1"/>
          </p:nvPr>
        </p:nvSpPr>
        <p:spPr/>
        <p:txBody>
          <a:bodyPr/>
          <a:lstStyle/>
          <a:p>
            <a:pPr marL="0" indent="1588">
              <a:buNone/>
            </a:pPr>
            <a:r>
              <a:rPr lang="en-US" dirty="0"/>
              <a:t>Identify the real and imaginary parts of each complex number.</a:t>
            </a:r>
          </a:p>
          <a:p>
            <a:pPr marL="0" indent="1588">
              <a:buNone/>
              <a:tabLst>
                <a:tab pos="461963" algn="l"/>
              </a:tabLst>
            </a:pPr>
            <a:r>
              <a:rPr lang="en-US" i="1" dirty="0"/>
              <a:t>			</a:t>
            </a:r>
            <a:r>
              <a:rPr lang="en-US" dirty="0">
                <a:solidFill>
                  <a:srgbClr val="FF0000"/>
                </a:solidFill>
              </a:rPr>
              <a:t>4</a:t>
            </a:r>
            <a:r>
              <a:rPr lang="en-US" dirty="0"/>
              <a:t> is the real part; </a:t>
            </a:r>
            <a:r>
              <a:rPr lang="en-US" dirty="0">
                <a:solidFill>
                  <a:srgbClr val="FF0000"/>
                </a:solidFill>
              </a:rPr>
              <a:t>−2 </a:t>
            </a:r>
            <a:r>
              <a:rPr lang="en-US" dirty="0"/>
              <a:t>is the imaginary part.</a:t>
            </a:r>
          </a:p>
          <a:p>
            <a:pPr marL="0" indent="1588">
              <a:buNone/>
              <a:tabLst>
                <a:tab pos="461963" algn="l"/>
              </a:tabLst>
            </a:pPr>
            <a:endParaRPr lang="en-US" sz="1600" b="1" dirty="0"/>
          </a:p>
          <a:p>
            <a:pPr marL="0" indent="1588">
              <a:buNone/>
              <a:tabLst>
                <a:tab pos="461963" algn="l"/>
              </a:tabLst>
            </a:pPr>
            <a:r>
              <a:rPr lang="en-US" b="1" dirty="0"/>
              <a:t>.			                           </a:t>
            </a:r>
            <a:r>
              <a:rPr lang="en-US" dirty="0"/>
              <a:t>in standard form. Thus     is </a:t>
            </a:r>
          </a:p>
          <a:p>
            <a:pPr marL="0" indent="1588">
              <a:buNone/>
              <a:tabLst>
                <a:tab pos="461963" algn="l"/>
              </a:tabLst>
            </a:pPr>
            <a:endParaRPr lang="en-US" sz="1600" dirty="0"/>
          </a:p>
          <a:p>
            <a:pPr marL="0" indent="1588">
              <a:buNone/>
              <a:tabLst>
                <a:tab pos="461963" algn="l"/>
              </a:tabLst>
            </a:pPr>
            <a:r>
              <a:rPr lang="en-US" dirty="0"/>
              <a:t>			the real part;      is the imaginary part.</a:t>
            </a:r>
          </a:p>
        </p:txBody>
      </p:sp>
      <p:graphicFrame>
        <p:nvGraphicFramePr>
          <p:cNvPr id="50177" name="Object 1"/>
          <p:cNvGraphicFramePr>
            <a:graphicFrameLocks noChangeAspect="1"/>
          </p:cNvGraphicFramePr>
          <p:nvPr/>
        </p:nvGraphicFramePr>
        <p:xfrm>
          <a:off x="530352" y="2869248"/>
          <a:ext cx="1320800" cy="838200"/>
        </p:xfrm>
        <a:graphic>
          <a:graphicData uri="http://schemas.openxmlformats.org/presentationml/2006/ole">
            <mc:AlternateContent xmlns:mc="http://schemas.openxmlformats.org/markup-compatibility/2006">
              <mc:Choice xmlns:v="urn:schemas-microsoft-com:vml" Requires="v">
                <p:oleObj spid="_x0000_s4102" name="Equation" r:id="rId3" imgW="1320480" imgH="838080" progId="Equation.DSMT4">
                  <p:embed/>
                </p:oleObj>
              </mc:Choice>
              <mc:Fallback>
                <p:oleObj name="Equation" r:id="rId3" imgW="1320480" imgH="838080" progId="Equation.DSMT4">
                  <p:embed/>
                  <p:pic>
                    <p:nvPicPr>
                      <p:cNvPr id="0" name="Object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0352" y="2869248"/>
                        <a:ext cx="1320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0178" name="Object 2"/>
          <p:cNvGraphicFramePr>
            <a:graphicFrameLocks noChangeAspect="1"/>
          </p:cNvGraphicFramePr>
          <p:nvPr/>
        </p:nvGraphicFramePr>
        <p:xfrm>
          <a:off x="2362200" y="2884311"/>
          <a:ext cx="2044700" cy="838200"/>
        </p:xfrm>
        <a:graphic>
          <a:graphicData uri="http://schemas.openxmlformats.org/presentationml/2006/ole">
            <mc:AlternateContent xmlns:mc="http://schemas.openxmlformats.org/markup-compatibility/2006">
              <mc:Choice xmlns:v="urn:schemas-microsoft-com:vml" Requires="v">
                <p:oleObj spid="_x0000_s4103" name="Equation" r:id="rId5" imgW="2044440" imgH="838080" progId="Equation.DSMT4">
                  <p:embed/>
                </p:oleObj>
              </mc:Choice>
              <mc:Fallback>
                <p:oleObj name="Equation" r:id="rId5" imgW="2044440" imgH="838080" progId="Equation.DSMT4">
                  <p:embed/>
                  <p:pic>
                    <p:nvPicPr>
                      <p:cNvPr id="0" name="Object 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362200" y="2884311"/>
                        <a:ext cx="2044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0179" name="Object 3"/>
          <p:cNvGraphicFramePr>
            <a:graphicFrameLocks noChangeAspect="1"/>
          </p:cNvGraphicFramePr>
          <p:nvPr/>
        </p:nvGraphicFramePr>
        <p:xfrm>
          <a:off x="7910689" y="2875845"/>
          <a:ext cx="254000" cy="838200"/>
        </p:xfrm>
        <a:graphic>
          <a:graphicData uri="http://schemas.openxmlformats.org/presentationml/2006/ole">
            <mc:AlternateContent xmlns:mc="http://schemas.openxmlformats.org/markup-compatibility/2006">
              <mc:Choice xmlns:v="urn:schemas-microsoft-com:vml" Requires="v">
                <p:oleObj spid="_x0000_s4104" name="Equation" r:id="rId7" imgW="253800" imgH="838080" progId="Equation.DSMT4">
                  <p:embed/>
                </p:oleObj>
              </mc:Choice>
              <mc:Fallback>
                <p:oleObj name="Equation" r:id="rId7" imgW="253800" imgH="838080" progId="Equation.DSMT4">
                  <p:embed/>
                  <p:pic>
                    <p:nvPicPr>
                      <p:cNvPr id="0" name="Object 3"/>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7910689" y="2875845"/>
                        <a:ext cx="254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0180" name="Object 4"/>
          <p:cNvGraphicFramePr>
            <a:graphicFrameLocks noChangeAspect="1"/>
          </p:cNvGraphicFramePr>
          <p:nvPr/>
        </p:nvGraphicFramePr>
        <p:xfrm>
          <a:off x="4372321" y="3681771"/>
          <a:ext cx="254000" cy="838200"/>
        </p:xfrm>
        <a:graphic>
          <a:graphicData uri="http://schemas.openxmlformats.org/presentationml/2006/ole">
            <mc:AlternateContent xmlns:mc="http://schemas.openxmlformats.org/markup-compatibility/2006">
              <mc:Choice xmlns:v="urn:schemas-microsoft-com:vml" Requires="v">
                <p:oleObj spid="_x0000_s4105" name="Equation" r:id="rId9" imgW="253800" imgH="838080" progId="Equation.DSMT4">
                  <p:embed/>
                </p:oleObj>
              </mc:Choice>
              <mc:Fallback>
                <p:oleObj name="Equation" r:id="rId9" imgW="253800" imgH="838080" progId="Equation.DSMT4">
                  <p:embed/>
                  <p:pic>
                    <p:nvPicPr>
                      <p:cNvPr id="0" name="Object 4"/>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372321" y="3681771"/>
                        <a:ext cx="254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8" name="Rectangle 7"/>
          <p:cNvSpPr/>
          <p:nvPr/>
        </p:nvSpPr>
        <p:spPr>
          <a:xfrm>
            <a:off x="457200" y="2209800"/>
            <a:ext cx="1436612" cy="523220"/>
          </a:xfrm>
          <a:prstGeom prst="rect">
            <a:avLst/>
          </a:prstGeom>
        </p:spPr>
        <p:txBody>
          <a:bodyPr wrap="none">
            <a:spAutoFit/>
          </a:bodyPr>
          <a:lstStyle/>
          <a:p>
            <a:pPr>
              <a:tabLst>
                <a:tab pos="457200" algn="l"/>
              </a:tabLst>
            </a:pPr>
            <a:r>
              <a:rPr lang="en-US" sz="2800" b="1" dirty="0"/>
              <a:t>a.	</a:t>
            </a:r>
            <a:r>
              <a:rPr lang="en-US" sz="2800" dirty="0">
                <a:solidFill>
                  <a:srgbClr val="0000FF"/>
                </a:solidFill>
              </a:rPr>
              <a:t>4 – 2</a:t>
            </a:r>
            <a:r>
              <a:rPr lang="en-US" sz="2800" i="1" dirty="0">
                <a:solidFill>
                  <a:srgbClr val="0000FF"/>
                </a:solidFill>
              </a:rPr>
              <a:t>i</a:t>
            </a:r>
            <a:endParaRPr lang="en-US" sz="28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017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0178"/>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50179"/>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50180"/>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78</TotalTime>
  <Words>431</Words>
  <Application>Microsoft Office PowerPoint</Application>
  <PresentationFormat>On-screen Show (4:3)</PresentationFormat>
  <Paragraphs>92</Paragraphs>
  <Slides>19</Slides>
  <Notes>0</Notes>
  <HiddenSlides>0</HiddenSlides>
  <MMClips>0</MMClips>
  <ScaleCrop>false</ScaleCrop>
  <HeadingPairs>
    <vt:vector size="8" baseType="variant">
      <vt:variant>
        <vt:lpstr>Fonts Used</vt:lpstr>
      </vt:variant>
      <vt:variant>
        <vt:i4>3</vt:i4>
      </vt:variant>
      <vt:variant>
        <vt:lpstr>Theme</vt:lpstr>
      </vt:variant>
      <vt:variant>
        <vt:i4>1</vt:i4>
      </vt:variant>
      <vt:variant>
        <vt:lpstr>Embedded OLE Servers</vt:lpstr>
      </vt:variant>
      <vt:variant>
        <vt:i4>1</vt:i4>
      </vt:variant>
      <vt:variant>
        <vt:lpstr>Slide Titles</vt:lpstr>
      </vt:variant>
      <vt:variant>
        <vt:i4>19</vt:i4>
      </vt:variant>
    </vt:vector>
  </HeadingPairs>
  <TitlesOfParts>
    <vt:vector size="24" baseType="lpstr">
      <vt:lpstr>Arial</vt:lpstr>
      <vt:lpstr>Calibri</vt:lpstr>
      <vt:lpstr>Courier New</vt:lpstr>
      <vt:lpstr>Office Theme</vt:lpstr>
      <vt:lpstr>Equation</vt:lpstr>
      <vt:lpstr>Section 6.6</vt:lpstr>
      <vt:lpstr>Objectives</vt:lpstr>
      <vt:lpstr>Introduction to Complex Numbers and the Number i</vt:lpstr>
      <vt:lpstr>Introduction to Complex Numbers and the Number i</vt:lpstr>
      <vt:lpstr> </vt:lpstr>
      <vt:lpstr>Introduction to Complex Numbers and the Number i</vt:lpstr>
      <vt:lpstr>Introduction to Complex Numbers and the Number i</vt:lpstr>
      <vt:lpstr>Introduction to Complex Numbers and the Number i</vt:lpstr>
      <vt:lpstr>Example 2: Real and Imaginary Parts </vt:lpstr>
      <vt:lpstr>Example 2: Real and Imaginary Parts (cont.) </vt:lpstr>
      <vt:lpstr>Introduction to Complex Numbers and the Number i</vt:lpstr>
      <vt:lpstr>Example 3: Solving Equations</vt:lpstr>
      <vt:lpstr>Example 3: Solving Equations (cont.)</vt:lpstr>
      <vt:lpstr>Addition and Subtraction with Complex Numbers</vt:lpstr>
      <vt:lpstr>Example 4: Addition and Subtraction with Complex Numbers</vt:lpstr>
      <vt:lpstr>Example 4: Addition and Subtraction with Complex Numbers (cont.)</vt:lpstr>
      <vt:lpstr>Example 4: Addition and Subtraction with Complex Numbers (cont.)</vt:lpstr>
      <vt:lpstr>Practice Problems</vt:lpstr>
      <vt:lpstr>Practice Problem Answers</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Intermediate Algebra</dc:title>
  <dc:creator>Hawkes Learning Systems</dc:creator>
  <cp:lastModifiedBy>Nakita Jean-Charles</cp:lastModifiedBy>
  <cp:revision>35</cp:revision>
  <dcterms:created xsi:type="dcterms:W3CDTF">2013-04-26T14:43:13Z</dcterms:created>
  <dcterms:modified xsi:type="dcterms:W3CDTF">2016-10-01T01:29:15Z</dcterms:modified>
</cp:coreProperties>
</file>