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1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8.wmf"/><Relationship Id="rId18" Type="http://schemas.openxmlformats.org/officeDocument/2006/relationships/image" Target="../media/image7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12" Type="http://schemas.openxmlformats.org/officeDocument/2006/relationships/image" Target="../media/image67.wmf"/><Relationship Id="rId17" Type="http://schemas.openxmlformats.org/officeDocument/2006/relationships/image" Target="../media/image72.wmf"/><Relationship Id="rId2" Type="http://schemas.openxmlformats.org/officeDocument/2006/relationships/image" Target="../media/image57.wmf"/><Relationship Id="rId16" Type="http://schemas.openxmlformats.org/officeDocument/2006/relationships/image" Target="../media/image71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5" Type="http://schemas.openxmlformats.org/officeDocument/2006/relationships/image" Target="../media/image7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Relationship Id="rId14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299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D795F-664E-48FA-B003-C48906B8DBEB}" type="datetimeFigureOut">
              <a:rPr lang="en-US" smtClean="0"/>
              <a:pPr/>
              <a:t>10/11/2016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40694-AB13-4BD7-BDB9-4DABE03F03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039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5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3.wmf"/><Relationship Id="rId26" Type="http://schemas.openxmlformats.org/officeDocument/2006/relationships/image" Target="../media/image67.wmf"/><Relationship Id="rId21" Type="http://schemas.openxmlformats.org/officeDocument/2006/relationships/oleObject" Target="../embeddings/oleObject64.bin"/><Relationship Id="rId34" Type="http://schemas.openxmlformats.org/officeDocument/2006/relationships/image" Target="../media/image71.wmf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6.bin"/><Relationship Id="rId33" Type="http://schemas.openxmlformats.org/officeDocument/2006/relationships/oleObject" Target="../embeddings/oleObject70.bin"/><Relationship Id="rId38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29" Type="http://schemas.openxmlformats.org/officeDocument/2006/relationships/oleObject" Target="../embeddings/oleObject68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6.wmf"/><Relationship Id="rId32" Type="http://schemas.openxmlformats.org/officeDocument/2006/relationships/image" Target="../media/image70.wmf"/><Relationship Id="rId37" Type="http://schemas.openxmlformats.org/officeDocument/2006/relationships/oleObject" Target="../embeddings/oleObject72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28" Type="http://schemas.openxmlformats.org/officeDocument/2006/relationships/image" Target="../media/image68.wmf"/><Relationship Id="rId36" Type="http://schemas.openxmlformats.org/officeDocument/2006/relationships/image" Target="../media/image72.wmf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3.bin"/><Relationship Id="rId31" Type="http://schemas.openxmlformats.org/officeDocument/2006/relationships/oleObject" Target="../embeddings/oleObject69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Relationship Id="rId27" Type="http://schemas.openxmlformats.org/officeDocument/2006/relationships/oleObject" Target="../embeddings/oleObject67.bin"/><Relationship Id="rId30" Type="http://schemas.openxmlformats.org/officeDocument/2006/relationships/image" Target="../media/image69.wmf"/><Relationship Id="rId35" Type="http://schemas.openxmlformats.org/officeDocument/2006/relationships/oleObject" Target="../embeddings/oleObject71.bin"/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7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7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Complex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Division with Complex Numbers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55978" y="1303866"/>
          <a:ext cx="13843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3" imgW="1384200" imgH="977760" progId="Equation.DSMT4">
                  <p:embed/>
                </p:oleObj>
              </mc:Choice>
              <mc:Fallback>
                <p:oleObj name="Equation" r:id="rId3" imgW="1384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1303866"/>
                        <a:ext cx="13843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55978" y="2633663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2633663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268133" y="2195688"/>
          <a:ext cx="2540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7" imgW="2539800" imgH="1282680" progId="Equation.DSMT4">
                  <p:embed/>
                </p:oleObj>
              </mc:Choice>
              <mc:Fallback>
                <p:oleObj name="Equation" r:id="rId7" imgW="2539800" imgH="1282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133" y="2195688"/>
                        <a:ext cx="2540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849055" y="2314221"/>
          <a:ext cx="20955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9" imgW="2095200" imgH="1231560" progId="Equation.DSMT4">
                  <p:embed/>
                </p:oleObj>
              </mc:Choice>
              <mc:Fallback>
                <p:oleObj name="Equation" r:id="rId9" imgW="2095200" imgH="1231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055" y="2314221"/>
                        <a:ext cx="20955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265311" y="3646311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11" imgW="1549080" imgH="914400" progId="Equation.DSMT4">
                  <p:embed/>
                </p:oleObj>
              </mc:Choice>
              <mc:Fallback>
                <p:oleObj name="Equation" r:id="rId11" imgW="15490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311" y="3646311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851400" y="3649134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13" imgW="1549080" imgH="914400" progId="Equation.DSMT4">
                  <p:embed/>
                </p:oleObj>
              </mc:Choice>
              <mc:Fallback>
                <p:oleObj name="Equation" r:id="rId13" imgW="154908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3649134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6420555" y="3649134"/>
          <a:ext cx="1663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15" imgW="1663560" imgH="914400" progId="Equation.DSMT4">
                  <p:embed/>
                </p:oleObj>
              </mc:Choice>
              <mc:Fallback>
                <p:oleObj name="Equation" r:id="rId15" imgW="16635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0555" y="3649134"/>
                        <a:ext cx="1663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261078" y="4659489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17" imgW="1485720" imgH="914400" progId="Equation.DSMT4">
                  <p:embed/>
                </p:oleObj>
              </mc:Choice>
              <mc:Fallback>
                <p:oleObj name="Equation" r:id="rId17" imgW="14857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078" y="4659489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184400" y="233172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19" imgW="939600" imgH="965160" progId="Equation.DSMT4">
                  <p:embed/>
                </p:oleObj>
              </mc:Choice>
              <mc:Fallback>
                <p:oleObj name="Equation" r:id="rId19" imgW="939600" imgH="965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33172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Division with Complex Numbers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876800" y="2362200"/>
            <a:ext cx="3886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= 0 +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and −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= 0 −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, the number −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is the conjugate of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55978" y="1306689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3" imgW="1117440" imgH="838080" progId="Equation.DSMT4">
                  <p:embed/>
                </p:oleObj>
              </mc:Choice>
              <mc:Fallback>
                <p:oleObj name="Equation" r:id="rId3" imgW="1117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1306689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55978" y="2549525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2549525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906889" y="2229555"/>
          <a:ext cx="1752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7" imgW="1752480" imgH="1002960" progId="Equation.DSMT4">
                  <p:embed/>
                </p:oleObj>
              </mc:Choice>
              <mc:Fallback>
                <p:oleObj name="Equation" r:id="rId7" imgW="1752480" imgH="1002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889" y="2229555"/>
                        <a:ext cx="1752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906889" y="3337278"/>
          <a:ext cx="139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9" imgW="1396800" imgH="876240" progId="Equation.DSMT4">
                  <p:embed/>
                </p:oleObj>
              </mc:Choice>
              <mc:Fallback>
                <p:oleObj name="Equation" r:id="rId9" imgW="13968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889" y="3337278"/>
                        <a:ext cx="139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906889" y="43434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11" imgW="1307880" imgH="838080" progId="Equation.DSMT4">
                  <p:embed/>
                </p:oleObj>
              </mc:Choice>
              <mc:Fallback>
                <p:oleObj name="Equation" r:id="rId11" imgW="1307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889" y="43434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906889" y="5422900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13" imgW="1041120" imgH="291960" progId="Equation.DSMT4">
                  <p:embed/>
                </p:oleObj>
              </mc:Choice>
              <mc:Fallback>
                <p:oleObj name="Equation" r:id="rId13" imgW="10411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889" y="5422900"/>
                        <a:ext cx="104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146300" y="227076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15" imgW="672840" imgH="838080" progId="Equation.DSMT4">
                  <p:embed/>
                </p:oleObj>
              </mc:Choice>
              <mc:Fallback>
                <p:oleObj name="Equation" r:id="rId15" imgW="6728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227076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Division with Complex Numbers (cont.)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47512" y="1219200"/>
          <a:ext cx="1600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3" imgW="1600200" imgH="965160" progId="Equation.DSMT4">
                  <p:embed/>
                </p:oleObj>
              </mc:Choice>
              <mc:Fallback>
                <p:oleObj name="Equation" r:id="rId3" imgW="1600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12" y="1219200"/>
                        <a:ext cx="1600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44689" y="2957688"/>
          <a:ext cx="1143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5" imgW="1143000" imgH="965160" progId="Equation.DSMT4">
                  <p:embed/>
                </p:oleObj>
              </mc:Choice>
              <mc:Fallback>
                <p:oleObj name="Equation" r:id="rId5" imgW="114300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2957688"/>
                        <a:ext cx="1143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55978" y="2319864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2319864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710267" y="2821517"/>
          <a:ext cx="2971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9" imgW="2971800" imgH="1282680" progId="Equation.DSMT4">
                  <p:embed/>
                </p:oleObj>
              </mc:Choice>
              <mc:Fallback>
                <p:oleObj name="Equation" r:id="rId9" imgW="2971800" imgH="1282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0267" y="2821517"/>
                        <a:ext cx="2971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735689" y="2843388"/>
          <a:ext cx="36703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11" imgW="3670200" imgH="1333440" progId="Equation.DSMT4">
                  <p:embed/>
                </p:oleObj>
              </mc:Choice>
              <mc:Fallback>
                <p:oleObj name="Equation" r:id="rId11" imgW="3670200" imgH="1333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689" y="2843388"/>
                        <a:ext cx="36703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730022" y="4267200"/>
          <a:ext cx="2222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13" imgW="2222280" imgH="914400" progId="Equation.DSMT4">
                  <p:embed/>
                </p:oleObj>
              </mc:Choice>
              <mc:Fallback>
                <p:oleObj name="Equation" r:id="rId13" imgW="222228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022" y="4267200"/>
                        <a:ext cx="2222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980744" y="4270023"/>
          <a:ext cx="1765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15" imgW="1765080" imgH="914400" progId="Equation.DSMT4">
                  <p:embed/>
                </p:oleObj>
              </mc:Choice>
              <mc:Fallback>
                <p:oleObj name="Equation" r:id="rId15" imgW="176508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0744" y="4270023"/>
                        <a:ext cx="1765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5808133" y="4264377"/>
          <a:ext cx="1854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17" imgW="1854000" imgH="914400" progId="Equation.DSMT4">
                  <p:embed/>
                </p:oleObj>
              </mc:Choice>
              <mc:Fallback>
                <p:oleObj name="Equation" r:id="rId17" imgW="185400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133" y="4264377"/>
                        <a:ext cx="1854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Powers of </a:t>
            </a:r>
            <a:r>
              <a:rPr lang="en-US" i="1" dirty="0"/>
              <a:t>i </a:t>
            </a:r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47512" y="1447800"/>
          <a:ext cx="91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3" name="Equation" r:id="rId3" imgW="914400" imgH="380880" progId="Equation.DSMT4">
                  <p:embed/>
                </p:oleObj>
              </mc:Choice>
              <mc:Fallback>
                <p:oleObj name="Equation" r:id="rId3" imgW="9144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12" y="1447800"/>
                        <a:ext cx="91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524000" y="1444977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4" name="Equation" r:id="rId5" imgW="914400" imgH="368280" progId="Equation.DSMT4">
                  <p:embed/>
                </p:oleObj>
              </mc:Choice>
              <mc:Fallback>
                <p:oleObj name="Equation" r:id="rId5" imgW="9144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444977"/>
                        <a:ext cx="914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460978" y="1343376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5" name="Equation" r:id="rId7" imgW="1282680" imgH="634680" progId="Equation.DSMT4">
                  <p:embed/>
                </p:oleObj>
              </mc:Choice>
              <mc:Fallback>
                <p:oleObj name="Equation" r:id="rId7" imgW="1282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978" y="1343376"/>
                        <a:ext cx="1282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84600" y="1440745"/>
          <a:ext cx="93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6" name="Equation" r:id="rId9" imgW="939600" imgH="368280" progId="Equation.DSMT4">
                  <p:embed/>
                </p:oleObj>
              </mc:Choice>
              <mc:Fallback>
                <p:oleObj name="Equation" r:id="rId9" imgW="9396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1440745"/>
                        <a:ext cx="93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744156" y="1535289"/>
          <a:ext cx="3683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7" name="Equation" r:id="rId11" imgW="3682800" imgH="330120" progId="Equation.DSMT4">
                  <p:embed/>
                </p:oleObj>
              </mc:Choice>
              <mc:Fallback>
                <p:oleObj name="Equation" r:id="rId11" imgW="368280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4156" y="1535289"/>
                        <a:ext cx="3683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55978" y="2184399"/>
          <a:ext cx="91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8" name="Equation" r:id="rId13" imgW="914400" imgH="380880" progId="Equation.DSMT4">
                  <p:embed/>
                </p:oleObj>
              </mc:Choice>
              <mc:Fallback>
                <p:oleObj name="Equation" r:id="rId13" imgW="9144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2184399"/>
                        <a:ext cx="91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1521178" y="2187222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Equation" r:id="rId15" imgW="1015920" imgH="368280" progId="Equation.DSMT4">
                  <p:embed/>
                </p:oleObj>
              </mc:Choice>
              <mc:Fallback>
                <p:oleObj name="Equation" r:id="rId15" imgW="101592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178" y="2187222"/>
                        <a:ext cx="1016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2599267" y="2091267"/>
          <a:ext cx="1397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Equation" r:id="rId17" imgW="1396800" imgH="634680" progId="Equation.DSMT4">
                  <p:embed/>
                </p:oleObj>
              </mc:Choice>
              <mc:Fallback>
                <p:oleObj name="Equation" r:id="rId17" imgW="1396800" imgH="634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267" y="2091267"/>
                        <a:ext cx="1397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1531056" y="2819400"/>
          <a:ext cx="140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Equation" r:id="rId19" imgW="1409400" imgH="431640" progId="Equation.DSMT4">
                  <p:embed/>
                </p:oleObj>
              </mc:Choice>
              <mc:Fallback>
                <p:oleObj name="Equation" r:id="rId19" imgW="14094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056" y="2819400"/>
                        <a:ext cx="1409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2963334" y="2898423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" name="Equation" r:id="rId21" imgW="685800" imgH="279360" progId="Equation.DSMT4">
                  <p:embed/>
                </p:oleObj>
              </mc:Choice>
              <mc:Fallback>
                <p:oleObj name="Equation" r:id="rId21" imgW="6858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334" y="2898423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564011" y="2971800"/>
          <a:ext cx="334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" name="Equation" r:id="rId23" imgW="3340080" imgH="279360" progId="Equation.DSMT4">
                  <p:embed/>
                </p:oleObj>
              </mc:Choice>
              <mc:Fallback>
                <p:oleObj name="Equation" r:id="rId23" imgW="334008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011" y="2971800"/>
                        <a:ext cx="334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44689" y="3581400"/>
          <a:ext cx="91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" name="Equation" r:id="rId25" imgW="914400" imgH="380880" progId="Equation.DSMT4">
                  <p:embed/>
                </p:oleObj>
              </mc:Choice>
              <mc:Fallback>
                <p:oleObj name="Equation" r:id="rId25" imgW="91440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3581400"/>
                        <a:ext cx="91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1524000" y="3383844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" name="Equation" r:id="rId27" imgW="609480" imgH="838080" progId="Equation.DSMT4">
                  <p:embed/>
                </p:oleObj>
              </mc:Choice>
              <mc:Fallback>
                <p:oleObj name="Equation" r:id="rId27" imgW="6094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83844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2130777" y="3395133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Equation" r:id="rId29" imgW="914400" imgH="838080" progId="Equation.DSMT4">
                  <p:embed/>
                </p:oleObj>
              </mc:Choice>
              <mc:Fallback>
                <p:oleObj name="Equation" r:id="rId29" imgW="9144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777" y="3395133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79044" y="3395133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Equation" r:id="rId31" imgW="609480" imgH="838080" progId="Equation.DSMT4">
                  <p:embed/>
                </p:oleObj>
              </mc:Choice>
              <mc:Fallback>
                <p:oleObj name="Equation" r:id="rId31" imgW="60948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044" y="3395133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3712633" y="3397956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33" imgW="520560" imgH="838080" progId="Equation.DSMT4">
                  <p:embed/>
                </p:oleObj>
              </mc:Choice>
              <mc:Fallback>
                <p:oleObj name="Equation" r:id="rId33" imgW="52056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633" y="3397956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4264378" y="3671711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35" imgW="406080" imgH="279360" progId="Equation.DSMT4">
                  <p:embed/>
                </p:oleObj>
              </mc:Choice>
              <mc:Fallback>
                <p:oleObj name="Equation" r:id="rId35" imgW="40608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4378" y="3671711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5565422" y="3733800"/>
          <a:ext cx="2870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37" imgW="2869920" imgH="279360" progId="Equation.DSMT4">
                  <p:embed/>
                </p:oleObj>
              </mc:Choice>
              <mc:Fallback>
                <p:oleObj name="Equation" r:id="rId37" imgW="286992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422" y="3733800"/>
                        <a:ext cx="2870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rgbClr val="000000"/>
                </a:solidFill>
              </a:rPr>
              <a:t>Write each of the following numbers in standard form. 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547688" y="1905000"/>
          <a:ext cx="70866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3" imgW="7086600" imgH="1434960" progId="Equation.DSMT4">
                  <p:embed/>
                </p:oleObj>
              </mc:Choice>
              <mc:Fallback>
                <p:oleObj name="Equation" r:id="rId3" imgW="7086600" imgH="1434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905000"/>
                        <a:ext cx="70866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547688" y="1447800"/>
          <a:ext cx="75184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3" imgW="7518240" imgH="1333440" progId="Equation.DSMT4">
                  <p:embed/>
                </p:oleObj>
              </mc:Choice>
              <mc:Fallback>
                <p:oleObj name="Equation" r:id="rId3" imgW="7518240" imgH="1333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447800"/>
                        <a:ext cx="75184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Multiply with complex numbers.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Divide with complex numbers.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Simplify powers of </a:t>
            </a:r>
            <a:r>
              <a:rPr lang="en-US" i="1" dirty="0"/>
              <a:t>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with 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None/>
            </a:pPr>
            <a:r>
              <a:rPr lang="en-US" b="1" dirty="0">
                <a:solidFill>
                  <a:srgbClr val="000000"/>
                </a:solidFill>
              </a:rPr>
              <a:t>Multiplication with Complex Numbers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</a:rPr>
              <a:t>For complex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bi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di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689100" y="2362200"/>
          <a:ext cx="562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5626080" imgH="469800" progId="Equation.DSMT4">
                  <p:embed/>
                </p:oleObj>
              </mc:Choice>
              <mc:Fallback>
                <p:oleObj name="Equation" r:id="rId3" imgW="562608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2362200"/>
                        <a:ext cx="562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Multiplication with 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Find the following products.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55978" y="1916289"/>
          <a:ext cx="200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3" imgW="2006280" imgH="469800" progId="Equation.DSMT4">
                  <p:embed/>
                </p:oleObj>
              </mc:Choice>
              <mc:Fallback>
                <p:oleObj name="Equation" r:id="rId3" imgW="20062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1916289"/>
                        <a:ext cx="200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55978" y="2586038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2586038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786716" y="2497665"/>
          <a:ext cx="143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Equation" r:id="rId7" imgW="1434960" imgH="380880" progId="Equation.DSMT4">
                  <p:embed/>
                </p:oleObj>
              </mc:Choice>
              <mc:Fallback>
                <p:oleObj name="Equation" r:id="rId7" imgW="14349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716" y="2497665"/>
                        <a:ext cx="143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280378" y="2579511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9" imgW="1218960" imgH="291960" progId="Equation.DSMT4">
                  <p:embed/>
                </p:oleObj>
              </mc:Choice>
              <mc:Fallback>
                <p:oleObj name="Equation" r:id="rId9" imgW="12189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0378" y="2579511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55978" y="3230033"/>
          <a:ext cx="2654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Equation" r:id="rId11" imgW="2654280" imgH="622080" progId="Equation.DSMT4">
                  <p:embed/>
                </p:oleObj>
              </mc:Choice>
              <mc:Fallback>
                <p:oleObj name="Equation" r:id="rId11" imgW="26542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3230033"/>
                        <a:ext cx="2654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55978" y="418465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Equation" r:id="rId13" imgW="1384200" imgH="304560" progId="Equation.DSMT4">
                  <p:embed/>
                </p:oleObj>
              </mc:Choice>
              <mc:Fallback>
                <p:oleObj name="Equation" r:id="rId13" imgW="138420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418465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581878" y="3938411"/>
          <a:ext cx="3594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Equation" r:id="rId15" imgW="3593880" imgH="698400" progId="Equation.DSMT4">
                  <p:embed/>
                </p:oleObj>
              </mc:Choice>
              <mc:Fallback>
                <p:oleObj name="Equation" r:id="rId15" imgW="3593880" imgH="698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878" y="3938411"/>
                        <a:ext cx="3594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72748"/>
              </p:ext>
            </p:extLst>
          </p:nvPr>
        </p:nvGraphicFramePr>
        <p:xfrm>
          <a:off x="4591050" y="4746625"/>
          <a:ext cx="4241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17" imgW="4241520" imgH="507960" progId="Equation.DSMT4">
                  <p:embed/>
                </p:oleObj>
              </mc:Choice>
              <mc:Fallback>
                <p:oleObj name="Equation" r:id="rId17" imgW="4241520" imgH="507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4746625"/>
                        <a:ext cx="4241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587522" y="5360812"/>
          <a:ext cx="1485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19" imgW="1485720" imgH="444240" progId="Equation.DSMT4">
                  <p:embed/>
                </p:oleObj>
              </mc:Choice>
              <mc:Fallback>
                <p:oleObj name="Equation" r:id="rId19" imgW="148572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522" y="5360812"/>
                        <a:ext cx="1485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2133600" y="25146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21" imgW="1549080" imgH="469800" progId="Equation.DSMT4">
                  <p:embed/>
                </p:oleObj>
              </mc:Choice>
              <mc:Fallback>
                <p:oleObj name="Equation" r:id="rId21" imgW="154908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146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2184400" y="4024745"/>
          <a:ext cx="223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23" imgW="2234880" imgH="622080" progId="Equation.DSMT4">
                  <p:embed/>
                </p:oleObj>
              </mc:Choice>
              <mc:Fallback>
                <p:oleObj name="Equation" r:id="rId23" imgW="2234880" imgH="622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024745"/>
                        <a:ext cx="223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Multiplication with Complex Numbers (cont.)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55978" y="1371600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3" imgW="2336760" imgH="469800" progId="Equation.DSMT4">
                  <p:embed/>
                </p:oleObj>
              </mc:Choice>
              <mc:Fallback>
                <p:oleObj name="Equation" r:id="rId3" imgW="2336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1371600"/>
                        <a:ext cx="233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55978" y="2060575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2060575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141611" y="1967088"/>
          <a:ext cx="217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7" imgW="2171520" imgH="368280" progId="Equation.DSMT4">
                  <p:embed/>
                </p:oleObj>
              </mc:Choice>
              <mc:Fallback>
                <p:oleObj name="Equation" r:id="rId7" imgW="21715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611" y="1967088"/>
                        <a:ext cx="217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141611" y="2602089"/>
          <a:ext cx="171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9" imgW="1714320" imgH="291960" progId="Equation.DSMT4">
                  <p:embed/>
                </p:oleObj>
              </mc:Choice>
              <mc:Fallback>
                <p:oleObj name="Equation" r:id="rId9" imgW="1714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611" y="2602089"/>
                        <a:ext cx="171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152900" y="31242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11" imgW="1257120" imgH="291960" progId="Equation.DSMT4">
                  <p:embed/>
                </p:oleObj>
              </mc:Choice>
              <mc:Fallback>
                <p:oleObj name="Equation" r:id="rId11" imgW="12571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1242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133600" y="196596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13" imgW="1904760" imgH="469800" progId="Equation.DSMT4">
                  <p:embed/>
                </p:oleObj>
              </mc:Choice>
              <mc:Fallback>
                <p:oleObj name="Equation" r:id="rId13" imgW="19047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6596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with 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COMMON ERROR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Remember that                            only if</a:t>
            </a:r>
            <a:r>
              <a:rPr lang="en-US" i="1" dirty="0">
                <a:solidFill>
                  <a:srgbClr val="000000"/>
                </a:solidFill>
              </a:rPr>
              <a:t> a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i="1" dirty="0">
                <a:solidFill>
                  <a:srgbClr val="000000"/>
                </a:solidFill>
              </a:rPr>
              <a:t> b </a:t>
            </a:r>
            <a:r>
              <a:rPr lang="en-US" dirty="0">
                <a:solidFill>
                  <a:srgbClr val="000000"/>
                </a:solidFill>
              </a:rPr>
              <a:t>are nonnegative real numbers.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Applying this rule to negative real numbers can lead to an error. The error can be avoided by first changing the radicals to imaginary form.</a:t>
            </a: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2929467" y="2317044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2057400" imgH="444240" progId="Equation.DSMT4">
                  <p:embed/>
                </p:oleObj>
              </mc:Choice>
              <mc:Fallback>
                <p:oleObj name="Equation" r:id="rId3" imgW="205740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467" y="2317044"/>
                        <a:ext cx="205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143000" y="3048000"/>
            <a:ext cx="7239000" cy="2514600"/>
            <a:chOff x="990600" y="3657600"/>
            <a:chExt cx="7239000" cy="2514600"/>
          </a:xfrm>
        </p:grpSpPr>
        <p:grpSp>
          <p:nvGrpSpPr>
            <p:cNvPr id="10" name="Group 9"/>
            <p:cNvGrpSpPr/>
            <p:nvPr/>
          </p:nvGrpSpPr>
          <p:grpSpPr>
            <a:xfrm>
              <a:off x="990600" y="3657600"/>
              <a:ext cx="2819400" cy="2286000"/>
              <a:chOff x="990600" y="3657600"/>
              <a:chExt cx="2819400" cy="2286000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295400" y="3657600"/>
                <a:ext cx="2514600" cy="2286000"/>
              </a:xfrm>
              <a:prstGeom prst="line">
                <a:avLst/>
              </a:prstGeom>
              <a:ln w="254000">
                <a:solidFill>
                  <a:srgbClr val="FFAFA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V="1">
                <a:off x="990600" y="3657600"/>
                <a:ext cx="2667000" cy="2286000"/>
              </a:xfrm>
              <a:prstGeom prst="line">
                <a:avLst/>
              </a:prstGeom>
              <a:ln w="254000">
                <a:solidFill>
                  <a:srgbClr val="FFAFA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/>
            <p:cNvSpPr/>
            <p:nvPr/>
          </p:nvSpPr>
          <p:spPr>
            <a:xfrm>
              <a:off x="4876800" y="3657600"/>
              <a:ext cx="3352800" cy="2514600"/>
            </a:xfrm>
            <a:prstGeom prst="ellipse">
              <a:avLst/>
            </a:prstGeom>
            <a:noFill/>
            <a:ln w="219075">
              <a:solidFill>
                <a:srgbClr val="AFAFFF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with 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000000"/>
                </a:solidFill>
              </a:rPr>
              <a:t>Notes (cont.)</a:t>
            </a: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876800" y="2133600"/>
          <a:ext cx="3022600" cy="330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3022560" imgH="3301920" progId="Equation.DSMT4">
                  <p:embed/>
                </p:oleObj>
              </mc:Choice>
              <mc:Fallback>
                <p:oleObj name="Equation" r:id="rId3" imgW="3022560" imgH="3301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133600"/>
                        <a:ext cx="3022600" cy="330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914400" y="2159000"/>
          <a:ext cx="28829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2882880" imgH="2692080" progId="Equation.DSMT4">
                  <p:embed/>
                </p:oleObj>
              </mc:Choice>
              <mc:Fallback>
                <p:oleObj name="Equation" r:id="rId5" imgW="2882880" imgH="269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59000"/>
                        <a:ext cx="2882900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>
              <a:buNone/>
            </a:pPr>
            <a:r>
              <a:rPr lang="en-US" b="1" dirty="0">
                <a:solidFill>
                  <a:srgbClr val="000000"/>
                </a:solidFill>
              </a:rPr>
              <a:t>To Write a Fraction with Complex Numbers in Standard Form</a:t>
            </a:r>
          </a:p>
          <a:p>
            <a:pPr marL="463550" indent="-463550">
              <a:buNone/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Multiply both the numerator and denominator by the complex conjugate of the denominator.</a:t>
            </a:r>
          </a:p>
          <a:p>
            <a:pPr marL="463550" indent="-463550">
              <a:buNone/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Simplify the resulting products in both the numerator and denominator.</a:t>
            </a:r>
          </a:p>
          <a:p>
            <a:pPr marL="463550" indent="-463550">
              <a:buNone/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Division with 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Write the following fractions in standard form.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55978" y="1800576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3" imgW="1498320" imgH="838080" progId="Equation.DSMT4">
                  <p:embed/>
                </p:oleObj>
              </mc:Choice>
              <mc:Fallback>
                <p:oleObj name="Equation" r:id="rId3" imgW="14983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1800576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55978" y="302895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302895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49978" y="2719211"/>
          <a:ext cx="2768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7" imgW="2768400" imgH="1002960" progId="Equation.DSMT4">
                  <p:embed/>
                </p:oleObj>
              </mc:Choice>
              <mc:Fallback>
                <p:oleObj name="Equation" r:id="rId7" imgW="2768400" imgH="1002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978" y="2719211"/>
                        <a:ext cx="2768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6173612" y="2775654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9" imgW="2070000" imgH="990360" progId="Equation.DSMT4">
                  <p:embed/>
                </p:oleObj>
              </mc:Choice>
              <mc:Fallback>
                <p:oleObj name="Equation" r:id="rId9" imgW="207000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612" y="2775654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352800" y="3866445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11" imgW="1511280" imgH="838080" progId="Equation.DSMT4">
                  <p:embed/>
                </p:oleObj>
              </mc:Choice>
              <mc:Fallback>
                <p:oleObj name="Equation" r:id="rId11" imgW="15112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66445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900789" y="3874911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13" imgW="1511280" imgH="838080" progId="Equation.DSMT4">
                  <p:embed/>
                </p:oleObj>
              </mc:Choice>
              <mc:Fallback>
                <p:oleObj name="Equation" r:id="rId13" imgW="1511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789" y="3874911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341511" y="4811889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15" imgW="1777680" imgH="838080" progId="Equation.DSMT4">
                  <p:embed/>
                </p:oleObj>
              </mc:Choice>
              <mc:Fallback>
                <p:oleObj name="Equation" r:id="rId15" imgW="1777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511" y="4811889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166077" y="4803423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17" imgW="1765080" imgH="838080" progId="Equation.DSMT4">
                  <p:embed/>
                </p:oleObj>
              </mc:Choice>
              <mc:Fallback>
                <p:oleObj name="Equation" r:id="rId17" imgW="1765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077" y="4803423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133600" y="27432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19" imgW="1054080" imgH="838080" progId="Equation.DSMT4">
                  <p:embed/>
                </p:oleObj>
              </mc:Choice>
              <mc:Fallback>
                <p:oleObj name="Equation" r:id="rId19" imgW="10540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432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225</Words>
  <Application>Microsoft Office PowerPoint</Application>
  <PresentationFormat>On-screen Show (4:3)</PresentationFormat>
  <Paragraphs>42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Courier New</vt:lpstr>
      <vt:lpstr>Arial</vt:lpstr>
      <vt:lpstr>Office Theme</vt:lpstr>
      <vt:lpstr>Equation</vt:lpstr>
      <vt:lpstr>Section 6.7</vt:lpstr>
      <vt:lpstr>Objectives</vt:lpstr>
      <vt:lpstr>Multiplication with Complex Numbers</vt:lpstr>
      <vt:lpstr>Example 1: Multiplication with Complex Numbers</vt:lpstr>
      <vt:lpstr>Example 1: Multiplication with Complex Numbers (cont.)</vt:lpstr>
      <vt:lpstr>Multiplication with Complex Numbers</vt:lpstr>
      <vt:lpstr>Multiplication with Complex Numbers</vt:lpstr>
      <vt:lpstr>Division with Complex Numbers</vt:lpstr>
      <vt:lpstr>Example 2: Division with Complex Numbers</vt:lpstr>
      <vt:lpstr>Example 2: Division with Complex Numbers (cont.)</vt:lpstr>
      <vt:lpstr>Example 2: Division with Complex Numbers (cont.)</vt:lpstr>
      <vt:lpstr>Example 2: Division with Complex Numbers (cont.)</vt:lpstr>
      <vt:lpstr>Example 3: Powers of i 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36</cp:revision>
  <dcterms:created xsi:type="dcterms:W3CDTF">2013-04-26T14:43:13Z</dcterms:created>
  <dcterms:modified xsi:type="dcterms:W3CDTF">2016-10-11T15:09:17Z</dcterms:modified>
</cp:coreProperties>
</file>