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9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7"/>
      <p:bold r:id="rId38"/>
      <p:italic r:id="rId39"/>
      <p:boldItalic r:id="rId4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3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1.fntdata"/><Relationship Id="rId40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2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7" Type="http://schemas.openxmlformats.org/officeDocument/2006/relationships/image" Target="../media/image69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image" Target="../media/image71.wmf"/><Relationship Id="rId7" Type="http://schemas.openxmlformats.org/officeDocument/2006/relationships/image" Target="../media/image73.wmf"/><Relationship Id="rId2" Type="http://schemas.openxmlformats.org/officeDocument/2006/relationships/image" Target="../media/image70.wmf"/><Relationship Id="rId1" Type="http://schemas.openxmlformats.org/officeDocument/2006/relationships/image" Target="../media/image14.wmf"/><Relationship Id="rId6" Type="http://schemas.openxmlformats.org/officeDocument/2006/relationships/image" Target="../media/image65.wmf"/><Relationship Id="rId5" Type="http://schemas.openxmlformats.org/officeDocument/2006/relationships/image" Target="../media/image67.wmf"/><Relationship Id="rId4" Type="http://schemas.openxmlformats.org/officeDocument/2006/relationships/image" Target="../media/image72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7" Type="http://schemas.openxmlformats.org/officeDocument/2006/relationships/image" Target="../media/image88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6" Type="http://schemas.openxmlformats.org/officeDocument/2006/relationships/image" Target="../media/image87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1.wmf"/><Relationship Id="rId7" Type="http://schemas.openxmlformats.org/officeDocument/2006/relationships/image" Target="../media/image95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5" Type="http://schemas.openxmlformats.org/officeDocument/2006/relationships/image" Target="../media/image93.wmf"/><Relationship Id="rId4" Type="http://schemas.openxmlformats.org/officeDocument/2006/relationships/image" Target="../media/image92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8.wmf"/><Relationship Id="rId7" Type="http://schemas.openxmlformats.org/officeDocument/2006/relationships/image" Target="../media/image102.wmf"/><Relationship Id="rId2" Type="http://schemas.openxmlformats.org/officeDocument/2006/relationships/image" Target="../media/image97.wmf"/><Relationship Id="rId1" Type="http://schemas.openxmlformats.org/officeDocument/2006/relationships/image" Target="../media/image96.wmf"/><Relationship Id="rId6" Type="http://schemas.openxmlformats.org/officeDocument/2006/relationships/image" Target="../media/image101.wmf"/><Relationship Id="rId5" Type="http://schemas.openxmlformats.org/officeDocument/2006/relationships/image" Target="../media/image100.wmf"/><Relationship Id="rId4" Type="http://schemas.openxmlformats.org/officeDocument/2006/relationships/image" Target="../media/image99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wmf"/><Relationship Id="rId7" Type="http://schemas.openxmlformats.org/officeDocument/2006/relationships/image" Target="../media/image109.wmf"/><Relationship Id="rId2" Type="http://schemas.openxmlformats.org/officeDocument/2006/relationships/image" Target="../media/image104.wmf"/><Relationship Id="rId1" Type="http://schemas.openxmlformats.org/officeDocument/2006/relationships/image" Target="../media/image103.wmf"/><Relationship Id="rId6" Type="http://schemas.openxmlformats.org/officeDocument/2006/relationships/image" Target="../media/image108.wmf"/><Relationship Id="rId5" Type="http://schemas.openxmlformats.org/officeDocument/2006/relationships/image" Target="../media/image107.wmf"/><Relationship Id="rId4" Type="http://schemas.openxmlformats.org/officeDocument/2006/relationships/image" Target="../media/image106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wmf"/><Relationship Id="rId2" Type="http://schemas.openxmlformats.org/officeDocument/2006/relationships/image" Target="../media/image111.wmf"/><Relationship Id="rId1" Type="http://schemas.openxmlformats.org/officeDocument/2006/relationships/image" Target="../media/image110.wmf"/><Relationship Id="rId6" Type="http://schemas.openxmlformats.org/officeDocument/2006/relationships/image" Target="../media/image115.wmf"/><Relationship Id="rId5" Type="http://schemas.openxmlformats.org/officeDocument/2006/relationships/image" Target="../media/image114.wmf"/><Relationship Id="rId4" Type="http://schemas.openxmlformats.org/officeDocument/2006/relationships/image" Target="../media/image11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wmf"/><Relationship Id="rId3" Type="http://schemas.openxmlformats.org/officeDocument/2006/relationships/image" Target="../media/image118.wmf"/><Relationship Id="rId7" Type="http://schemas.openxmlformats.org/officeDocument/2006/relationships/image" Target="../media/image122.wmf"/><Relationship Id="rId2" Type="http://schemas.openxmlformats.org/officeDocument/2006/relationships/image" Target="../media/image117.wmf"/><Relationship Id="rId1" Type="http://schemas.openxmlformats.org/officeDocument/2006/relationships/image" Target="../media/image116.wmf"/><Relationship Id="rId6" Type="http://schemas.openxmlformats.org/officeDocument/2006/relationships/image" Target="../media/image121.wmf"/><Relationship Id="rId5" Type="http://schemas.openxmlformats.org/officeDocument/2006/relationships/image" Target="../media/image120.wmf"/><Relationship Id="rId4" Type="http://schemas.openxmlformats.org/officeDocument/2006/relationships/image" Target="../media/image119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6.wmf"/><Relationship Id="rId2" Type="http://schemas.openxmlformats.org/officeDocument/2006/relationships/image" Target="../media/image125.wmf"/><Relationship Id="rId1" Type="http://schemas.openxmlformats.org/officeDocument/2006/relationships/image" Target="../media/image124.wmf"/><Relationship Id="rId6" Type="http://schemas.openxmlformats.org/officeDocument/2006/relationships/image" Target="../media/image129.wmf"/><Relationship Id="rId5" Type="http://schemas.openxmlformats.org/officeDocument/2006/relationships/image" Target="../media/image128.wmf"/><Relationship Id="rId4" Type="http://schemas.openxmlformats.org/officeDocument/2006/relationships/image" Target="../media/image127.wmf"/></Relationships>
</file>

<file path=ppt/drawings/_rels/vmlDrawing2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7.wmf"/><Relationship Id="rId3" Type="http://schemas.openxmlformats.org/officeDocument/2006/relationships/image" Target="../media/image132.wmf"/><Relationship Id="rId7" Type="http://schemas.openxmlformats.org/officeDocument/2006/relationships/image" Target="../media/image136.wmf"/><Relationship Id="rId2" Type="http://schemas.openxmlformats.org/officeDocument/2006/relationships/image" Target="../media/image131.wmf"/><Relationship Id="rId1" Type="http://schemas.openxmlformats.org/officeDocument/2006/relationships/image" Target="../media/image130.wmf"/><Relationship Id="rId6" Type="http://schemas.openxmlformats.org/officeDocument/2006/relationships/image" Target="../media/image135.wmf"/><Relationship Id="rId5" Type="http://schemas.openxmlformats.org/officeDocument/2006/relationships/image" Target="../media/image134.wmf"/><Relationship Id="rId4" Type="http://schemas.openxmlformats.org/officeDocument/2006/relationships/image" Target="../media/image133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wmf"/><Relationship Id="rId2" Type="http://schemas.openxmlformats.org/officeDocument/2006/relationships/image" Target="../media/image139.wmf"/><Relationship Id="rId1" Type="http://schemas.openxmlformats.org/officeDocument/2006/relationships/image" Target="../media/image138.wmf"/><Relationship Id="rId6" Type="http://schemas.openxmlformats.org/officeDocument/2006/relationships/image" Target="../media/image143.wmf"/><Relationship Id="rId5" Type="http://schemas.openxmlformats.org/officeDocument/2006/relationships/image" Target="../media/image142.wmf"/><Relationship Id="rId4" Type="http://schemas.openxmlformats.org/officeDocument/2006/relationships/image" Target="../media/image141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6.wmf"/><Relationship Id="rId7" Type="http://schemas.openxmlformats.org/officeDocument/2006/relationships/image" Target="../media/image150.wmf"/><Relationship Id="rId2" Type="http://schemas.openxmlformats.org/officeDocument/2006/relationships/image" Target="../media/image145.wmf"/><Relationship Id="rId1" Type="http://schemas.openxmlformats.org/officeDocument/2006/relationships/image" Target="../media/image144.wmf"/><Relationship Id="rId6" Type="http://schemas.openxmlformats.org/officeDocument/2006/relationships/image" Target="../media/image149.wmf"/><Relationship Id="rId5" Type="http://schemas.openxmlformats.org/officeDocument/2006/relationships/image" Target="../media/image148.wmf"/><Relationship Id="rId4" Type="http://schemas.openxmlformats.org/officeDocument/2006/relationships/image" Target="../media/image147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3.wmf"/><Relationship Id="rId2" Type="http://schemas.openxmlformats.org/officeDocument/2006/relationships/image" Target="../media/image152.wmf"/><Relationship Id="rId1" Type="http://schemas.openxmlformats.org/officeDocument/2006/relationships/image" Target="../media/image151.wmf"/><Relationship Id="rId6" Type="http://schemas.openxmlformats.org/officeDocument/2006/relationships/image" Target="../media/image156.wmf"/><Relationship Id="rId5" Type="http://schemas.openxmlformats.org/officeDocument/2006/relationships/image" Target="../media/image155.wmf"/><Relationship Id="rId4" Type="http://schemas.openxmlformats.org/officeDocument/2006/relationships/image" Target="../media/image154.wmf"/></Relationships>
</file>

<file path=ppt/drawings/_rels/vmlDrawing2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4.wmf"/><Relationship Id="rId3" Type="http://schemas.openxmlformats.org/officeDocument/2006/relationships/image" Target="../media/image159.wmf"/><Relationship Id="rId7" Type="http://schemas.openxmlformats.org/officeDocument/2006/relationships/image" Target="../media/image163.wmf"/><Relationship Id="rId2" Type="http://schemas.openxmlformats.org/officeDocument/2006/relationships/image" Target="../media/image158.wmf"/><Relationship Id="rId1" Type="http://schemas.openxmlformats.org/officeDocument/2006/relationships/image" Target="../media/image157.wmf"/><Relationship Id="rId6" Type="http://schemas.openxmlformats.org/officeDocument/2006/relationships/image" Target="../media/image162.wmf"/><Relationship Id="rId5" Type="http://schemas.openxmlformats.org/officeDocument/2006/relationships/image" Target="../media/image161.wmf"/><Relationship Id="rId4" Type="http://schemas.openxmlformats.org/officeDocument/2006/relationships/image" Target="../media/image160.wmf"/><Relationship Id="rId9" Type="http://schemas.openxmlformats.org/officeDocument/2006/relationships/image" Target="../media/image165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6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14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9/30/2016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55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45C5B2-A66B-470A-B224-81FE599963AF}" type="datetimeFigureOut">
              <a:rPr lang="en-US" smtClean="0"/>
              <a:pPr/>
              <a:t>9/30/2016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7AFAE-F657-4B1E-B166-EFC7A96FF30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594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38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20" Type="http://schemas.openxmlformats.org/officeDocument/2006/relationships/image" Target="../media/image39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39.bin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5.bin"/><Relationship Id="rId18" Type="http://schemas.openxmlformats.org/officeDocument/2006/relationships/image" Target="../media/image47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4.wmf"/><Relationship Id="rId1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6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1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68.bin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9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10" Type="http://schemas.openxmlformats.org/officeDocument/2006/relationships/image" Target="../media/image66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6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13" Type="http://schemas.openxmlformats.org/officeDocument/2006/relationships/oleObject" Target="../embeddings/oleObject75.bin"/><Relationship Id="rId18" Type="http://schemas.openxmlformats.org/officeDocument/2006/relationships/image" Target="../media/image74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12" Type="http://schemas.openxmlformats.org/officeDocument/2006/relationships/image" Target="../media/image67.wmf"/><Relationship Id="rId17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3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74.bin"/><Relationship Id="rId5" Type="http://schemas.openxmlformats.org/officeDocument/2006/relationships/oleObject" Target="../embeddings/oleObject71.bin"/><Relationship Id="rId15" Type="http://schemas.openxmlformats.org/officeDocument/2006/relationships/oleObject" Target="../embeddings/oleObject76.bin"/><Relationship Id="rId10" Type="http://schemas.openxmlformats.org/officeDocument/2006/relationships/image" Target="../media/image72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73.bin"/><Relationship Id="rId14" Type="http://schemas.openxmlformats.org/officeDocument/2006/relationships/image" Target="../media/image65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75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oleObject" Target="../embeddings/oleObject84.bin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81.bin"/><Relationship Id="rId12" Type="http://schemas.openxmlformats.org/officeDocument/2006/relationships/image" Target="../media/image8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83.bin"/><Relationship Id="rId5" Type="http://schemas.openxmlformats.org/officeDocument/2006/relationships/oleObject" Target="../embeddings/oleObject80.bin"/><Relationship Id="rId10" Type="http://schemas.openxmlformats.org/officeDocument/2006/relationships/image" Target="../media/image79.wmf"/><Relationship Id="rId4" Type="http://schemas.openxmlformats.org/officeDocument/2006/relationships/image" Target="../media/image76.wmf"/><Relationship Id="rId9" Type="http://schemas.openxmlformats.org/officeDocument/2006/relationships/oleObject" Target="../embeddings/oleObject82.bin"/><Relationship Id="rId14" Type="http://schemas.openxmlformats.org/officeDocument/2006/relationships/image" Target="../media/image8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oleObject" Target="../embeddings/oleObject90.bin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7.bin"/><Relationship Id="rId12" Type="http://schemas.openxmlformats.org/officeDocument/2006/relationships/image" Target="../media/image8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8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83.wmf"/><Relationship Id="rId11" Type="http://schemas.openxmlformats.org/officeDocument/2006/relationships/oleObject" Target="../embeddings/oleObject89.bin"/><Relationship Id="rId5" Type="http://schemas.openxmlformats.org/officeDocument/2006/relationships/oleObject" Target="../embeddings/oleObject86.bin"/><Relationship Id="rId15" Type="http://schemas.openxmlformats.org/officeDocument/2006/relationships/oleObject" Target="../embeddings/oleObject91.bin"/><Relationship Id="rId10" Type="http://schemas.openxmlformats.org/officeDocument/2006/relationships/image" Target="../media/image85.wmf"/><Relationship Id="rId4" Type="http://schemas.openxmlformats.org/officeDocument/2006/relationships/image" Target="../media/image82.wmf"/><Relationship Id="rId9" Type="http://schemas.openxmlformats.org/officeDocument/2006/relationships/oleObject" Target="../embeddings/oleObject88.bin"/><Relationship Id="rId14" Type="http://schemas.openxmlformats.org/officeDocument/2006/relationships/image" Target="../media/image87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13" Type="http://schemas.openxmlformats.org/officeDocument/2006/relationships/oleObject" Target="../embeddings/oleObject97.bin"/><Relationship Id="rId3" Type="http://schemas.openxmlformats.org/officeDocument/2006/relationships/oleObject" Target="../embeddings/oleObject92.bin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9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5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96.bin"/><Relationship Id="rId5" Type="http://schemas.openxmlformats.org/officeDocument/2006/relationships/oleObject" Target="../embeddings/oleObject93.bin"/><Relationship Id="rId15" Type="http://schemas.openxmlformats.org/officeDocument/2006/relationships/oleObject" Target="../embeddings/oleObject98.bin"/><Relationship Id="rId10" Type="http://schemas.openxmlformats.org/officeDocument/2006/relationships/image" Target="../media/image92.wmf"/><Relationship Id="rId4" Type="http://schemas.openxmlformats.org/officeDocument/2006/relationships/image" Target="../media/image89.wmf"/><Relationship Id="rId9" Type="http://schemas.openxmlformats.org/officeDocument/2006/relationships/oleObject" Target="../embeddings/oleObject95.bin"/><Relationship Id="rId14" Type="http://schemas.openxmlformats.org/officeDocument/2006/relationships/image" Target="../media/image94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13" Type="http://schemas.openxmlformats.org/officeDocument/2006/relationships/oleObject" Target="../embeddings/oleObject104.bin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10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2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97.wmf"/><Relationship Id="rId11" Type="http://schemas.openxmlformats.org/officeDocument/2006/relationships/oleObject" Target="../embeddings/oleObject103.bin"/><Relationship Id="rId5" Type="http://schemas.openxmlformats.org/officeDocument/2006/relationships/oleObject" Target="../embeddings/oleObject100.bin"/><Relationship Id="rId15" Type="http://schemas.openxmlformats.org/officeDocument/2006/relationships/oleObject" Target="../embeddings/oleObject105.bin"/><Relationship Id="rId10" Type="http://schemas.openxmlformats.org/officeDocument/2006/relationships/image" Target="../media/image99.wmf"/><Relationship Id="rId4" Type="http://schemas.openxmlformats.org/officeDocument/2006/relationships/image" Target="../media/image96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101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13" Type="http://schemas.openxmlformats.org/officeDocument/2006/relationships/oleObject" Target="../embeddings/oleObject111.bin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10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9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4.wmf"/><Relationship Id="rId11" Type="http://schemas.openxmlformats.org/officeDocument/2006/relationships/oleObject" Target="../embeddings/oleObject110.bin"/><Relationship Id="rId5" Type="http://schemas.openxmlformats.org/officeDocument/2006/relationships/oleObject" Target="../embeddings/oleObject107.bin"/><Relationship Id="rId15" Type="http://schemas.openxmlformats.org/officeDocument/2006/relationships/oleObject" Target="../embeddings/oleObject112.bin"/><Relationship Id="rId10" Type="http://schemas.openxmlformats.org/officeDocument/2006/relationships/image" Target="../media/image106.wmf"/><Relationship Id="rId4" Type="http://schemas.openxmlformats.org/officeDocument/2006/relationships/image" Target="../media/image103.wmf"/><Relationship Id="rId9" Type="http://schemas.openxmlformats.org/officeDocument/2006/relationships/oleObject" Target="../embeddings/oleObject109.bin"/><Relationship Id="rId14" Type="http://schemas.openxmlformats.org/officeDocument/2006/relationships/image" Target="../media/image108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wmf"/><Relationship Id="rId13" Type="http://schemas.openxmlformats.org/officeDocument/2006/relationships/oleObject" Target="../embeddings/oleObject118.bin"/><Relationship Id="rId3" Type="http://schemas.openxmlformats.org/officeDocument/2006/relationships/oleObject" Target="../embeddings/oleObject113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11.wmf"/><Relationship Id="rId11" Type="http://schemas.openxmlformats.org/officeDocument/2006/relationships/oleObject" Target="../embeddings/oleObject117.bin"/><Relationship Id="rId5" Type="http://schemas.openxmlformats.org/officeDocument/2006/relationships/oleObject" Target="../embeddings/oleObject114.bin"/><Relationship Id="rId10" Type="http://schemas.openxmlformats.org/officeDocument/2006/relationships/image" Target="../media/image113.wmf"/><Relationship Id="rId4" Type="http://schemas.openxmlformats.org/officeDocument/2006/relationships/image" Target="../media/image110.wmf"/><Relationship Id="rId9" Type="http://schemas.openxmlformats.org/officeDocument/2006/relationships/oleObject" Target="../embeddings/oleObject116.bin"/><Relationship Id="rId14" Type="http://schemas.openxmlformats.org/officeDocument/2006/relationships/image" Target="../media/image115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wmf"/><Relationship Id="rId13" Type="http://schemas.openxmlformats.org/officeDocument/2006/relationships/oleObject" Target="../embeddings/oleObject124.bin"/><Relationship Id="rId18" Type="http://schemas.openxmlformats.org/officeDocument/2006/relationships/image" Target="../media/image123.wmf"/><Relationship Id="rId3" Type="http://schemas.openxmlformats.org/officeDocument/2006/relationships/oleObject" Target="../embeddings/oleObject119.bin"/><Relationship Id="rId7" Type="http://schemas.openxmlformats.org/officeDocument/2006/relationships/oleObject" Target="../embeddings/oleObject121.bin"/><Relationship Id="rId12" Type="http://schemas.openxmlformats.org/officeDocument/2006/relationships/image" Target="../media/image120.wmf"/><Relationship Id="rId17" Type="http://schemas.openxmlformats.org/officeDocument/2006/relationships/oleObject" Target="../embeddings/oleObject12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2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17.wmf"/><Relationship Id="rId11" Type="http://schemas.openxmlformats.org/officeDocument/2006/relationships/oleObject" Target="../embeddings/oleObject123.bin"/><Relationship Id="rId5" Type="http://schemas.openxmlformats.org/officeDocument/2006/relationships/oleObject" Target="../embeddings/oleObject120.bin"/><Relationship Id="rId15" Type="http://schemas.openxmlformats.org/officeDocument/2006/relationships/oleObject" Target="../embeddings/oleObject125.bin"/><Relationship Id="rId10" Type="http://schemas.openxmlformats.org/officeDocument/2006/relationships/image" Target="../media/image119.wmf"/><Relationship Id="rId4" Type="http://schemas.openxmlformats.org/officeDocument/2006/relationships/image" Target="../media/image116.wmf"/><Relationship Id="rId9" Type="http://schemas.openxmlformats.org/officeDocument/2006/relationships/oleObject" Target="../embeddings/oleObject122.bin"/><Relationship Id="rId14" Type="http://schemas.openxmlformats.org/officeDocument/2006/relationships/image" Target="../media/image121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6.wmf"/><Relationship Id="rId13" Type="http://schemas.openxmlformats.org/officeDocument/2006/relationships/oleObject" Target="../embeddings/oleObject132.bin"/><Relationship Id="rId3" Type="http://schemas.openxmlformats.org/officeDocument/2006/relationships/oleObject" Target="../embeddings/oleObject127.bin"/><Relationship Id="rId7" Type="http://schemas.openxmlformats.org/officeDocument/2006/relationships/oleObject" Target="../embeddings/oleObject129.bin"/><Relationship Id="rId12" Type="http://schemas.openxmlformats.org/officeDocument/2006/relationships/image" Target="../media/image1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25.wmf"/><Relationship Id="rId11" Type="http://schemas.openxmlformats.org/officeDocument/2006/relationships/oleObject" Target="../embeddings/oleObject131.bin"/><Relationship Id="rId5" Type="http://schemas.openxmlformats.org/officeDocument/2006/relationships/oleObject" Target="../embeddings/oleObject128.bin"/><Relationship Id="rId10" Type="http://schemas.openxmlformats.org/officeDocument/2006/relationships/image" Target="../media/image127.wmf"/><Relationship Id="rId4" Type="http://schemas.openxmlformats.org/officeDocument/2006/relationships/image" Target="../media/image124.wmf"/><Relationship Id="rId9" Type="http://schemas.openxmlformats.org/officeDocument/2006/relationships/oleObject" Target="../embeddings/oleObject130.bin"/><Relationship Id="rId14" Type="http://schemas.openxmlformats.org/officeDocument/2006/relationships/image" Target="../media/image129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2.wmf"/><Relationship Id="rId13" Type="http://schemas.openxmlformats.org/officeDocument/2006/relationships/oleObject" Target="../embeddings/oleObject138.bin"/><Relationship Id="rId18" Type="http://schemas.openxmlformats.org/officeDocument/2006/relationships/image" Target="../media/image137.wmf"/><Relationship Id="rId3" Type="http://schemas.openxmlformats.org/officeDocument/2006/relationships/oleObject" Target="../embeddings/oleObject133.bin"/><Relationship Id="rId7" Type="http://schemas.openxmlformats.org/officeDocument/2006/relationships/oleObject" Target="../embeddings/oleObject135.bin"/><Relationship Id="rId12" Type="http://schemas.openxmlformats.org/officeDocument/2006/relationships/image" Target="../media/image134.wmf"/><Relationship Id="rId17" Type="http://schemas.openxmlformats.org/officeDocument/2006/relationships/oleObject" Target="../embeddings/oleObject14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6.wmf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31.wmf"/><Relationship Id="rId11" Type="http://schemas.openxmlformats.org/officeDocument/2006/relationships/oleObject" Target="../embeddings/oleObject137.bin"/><Relationship Id="rId5" Type="http://schemas.openxmlformats.org/officeDocument/2006/relationships/oleObject" Target="../embeddings/oleObject134.bin"/><Relationship Id="rId15" Type="http://schemas.openxmlformats.org/officeDocument/2006/relationships/oleObject" Target="../embeddings/oleObject139.bin"/><Relationship Id="rId10" Type="http://schemas.openxmlformats.org/officeDocument/2006/relationships/image" Target="../media/image133.wmf"/><Relationship Id="rId4" Type="http://schemas.openxmlformats.org/officeDocument/2006/relationships/image" Target="../media/image130.wmf"/><Relationship Id="rId9" Type="http://schemas.openxmlformats.org/officeDocument/2006/relationships/oleObject" Target="../embeddings/oleObject136.bin"/><Relationship Id="rId14" Type="http://schemas.openxmlformats.org/officeDocument/2006/relationships/image" Target="../media/image135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wmf"/><Relationship Id="rId13" Type="http://schemas.openxmlformats.org/officeDocument/2006/relationships/oleObject" Target="../embeddings/oleObject146.bin"/><Relationship Id="rId3" Type="http://schemas.openxmlformats.org/officeDocument/2006/relationships/oleObject" Target="../embeddings/oleObject141.bin"/><Relationship Id="rId7" Type="http://schemas.openxmlformats.org/officeDocument/2006/relationships/oleObject" Target="../embeddings/oleObject143.bin"/><Relationship Id="rId12" Type="http://schemas.openxmlformats.org/officeDocument/2006/relationships/image" Target="../media/image14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39.wmf"/><Relationship Id="rId11" Type="http://schemas.openxmlformats.org/officeDocument/2006/relationships/oleObject" Target="../embeddings/oleObject145.bin"/><Relationship Id="rId5" Type="http://schemas.openxmlformats.org/officeDocument/2006/relationships/oleObject" Target="../embeddings/oleObject142.bin"/><Relationship Id="rId10" Type="http://schemas.openxmlformats.org/officeDocument/2006/relationships/image" Target="../media/image141.wmf"/><Relationship Id="rId4" Type="http://schemas.openxmlformats.org/officeDocument/2006/relationships/image" Target="../media/image138.wmf"/><Relationship Id="rId9" Type="http://schemas.openxmlformats.org/officeDocument/2006/relationships/oleObject" Target="../embeddings/oleObject144.bin"/><Relationship Id="rId14" Type="http://schemas.openxmlformats.org/officeDocument/2006/relationships/image" Target="../media/image143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6.wmf"/><Relationship Id="rId13" Type="http://schemas.openxmlformats.org/officeDocument/2006/relationships/oleObject" Target="../embeddings/oleObject152.bin"/><Relationship Id="rId3" Type="http://schemas.openxmlformats.org/officeDocument/2006/relationships/oleObject" Target="../embeddings/oleObject147.bin"/><Relationship Id="rId7" Type="http://schemas.openxmlformats.org/officeDocument/2006/relationships/oleObject" Target="../embeddings/oleObject149.bin"/><Relationship Id="rId12" Type="http://schemas.openxmlformats.org/officeDocument/2006/relationships/image" Target="../media/image14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0.wmf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45.wmf"/><Relationship Id="rId11" Type="http://schemas.openxmlformats.org/officeDocument/2006/relationships/oleObject" Target="../embeddings/oleObject151.bin"/><Relationship Id="rId5" Type="http://schemas.openxmlformats.org/officeDocument/2006/relationships/oleObject" Target="../embeddings/oleObject148.bin"/><Relationship Id="rId15" Type="http://schemas.openxmlformats.org/officeDocument/2006/relationships/oleObject" Target="../embeddings/oleObject153.bin"/><Relationship Id="rId10" Type="http://schemas.openxmlformats.org/officeDocument/2006/relationships/image" Target="../media/image147.wmf"/><Relationship Id="rId4" Type="http://schemas.openxmlformats.org/officeDocument/2006/relationships/image" Target="../media/image144.wmf"/><Relationship Id="rId9" Type="http://schemas.openxmlformats.org/officeDocument/2006/relationships/oleObject" Target="../embeddings/oleObject150.bin"/><Relationship Id="rId14" Type="http://schemas.openxmlformats.org/officeDocument/2006/relationships/image" Target="../media/image149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3.wmf"/><Relationship Id="rId13" Type="http://schemas.openxmlformats.org/officeDocument/2006/relationships/oleObject" Target="../embeddings/oleObject159.bin"/><Relationship Id="rId3" Type="http://schemas.openxmlformats.org/officeDocument/2006/relationships/oleObject" Target="../embeddings/oleObject154.bin"/><Relationship Id="rId7" Type="http://schemas.openxmlformats.org/officeDocument/2006/relationships/oleObject" Target="../embeddings/oleObject156.bin"/><Relationship Id="rId12" Type="http://schemas.openxmlformats.org/officeDocument/2006/relationships/image" Target="../media/image15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152.wmf"/><Relationship Id="rId11" Type="http://schemas.openxmlformats.org/officeDocument/2006/relationships/oleObject" Target="../embeddings/oleObject158.bin"/><Relationship Id="rId5" Type="http://schemas.openxmlformats.org/officeDocument/2006/relationships/oleObject" Target="../embeddings/oleObject155.bin"/><Relationship Id="rId10" Type="http://schemas.openxmlformats.org/officeDocument/2006/relationships/image" Target="../media/image154.wmf"/><Relationship Id="rId4" Type="http://schemas.openxmlformats.org/officeDocument/2006/relationships/image" Target="../media/image151.wmf"/><Relationship Id="rId9" Type="http://schemas.openxmlformats.org/officeDocument/2006/relationships/oleObject" Target="../embeddings/oleObject157.bin"/><Relationship Id="rId14" Type="http://schemas.openxmlformats.org/officeDocument/2006/relationships/image" Target="../media/image156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9.wmf"/><Relationship Id="rId13" Type="http://schemas.openxmlformats.org/officeDocument/2006/relationships/oleObject" Target="../embeddings/oleObject165.bin"/><Relationship Id="rId18" Type="http://schemas.openxmlformats.org/officeDocument/2006/relationships/image" Target="../media/image164.wmf"/><Relationship Id="rId3" Type="http://schemas.openxmlformats.org/officeDocument/2006/relationships/oleObject" Target="../embeddings/oleObject160.bin"/><Relationship Id="rId7" Type="http://schemas.openxmlformats.org/officeDocument/2006/relationships/oleObject" Target="../embeddings/oleObject162.bin"/><Relationship Id="rId12" Type="http://schemas.openxmlformats.org/officeDocument/2006/relationships/image" Target="../media/image161.wmf"/><Relationship Id="rId17" Type="http://schemas.openxmlformats.org/officeDocument/2006/relationships/oleObject" Target="../embeddings/oleObject16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3.wmf"/><Relationship Id="rId20" Type="http://schemas.openxmlformats.org/officeDocument/2006/relationships/image" Target="../media/image165.wmf"/><Relationship Id="rId1" Type="http://schemas.openxmlformats.org/officeDocument/2006/relationships/vmlDrawing" Target="../drawings/vmlDrawing26.vml"/><Relationship Id="rId6" Type="http://schemas.openxmlformats.org/officeDocument/2006/relationships/image" Target="../media/image158.wmf"/><Relationship Id="rId11" Type="http://schemas.openxmlformats.org/officeDocument/2006/relationships/oleObject" Target="../embeddings/oleObject164.bin"/><Relationship Id="rId5" Type="http://schemas.openxmlformats.org/officeDocument/2006/relationships/oleObject" Target="../embeddings/oleObject161.bin"/><Relationship Id="rId15" Type="http://schemas.openxmlformats.org/officeDocument/2006/relationships/oleObject" Target="../embeddings/oleObject166.bin"/><Relationship Id="rId10" Type="http://schemas.openxmlformats.org/officeDocument/2006/relationships/image" Target="../media/image160.wmf"/><Relationship Id="rId19" Type="http://schemas.openxmlformats.org/officeDocument/2006/relationships/oleObject" Target="../embeddings/oleObject168.bin"/><Relationship Id="rId4" Type="http://schemas.openxmlformats.org/officeDocument/2006/relationships/image" Target="../media/image157.wmf"/><Relationship Id="rId9" Type="http://schemas.openxmlformats.org/officeDocument/2006/relationships/oleObject" Target="../embeddings/oleObject163.bin"/><Relationship Id="rId14" Type="http://schemas.openxmlformats.org/officeDocument/2006/relationships/image" Target="../media/image162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166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4" Type="http://schemas.openxmlformats.org/officeDocument/2006/relationships/image" Target="../media/image16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24" Type="http://schemas.openxmlformats.org/officeDocument/2006/relationships/image" Target="../media/image13.wmf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2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Relationship Id="rId22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7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3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Quadratic Equations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Quadratic Equations Involving the Sum of Two Squares</a:t>
            </a:r>
          </a:p>
        </p:txBody>
      </p:sp>
      <p:sp>
        <p:nvSpPr>
          <p:cNvPr id="1331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spcBef>
                <a:spcPts val="0"/>
              </a:spcBef>
              <a:buNone/>
            </a:pPr>
            <a:r>
              <a:rPr lang="en-US" dirty="0"/>
              <a:t>Solve the following quadratic equation by factoring: </a:t>
            </a:r>
          </a:p>
          <a:p>
            <a:pPr marL="1588" indent="-1588">
              <a:spcBef>
                <a:spcPts val="0"/>
              </a:spcBef>
              <a:buNone/>
            </a:pPr>
            <a:endParaRPr lang="en-US" dirty="0"/>
          </a:p>
          <a:p>
            <a:pPr marL="1588" indent="-1588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13339" name="Object 27"/>
          <p:cNvGraphicFramePr>
            <a:graphicFrameLocks noChangeAspect="1"/>
          </p:cNvGraphicFramePr>
          <p:nvPr/>
        </p:nvGraphicFramePr>
        <p:xfrm>
          <a:off x="533400" y="1823112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3" imgW="1447560" imgH="380880" progId="Equation.DSMT4">
                  <p:embed/>
                </p:oleObj>
              </mc:Choice>
              <mc:Fallback>
                <p:oleObj name="Equation" r:id="rId3" imgW="1447560" imgH="3808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3112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4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2153155"/>
              </p:ext>
            </p:extLst>
          </p:nvPr>
        </p:nvGraphicFramePr>
        <p:xfrm>
          <a:off x="5416550" y="2495550"/>
          <a:ext cx="35052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5" imgW="3504960" imgH="1104840" progId="Equation.DSMT4">
                  <p:embed/>
                </p:oleObj>
              </mc:Choice>
              <mc:Fallback>
                <p:oleObj name="Equation" r:id="rId5" imgW="3504960" imgH="110484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6550" y="2495550"/>
                        <a:ext cx="35052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958152" y="2334904"/>
          <a:ext cx="1295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7" imgW="1295280" imgH="469800" progId="Equation.DSMT4">
                  <p:embed/>
                </p:oleObj>
              </mc:Choice>
              <mc:Fallback>
                <p:oleObj name="Equation" r:id="rId7" imgW="12952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8152" y="2334904"/>
                        <a:ext cx="1295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833563" y="2955925"/>
          <a:ext cx="2463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9" imgW="2463480" imgH="368280" progId="Equation.DSMT4">
                  <p:embed/>
                </p:oleObj>
              </mc:Choice>
              <mc:Fallback>
                <p:oleObj name="Equation" r:id="rId9" imgW="246348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3563" y="2955925"/>
                        <a:ext cx="2463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524000" y="3505200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11" imgW="1307880" imgH="291960" progId="Equation.DSMT4">
                  <p:embed/>
                </p:oleObj>
              </mc:Choice>
              <mc:Fallback>
                <p:oleObj name="Equation" r:id="rId11" imgW="13078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505200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2095500" y="4038600"/>
          <a:ext cx="1028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13" imgW="1028520" imgH="279360" progId="Equation.DSMT4">
                  <p:embed/>
                </p:oleObj>
              </mc:Choice>
              <mc:Fallback>
                <p:oleObj name="Equation" r:id="rId13" imgW="102852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4038600"/>
                        <a:ext cx="1028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3200400" y="3554104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15" imgW="342720" imgH="241200" progId="Equation.DSMT4">
                  <p:embed/>
                </p:oleObj>
              </mc:Choice>
              <mc:Fallback>
                <p:oleObj name="Equation" r:id="rId15" imgW="34272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554104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3864592" y="3517900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17" imgW="1307880" imgH="291960" progId="Equation.DSMT4">
                  <p:embed/>
                </p:oleObj>
              </mc:Choice>
              <mc:Fallback>
                <p:oleObj name="Equation" r:id="rId17" imgW="130788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4592" y="3517900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4444052" y="4038600"/>
          <a:ext cx="812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19" imgW="812520" imgH="279360" progId="Equation.DSMT4">
                  <p:embed/>
                </p:oleObj>
              </mc:Choice>
              <mc:Fallback>
                <p:oleObj name="Equation" r:id="rId19" imgW="81252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4052" y="4038600"/>
                        <a:ext cx="812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Quadratic Equations Involving the Sum of Two Squares (cont.)</a:t>
            </a:r>
          </a:p>
        </p:txBody>
      </p:sp>
      <p:sp>
        <p:nvSpPr>
          <p:cNvPr id="1434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763">
              <a:buNone/>
              <a:tabLst>
                <a:tab pos="463550" algn="l"/>
              </a:tabLst>
            </a:pPr>
            <a:r>
              <a:rPr lang="en-US" b="1" dirty="0"/>
              <a:t>Check: </a:t>
            </a:r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932296" y="1749756"/>
          <a:ext cx="19939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3" imgW="1993680" imgH="799920" progId="Equation.DSMT4">
                  <p:embed/>
                </p:oleObj>
              </mc:Choice>
              <mc:Fallback>
                <p:oleObj name="Equation" r:id="rId3" imgW="1993680" imgH="799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296" y="1749756"/>
                        <a:ext cx="19939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375848" y="2674960"/>
          <a:ext cx="1562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5" imgW="1562040" imgH="698400" progId="Equation.DSMT4">
                  <p:embed/>
                </p:oleObj>
              </mc:Choice>
              <mc:Fallback>
                <p:oleObj name="Equation" r:id="rId5" imgW="1562040" imgH="698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5848" y="2674960"/>
                        <a:ext cx="1562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397456" y="3554104"/>
          <a:ext cx="1524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7" imgW="1523880" imgH="698400" progId="Equation.DSMT4">
                  <p:embed/>
                </p:oleObj>
              </mc:Choice>
              <mc:Fallback>
                <p:oleObj name="Equation" r:id="rId7" imgW="1523880" imgH="698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456" y="3554104"/>
                        <a:ext cx="1524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124200" y="44958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9" imgW="825480" imgH="291960" progId="Equation.DSMT4">
                  <p:embed/>
                </p:oleObj>
              </mc:Choice>
              <mc:Fallback>
                <p:oleObj name="Equation" r:id="rId9" imgW="8254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495800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904096" y="1820840"/>
          <a:ext cx="1778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11" imgW="1777680" imgH="799920" progId="Equation.DSMT4">
                  <p:embed/>
                </p:oleObj>
              </mc:Choice>
              <mc:Fallback>
                <p:oleObj name="Equation" r:id="rId11" imgW="1777680" imgH="7999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4096" y="1820840"/>
                        <a:ext cx="1778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119048" y="2743200"/>
          <a:ext cx="1562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13" imgW="1562040" imgH="698400" progId="Equation.DSMT4">
                  <p:embed/>
                </p:oleObj>
              </mc:Choice>
              <mc:Fallback>
                <p:oleObj name="Equation" r:id="rId13" imgW="1562040" imgH="698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9048" y="2743200"/>
                        <a:ext cx="1562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5140656" y="3624616"/>
          <a:ext cx="1524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15" imgW="1523880" imgH="698400" progId="Equation.DSMT4">
                  <p:embed/>
                </p:oleObj>
              </mc:Choice>
              <mc:Fallback>
                <p:oleObj name="Equation" r:id="rId15" imgW="1523880" imgH="698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656" y="3624616"/>
                        <a:ext cx="1524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5867400" y="45720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17" imgW="825480" imgH="291960" progId="Equation.DSMT4">
                  <p:embed/>
                </p:oleObj>
              </mc:Choice>
              <mc:Fallback>
                <p:oleObj name="Equation" r:id="rId17" imgW="8254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572000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Using the Definition of Square Root and the Square Root Property</a:t>
            </a:r>
          </a:p>
        </p:txBody>
      </p:sp>
      <p:sp>
        <p:nvSpPr>
          <p:cNvPr id="1536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334962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42900" lvl="0" indent="-342900" algn="ctr" eaLnBrk="0" hangingPunct="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000000"/>
                </a:solidFill>
              </a:rPr>
              <a:t>Square Root Property</a:t>
            </a:r>
          </a:p>
          <a:p>
            <a:pPr>
              <a:spcBef>
                <a:spcPts val="1800"/>
              </a:spcBef>
            </a:pPr>
            <a:r>
              <a:rPr lang="en-US" sz="2800" dirty="0">
                <a:solidFill>
                  <a:srgbClr val="000000"/>
                </a:solidFill>
              </a:rPr>
              <a:t>If             then 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If                       then 		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b="1" dirty="0">
                <a:solidFill>
                  <a:srgbClr val="000000"/>
                </a:solidFill>
              </a:rPr>
              <a:t>Note: </a:t>
            </a: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 is negative 	     then the solutions will be nonreal.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816592" y="1953904"/>
          <a:ext cx="939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3" imgW="939600" imgH="419040" progId="Equation.DSMT4">
                  <p:embed/>
                </p:oleObj>
              </mc:Choice>
              <mc:Fallback>
                <p:oleObj name="Equation" r:id="rId3" imgW="939600" imgH="41904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592" y="1953904"/>
                        <a:ext cx="9398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492992" y="1940256"/>
          <a:ext cx="127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5" imgW="1269720" imgH="444240" progId="Equation.DSMT4">
                  <p:embed/>
                </p:oleObj>
              </mc:Choice>
              <mc:Fallback>
                <p:oleObj name="Equation" r:id="rId5" imgW="1269720" imgH="44424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992" y="1940256"/>
                        <a:ext cx="1270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838200" y="2766704"/>
          <a:ext cx="1676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7" imgW="1676160" imgH="533160" progId="Equation.DSMT4">
                  <p:embed/>
                </p:oleObj>
              </mc:Choice>
              <mc:Fallback>
                <p:oleObj name="Equation" r:id="rId7" imgW="1676160" imgH="53316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766704"/>
                        <a:ext cx="16764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3331192" y="2767652"/>
          <a:ext cx="3911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9" imgW="3911400" imgH="622080" progId="Equation.DSMT4">
                  <p:embed/>
                </p:oleObj>
              </mc:Choice>
              <mc:Fallback>
                <p:oleObj name="Equation" r:id="rId9" imgW="3911400" imgH="62208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1192" y="2767652"/>
                        <a:ext cx="3911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3505200" y="3694752"/>
          <a:ext cx="1054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11" imgW="1054080" imgH="469800" progId="Equation.DSMT4">
                  <p:embed/>
                </p:oleObj>
              </mc:Choice>
              <mc:Fallback>
                <p:oleObj name="Equation" r:id="rId11" imgW="1054080" imgH="4698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694752"/>
                        <a:ext cx="1054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Using the Square Root Property to Solve Quadratic Equations</a:t>
            </a:r>
          </a:p>
        </p:txBody>
      </p:sp>
      <p:sp>
        <p:nvSpPr>
          <p:cNvPr id="163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r>
              <a:rPr lang="en-US" dirty="0"/>
              <a:t>Solve the following quadratic equations using the Square Root Property.</a:t>
            </a:r>
          </a:p>
          <a:p>
            <a:pPr marL="1588" indent="-1588">
              <a:buNone/>
              <a:tabLst>
                <a:tab pos="463550" algn="l"/>
              </a:tabLst>
            </a:pPr>
            <a:endParaRPr lang="en-US" dirty="0"/>
          </a:p>
          <a:p>
            <a:pPr marL="1588" indent="-1588">
              <a:lnSpc>
                <a:spcPct val="150000"/>
              </a:lnSpc>
              <a:buNone/>
              <a:tabLst>
                <a:tab pos="463550" algn="l"/>
              </a:tabLst>
            </a:pPr>
            <a:r>
              <a:rPr lang="en-US" b="1" dirty="0"/>
              <a:t>Solution: </a:t>
            </a:r>
            <a:endParaRPr lang="en-US" dirty="0"/>
          </a:p>
          <a:p>
            <a:pPr marL="1588" indent="-1588">
              <a:buNone/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89096" name="Object 8"/>
          <p:cNvGraphicFramePr>
            <a:graphicFrameLocks noChangeAspect="1"/>
          </p:cNvGraphicFramePr>
          <p:nvPr/>
        </p:nvGraphicFramePr>
        <p:xfrm>
          <a:off x="530352" y="2286000"/>
          <a:ext cx="2082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3" imgW="2082600" imgH="533160" progId="Equation.DSMT4">
                  <p:embed/>
                </p:oleObj>
              </mc:Choice>
              <mc:Fallback>
                <p:oleObj name="Equation" r:id="rId3" imgW="2082600" imgH="5331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86000"/>
                        <a:ext cx="2082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9" name="Object 11"/>
          <p:cNvGraphicFramePr>
            <a:graphicFrameLocks noChangeAspect="1"/>
          </p:cNvGraphicFramePr>
          <p:nvPr/>
        </p:nvGraphicFramePr>
        <p:xfrm>
          <a:off x="4724400" y="3048000"/>
          <a:ext cx="1625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5" imgW="1625400" imgH="241200" progId="Equation.DSMT4">
                  <p:embed/>
                </p:oleObj>
              </mc:Choice>
              <mc:Fallback>
                <p:oleObj name="Equation" r:id="rId5" imgW="1625400" imgH="241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048000"/>
                        <a:ext cx="1625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981200" y="2895600"/>
          <a:ext cx="1587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7" imgW="1587240" imgH="533160" progId="Equation.DSMT4">
                  <p:embed/>
                </p:oleObj>
              </mc:Choice>
              <mc:Fallback>
                <p:oleObj name="Equation" r:id="rId7" imgW="15872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95600"/>
                        <a:ext cx="1587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362200" y="3505200"/>
          <a:ext cx="1701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9" imgW="1701720" imgH="482400" progId="Equation.DSMT4">
                  <p:embed/>
                </p:oleObj>
              </mc:Choice>
              <mc:Fallback>
                <p:oleObj name="Equation" r:id="rId9" imgW="170172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505200"/>
                        <a:ext cx="1701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846696" y="4128448"/>
          <a:ext cx="1879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11" imgW="1879560" imgH="507960" progId="Equation.DSMT4">
                  <p:embed/>
                </p:oleObj>
              </mc:Choice>
              <mc:Fallback>
                <p:oleObj name="Equation" r:id="rId11" imgW="1879560" imgH="507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696" y="4128448"/>
                        <a:ext cx="18796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Using the Square Root Property to Solve Quadratic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endParaRPr lang="en-US" b="1" dirty="0"/>
          </a:p>
          <a:p>
            <a:pPr marL="1588" indent="-1588">
              <a:lnSpc>
                <a:spcPct val="150000"/>
              </a:lnSpc>
              <a:buNone/>
              <a:tabLst>
                <a:tab pos="463550" algn="l"/>
              </a:tabLst>
            </a:pPr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74769" name="Object 17"/>
          <p:cNvGraphicFramePr>
            <a:graphicFrameLocks noChangeAspect="1"/>
          </p:cNvGraphicFramePr>
          <p:nvPr/>
        </p:nvGraphicFramePr>
        <p:xfrm>
          <a:off x="545152" y="1357952"/>
          <a:ext cx="172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3" imgW="1726920" imgH="380880" progId="Equation.DSMT4">
                  <p:embed/>
                </p:oleObj>
              </mc:Choice>
              <mc:Fallback>
                <p:oleObj name="Equation" r:id="rId3" imgW="1726920" imgH="3808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152" y="1357952"/>
                        <a:ext cx="172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4191000" y="2119952"/>
          <a:ext cx="1625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5" imgW="1625400" imgH="241200" progId="Equation.DSMT4">
                  <p:embed/>
                </p:oleObj>
              </mc:Choice>
              <mc:Fallback>
                <p:oleObj name="Equation" r:id="rId5" imgW="1625400" imgH="241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119952"/>
                        <a:ext cx="16256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106304" y="2002808"/>
          <a:ext cx="124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7" imgW="1244520" imgH="380880" progId="Equation.DSMT4">
                  <p:embed/>
                </p:oleObj>
              </mc:Choice>
              <mc:Fallback>
                <p:oleObj name="Equation" r:id="rId7" imgW="12445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304" y="2002808"/>
                        <a:ext cx="124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237096" y="2585112"/>
          <a:ext cx="158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9" imgW="1587240" imgH="444240" progId="Equation.DSMT4">
                  <p:embed/>
                </p:oleObj>
              </mc:Choice>
              <mc:Fallback>
                <p:oleObj name="Equation" r:id="rId9" imgW="158724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7096" y="2585112"/>
                        <a:ext cx="158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237096" y="3241344"/>
          <a:ext cx="107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11" imgW="1079280" imgH="380880" progId="Equation.DSMT4">
                  <p:embed/>
                </p:oleObj>
              </mc:Choice>
              <mc:Fallback>
                <p:oleObj name="Equation" r:id="rId11" imgW="10792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7096" y="3241344"/>
                        <a:ext cx="107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Completing the Square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r>
              <a:rPr lang="en-US" dirty="0"/>
              <a:t>Add the constant that will complete the square for each expression, and write the new expression as the square of a binomial.</a:t>
            </a:r>
          </a:p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r>
              <a:rPr lang="en-US" b="1" dirty="0"/>
              <a:t>Solution: </a:t>
            </a:r>
            <a:endParaRPr lang="en-US" dirty="0"/>
          </a:p>
          <a:p>
            <a:pPr marL="1588" indent="-1588">
              <a:buNone/>
            </a:pP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41360" y="2688608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3" imgW="1688760" imgH="380880" progId="Equation.DSMT4">
                  <p:embed/>
                </p:oleObj>
              </mc:Choice>
              <mc:Fallback>
                <p:oleObj name="Equation" r:id="rId3" imgW="1688760" imgH="3808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60" y="2688608"/>
                        <a:ext cx="1689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39" name="Object 3"/>
          <p:cNvGraphicFramePr>
            <a:graphicFrameLocks noChangeAspect="1"/>
          </p:cNvGraphicFramePr>
          <p:nvPr/>
        </p:nvGraphicFramePr>
        <p:xfrm>
          <a:off x="660400" y="3788392"/>
          <a:ext cx="47371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5" imgW="4736880" imgH="2133360" progId="Equation.DSMT4">
                  <p:embed/>
                </p:oleObj>
              </mc:Choice>
              <mc:Fallback>
                <p:oleObj name="Equation" r:id="rId5" imgW="4736880" imgH="21333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3788392"/>
                        <a:ext cx="4737100" cy="213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1" name="Object 5"/>
          <p:cNvGraphicFramePr>
            <a:graphicFrameLocks noChangeAspect="1"/>
          </p:cNvGraphicFramePr>
          <p:nvPr/>
        </p:nvGraphicFramePr>
        <p:xfrm>
          <a:off x="5638800" y="4524044"/>
          <a:ext cx="3200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7" imgW="3200400" imgH="927000" progId="Equation.DSMT4">
                  <p:embed/>
                </p:oleObj>
              </mc:Choice>
              <mc:Fallback>
                <p:oleObj name="Equation" r:id="rId7" imgW="3200400" imgH="927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524044"/>
                        <a:ext cx="3200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3" name="Object 7"/>
          <p:cNvGraphicFramePr>
            <a:graphicFrameLocks noChangeAspect="1"/>
          </p:cNvGraphicFramePr>
          <p:nvPr/>
        </p:nvGraphicFramePr>
        <p:xfrm>
          <a:off x="2362200" y="3878240"/>
          <a:ext cx="190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9" imgW="190440" imgH="304560" progId="Equation.DSMT4">
                  <p:embed/>
                </p:oleObj>
              </mc:Choice>
              <mc:Fallback>
                <p:oleObj name="Equation" r:id="rId9" imgW="190440" imgH="3045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878240"/>
                        <a:ext cx="190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4" name="Object 8"/>
          <p:cNvGraphicFramePr>
            <a:graphicFrameLocks noChangeAspect="1"/>
          </p:cNvGraphicFramePr>
          <p:nvPr/>
        </p:nvGraphicFramePr>
        <p:xfrm>
          <a:off x="3619500" y="3891888"/>
          <a:ext cx="190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11" imgW="190440" imgH="304560" progId="Equation.DSMT4">
                  <p:embed/>
                </p:oleObj>
              </mc:Choice>
              <mc:Fallback>
                <p:oleObj name="Equation" r:id="rId11" imgW="190440" imgH="3045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3891888"/>
                        <a:ext cx="190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6566503"/>
              </p:ext>
            </p:extLst>
          </p:nvPr>
        </p:nvGraphicFramePr>
        <p:xfrm>
          <a:off x="3693846" y="5535784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13" imgW="368280" imgH="291960" progId="Equation.DSMT4">
                  <p:embed/>
                </p:oleObj>
              </mc:Choice>
              <mc:Fallback>
                <p:oleObj name="Equation" r:id="rId13" imgW="368280" imgH="291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3846" y="5535784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6" name="Object 10"/>
          <p:cNvGraphicFramePr>
            <a:graphicFrameLocks noChangeAspect="1"/>
          </p:cNvGraphicFramePr>
          <p:nvPr/>
        </p:nvGraphicFramePr>
        <p:xfrm>
          <a:off x="4482152" y="5492088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15" imgW="698400" imgH="291960" progId="Equation.DSMT4">
                  <p:embed/>
                </p:oleObj>
              </mc:Choice>
              <mc:Fallback>
                <p:oleObj name="Equation" r:id="rId15" imgW="698400" imgH="2919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2152" y="5492088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Completing the Square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b="1" dirty="0"/>
          </a:p>
          <a:p>
            <a:pPr marL="1588" indent="-1588">
              <a:lnSpc>
                <a:spcPct val="150000"/>
              </a:lnSpc>
              <a:buNone/>
            </a:pPr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476750" y="2659988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3" imgW="914400" imgH="336960" progId="Equation.DSMT4">
                  <p:embed/>
                </p:oleObj>
              </mc:Choice>
              <mc:Fallback>
                <p:oleObj name="Equation" r:id="rId3" imgW="914400" imgH="3369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0" y="2659988"/>
                        <a:ext cx="190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525440" y="1377288"/>
          <a:ext cx="151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5" imgW="1511280" imgH="380880" progId="Equation.DSMT4">
                  <p:embed/>
                </p:oleObj>
              </mc:Choice>
              <mc:Fallback>
                <p:oleObj name="Equation" r:id="rId5" imgW="1511280" imgH="3808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40" y="1377288"/>
                        <a:ext cx="1511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587992" y="2698088"/>
          <a:ext cx="5041900" cy="279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7" imgW="5041800" imgH="2793960" progId="Equation.DSMT4">
                  <p:embed/>
                </p:oleObj>
              </mc:Choice>
              <mc:Fallback>
                <p:oleObj name="Equation" r:id="rId7" imgW="5041800" imgH="27939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992" y="2698088"/>
                        <a:ext cx="5041900" cy="279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4" name="Object 14"/>
          <p:cNvGraphicFramePr>
            <a:graphicFrameLocks noChangeAspect="1"/>
          </p:cNvGraphicFramePr>
          <p:nvPr/>
        </p:nvGraphicFramePr>
        <p:xfrm>
          <a:off x="2160896" y="2798740"/>
          <a:ext cx="190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9" imgW="190440" imgH="304560" progId="Equation.DSMT4">
                  <p:embed/>
                </p:oleObj>
              </mc:Choice>
              <mc:Fallback>
                <p:oleObj name="Equation" r:id="rId9" imgW="190440" imgH="3045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896" y="2798740"/>
                        <a:ext cx="190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5" name="Object 15"/>
          <p:cNvGraphicFramePr>
            <a:graphicFrameLocks noChangeAspect="1"/>
          </p:cNvGraphicFramePr>
          <p:nvPr/>
        </p:nvGraphicFramePr>
        <p:xfrm>
          <a:off x="3418196" y="2811440"/>
          <a:ext cx="190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11" imgW="190440" imgH="304560" progId="Equation.DSMT4">
                  <p:embed/>
                </p:oleObj>
              </mc:Choice>
              <mc:Fallback>
                <p:oleObj name="Equation" r:id="rId11" imgW="190440" imgH="3045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8196" y="2811440"/>
                        <a:ext cx="190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6" name="Object 16"/>
          <p:cNvGraphicFramePr>
            <a:graphicFrameLocks noChangeAspect="1"/>
          </p:cNvGraphicFramePr>
          <p:nvPr/>
        </p:nvGraphicFramePr>
        <p:xfrm>
          <a:off x="5715000" y="3434688"/>
          <a:ext cx="3200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13" imgW="3200400" imgH="927000" progId="Equation.DSMT4">
                  <p:embed/>
                </p:oleObj>
              </mc:Choice>
              <mc:Fallback>
                <p:oleObj name="Equation" r:id="rId13" imgW="3200400" imgH="9270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434688"/>
                        <a:ext cx="3200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7" name="Object 17"/>
          <p:cNvGraphicFramePr>
            <a:graphicFrameLocks noChangeAspect="1"/>
          </p:cNvGraphicFramePr>
          <p:nvPr/>
        </p:nvGraphicFramePr>
        <p:xfrm>
          <a:off x="3657600" y="4501488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15" imgW="444240" imgH="838080" progId="Equation.DSMT4">
                  <p:embed/>
                </p:oleObj>
              </mc:Choice>
              <mc:Fallback>
                <p:oleObj name="Equation" r:id="rId15" imgW="444240" imgH="8380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501488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8" name="Object 18"/>
          <p:cNvGraphicFramePr>
            <a:graphicFrameLocks noChangeAspect="1"/>
          </p:cNvGraphicFramePr>
          <p:nvPr/>
        </p:nvGraphicFramePr>
        <p:xfrm>
          <a:off x="4572000" y="4501488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17" imgW="761760" imgH="838080" progId="Equation.DSMT4">
                  <p:embed/>
                </p:oleObj>
              </mc:Choice>
              <mc:Fallback>
                <p:oleObj name="Equation" r:id="rId17" imgW="761760" imgH="8380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501488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Solving Quadratic Equations by Completing the Square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434022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342900" lvl="0" indent="-342900" algn="ctr" eaLnBrk="0" hangingPunct="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000000"/>
                </a:solidFill>
              </a:rPr>
              <a:t>To Solve a Quadratic by Completing the Square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1.</a:t>
            </a:r>
            <a:r>
              <a:rPr lang="en-US" sz="2800" dirty="0">
                <a:solidFill>
                  <a:srgbClr val="000000"/>
                </a:solidFill>
              </a:rPr>
              <a:t>	If necessary, divide or multiply both sides of the 	equation so that the leading coefficient (the 	coefficient of     ) is 1.</a:t>
            </a:r>
          </a:p>
          <a:p>
            <a:pPr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2.</a:t>
            </a:r>
            <a:r>
              <a:rPr lang="en-US" sz="2800" dirty="0">
                <a:solidFill>
                  <a:srgbClr val="000000"/>
                </a:solidFill>
              </a:rPr>
              <a:t>	If necessary, isolate the constant term on one side 	of the equation.</a:t>
            </a:r>
          </a:p>
          <a:p>
            <a:pPr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3.</a:t>
            </a:r>
            <a:r>
              <a:rPr lang="en-US" sz="2800" dirty="0">
                <a:solidFill>
                  <a:srgbClr val="000000"/>
                </a:solidFill>
              </a:rPr>
              <a:t>	Find the constant that completes the square of the 	polynomial and add this constant to both sides. 	Rewrite the polynomial as the square of a binomial.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958152" y="2819400"/>
          <a:ext cx="330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tion" r:id="rId3" imgW="330120" imgH="368280" progId="Equation.DSMT4">
                  <p:embed/>
                </p:oleObj>
              </mc:Choice>
              <mc:Fallback>
                <p:oleObj name="Equation" r:id="rId3" imgW="330120" imgH="3682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8152" y="2819400"/>
                        <a:ext cx="3302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Solving Quadratic Equations by Completing the Square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endParaRPr lang="en-US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161582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342900" lvl="0" indent="-342900" algn="ctr" eaLnBrk="0" hangingPunct="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000000"/>
                </a:solidFill>
              </a:rPr>
              <a:t>To Solve a Quadratic by Completing the Square (cont.)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4.</a:t>
            </a:r>
            <a:r>
              <a:rPr lang="en-US" sz="2800" dirty="0">
                <a:solidFill>
                  <a:srgbClr val="000000"/>
                </a:solidFill>
              </a:rPr>
              <a:t>	Use the Square Root Property to find the solutions 	of the equation.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5: Solving Quadratic Equations by Completing the Square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r>
              <a:rPr lang="en-US" dirty="0"/>
              <a:t>Solve the following quadratic equations by completing the square.</a:t>
            </a:r>
          </a:p>
          <a:p>
            <a:pPr marL="1588" indent="-1588">
              <a:buNone/>
              <a:tabLst>
                <a:tab pos="463550" algn="l"/>
              </a:tabLst>
            </a:pPr>
            <a:endParaRPr lang="en-US" dirty="0"/>
          </a:p>
          <a:p>
            <a:pPr marL="1588" indent="-1588">
              <a:lnSpc>
                <a:spcPct val="150000"/>
              </a:lnSpc>
              <a:buNone/>
              <a:tabLst>
                <a:tab pos="463550" algn="l"/>
              </a:tabLst>
            </a:pPr>
            <a:r>
              <a:rPr lang="en-US" b="1" dirty="0"/>
              <a:t>Solution: </a:t>
            </a:r>
            <a:endParaRPr lang="en-US" dirty="0"/>
          </a:p>
          <a:p>
            <a:pPr marL="1588" indent="-1588">
              <a:buNone/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47048" y="227804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3" imgW="2197080" imgH="380880" progId="Equation.DSMT4">
                  <p:embed/>
                </p:oleObj>
              </mc:Choice>
              <mc:Fallback>
                <p:oleObj name="Equation" r:id="rId3" imgW="2197080" imgH="380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2278040"/>
                        <a:ext cx="2197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2" name="Object 10"/>
          <p:cNvGraphicFramePr>
            <a:graphicFrameLocks noChangeAspect="1"/>
          </p:cNvGraphicFramePr>
          <p:nvPr/>
        </p:nvGraphicFramePr>
        <p:xfrm>
          <a:off x="5029200" y="2811440"/>
          <a:ext cx="38227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5" imgW="3822480" imgH="1168200" progId="Equation.DSMT4">
                  <p:embed/>
                </p:oleObj>
              </mc:Choice>
              <mc:Fallback>
                <p:oleObj name="Equation" r:id="rId5" imgW="3822480" imgH="1168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811440"/>
                        <a:ext cx="38227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8172322"/>
              </p:ext>
            </p:extLst>
          </p:nvPr>
        </p:nvGraphicFramePr>
        <p:xfrm>
          <a:off x="5030788" y="4119540"/>
          <a:ext cx="3340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7" imgW="3340080" imgH="901440" progId="Equation.DSMT4">
                  <p:embed/>
                </p:oleObj>
              </mc:Choice>
              <mc:Fallback>
                <p:oleObj name="Equation" r:id="rId7" imgW="3340080" imgH="9014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0788" y="4119540"/>
                        <a:ext cx="3340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2424752" y="2930856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9" imgW="1701720" imgH="380880" progId="Equation.DSMT4">
                  <p:embed/>
                </p:oleObj>
              </mc:Choice>
              <mc:Fallback>
                <p:oleObj name="Equation" r:id="rId9" imgW="17017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752" y="2930856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1779896" y="4191000"/>
          <a:ext cx="299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11" imgW="2997000" imgH="380880" progId="Equation.DSMT4">
                  <p:embed/>
                </p:oleObj>
              </mc:Choice>
              <mc:Fallback>
                <p:oleObj name="Equation" r:id="rId11" imgW="29970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9896" y="4191000"/>
                        <a:ext cx="299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2362200" y="4876800"/>
          <a:ext cx="1765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13" imgW="1765080" imgH="533160" progId="Equation.DSMT4">
                  <p:embed/>
                </p:oleObj>
              </mc:Choice>
              <mc:Fallback>
                <p:oleObj name="Equation" r:id="rId13" imgW="176508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876800"/>
                        <a:ext cx="1765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Objectives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dirty="0"/>
              <a:t>Solve quadratic equations by factoring.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dirty="0"/>
              <a:t>Solve quadratic equations by using the definition of square root.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dirty="0"/>
              <a:t>Solve quadratic equations by completing the square.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dirty="0"/>
              <a:t>Find polynomials with given roots.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5: Solving Quadratic Equations by Completing the Square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r>
              <a:rPr lang="en-US" dirty="0"/>
              <a:t>	    		       or</a:t>
            </a:r>
          </a:p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r>
              <a:rPr lang="en-US" dirty="0"/>
              <a:t>There are two real solutions: </a:t>
            </a:r>
          </a:p>
          <a:p>
            <a:pPr marL="1588" indent="-1588">
              <a:buNone/>
            </a:pPr>
            <a:r>
              <a:rPr lang="en-US" dirty="0"/>
              <a:t>We write </a:t>
            </a:r>
          </a:p>
        </p:txBody>
      </p:sp>
      <p:graphicFrame>
        <p:nvGraphicFramePr>
          <p:cNvPr id="78873" name="Object 25"/>
          <p:cNvGraphicFramePr>
            <a:graphicFrameLocks noChangeAspect="1"/>
          </p:cNvGraphicFramePr>
          <p:nvPr/>
        </p:nvGraphicFramePr>
        <p:xfrm>
          <a:off x="4775200" y="2832100"/>
          <a:ext cx="307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Equation" r:id="rId3" imgW="3073320" imgH="444240" progId="Equation.DSMT4">
                  <p:embed/>
                </p:oleObj>
              </mc:Choice>
              <mc:Fallback>
                <p:oleObj name="Equation" r:id="rId3" imgW="3073320" imgH="44424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2832100"/>
                        <a:ext cx="307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74" name="Object 26"/>
          <p:cNvGraphicFramePr>
            <a:graphicFrameLocks noChangeAspect="1"/>
          </p:cNvGraphicFramePr>
          <p:nvPr/>
        </p:nvGraphicFramePr>
        <p:xfrm>
          <a:off x="1905000" y="3333464"/>
          <a:ext cx="173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Equation" r:id="rId5" imgW="1739880" imgH="444240" progId="Equation.DSMT4">
                  <p:embed/>
                </p:oleObj>
              </mc:Choice>
              <mc:Fallback>
                <p:oleObj name="Equation" r:id="rId5" imgW="1739880" imgH="44424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333464"/>
                        <a:ext cx="173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5791200" y="1344304"/>
          <a:ext cx="3162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Equation" r:id="rId7" imgW="3162240" imgH="279360" progId="Equation.DSMT4">
                  <p:embed/>
                </p:oleObj>
              </mc:Choice>
              <mc:Fallback>
                <p:oleObj name="Equation" r:id="rId7" imgW="3162240" imgH="27936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344304"/>
                        <a:ext cx="3162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574344" y="129540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Equation" r:id="rId9" imgW="1663560" imgH="444240" progId="Equation.DSMT4">
                  <p:embed/>
                </p:oleObj>
              </mc:Choice>
              <mc:Fallback>
                <p:oleObj name="Equation" r:id="rId9" imgW="16635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344" y="129540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1066800" y="191770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Equation" r:id="rId11" imgW="1663560" imgH="444240" progId="Equation.DSMT4">
                  <p:embed/>
                </p:oleObj>
              </mc:Choice>
              <mc:Fallback>
                <p:oleObj name="Equation" r:id="rId11" imgW="166356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1770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3544248" y="1281752"/>
          <a:ext cx="1879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7" name="Equation" r:id="rId13" imgW="1879560" imgH="444240" progId="Equation.DSMT4">
                  <p:embed/>
                </p:oleObj>
              </mc:Choice>
              <mc:Fallback>
                <p:oleObj name="Equation" r:id="rId13" imgW="187956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4248" y="1281752"/>
                        <a:ext cx="1879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4038600" y="190500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8" name="Equation" r:id="rId15" imgW="1663560" imgH="444240" progId="Equation.DSMT4">
                  <p:embed/>
                </p:oleObj>
              </mc:Choice>
              <mc:Fallback>
                <p:oleObj name="Equation" r:id="rId15" imgW="166356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90500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5: Solving Quadratic Equations by Completing the Square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b="1" dirty="0"/>
          </a:p>
          <a:p>
            <a:pPr marL="1588" indent="-1588">
              <a:buNone/>
            </a:pPr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79881" name="Object 9"/>
          <p:cNvGraphicFramePr>
            <a:graphicFrameLocks noChangeAspect="1"/>
          </p:cNvGraphicFramePr>
          <p:nvPr/>
        </p:nvGraphicFramePr>
        <p:xfrm>
          <a:off x="539088" y="1281752"/>
          <a:ext cx="2857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Equation" r:id="rId3" imgW="2857320" imgH="380880" progId="Equation.DSMT4">
                  <p:embed/>
                </p:oleObj>
              </mc:Choice>
              <mc:Fallback>
                <p:oleObj name="Equation" r:id="rId3" imgW="2857320" imgH="3808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088" y="1281752"/>
                        <a:ext cx="2857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105400" y="2730500"/>
          <a:ext cx="3581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9" name="Equation" r:id="rId5" imgW="3581280" imgH="596880" progId="Equation.DSMT4">
                  <p:embed/>
                </p:oleObj>
              </mc:Choice>
              <mc:Fallback>
                <p:oleObj name="Equation" r:id="rId5" imgW="3581280" imgH="5968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730500"/>
                        <a:ext cx="3581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4356717"/>
              </p:ext>
            </p:extLst>
          </p:nvPr>
        </p:nvGraphicFramePr>
        <p:xfrm>
          <a:off x="5099050" y="3822700"/>
          <a:ext cx="31623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Equation" r:id="rId7" imgW="3162240" imgH="1130040" progId="Equation.DSMT4">
                  <p:embed/>
                </p:oleObj>
              </mc:Choice>
              <mc:Fallback>
                <p:oleObj name="Equation" r:id="rId7" imgW="3162240" imgH="11300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9050" y="3822700"/>
                        <a:ext cx="3162300" cy="1130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2264392" y="1891352"/>
          <a:ext cx="234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1" name="Equation" r:id="rId9" imgW="2349360" imgH="380880" progId="Equation.DSMT4">
                  <p:embed/>
                </p:oleObj>
              </mc:Choice>
              <mc:Fallback>
                <p:oleObj name="Equation" r:id="rId9" imgW="234936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4392" y="1891352"/>
                        <a:ext cx="234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2084696" y="2590800"/>
          <a:ext cx="2578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2" name="Equation" r:id="rId11" imgW="2577960" imgH="876240" progId="Equation.DSMT4">
                  <p:embed/>
                </p:oleObj>
              </mc:Choice>
              <mc:Fallback>
                <p:oleObj name="Equation" r:id="rId11" imgW="2577960" imgH="876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4696" y="2590800"/>
                        <a:ext cx="2578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2604448" y="3760148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3" name="Equation" r:id="rId13" imgW="2006280" imgH="380880" progId="Equation.DSMT4">
                  <p:embed/>
                </p:oleObj>
              </mc:Choice>
              <mc:Fallback>
                <p:oleObj name="Equation" r:id="rId13" imgW="20062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4448" y="3760148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3075296" y="49530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4" name="Equation" r:id="rId15" imgW="1523880" imgH="380880" progId="Equation.DSMT4">
                  <p:embed/>
                </p:oleObj>
              </mc:Choice>
              <mc:Fallback>
                <p:oleObj name="Equation" r:id="rId15" imgW="152388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5296" y="4953000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5: Solving Quadratic Equations by Completing the Square (cont.)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078412" y="2672688"/>
          <a:ext cx="3162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6" name="Equation" r:id="rId3" imgW="3162240" imgH="279360" progId="Equation.DSMT4">
                  <p:embed/>
                </p:oleObj>
              </mc:Choice>
              <mc:Fallback>
                <p:oleObj name="Equation" r:id="rId3" imgW="3162240" imgH="2793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8412" y="2672688"/>
                        <a:ext cx="3162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3149600" y="2540948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7" name="Equation" r:id="rId5" imgW="1676160" imgH="444240" progId="Equation.DSMT4">
                  <p:embed/>
                </p:oleObj>
              </mc:Choice>
              <mc:Fallback>
                <p:oleObj name="Equation" r:id="rId5" imgW="167616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2540948"/>
                        <a:ext cx="1676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3619500" y="3213100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8" name="Equation" r:id="rId7" imgW="1676160" imgH="444240" progId="Equation.DSMT4">
                  <p:embed/>
                </p:oleObj>
              </mc:Choice>
              <mc:Fallback>
                <p:oleObj name="Equation" r:id="rId7" imgW="167616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3213100"/>
                        <a:ext cx="1676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5" name="Object 15"/>
          <p:cNvGraphicFramePr>
            <a:graphicFrameLocks noChangeAspect="1"/>
          </p:cNvGraphicFramePr>
          <p:nvPr/>
        </p:nvGraphicFramePr>
        <p:xfrm>
          <a:off x="5078412" y="1411288"/>
          <a:ext cx="32131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9" name="Equation" r:id="rId9" imgW="3213000" imgH="266400" progId="Equation.DSMT4">
                  <p:embed/>
                </p:oleObj>
              </mc:Choice>
              <mc:Fallback>
                <p:oleObj name="Equation" r:id="rId9" imgW="3213000" imgH="2664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8412" y="1411288"/>
                        <a:ext cx="32131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6" name="Object 16"/>
          <p:cNvGraphicFramePr>
            <a:graphicFrameLocks noChangeAspect="1"/>
          </p:cNvGraphicFramePr>
          <p:nvPr/>
        </p:nvGraphicFramePr>
        <p:xfrm>
          <a:off x="5078412" y="1965325"/>
          <a:ext cx="234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0" name="Equation" r:id="rId11" imgW="2349360" imgH="279360" progId="Equation.DSMT4">
                  <p:embed/>
                </p:oleObj>
              </mc:Choice>
              <mc:Fallback>
                <p:oleObj name="Equation" r:id="rId11" imgW="2349360" imgH="2793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8412" y="1965325"/>
                        <a:ext cx="2349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7" name="Object 15"/>
          <p:cNvGraphicFramePr>
            <a:graphicFrameLocks noChangeAspect="1"/>
          </p:cNvGraphicFramePr>
          <p:nvPr/>
        </p:nvGraphicFramePr>
        <p:xfrm>
          <a:off x="2362200" y="1295400"/>
          <a:ext cx="243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1" name="Equation" r:id="rId13" imgW="2438280" imgH="380880" progId="Equation.DSMT4">
                  <p:embed/>
                </p:oleObj>
              </mc:Choice>
              <mc:Fallback>
                <p:oleObj name="Equation" r:id="rId13" imgW="243828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295400"/>
                        <a:ext cx="2438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8" name="Object 16"/>
          <p:cNvGraphicFramePr>
            <a:graphicFrameLocks noChangeAspect="1"/>
          </p:cNvGraphicFramePr>
          <p:nvPr/>
        </p:nvGraphicFramePr>
        <p:xfrm>
          <a:off x="2833687" y="1868488"/>
          <a:ext cx="1498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2" name="Equation" r:id="rId15" imgW="1498320" imgH="431640" progId="Equation.DSMT4">
                  <p:embed/>
                </p:oleObj>
              </mc:Choice>
              <mc:Fallback>
                <p:oleObj name="Equation" r:id="rId15" imgW="1498320" imgH="4316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687" y="1868488"/>
                        <a:ext cx="1498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5: Solving Quadratic Equations by Completing the Square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91380"/>
            <a:ext cx="8229600" cy="523220"/>
          </a:xfrm>
        </p:spPr>
        <p:txBody>
          <a:bodyPr>
            <a:spAutoFit/>
          </a:bodyPr>
          <a:lstStyle/>
          <a:p>
            <a:pPr marL="1588" indent="-1588">
              <a:buNone/>
            </a:pPr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531128" y="1371600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1" name="Equation" r:id="rId3" imgW="2679480" imgH="380880" progId="Equation.DSMT4">
                  <p:embed/>
                </p:oleObj>
              </mc:Choice>
              <mc:Fallback>
                <p:oleObj name="Equation" r:id="rId3" imgW="267948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128" y="1371600"/>
                        <a:ext cx="2679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4648200" y="2921948"/>
          <a:ext cx="4318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2" name="Equation" r:id="rId5" imgW="4317840" imgH="596880" progId="Equation.DSMT4">
                  <p:embed/>
                </p:oleObj>
              </mc:Choice>
              <mc:Fallback>
                <p:oleObj name="Equation" r:id="rId5" imgW="4317840" imgH="596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921948"/>
                        <a:ext cx="43180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153178"/>
              </p:ext>
            </p:extLst>
          </p:nvPr>
        </p:nvGraphicFramePr>
        <p:xfrm>
          <a:off x="4648200" y="4021138"/>
          <a:ext cx="41783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3" name="Equation" r:id="rId7" imgW="4178160" imgH="1015920" progId="Equation.DSMT4">
                  <p:embed/>
                </p:oleObj>
              </mc:Choice>
              <mc:Fallback>
                <p:oleObj name="Equation" r:id="rId7" imgW="4178160" imgH="10159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021138"/>
                        <a:ext cx="41783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2057400" y="201456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4" name="Equation" r:id="rId9" imgW="2171520" imgH="380880" progId="Equation.DSMT4">
                  <p:embed/>
                </p:oleObj>
              </mc:Choice>
              <mc:Fallback>
                <p:oleObj name="Equation" r:id="rId9" imgW="2171520" imgH="3808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01456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3" name="Object 11"/>
          <p:cNvGraphicFramePr>
            <a:graphicFrameLocks noChangeAspect="1"/>
          </p:cNvGraphicFramePr>
          <p:nvPr/>
        </p:nvGraphicFramePr>
        <p:xfrm>
          <a:off x="2348552" y="2667000"/>
          <a:ext cx="189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5" name="Equation" r:id="rId11" imgW="1892160" imgH="838080" progId="Equation.DSMT4">
                  <p:embed/>
                </p:oleObj>
              </mc:Choice>
              <mc:Fallback>
                <p:oleObj name="Equation" r:id="rId11" imgW="189216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8552" y="2667000"/>
                        <a:ext cx="189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4" name="Object 12"/>
          <p:cNvGraphicFramePr>
            <a:graphicFrameLocks noChangeAspect="1"/>
          </p:cNvGraphicFramePr>
          <p:nvPr/>
        </p:nvGraphicFramePr>
        <p:xfrm>
          <a:off x="2895600" y="3733800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6" name="Equation" r:id="rId13" imgW="1409400" imgH="838080" progId="Equation.DSMT4">
                  <p:embed/>
                </p:oleObj>
              </mc:Choice>
              <mc:Fallback>
                <p:oleObj name="Equation" r:id="rId13" imgW="140940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733800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3" name="Object 11"/>
          <p:cNvGraphicFramePr>
            <a:graphicFrameLocks noChangeAspect="1"/>
          </p:cNvGraphicFramePr>
          <p:nvPr/>
        </p:nvGraphicFramePr>
        <p:xfrm>
          <a:off x="2362200" y="5105400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7" name="Equation" r:id="rId15" imgW="2501640" imgH="838080" progId="Equation.DSMT4">
                  <p:embed/>
                </p:oleObj>
              </mc:Choice>
              <mc:Fallback>
                <p:oleObj name="Equation" r:id="rId15" imgW="250164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105400"/>
                        <a:ext cx="250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5: Solving Quadratic Equations by Completing the Square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346700" y="1829748"/>
          <a:ext cx="234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name="Equation" r:id="rId3" imgW="2349360" imgH="279360" progId="Equation.DSMT4">
                  <p:embed/>
                </p:oleObj>
              </mc:Choice>
              <mc:Fallback>
                <p:oleObj name="Equation" r:id="rId3" imgW="2349360" imgH="279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1829748"/>
                        <a:ext cx="2349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5344804" y="3040988"/>
          <a:ext cx="3162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3" name="Equation" r:id="rId5" imgW="3162240" imgH="279360" progId="Equation.DSMT4">
                  <p:embed/>
                </p:oleObj>
              </mc:Choice>
              <mc:Fallback>
                <p:oleObj name="Equation" r:id="rId5" imgW="3162240" imgH="2793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4804" y="3040988"/>
                        <a:ext cx="3162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1918648" y="1524000"/>
          <a:ext cx="1968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4" name="Equation" r:id="rId7" imgW="1968480" imgH="990360" progId="Equation.DSMT4">
                  <p:embed/>
                </p:oleObj>
              </mc:Choice>
              <mc:Fallback>
                <p:oleObj name="Equation" r:id="rId7" imgW="1968480" imgH="990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8648" y="1524000"/>
                        <a:ext cx="19685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2411104" y="2667000"/>
          <a:ext cx="1955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5" name="Equation" r:id="rId9" imgW="1955520" imgH="939600" progId="Equation.DSMT4">
                  <p:embed/>
                </p:oleObj>
              </mc:Choice>
              <mc:Fallback>
                <p:oleObj name="Equation" r:id="rId9" imgW="1955520" imgH="939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104" y="2667000"/>
                        <a:ext cx="1955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2944504" y="3733800"/>
          <a:ext cx="1981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6" name="Equation" r:id="rId11" imgW="1981080" imgH="914400" progId="Equation.DSMT4">
                  <p:embed/>
                </p:oleObj>
              </mc:Choice>
              <mc:Fallback>
                <p:oleObj name="Equation" r:id="rId11" imgW="198108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504" y="3733800"/>
                        <a:ext cx="1981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2950192" y="4876800"/>
          <a:ext cx="1892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7" name="Equation" r:id="rId13" imgW="1892160" imgH="914400" progId="Equation.DSMT4">
                  <p:embed/>
                </p:oleObj>
              </mc:Choice>
              <mc:Fallback>
                <p:oleObj name="Equation" r:id="rId13" imgW="189216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0192" y="4876800"/>
                        <a:ext cx="1892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5: Solving Quadratic Equations by Completing the Square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b="1" dirty="0"/>
          </a:p>
          <a:p>
            <a:pPr marL="1588" indent="-1588">
              <a:buNone/>
            </a:pPr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525440" y="1295400"/>
          <a:ext cx="266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0" name="Equation" r:id="rId3" imgW="2666880" imgH="380880" progId="Equation.DSMT4">
                  <p:embed/>
                </p:oleObj>
              </mc:Choice>
              <mc:Fallback>
                <p:oleObj name="Equation" r:id="rId3" imgW="2666880" imgH="380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40" y="1295400"/>
                        <a:ext cx="2667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867400" y="4876800"/>
          <a:ext cx="2667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1" name="Equation" r:id="rId5" imgW="2666880" imgH="647640" progId="Equation.DSMT4">
                  <p:embed/>
                </p:oleObj>
              </mc:Choice>
              <mc:Fallback>
                <p:oleObj name="Equation" r:id="rId5" imgW="2666880" imgH="6476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876800"/>
                        <a:ext cx="26670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2008496" y="1851356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2" name="Equation" r:id="rId7" imgW="2171520" imgH="380880" progId="Equation.DSMT4">
                  <p:embed/>
                </p:oleObj>
              </mc:Choice>
              <mc:Fallback>
                <p:oleObj name="Equation" r:id="rId7" imgW="21715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8496" y="1851356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2639704" y="244636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Equation" r:id="rId9" imgW="1904760" imgH="380880" progId="Equation.DSMT4">
                  <p:embed/>
                </p:oleObj>
              </mc:Choice>
              <mc:Fallback>
                <p:oleObj name="Equation" r:id="rId9" imgW="19047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704" y="2446360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2182504" y="3034352"/>
          <a:ext cx="281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4" name="Equation" r:id="rId11" imgW="2819160" imgH="380880" progId="Equation.DSMT4">
                  <p:embed/>
                </p:oleObj>
              </mc:Choice>
              <mc:Fallback>
                <p:oleObj name="Equation" r:id="rId11" imgW="28191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2504" y="3034352"/>
                        <a:ext cx="281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2667000" y="3589360"/>
          <a:ext cx="1892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5" name="Equation" r:id="rId13" imgW="1892160" imgH="431640" progId="Equation.DSMT4">
                  <p:embed/>
                </p:oleObj>
              </mc:Choice>
              <mc:Fallback>
                <p:oleObj name="Equation" r:id="rId13" imgW="1892160" imgH="431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589360"/>
                        <a:ext cx="1892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2971800" y="4177352"/>
          <a:ext cx="4622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6" name="Equation" r:id="rId15" imgW="4622760" imgH="507960" progId="Equation.DSMT4">
                  <p:embed/>
                </p:oleObj>
              </mc:Choice>
              <mc:Fallback>
                <p:oleObj name="Equation" r:id="rId15" imgW="462276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177352"/>
                        <a:ext cx="4622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1" name="Object 11"/>
          <p:cNvGraphicFramePr>
            <a:graphicFrameLocks noChangeAspect="1"/>
          </p:cNvGraphicFramePr>
          <p:nvPr/>
        </p:nvGraphicFramePr>
        <p:xfrm>
          <a:off x="3442648" y="4781264"/>
          <a:ext cx="1879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7" name="Equation" r:id="rId17" imgW="1879560" imgH="444240" progId="Equation.DSMT4">
                  <p:embed/>
                </p:oleObj>
              </mc:Choice>
              <mc:Fallback>
                <p:oleObj name="Equation" r:id="rId17" imgW="187956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2648" y="4781264"/>
                        <a:ext cx="1879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6: Equations with Known Roots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r>
              <a:rPr lang="en-US" dirty="0"/>
              <a:t>Find polynomial equations that have the given roots.</a:t>
            </a:r>
          </a:p>
          <a:p>
            <a:pPr marL="1588" indent="-1588">
              <a:buNone/>
              <a:tabLst>
                <a:tab pos="463550" algn="l"/>
              </a:tabLst>
            </a:pPr>
            <a:endParaRPr lang="en-US" dirty="0"/>
          </a:p>
          <a:p>
            <a:pPr marL="1588" indent="-1588">
              <a:lnSpc>
                <a:spcPct val="150000"/>
              </a:lnSpc>
              <a:buNone/>
              <a:tabLst>
                <a:tab pos="463550" algn="l"/>
              </a:tabLst>
            </a:pPr>
            <a:r>
              <a:rPr lang="en-US" b="1" dirty="0"/>
              <a:t>Solution: </a:t>
            </a:r>
          </a:p>
          <a:p>
            <a:pPr marL="1588" indent="-1588">
              <a:buNone/>
              <a:tabLst>
                <a:tab pos="463550" algn="l"/>
              </a:tabLst>
            </a:pPr>
            <a:endParaRPr lang="en-US" b="1" dirty="0"/>
          </a:p>
          <a:p>
            <a:pPr marL="1588" indent="-1588">
              <a:buNone/>
              <a:tabLst>
                <a:tab pos="463550" algn="l"/>
              </a:tabLst>
            </a:pPr>
            <a:endParaRPr lang="en-US" b="1" dirty="0"/>
          </a:p>
          <a:p>
            <a:pPr marL="1588" indent="-1588">
              <a:buNone/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547048" y="1981200"/>
          <a:ext cx="3746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9" name="Equation" r:id="rId3" imgW="3746160" imgH="393480" progId="Equation.DSMT4">
                  <p:embed/>
                </p:oleObj>
              </mc:Choice>
              <mc:Fallback>
                <p:oleObj name="Equation" r:id="rId3" imgW="3746160" imgH="393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1981200"/>
                        <a:ext cx="3746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1670050" y="3259766"/>
          <a:ext cx="1295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0" name="Equation" r:id="rId5" imgW="1295280" imgH="355320" progId="Equation.DSMT4">
                  <p:embed/>
                </p:oleObj>
              </mc:Choice>
              <mc:Fallback>
                <p:oleObj name="Equation" r:id="rId5" imgW="129528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3259766"/>
                        <a:ext cx="1295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609600" y="3824596"/>
          <a:ext cx="1765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1" name="Equation" r:id="rId7" imgW="1765080" imgH="355320" progId="Equation.DSMT4">
                  <p:embed/>
                </p:oleObj>
              </mc:Choice>
              <mc:Fallback>
                <p:oleObj name="Equation" r:id="rId7" imgW="176508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824596"/>
                        <a:ext cx="1765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983060" y="3259766"/>
          <a:ext cx="1282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2" name="Equation" r:id="rId9" imgW="1282680" imgH="355320" progId="Equation.DSMT4">
                  <p:embed/>
                </p:oleObj>
              </mc:Choice>
              <mc:Fallback>
                <p:oleObj name="Equation" r:id="rId9" imgW="128268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3060" y="3259766"/>
                        <a:ext cx="1282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2922896" y="3824596"/>
          <a:ext cx="1765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3" name="Equation" r:id="rId11" imgW="1765080" imgH="355320" progId="Equation.DSMT4">
                  <p:embed/>
                </p:oleObj>
              </mc:Choice>
              <mc:Fallback>
                <p:oleObj name="Equation" r:id="rId11" imgW="176508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896" y="3824596"/>
                        <a:ext cx="1765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5216856" y="3862696"/>
          <a:ext cx="370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4" name="Equation" r:id="rId13" imgW="3708360" imgH="279360" progId="Equation.DSMT4">
                  <p:embed/>
                </p:oleObj>
              </mc:Choice>
              <mc:Fallback>
                <p:oleObj name="Equation" r:id="rId13" imgW="370836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6856" y="3862696"/>
                        <a:ext cx="3708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Equations with Known Roots (cont.)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648200" y="2529196"/>
          <a:ext cx="3810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" name="Equation" r:id="rId3" imgW="3809880" imgH="990360" progId="Equation.DSMT4">
                  <p:embed/>
                </p:oleObj>
              </mc:Choice>
              <mc:Fallback>
                <p:oleObj name="Equation" r:id="rId3" imgW="3809880" imgH="9903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529196"/>
                        <a:ext cx="38100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648200" y="4762500"/>
          <a:ext cx="3378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8" name="Equation" r:id="rId5" imgW="3377880" imgH="647640" progId="Equation.DSMT4">
                  <p:embed/>
                </p:oleObj>
              </mc:Choice>
              <mc:Fallback>
                <p:oleObj name="Equation" r:id="rId5" imgW="3377880" imgH="647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762500"/>
                        <a:ext cx="33782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017896" y="2476500"/>
          <a:ext cx="339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9" name="Equation" r:id="rId7" imgW="3390840" imgH="380880" progId="Equation.DSMT4">
                  <p:embed/>
                </p:oleObj>
              </mc:Choice>
              <mc:Fallback>
                <p:oleObj name="Equation" r:id="rId7" imgW="33908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896" y="2476500"/>
                        <a:ext cx="339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636896" y="3009900"/>
          <a:ext cx="3771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name="Equation" r:id="rId9" imgW="3771720" imgH="380880" progId="Equation.DSMT4">
                  <p:embed/>
                </p:oleObj>
              </mc:Choice>
              <mc:Fallback>
                <p:oleObj name="Equation" r:id="rId9" imgW="37717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896" y="3009900"/>
                        <a:ext cx="3771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2160896" y="3516004"/>
          <a:ext cx="2247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Equation" r:id="rId11" imgW="2247840" imgH="444240" progId="Equation.DSMT4">
                  <p:embed/>
                </p:oleObj>
              </mc:Choice>
              <mc:Fallback>
                <p:oleObj name="Equation" r:id="rId11" imgW="224784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896" y="3516004"/>
                        <a:ext cx="2247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1906896" y="4098308"/>
          <a:ext cx="2501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2" name="Equation" r:id="rId13" imgW="2501640" imgH="444240" progId="Equation.DSMT4">
                  <p:embed/>
                </p:oleObj>
              </mc:Choice>
              <mc:Fallback>
                <p:oleObj name="Equation" r:id="rId13" imgW="250164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896" y="4098308"/>
                        <a:ext cx="2501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2237096" y="4686300"/>
          <a:ext cx="2171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3" name="Equation" r:id="rId15" imgW="2171520" imgH="444240" progId="Equation.DSMT4">
                  <p:embed/>
                </p:oleObj>
              </mc:Choice>
              <mc:Fallback>
                <p:oleObj name="Equation" r:id="rId15" imgW="217152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7096" y="4686300"/>
                        <a:ext cx="2171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4648200" y="4102100"/>
          <a:ext cx="736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4" name="Equation" r:id="rId17" imgW="736560" imgH="279360" progId="Equation.DSMT4">
                  <p:embed/>
                </p:oleObj>
              </mc:Choice>
              <mc:Fallback>
                <p:oleObj name="Equation" r:id="rId17" imgW="73656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102100"/>
                        <a:ext cx="736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 the product of the two factors equal to 0 and simplify.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Equations with Known Roots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0521"/>
            <a:ext cx="8229600" cy="523220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100354" name="Object 2"/>
          <p:cNvGraphicFramePr>
            <a:graphicFrameLocks noChangeAspect="1"/>
          </p:cNvGraphicFramePr>
          <p:nvPr/>
        </p:nvGraphicFramePr>
        <p:xfrm>
          <a:off x="533400" y="1371600"/>
          <a:ext cx="4102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8" name="Equation" r:id="rId3" imgW="4101840" imgH="444240" progId="Equation.DSMT4">
                  <p:embed/>
                </p:oleObj>
              </mc:Choice>
              <mc:Fallback>
                <p:oleObj name="Equation" r:id="rId3" imgW="410184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4102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1774208" y="2667000"/>
          <a:ext cx="1460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9" name="Equation" r:id="rId5" imgW="1460160" imgH="444240" progId="Equation.DSMT4">
                  <p:embed/>
                </p:oleObj>
              </mc:Choice>
              <mc:Fallback>
                <p:oleObj name="Equation" r:id="rId5" imgW="146016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208" y="2667000"/>
                        <a:ext cx="1460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533400" y="3365500"/>
          <a:ext cx="195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name="Equation" r:id="rId7" imgW="1955520" imgH="444240" progId="Equation.DSMT4">
                  <p:embed/>
                </p:oleObj>
              </mc:Choice>
              <mc:Fallback>
                <p:oleObj name="Equation" r:id="rId7" imgW="195552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365500"/>
                        <a:ext cx="195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2846696" y="3365500"/>
          <a:ext cx="195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1" name="Equation" r:id="rId9" imgW="1955520" imgH="444240" progId="Equation.DSMT4">
                  <p:embed/>
                </p:oleObj>
              </mc:Choice>
              <mc:Fallback>
                <p:oleObj name="Equation" r:id="rId9" imgW="19555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696" y="3365500"/>
                        <a:ext cx="195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4087504" y="2667000"/>
          <a:ext cx="1460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2" name="Equation" r:id="rId11" imgW="1460160" imgH="444240" progId="Equation.DSMT4">
                  <p:embed/>
                </p:oleObj>
              </mc:Choice>
              <mc:Fallback>
                <p:oleObj name="Equation" r:id="rId11" imgW="146016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7504" y="2667000"/>
                        <a:ext cx="1460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5214960" y="3530600"/>
          <a:ext cx="370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3" name="Equation" r:id="rId13" imgW="3708360" imgH="279360" progId="Equation.DSMT4">
                  <p:embed/>
                </p:oleObj>
              </mc:Choice>
              <mc:Fallback>
                <p:oleObj name="Equation" r:id="rId13" imgW="370836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60" y="3530600"/>
                        <a:ext cx="3708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Equations with Known Roots (cont.)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486400" y="3314700"/>
          <a:ext cx="2921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3" name="Equation" r:id="rId3" imgW="2920680" imgH="647640" progId="Equation.DSMT4">
                  <p:embed/>
                </p:oleObj>
              </mc:Choice>
              <mc:Fallback>
                <p:oleObj name="Equation" r:id="rId3" imgW="2920680" imgH="647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314700"/>
                        <a:ext cx="29210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1" name="Object 5"/>
          <p:cNvGraphicFramePr>
            <a:graphicFrameLocks noChangeAspect="1"/>
          </p:cNvGraphicFramePr>
          <p:nvPr/>
        </p:nvGraphicFramePr>
        <p:xfrm>
          <a:off x="5410200" y="5257800"/>
          <a:ext cx="3378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4" name="Equation" r:id="rId5" imgW="3377880" imgH="609480" progId="Equation.DSMT4">
                  <p:embed/>
                </p:oleObj>
              </mc:Choice>
              <mc:Fallback>
                <p:oleObj name="Equation" r:id="rId5" imgW="3377880" imgH="609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257800"/>
                        <a:ext cx="3378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1121392" y="2438400"/>
          <a:ext cx="401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5" name="Equation" r:id="rId7" imgW="4012920" imgH="622080" progId="Equation.DSMT4">
                  <p:embed/>
                </p:oleObj>
              </mc:Choice>
              <mc:Fallback>
                <p:oleObj name="Equation" r:id="rId7" imgW="401292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1392" y="2438400"/>
                        <a:ext cx="4013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651492" y="3178792"/>
          <a:ext cx="4483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6" name="Equation" r:id="rId9" imgW="4483080" imgH="622080" progId="Equation.DSMT4">
                  <p:embed/>
                </p:oleObj>
              </mc:Choice>
              <mc:Fallback>
                <p:oleObj name="Equation" r:id="rId9" imgW="44830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492" y="3178792"/>
                        <a:ext cx="4483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2429492" y="3899848"/>
          <a:ext cx="2705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7" name="Equation" r:id="rId11" imgW="2705040" imgH="698400" progId="Equation.DSMT4">
                  <p:embed/>
                </p:oleObj>
              </mc:Choice>
              <mc:Fallback>
                <p:oleObj name="Equation" r:id="rId11" imgW="2705040" imgH="698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9492" y="3899848"/>
                        <a:ext cx="2705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2315192" y="4718712"/>
          <a:ext cx="281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8" name="Equation" r:id="rId13" imgW="2819160" imgH="380880" progId="Equation.DSMT4">
                  <p:embed/>
                </p:oleObj>
              </mc:Choice>
              <mc:Fallback>
                <p:oleObj name="Equation" r:id="rId13" imgW="28191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5192" y="4718712"/>
                        <a:ext cx="281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2785092" y="5293056"/>
          <a:ext cx="234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9" name="Equation" r:id="rId15" imgW="2349360" imgH="380880" progId="Equation.DSMT4">
                  <p:embed/>
                </p:oleObj>
              </mc:Choice>
              <mc:Fallback>
                <p:oleObj name="Equation" r:id="rId15" imgW="234936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5092" y="5293056"/>
                        <a:ext cx="234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 the product of the two factors equal to 0 and simplify.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Solving Quadratic Equations by Factoring</a:t>
            </a:r>
          </a:p>
        </p:txBody>
      </p:sp>
      <p:sp>
        <p:nvSpPr>
          <p:cNvPr id="2052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endParaRPr lang="en-US" dirty="0"/>
          </a:p>
          <a:p>
            <a:pPr marL="1588" indent="-1588">
              <a:buNone/>
              <a:tabLst>
                <a:tab pos="463550" algn="l"/>
              </a:tabLst>
            </a:pP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227754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342900" lvl="0" indent="-342900" algn="ctr" eaLnBrk="0" hangingPunct="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000000"/>
                </a:solidFill>
              </a:rPr>
              <a:t>Zero-Factor Property</a:t>
            </a:r>
          </a:p>
          <a:p>
            <a:pPr>
              <a:spcBef>
                <a:spcPts val="1800"/>
              </a:spcBef>
            </a:pPr>
            <a:r>
              <a:rPr lang="en-US" sz="2800" dirty="0">
                <a:solidFill>
                  <a:srgbClr val="000000"/>
                </a:solidFill>
              </a:rPr>
              <a:t>If the product of two factors is 0, then one or both of the factors must be 0. Symbolically, for factors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</a:p>
          <a:p>
            <a:pPr algn="ctr">
              <a:spcBef>
                <a:spcPts val="1800"/>
              </a:spcBef>
            </a:pPr>
            <a:r>
              <a:rPr lang="en-US" sz="2800" b="1" dirty="0">
                <a:solidFill>
                  <a:srgbClr val="000000"/>
                </a:solidFill>
              </a:rPr>
              <a:t>if </a:t>
            </a:r>
            <a:r>
              <a:rPr lang="en-US" sz="2800" b="1" i="1" dirty="0">
                <a:solidFill>
                  <a:srgbClr val="0000FF"/>
                </a:solidFill>
              </a:rPr>
              <a:t>a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  <a:sym typeface="Symbol"/>
              </a:rPr>
              <a:t>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i="1" dirty="0">
                <a:solidFill>
                  <a:srgbClr val="0000FF"/>
                </a:solidFill>
              </a:rPr>
              <a:t>b</a:t>
            </a:r>
            <a:r>
              <a:rPr lang="en-US" sz="2800" b="1" dirty="0">
                <a:solidFill>
                  <a:srgbClr val="0000FF"/>
                </a:solidFill>
              </a:rPr>
              <a:t> = 0</a:t>
            </a:r>
            <a:r>
              <a:rPr lang="en-US" sz="2800" b="1" dirty="0">
                <a:solidFill>
                  <a:srgbClr val="000000"/>
                </a:solidFill>
              </a:rPr>
              <a:t>, then </a:t>
            </a:r>
            <a:r>
              <a:rPr lang="en-US" sz="2800" b="1" i="1" dirty="0">
                <a:solidFill>
                  <a:srgbClr val="0000FF"/>
                </a:solidFill>
              </a:rPr>
              <a:t>a</a:t>
            </a:r>
            <a:r>
              <a:rPr lang="en-US" sz="2800" b="1" dirty="0">
                <a:solidFill>
                  <a:srgbClr val="0000FF"/>
                </a:solidFill>
              </a:rPr>
              <a:t> = 0 or </a:t>
            </a:r>
            <a:r>
              <a:rPr lang="en-US" sz="2800" b="1" i="1" dirty="0">
                <a:solidFill>
                  <a:srgbClr val="0000FF"/>
                </a:solidFill>
              </a:rPr>
              <a:t>b</a:t>
            </a:r>
            <a:r>
              <a:rPr lang="en-US" sz="2800" b="1" dirty="0">
                <a:solidFill>
                  <a:srgbClr val="0000FF"/>
                </a:solidFill>
              </a:rPr>
              <a:t> = 0 </a:t>
            </a:r>
            <a:r>
              <a:rPr lang="en-US" sz="2800" b="1" dirty="0">
                <a:solidFill>
                  <a:srgbClr val="000000"/>
                </a:solidFill>
              </a:rPr>
              <a:t>or </a:t>
            </a:r>
            <a:r>
              <a:rPr lang="en-US" sz="2800" b="1" dirty="0">
                <a:solidFill>
                  <a:srgbClr val="0000FF"/>
                </a:solidFill>
              </a:rPr>
              <a:t>both</a:t>
            </a:r>
            <a:r>
              <a:rPr lang="en-US" sz="2800" b="1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Equations with Known Roots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0521"/>
            <a:ext cx="8229600" cy="52322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dirty="0"/>
              <a:t>Solution: </a:t>
            </a:r>
          </a:p>
        </p:txBody>
      </p:sp>
      <p:graphicFrame>
        <p:nvGraphicFramePr>
          <p:cNvPr id="102403" name="Object 3"/>
          <p:cNvGraphicFramePr>
            <a:graphicFrameLocks noChangeAspect="1"/>
          </p:cNvGraphicFramePr>
          <p:nvPr/>
        </p:nvGraphicFramePr>
        <p:xfrm>
          <a:off x="525440" y="1371600"/>
          <a:ext cx="4305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5" name="Equation" r:id="rId3" imgW="4305240" imgH="444240" progId="Equation.DSMT4">
                  <p:embed/>
                </p:oleObj>
              </mc:Choice>
              <mc:Fallback>
                <p:oleObj name="Equation" r:id="rId3" imgW="430524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40" y="1371600"/>
                        <a:ext cx="4305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1891352" y="2616012"/>
          <a:ext cx="1562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6" name="Equation" r:id="rId5" imgW="1562040" imgH="444240" progId="Equation.DSMT4">
                  <p:embed/>
                </p:oleObj>
              </mc:Choice>
              <mc:Fallback>
                <p:oleObj name="Equation" r:id="rId5" imgW="156204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1352" y="2616012"/>
                        <a:ext cx="1562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560696" y="3276600"/>
          <a:ext cx="2044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7" name="Equation" r:id="rId7" imgW="2044440" imgH="444240" progId="Equation.DSMT4">
                  <p:embed/>
                </p:oleObj>
              </mc:Choice>
              <mc:Fallback>
                <p:oleObj name="Equation" r:id="rId7" imgW="20444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96" y="3276600"/>
                        <a:ext cx="2044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2881952" y="3276600"/>
          <a:ext cx="2044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8" name="Equation" r:id="rId9" imgW="2044440" imgH="444240" progId="Equation.DSMT4">
                  <p:embed/>
                </p:oleObj>
              </mc:Choice>
              <mc:Fallback>
                <p:oleObj name="Equation" r:id="rId9" imgW="204444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1952" y="3276600"/>
                        <a:ext cx="2044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4212608" y="2616012"/>
          <a:ext cx="1562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9" name="Equation" r:id="rId11" imgW="1562040" imgH="444240" progId="Equation.DSMT4">
                  <p:embed/>
                </p:oleObj>
              </mc:Choice>
              <mc:Fallback>
                <p:oleObj name="Equation" r:id="rId11" imgW="156204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2608" y="2616012"/>
                        <a:ext cx="1562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5241880" y="3445680"/>
          <a:ext cx="370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0" name="Equation" r:id="rId13" imgW="3708360" imgH="279360" progId="Equation.DSMT4">
                  <p:embed/>
                </p:oleObj>
              </mc:Choice>
              <mc:Fallback>
                <p:oleObj name="Equation" r:id="rId13" imgW="370836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1880" y="3445680"/>
                        <a:ext cx="3708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Equations with Known Roots (cont.)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562600" y="2656196"/>
          <a:ext cx="2921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5" name="Equation" r:id="rId3" imgW="2920680" imgH="647640" progId="Equation.DSMT4">
                  <p:embed/>
                </p:oleObj>
              </mc:Choice>
              <mc:Fallback>
                <p:oleObj name="Equation" r:id="rId3" imgW="2920680" imgH="647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656196"/>
                        <a:ext cx="29210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562600" y="4648200"/>
          <a:ext cx="2006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6" name="Equation" r:id="rId5" imgW="2006280" imgH="482400" progId="Equation.DSMT4">
                  <p:embed/>
                </p:oleObj>
              </mc:Choice>
              <mc:Fallback>
                <p:oleObj name="Equation" r:id="rId5" imgW="200628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648200"/>
                        <a:ext cx="2006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562600" y="5283200"/>
          <a:ext cx="3378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7" name="Equation" r:id="rId7" imgW="3377880" imgH="660240" progId="Equation.DSMT4">
                  <p:embed/>
                </p:oleObj>
              </mc:Choice>
              <mc:Fallback>
                <p:oleObj name="Equation" r:id="rId7" imgW="3377880" imgH="660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283200"/>
                        <a:ext cx="33782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1030596" y="1828800"/>
          <a:ext cx="4216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8" name="Equation" r:id="rId9" imgW="4216320" imgH="622080" progId="Equation.DSMT4">
                  <p:embed/>
                </p:oleObj>
              </mc:Choice>
              <mc:Fallback>
                <p:oleObj name="Equation" r:id="rId9" imgW="421632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0596" y="1828800"/>
                        <a:ext cx="4216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560696" y="2514600"/>
          <a:ext cx="4686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9" name="Equation" r:id="rId11" imgW="4686120" imgH="622080" progId="Equation.DSMT4">
                  <p:embed/>
                </p:oleObj>
              </mc:Choice>
              <mc:Fallback>
                <p:oleObj name="Equation" r:id="rId11" imgW="468612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96" y="2514600"/>
                        <a:ext cx="4686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2440296" y="3200400"/>
          <a:ext cx="2806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0" name="Equation" r:id="rId13" imgW="2806560" imgH="698400" progId="Equation.DSMT4">
                  <p:embed/>
                </p:oleObj>
              </mc:Choice>
              <mc:Fallback>
                <p:oleObj name="Equation" r:id="rId13" imgW="2806560" imgH="698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0296" y="3200400"/>
                        <a:ext cx="2806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1843396" y="3949700"/>
          <a:ext cx="3403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1" name="Equation" r:id="rId15" imgW="3403440" imgH="698400" progId="Equation.DSMT4">
                  <p:embed/>
                </p:oleObj>
              </mc:Choice>
              <mc:Fallback>
                <p:oleObj name="Equation" r:id="rId15" imgW="3403440" imgH="698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396" y="3949700"/>
                        <a:ext cx="3403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1995796" y="4673600"/>
          <a:ext cx="3251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2" name="Equation" r:id="rId17" imgW="3251160" imgH="431640" progId="Equation.DSMT4">
                  <p:embed/>
                </p:oleObj>
              </mc:Choice>
              <mc:Fallback>
                <p:oleObj name="Equation" r:id="rId17" imgW="3251160" imgH="431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5796" y="4673600"/>
                        <a:ext cx="3251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5" name="Object 11"/>
          <p:cNvGraphicFramePr>
            <a:graphicFrameLocks noChangeAspect="1"/>
          </p:cNvGraphicFramePr>
          <p:nvPr/>
        </p:nvGraphicFramePr>
        <p:xfrm>
          <a:off x="3049896" y="5279408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3" name="Equation" r:id="rId19" imgW="2197080" imgH="380880" progId="Equation.DSMT4">
                  <p:embed/>
                </p:oleObj>
              </mc:Choice>
              <mc:Fallback>
                <p:oleObj name="Equation" r:id="rId19" imgW="21970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9896" y="5279408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280160"/>
            <a:ext cx="8503920" cy="523220"/>
          </a:xfrm>
        </p:spPr>
        <p:txBody>
          <a:bodyPr>
            <a:spAutoFit/>
          </a:bodyPr>
          <a:lstStyle/>
          <a:p>
            <a:r>
              <a:rPr lang="en-US" dirty="0"/>
              <a:t>Set the product of the two factors equal to 0 and simplify.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397031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Solve each of the following quadratic equations by completing the square.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endParaRPr lang="en-US" sz="2800" dirty="0">
              <a:solidFill>
                <a:srgbClr val="000000"/>
              </a:solidFill>
            </a:endParaRPr>
          </a:p>
          <a:p>
            <a:endParaRPr lang="en-US" sz="2800" dirty="0">
              <a:solidFill>
                <a:srgbClr val="000000"/>
              </a:solidFill>
            </a:endParaRPr>
          </a:p>
          <a:p>
            <a:endParaRPr lang="en-US" sz="2800" dirty="0">
              <a:solidFill>
                <a:srgbClr val="000000"/>
              </a:solidFill>
            </a:endParaRPr>
          </a:p>
          <a:p>
            <a:endParaRPr lang="en-US" sz="2800" dirty="0">
              <a:solidFill>
                <a:srgbClr val="000000"/>
              </a:solidFill>
            </a:endParaRPr>
          </a:p>
          <a:p>
            <a:pPr marL="514350" indent="-514350"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6.</a:t>
            </a:r>
            <a:r>
              <a:rPr lang="en-US" sz="2800" dirty="0">
                <a:solidFill>
                  <a:srgbClr val="000000"/>
                </a:solidFill>
              </a:rPr>
              <a:t>	Find a quadratic equation that has the roots </a:t>
            </a:r>
          </a:p>
          <a:p>
            <a:pPr marL="514350" indent="-514350"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= 2 + 3</a:t>
            </a:r>
            <a:r>
              <a:rPr lang="en-US" sz="2800" i="1" dirty="0">
                <a:solidFill>
                  <a:srgbClr val="000000"/>
                </a:solidFill>
              </a:rPr>
              <a:t>i</a:t>
            </a:r>
            <a:r>
              <a:rPr lang="en-US" sz="2800" dirty="0">
                <a:solidFill>
                  <a:srgbClr val="000000"/>
                </a:solidFill>
              </a:rPr>
              <a:t> and 2 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00"/>
                </a:solidFill>
              </a:rPr>
              <a:t> 3</a:t>
            </a:r>
            <a:r>
              <a:rPr lang="en-US" sz="2800" i="1" dirty="0">
                <a:solidFill>
                  <a:srgbClr val="000000"/>
                </a:solidFill>
              </a:rPr>
              <a:t>i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</p:txBody>
      </p:sp>
      <p:graphicFrame>
        <p:nvGraphicFramePr>
          <p:cNvPr id="92167" name="Object 7"/>
          <p:cNvGraphicFramePr>
            <a:graphicFrameLocks noChangeAspect="1"/>
          </p:cNvGraphicFramePr>
          <p:nvPr/>
        </p:nvGraphicFramePr>
        <p:xfrm>
          <a:off x="530352" y="2438400"/>
          <a:ext cx="67691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2" name="Equation" r:id="rId3" imgW="6769080" imgH="1549080" progId="Equation.DSMT4">
                  <p:embed/>
                </p:oleObj>
              </mc:Choice>
              <mc:Fallback>
                <p:oleObj name="Equation" r:id="rId3" imgW="6769080" imgH="1549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67691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endParaRPr lang="en-US" dirty="0"/>
          </a:p>
        </p:txBody>
      </p:sp>
      <p:graphicFrame>
        <p:nvGraphicFramePr>
          <p:cNvPr id="983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2986744"/>
              </p:ext>
            </p:extLst>
          </p:nvPr>
        </p:nvGraphicFramePr>
        <p:xfrm>
          <a:off x="546100" y="1371600"/>
          <a:ext cx="78232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6" name="Equation" r:id="rId3" imgW="7823160" imgH="1523880" progId="Equation.DSMT4">
                  <p:embed/>
                </p:oleObj>
              </mc:Choice>
              <mc:Fallback>
                <p:oleObj name="Equation" r:id="rId3" imgW="7823160" imgH="1523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1371600"/>
                        <a:ext cx="7823200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Solving Quadratic Equations by Factoring</a:t>
            </a:r>
          </a:p>
        </p:txBody>
      </p:sp>
      <p:sp>
        <p:nvSpPr>
          <p:cNvPr id="71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247760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342900" lvl="0" indent="-342900" algn="ctr" eaLnBrk="0" hangingPunct="0">
              <a:spcBef>
                <a:spcPct val="20000"/>
              </a:spcBef>
              <a:tabLst>
                <a:tab pos="365760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Quadratic Equations</a:t>
            </a:r>
          </a:p>
          <a:p>
            <a:pPr>
              <a:spcBef>
                <a:spcPts val="1800"/>
              </a:spcBef>
              <a:tabLst>
                <a:tab pos="3657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An equation that can be written in the form </a:t>
            </a:r>
          </a:p>
          <a:p>
            <a:pPr>
              <a:tabLst>
                <a:tab pos="36576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	</a:t>
            </a:r>
            <a:r>
              <a:rPr lang="en-US" sz="2800" dirty="0">
                <a:solidFill>
                  <a:srgbClr val="000000"/>
                </a:solidFill>
              </a:rPr>
              <a:t>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 and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 are real 	numbers and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≠ 0</a:t>
            </a:r>
          </a:p>
          <a:p>
            <a:pPr>
              <a:tabLst>
                <a:tab pos="3657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is called a </a:t>
            </a:r>
            <a:r>
              <a:rPr lang="en-US" sz="2800" b="1" dirty="0">
                <a:solidFill>
                  <a:srgbClr val="C00000"/>
                </a:solidFill>
              </a:rPr>
              <a:t>quadratic equation.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371600" y="2590800"/>
          <a:ext cx="2286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2286000" imgH="380880" progId="Equation.DSMT4">
                  <p:embed/>
                </p:oleObj>
              </mc:Choice>
              <mc:Fallback>
                <p:oleObj name="Equation" r:id="rId3" imgW="228600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590800"/>
                        <a:ext cx="2286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Solving Quadratic Equations by Factoring</a:t>
            </a:r>
          </a:p>
        </p:txBody>
      </p:sp>
      <p:sp>
        <p:nvSpPr>
          <p:cNvPr id="922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spcBef>
                <a:spcPts val="2400"/>
              </a:spcBef>
              <a:buNone/>
            </a:pPr>
            <a:endParaRPr lang="en-US" u="sng" dirty="0"/>
          </a:p>
          <a:p>
            <a:pPr marL="1588" indent="-1588">
              <a:spcBef>
                <a:spcPts val="2400"/>
              </a:spcBef>
              <a:buNone/>
            </a:pPr>
            <a:endParaRPr lang="en-US" u="sng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426402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342900" lvl="0" indent="-342900" algn="ctr" eaLnBrk="0" hangingPunct="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000000"/>
                </a:solidFill>
              </a:rPr>
              <a:t>To Solve an Equation by Factoring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1.</a:t>
            </a:r>
            <a:r>
              <a:rPr lang="en-US" sz="2800" dirty="0">
                <a:solidFill>
                  <a:srgbClr val="000000"/>
                </a:solidFill>
              </a:rPr>
              <a:t>	Add or subtract terms so that </a:t>
            </a:r>
            <a:r>
              <a:rPr lang="en-US" sz="2800" b="1" dirty="0">
                <a:solidFill>
                  <a:srgbClr val="C00000"/>
                </a:solidFill>
              </a:rPr>
              <a:t>one side of the 	equation is 0.</a:t>
            </a:r>
          </a:p>
          <a:p>
            <a:pPr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2.</a:t>
            </a:r>
            <a:r>
              <a:rPr lang="en-US" sz="2800" dirty="0">
                <a:solidFill>
                  <a:srgbClr val="000000"/>
                </a:solidFill>
              </a:rPr>
              <a:t>	Factor the polynomial expression.</a:t>
            </a:r>
          </a:p>
          <a:p>
            <a:pPr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3.</a:t>
            </a:r>
            <a:r>
              <a:rPr lang="en-US" sz="2800" dirty="0">
                <a:solidFill>
                  <a:srgbClr val="000000"/>
                </a:solidFill>
              </a:rPr>
              <a:t>	Set each factor equal to 0 and solve each of the 	resulting equations.</a:t>
            </a:r>
          </a:p>
          <a:p>
            <a:pPr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b="1" dirty="0">
                <a:solidFill>
                  <a:srgbClr val="000000"/>
                </a:solidFill>
              </a:rPr>
              <a:t>Note:</a:t>
            </a:r>
            <a:r>
              <a:rPr lang="en-US" sz="2800" dirty="0">
                <a:solidFill>
                  <a:srgbClr val="000000"/>
                </a:solidFill>
              </a:rPr>
              <a:t> If two of the factors are the same, then the solution is said to be a </a:t>
            </a:r>
            <a:r>
              <a:rPr lang="en-US" sz="2800" b="1" dirty="0">
                <a:solidFill>
                  <a:srgbClr val="C00000"/>
                </a:solidFill>
              </a:rPr>
              <a:t>double root</a:t>
            </a:r>
            <a:r>
              <a:rPr lang="en-US" sz="2800" dirty="0">
                <a:solidFill>
                  <a:srgbClr val="000000"/>
                </a:solidFill>
              </a:rPr>
              <a:t> or a </a:t>
            </a:r>
            <a:r>
              <a:rPr lang="en-US" sz="2800" b="1" dirty="0">
                <a:solidFill>
                  <a:srgbClr val="C00000"/>
                </a:solidFill>
              </a:rPr>
              <a:t>root of multiplicity two</a:t>
            </a:r>
            <a:r>
              <a:rPr lang="en-US" sz="2800" dirty="0">
                <a:solidFill>
                  <a:srgbClr val="000000"/>
                </a:solidFill>
              </a:rPr>
              <a:t>.)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Solving Quadratic Equations by Factoring</a:t>
            </a:r>
          </a:p>
        </p:txBody>
      </p:sp>
      <p:sp>
        <p:nvSpPr>
          <p:cNvPr id="10245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pPr marL="1588" indent="-1588">
              <a:buNone/>
            </a:pPr>
            <a:r>
              <a:rPr lang="en-US" dirty="0"/>
              <a:t>Solve the following quadratic equations by factoring.</a:t>
            </a:r>
          </a:p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r>
              <a:rPr lang="en-US" b="1" dirty="0"/>
              <a:t>Solution: </a:t>
            </a:r>
          </a:p>
          <a:p>
            <a:pPr marL="1588" indent="-1588">
              <a:buNone/>
            </a:pPr>
            <a:endParaRPr lang="en-US" b="1" dirty="0"/>
          </a:p>
          <a:p>
            <a:pPr marL="1588" indent="-1588">
              <a:buNone/>
            </a:pPr>
            <a:endParaRPr lang="en-US" b="1" dirty="0"/>
          </a:p>
          <a:p>
            <a:pPr marL="1588" indent="-1588">
              <a:buNone/>
            </a:pPr>
            <a:endParaRPr lang="en-US" b="1" dirty="0"/>
          </a:p>
          <a:p>
            <a:pPr marL="1588" indent="-1588">
              <a:buNone/>
            </a:pPr>
            <a:endParaRPr lang="en-US" b="1" dirty="0"/>
          </a:p>
          <a:p>
            <a:pPr marL="1588" indent="-1588">
              <a:buNone/>
            </a:pPr>
            <a:endParaRPr lang="en-US" b="1" dirty="0"/>
          </a:p>
          <a:p>
            <a:pPr marL="1588" indent="-1588">
              <a:buNone/>
            </a:pPr>
            <a:endParaRPr lang="en-US" dirty="0">
              <a:solidFill>
                <a:srgbClr val="000099"/>
              </a:solidFill>
            </a:endParaRPr>
          </a:p>
        </p:txBody>
      </p:sp>
      <p:graphicFrame>
        <p:nvGraphicFramePr>
          <p:cNvPr id="2" name="Object 30"/>
          <p:cNvGraphicFramePr>
            <a:graphicFrameLocks noChangeAspect="1"/>
          </p:cNvGraphicFramePr>
          <p:nvPr/>
        </p:nvGraphicFramePr>
        <p:xfrm>
          <a:off x="547048" y="1842448"/>
          <a:ext cx="257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3" imgW="2577960" imgH="380880" progId="Equation.DSMT4">
                  <p:embed/>
                </p:oleObj>
              </mc:Choice>
              <mc:Fallback>
                <p:oleObj name="Equation" r:id="rId3" imgW="2577960" imgH="38088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1842448"/>
                        <a:ext cx="2578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541896" y="2348552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5" imgW="2082600" imgH="380880" progId="Equation.DSMT4">
                  <p:embed/>
                </p:oleObj>
              </mc:Choice>
              <mc:Fallback>
                <p:oleObj name="Equation" r:id="rId5" imgW="20826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1896" y="2348552"/>
                        <a:ext cx="208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869744" y="2993788"/>
          <a:ext cx="7023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7" imgW="7022880" imgH="444240" progId="Equation.DSMT4">
                  <p:embed/>
                </p:oleObj>
              </mc:Choice>
              <mc:Fallback>
                <p:oleObj name="Equation" r:id="rId7" imgW="702288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9744" y="2993788"/>
                        <a:ext cx="7023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807192" y="3702524"/>
          <a:ext cx="5422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9" imgW="5422680" imgH="406080" progId="Equation.DSMT4">
                  <p:embed/>
                </p:oleObj>
              </mc:Choice>
              <mc:Fallback>
                <p:oleObj name="Equation" r:id="rId9" imgW="5422680" imgH="406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7192" y="3702524"/>
                        <a:ext cx="5422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1461448" y="4951104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11" imgW="723600" imgH="291960" progId="Equation.DSMT4">
                  <p:embed/>
                </p:oleObj>
              </mc:Choice>
              <mc:Fallback>
                <p:oleObj name="Equation" r:id="rId11" imgW="7236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1448" y="4951104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990600" y="437515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13" imgW="1206360" imgH="291960" progId="Equation.DSMT4">
                  <p:embed/>
                </p:oleObj>
              </mc:Choice>
              <mc:Fallback>
                <p:oleObj name="Equation" r:id="rId13" imgW="120636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37515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2362200" y="440055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15" imgW="342720" imgH="241200" progId="Equation.DSMT4">
                  <p:embed/>
                </p:oleObj>
              </mc:Choice>
              <mc:Fallback>
                <p:oleObj name="Equation" r:id="rId15" imgW="34272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40055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2857500" y="437515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17" imgW="1384200" imgH="291960" progId="Equation.DSMT4">
                  <p:embed/>
                </p:oleObj>
              </mc:Choice>
              <mc:Fallback>
                <p:oleObj name="Equation" r:id="rId17" imgW="138420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437515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3505200" y="4929496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19" imgW="888840" imgH="291960" progId="Equation.DSMT4">
                  <p:embed/>
                </p:oleObj>
              </mc:Choice>
              <mc:Fallback>
                <p:oleObj name="Equation" r:id="rId19" imgW="8888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929496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4610100" y="4381500"/>
          <a:ext cx="273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21" imgW="2730240" imgH="279360" progId="Equation.DSMT4">
                  <p:embed/>
                </p:oleObj>
              </mc:Choice>
              <mc:Fallback>
                <p:oleObj name="Equation" r:id="rId21" imgW="273024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4381500"/>
                        <a:ext cx="273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/>
        </p:nvGraphicFramePr>
        <p:xfrm>
          <a:off x="4610100" y="4978400"/>
          <a:ext cx="2832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23" imgW="2831760" imgH="279360" progId="Equation.DSMT4">
                  <p:embed/>
                </p:oleObj>
              </mc:Choice>
              <mc:Fallback>
                <p:oleObj name="Equation" r:id="rId23" imgW="283176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4978400"/>
                        <a:ext cx="2832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Solving Quadratic Equations by Factoring (cont.)</a:t>
            </a:r>
          </a:p>
        </p:txBody>
      </p:sp>
      <p:sp>
        <p:nvSpPr>
          <p:cNvPr id="1126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23987"/>
          </a:xfrm>
        </p:spPr>
        <p:txBody>
          <a:bodyPr>
            <a:spAutoFit/>
          </a:bodyPr>
          <a:lstStyle/>
          <a:p>
            <a:pPr marL="0" indent="4763">
              <a:buNone/>
              <a:tabLst>
                <a:tab pos="463550" algn="l"/>
              </a:tabLst>
            </a:pPr>
            <a:r>
              <a:rPr lang="en-US" b="1" dirty="0"/>
              <a:t>Check: </a:t>
            </a:r>
          </a:p>
          <a:p>
            <a:pPr marL="0" indent="4763">
              <a:buNone/>
              <a:tabLst>
                <a:tab pos="463550" algn="l"/>
              </a:tabLst>
            </a:pPr>
            <a:endParaRPr lang="en-US" b="1" dirty="0"/>
          </a:p>
          <a:p>
            <a:pPr marL="0" indent="4763">
              <a:buNone/>
              <a:tabLst>
                <a:tab pos="463550" algn="l"/>
              </a:tabLst>
            </a:pPr>
            <a:endParaRPr lang="en-US" b="1" dirty="0"/>
          </a:p>
          <a:p>
            <a:pPr marL="0" indent="4763">
              <a:buNone/>
              <a:tabLst>
                <a:tab pos="463550" algn="l"/>
              </a:tabLst>
            </a:pPr>
            <a:endParaRPr lang="en-US" b="1" dirty="0"/>
          </a:p>
          <a:p>
            <a:pPr marL="0" indent="4763">
              <a:buNone/>
              <a:tabLst>
                <a:tab pos="463550" algn="l"/>
              </a:tabLst>
            </a:pPr>
            <a:endParaRPr lang="en-US" b="1" dirty="0"/>
          </a:p>
          <a:p>
            <a:pPr marL="0" indent="4763">
              <a:lnSpc>
                <a:spcPct val="150000"/>
              </a:lnSpc>
              <a:buNone/>
              <a:tabLst>
                <a:tab pos="463550" algn="l"/>
              </a:tabLst>
            </a:pPr>
            <a:r>
              <a:rPr lang="en-US" b="1" dirty="0"/>
              <a:t> 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114800" y="3260725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" imgW="914400" imgH="336960" progId="Equation.DSMT4">
                  <p:embed/>
                </p:oleObj>
              </mc:Choice>
              <mc:Fallback>
                <p:oleObj name="Equation" r:id="rId3" imgW="914400" imgH="3369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260725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094096" y="1853252"/>
          <a:ext cx="27686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5" imgW="2768400" imgH="799920" progId="Equation.DSMT4">
                  <p:embed/>
                </p:oleObj>
              </mc:Choice>
              <mc:Fallback>
                <p:oleObj name="Equation" r:id="rId5" imgW="2768400" imgH="799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096" y="1853252"/>
                        <a:ext cx="27686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856096" y="2743200"/>
          <a:ext cx="2006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7" imgW="2006280" imgH="698400" progId="Equation.DSMT4">
                  <p:embed/>
                </p:oleObj>
              </mc:Choice>
              <mc:Fallback>
                <p:oleObj name="Equation" r:id="rId7" imgW="2006280" imgH="698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6096" y="2743200"/>
                        <a:ext cx="2006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286000" y="3698544"/>
          <a:ext cx="158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9" imgW="1587240" imgH="291960" progId="Equation.DSMT4">
                  <p:embed/>
                </p:oleObj>
              </mc:Choice>
              <mc:Fallback>
                <p:oleObj name="Equation" r:id="rId9" imgW="15872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698544"/>
                        <a:ext cx="1587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612944" y="1831072"/>
          <a:ext cx="3124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11" imgW="3124080" imgH="799920" progId="Equation.DSMT4">
                  <p:embed/>
                </p:oleObj>
              </mc:Choice>
              <mc:Fallback>
                <p:oleObj name="Equation" r:id="rId11" imgW="3124080" imgH="799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2944" y="1831072"/>
                        <a:ext cx="31242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5380632" y="2764808"/>
          <a:ext cx="2387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13" imgW="2387520" imgH="698400" progId="Equation.DSMT4">
                  <p:embed/>
                </p:oleObj>
              </mc:Choice>
              <mc:Fallback>
                <p:oleObj name="Equation" r:id="rId13" imgW="2387520" imgH="698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0632" y="2764808"/>
                        <a:ext cx="2387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6158552" y="3692856"/>
          <a:ext cx="160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15" imgW="1600200" imgH="291960" progId="Equation.DSMT4">
                  <p:embed/>
                </p:oleObj>
              </mc:Choice>
              <mc:Fallback>
                <p:oleObj name="Equation" r:id="rId15" imgW="16002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8552" y="3692856"/>
                        <a:ext cx="1600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Solving Quadratic Equations by Factoring (cont.)</a:t>
            </a:r>
          </a:p>
        </p:txBody>
      </p:sp>
      <p:sp>
        <p:nvSpPr>
          <p:cNvPr id="1126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 marL="0" indent="4763">
              <a:buNone/>
              <a:tabLst>
                <a:tab pos="463550" algn="l"/>
              </a:tabLst>
            </a:pPr>
            <a:endParaRPr lang="en-US" b="1" dirty="0"/>
          </a:p>
          <a:p>
            <a:pPr marL="0" indent="4763">
              <a:buNone/>
              <a:tabLst>
                <a:tab pos="463550" algn="l"/>
              </a:tabLst>
            </a:pPr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114800" y="3260725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3" imgW="914400" imgH="336960" progId="Equation.DSMT4">
                  <p:embed/>
                </p:oleObj>
              </mc:Choice>
              <mc:Fallback>
                <p:oleObj name="Equation" r:id="rId3" imgW="914400" imgH="3369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260725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6" name="Object 22"/>
          <p:cNvGraphicFramePr>
            <a:graphicFrameLocks noChangeAspect="1"/>
          </p:cNvGraphicFramePr>
          <p:nvPr/>
        </p:nvGraphicFramePr>
        <p:xfrm>
          <a:off x="547688" y="1265832"/>
          <a:ext cx="276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5" imgW="2768400" imgH="380880" progId="Equation.DSMT4">
                  <p:embed/>
                </p:oleObj>
              </mc:Choice>
              <mc:Fallback>
                <p:oleObj name="Equation" r:id="rId5" imgW="2768400" imgH="38088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265832"/>
                        <a:ext cx="2768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032000" y="1866900"/>
          <a:ext cx="227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7" imgW="2273040" imgH="380880" progId="Equation.DSMT4">
                  <p:embed/>
                </p:oleObj>
              </mc:Choice>
              <mc:Fallback>
                <p:oleObj name="Equation" r:id="rId7" imgW="22730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1866900"/>
                        <a:ext cx="2273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358900" y="2435556"/>
          <a:ext cx="745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9" imgW="7454880" imgH="380880" progId="Equation.DSMT4">
                  <p:embed/>
                </p:oleObj>
              </mc:Choice>
              <mc:Fallback>
                <p:oleObj name="Equation" r:id="rId9" imgW="74548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2435556"/>
                        <a:ext cx="745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283648" y="2996252"/>
          <a:ext cx="5511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11" imgW="5511600" imgH="571320" progId="Equation.DSMT4">
                  <p:embed/>
                </p:oleObj>
              </mc:Choice>
              <mc:Fallback>
                <p:oleObj name="Equation" r:id="rId11" imgW="551160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3648" y="2996252"/>
                        <a:ext cx="5511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149144" y="3619500"/>
          <a:ext cx="5829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13" imgW="5829120" imgH="533160" progId="Equation.DSMT4">
                  <p:embed/>
                </p:oleObj>
              </mc:Choice>
              <mc:Fallback>
                <p:oleObj name="Equation" r:id="rId13" imgW="5829120" imgH="533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9144" y="3619500"/>
                        <a:ext cx="5829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2676856" y="4305300"/>
          <a:ext cx="454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15" imgW="4546440" imgH="291960" progId="Equation.DSMT4">
                  <p:embed/>
                </p:oleObj>
              </mc:Choice>
              <mc:Fallback>
                <p:oleObj name="Equation" r:id="rId15" imgW="45464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6856" y="4305300"/>
                        <a:ext cx="454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3215944" y="4838700"/>
          <a:ext cx="435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17" imgW="4356000" imgH="291960" progId="Equation.DSMT4">
                  <p:embed/>
                </p:oleObj>
              </mc:Choice>
              <mc:Fallback>
                <p:oleObj name="Equation" r:id="rId17" imgW="435600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5944" y="4838700"/>
                        <a:ext cx="435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Solving Quadratic Equations by Factoring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r>
              <a:rPr lang="en-US" b="1" dirty="0"/>
              <a:t>Check: </a:t>
            </a:r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156648" y="1755444"/>
          <a:ext cx="31369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3" imgW="3136680" imgH="799920" progId="Equation.DSMT4">
                  <p:embed/>
                </p:oleObj>
              </mc:Choice>
              <mc:Fallback>
                <p:oleObj name="Equation" r:id="rId3" imgW="3136680" imgH="799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648" y="1755444"/>
                        <a:ext cx="31369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271404" y="2667000"/>
          <a:ext cx="2044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5" imgW="2044440" imgH="698400" progId="Equation.DSMT4">
                  <p:embed/>
                </p:oleObj>
              </mc:Choice>
              <mc:Fallback>
                <p:oleObj name="Equation" r:id="rId5" imgW="204444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404" y="2667000"/>
                        <a:ext cx="2044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735240" y="3629356"/>
          <a:ext cx="158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7" imgW="1587240" imgH="291960" progId="Equation.DSMT4">
                  <p:embed/>
                </p:oleObj>
              </mc:Choice>
              <mc:Fallback>
                <p:oleObj name="Equation" r:id="rId7" imgW="15872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40" y="3629356"/>
                        <a:ext cx="1587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590</Words>
  <Application>Microsoft Office PowerPoint</Application>
  <PresentationFormat>On-screen Show (4:3)</PresentationFormat>
  <Paragraphs>122</Paragraphs>
  <Slides>33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Calibri</vt:lpstr>
      <vt:lpstr>Symbol</vt:lpstr>
      <vt:lpstr>Courier New</vt:lpstr>
      <vt:lpstr>Office Theme</vt:lpstr>
      <vt:lpstr>Equation</vt:lpstr>
      <vt:lpstr>Section 7.1</vt:lpstr>
      <vt:lpstr>Objectives</vt:lpstr>
      <vt:lpstr>Solving Quadratic Equations by Factoring</vt:lpstr>
      <vt:lpstr>Solving Quadratic Equations by Factoring</vt:lpstr>
      <vt:lpstr>Solving Quadratic Equations by Factoring</vt:lpstr>
      <vt:lpstr>Example 1: Solving Quadratic Equations by Factoring</vt:lpstr>
      <vt:lpstr>Example 1: Solving Quadratic Equations by Factoring (cont.)</vt:lpstr>
      <vt:lpstr>Example 1: Solving Quadratic Equations by Factoring (cont.)</vt:lpstr>
      <vt:lpstr>Example 1: Solving Quadratic Equations by Factoring (cont.)</vt:lpstr>
      <vt:lpstr>Example 2: Quadratic Equations Involving the Sum of Two Squares</vt:lpstr>
      <vt:lpstr>Example 2: Quadratic Equations Involving the Sum of Two Squares (cont.)</vt:lpstr>
      <vt:lpstr>Using the Definition of Square Root and the Square Root Property</vt:lpstr>
      <vt:lpstr>Example 3: Using the Square Root Property to Solve Quadratic Equations</vt:lpstr>
      <vt:lpstr>Example 3: Using the Square Root Property to Solve Quadratic Equations (cont.)</vt:lpstr>
      <vt:lpstr>Example 4: Completing the Square</vt:lpstr>
      <vt:lpstr>Example 4: Completing the Square (cont.)</vt:lpstr>
      <vt:lpstr>Solving Quadratic Equations by Completing the Square</vt:lpstr>
      <vt:lpstr>Solving Quadratic Equations by Completing the Square</vt:lpstr>
      <vt:lpstr>Example 5: Solving Quadratic Equations by Completing the Square</vt:lpstr>
      <vt:lpstr>Example 5: Solving Quadratic Equations by Completing the Square (cont.)</vt:lpstr>
      <vt:lpstr>Example 5: Solving Quadratic Equations by Completing the Square (cont.)</vt:lpstr>
      <vt:lpstr>Example 5: Solving Quadratic Equations by Completing the Square (cont.)</vt:lpstr>
      <vt:lpstr>Example 5: Solving Quadratic Equations by Completing the Square (cont.)</vt:lpstr>
      <vt:lpstr>Example 5: Solving Quadratic Equations by Completing the Square (cont.)</vt:lpstr>
      <vt:lpstr>Example 5: Solving Quadratic Equations by Completing the Square (cont.)</vt:lpstr>
      <vt:lpstr>Example 6: Equations with Known Roots</vt:lpstr>
      <vt:lpstr>Example 6: Equations with Known Roots (cont.)</vt:lpstr>
      <vt:lpstr>Example 6: Equations with Known Roots (cont.)</vt:lpstr>
      <vt:lpstr>Example 6: Equations with Known Roots (cont.)</vt:lpstr>
      <vt:lpstr>Example 6: Equations with Known Roots (cont.)</vt:lpstr>
      <vt:lpstr>Example 6: Equations with Known Roots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Nakita Jean-Charles</cp:lastModifiedBy>
  <cp:revision>43</cp:revision>
  <dcterms:created xsi:type="dcterms:W3CDTF">2013-04-26T14:43:13Z</dcterms:created>
  <dcterms:modified xsi:type="dcterms:W3CDTF">2016-10-01T01:40:29Z</dcterms:modified>
</cp:coreProperties>
</file>