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80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3F1B7-2970-4C91-8D6F-12BFC5E27C6B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28BBB-0722-4873-90CA-296BA0DF09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59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556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62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87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8.wmf"/><Relationship Id="rId3" Type="http://schemas.openxmlformats.org/officeDocument/2006/relationships/image" Target="../media/image39.png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5.wmf"/><Relationship Id="rId3" Type="http://schemas.openxmlformats.org/officeDocument/2006/relationships/image" Target="../media/image56.png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9.wmf"/><Relationship Id="rId3" Type="http://schemas.openxmlformats.org/officeDocument/2006/relationships/image" Target="../media/image70.png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7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8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9.wmf"/><Relationship Id="rId18" Type="http://schemas.openxmlformats.org/officeDocument/2006/relationships/image" Target="../media/image22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Functions: Parabolas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pPr marL="463550" indent="-463550"/>
            <a:r>
              <a:rPr lang="en-US" b="1" dirty="0"/>
              <a:t>a.	</a:t>
            </a:r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− 6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</a:t>
            </a:r>
            <a:r>
              <a:rPr lang="en-US" dirty="0"/>
              <a:t>, find the zeros of the function, the line of symmetry, the vertex, the domain, the range, and graph the parabola.</a:t>
            </a:r>
          </a:p>
          <a:p>
            <a:pPr marL="463550" indent="-463550"/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160896" y="25146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25146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408340" y="3020704"/>
          <a:ext cx="5041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5041800" imgH="1054080" progId="Equation.DSMT4">
                  <p:embed/>
                </p:oleObj>
              </mc:Choice>
              <mc:Fallback>
                <p:oleObj name="Equation" r:id="rId5" imgW="504180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8340" y="3020704"/>
                        <a:ext cx="5041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671248" y="408750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460160" imgH="914400" progId="Equation.DSMT4">
                  <p:embed/>
                </p:oleObj>
              </mc:Choice>
              <mc:Fallback>
                <p:oleObj name="Equation" r:id="rId7" imgW="146016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248" y="408750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671248" y="50292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248" y="50292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154304" y="5271448"/>
          <a:ext cx="1371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1371600" imgH="444240" progId="Equation.DSMT4">
                  <p:embed/>
                </p:oleObj>
              </mc:Choice>
              <mc:Fallback>
                <p:oleObj name="Equation" r:id="rId11" imgW="13716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304" y="5271448"/>
                        <a:ext cx="1371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Quadratic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23220"/>
          </a:xfrm>
        </p:spPr>
        <p:txBody>
          <a:bodyPr>
            <a:spAutoFit/>
          </a:bodyPr>
          <a:lstStyle/>
          <a:p>
            <a:pPr marL="463550" indent="-463550"/>
            <a:r>
              <a:rPr lang="en-US" dirty="0"/>
              <a:t>Change the form of the function for easier graphing.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548640" y="1371600"/>
          <a:ext cx="321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3" imgW="3213000" imgH="444240" progId="Equation.DSMT4">
                  <p:embed/>
                </p:oleObj>
              </mc:Choice>
              <mc:Fallback>
                <p:oleObj name="Equation" r:id="rId3" imgW="321300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3213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762000" y="2680648"/>
          <a:ext cx="2006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5" imgW="2006280" imgH="444240" progId="Equation.DSMT4">
                  <p:embed/>
                </p:oleObj>
              </mc:Choice>
              <mc:Fallback>
                <p:oleObj name="Equation" r:id="rId5" imgW="20062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80648"/>
                        <a:ext cx="2006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7896" y="3249304"/>
          <a:ext cx="7137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7137360" imgH="571320" progId="Equation.DSMT4">
                  <p:embed/>
                </p:oleObj>
              </mc:Choice>
              <mc:Fallback>
                <p:oleObj name="Equation" r:id="rId7" imgW="71373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896" y="3249304"/>
                        <a:ext cx="7137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017896" y="3913496"/>
          <a:ext cx="2959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9" imgW="2958840" imgH="571320" progId="Equation.DSMT4">
                  <p:embed/>
                </p:oleObj>
              </mc:Choice>
              <mc:Fallback>
                <p:oleObj name="Equation" r:id="rId9" imgW="29588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896" y="3913496"/>
                        <a:ext cx="2959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017896" y="4593608"/>
          <a:ext cx="1816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1" imgW="1815840" imgH="533160" progId="Equation.DSMT4">
                  <p:embed/>
                </p:oleObj>
              </mc:Choice>
              <mc:Fallback>
                <p:oleObj name="Equation" r:id="rId11" imgW="18158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896" y="4593608"/>
                        <a:ext cx="1816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Quadratic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u="sng" dirty="0"/>
              <a:t>Summary:</a:t>
            </a:r>
            <a:endParaRPr lang="en-US" dirty="0"/>
          </a:p>
        </p:txBody>
      </p:sp>
      <p:pic>
        <p:nvPicPr>
          <p:cNvPr id="47110" name="Picture 6" descr="E:\Book work\IMA PPT\Chapter 7 Folder\8_1_Fg_2_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905000"/>
            <a:ext cx="3876675" cy="3771900"/>
          </a:xfrm>
          <a:prstGeom prst="rect">
            <a:avLst/>
          </a:prstGeom>
          <a:noFill/>
        </p:spPr>
      </p:pic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3400" y="2133600"/>
          <a:ext cx="209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4" imgW="2095200" imgH="444240" progId="Equation.DSMT4">
                  <p:embed/>
                </p:oleObj>
              </mc:Choice>
              <mc:Fallback>
                <p:oleObj name="Equation" r:id="rId4" imgW="20952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33600"/>
                        <a:ext cx="209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2695575"/>
          <a:ext cx="367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6" imgW="3670200" imgH="380880" progId="Equation.DSMT4">
                  <p:embed/>
                </p:oleObj>
              </mc:Choice>
              <mc:Fallback>
                <p:oleObj name="Equation" r:id="rId6" imgW="3670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95575"/>
                        <a:ext cx="367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3400" y="3194050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8" imgW="2120760" imgH="469800" progId="Equation.DSMT4">
                  <p:embed/>
                </p:oleObj>
              </mc:Choice>
              <mc:Fallback>
                <p:oleObj name="Equation" r:id="rId8" imgW="2120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94050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33400" y="3781425"/>
          <a:ext cx="36322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0" imgW="3632040" imgH="1130040" progId="Equation.DSMT4">
                  <p:embed/>
                </p:oleObj>
              </mc:Choice>
              <mc:Fallback>
                <p:oleObj name="Equation" r:id="rId10" imgW="3632040" imgH="1130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81425"/>
                        <a:ext cx="36322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33400" y="5029200"/>
          <a:ext cx="4203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2" imgW="4203360" imgH="545760" progId="Equation.DSMT4">
                  <p:embed/>
                </p:oleObj>
              </mc:Choice>
              <mc:Fallback>
                <p:oleObj name="Equation" r:id="rId12" imgW="420336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029200"/>
                        <a:ext cx="4203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Quadratic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 −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+ 2</a:t>
            </a:r>
            <a:r>
              <a:rPr lang="en-US" dirty="0"/>
              <a:t>, find the zeros of the function, the line of symmetry, the vertex, the domain, the range, and graph the parabola.</a:t>
            </a:r>
          </a:p>
          <a:p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147248" y="2503796"/>
          <a:ext cx="223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2234880" imgH="380880" progId="Equation.DSMT4">
                  <p:embed/>
                </p:oleObj>
              </mc:Choice>
              <mc:Fallback>
                <p:oleObj name="Equation" r:id="rId3" imgW="22348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2503796"/>
                        <a:ext cx="223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756848" y="2999096"/>
          <a:ext cx="5918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5918040" imgH="1168200" progId="Equation.DSMT4">
                  <p:embed/>
                </p:oleObj>
              </mc:Choice>
              <mc:Fallback>
                <p:oleObj name="Equation" r:id="rId5" imgW="591804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2999096"/>
                        <a:ext cx="5918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007056" y="4142096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1473120" imgH="914400" progId="Equation.DSMT4">
                  <p:embed/>
                </p:oleObj>
              </mc:Choice>
              <mc:Fallback>
                <p:oleObj name="Equation" r:id="rId7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7056" y="4142096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999096" y="512700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096" y="512700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509448" y="5369256"/>
          <a:ext cx="143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1434960" imgH="444240" progId="Equation.DSMT4">
                  <p:embed/>
                </p:oleObj>
              </mc:Choice>
              <mc:Fallback>
                <p:oleObj name="Equation" r:id="rId11" imgW="1434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448" y="5369256"/>
                        <a:ext cx="143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Quadratic Equations (cont.)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991380"/>
            <a:ext cx="8229600" cy="523220"/>
          </a:xfrm>
        </p:spPr>
        <p:txBody>
          <a:bodyPr>
            <a:spAutoFit/>
          </a:bodyPr>
          <a:lstStyle/>
          <a:p>
            <a:pPr marL="463550" indent="-463550"/>
            <a:r>
              <a:rPr lang="en-US" dirty="0"/>
              <a:t>Change the form of the function for easier graphing.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48640" y="1371600"/>
          <a:ext cx="336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" imgW="3365280" imgH="444240" progId="Equation.DSMT4">
                  <p:embed/>
                </p:oleObj>
              </mc:Choice>
              <mc:Fallback>
                <p:oleObj name="Equation" r:id="rId3" imgW="336528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336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713096" y="2639704"/>
          <a:ext cx="223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5" imgW="2234880" imgH="444240" progId="Equation.DSMT4">
                  <p:embed/>
                </p:oleObj>
              </mc:Choice>
              <mc:Fallback>
                <p:oleObj name="Equation" r:id="rId5" imgW="22348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096" y="2639704"/>
                        <a:ext cx="223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955344" y="3206088"/>
          <a:ext cx="770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7" imgW="7708680" imgH="571320" progId="Equation.DSMT4">
                  <p:embed/>
                </p:oleObj>
              </mc:Choice>
              <mc:Fallback>
                <p:oleObj name="Equation" r:id="rId7" imgW="77086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344" y="3206088"/>
                        <a:ext cx="770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968992" y="3878240"/>
          <a:ext cx="7467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9" imgW="7467480" imgH="571320" progId="Equation.DSMT4">
                  <p:embed/>
                </p:oleObj>
              </mc:Choice>
              <mc:Fallback>
                <p:oleObj name="Equation" r:id="rId9" imgW="74674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992" y="3878240"/>
                        <a:ext cx="7467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955344" y="5334000"/>
          <a:ext cx="2057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1" imgW="2057400" imgH="533160" progId="Equation.DSMT4">
                  <p:embed/>
                </p:oleObj>
              </mc:Choice>
              <mc:Fallback>
                <p:oleObj name="Equation" r:id="rId11" imgW="20574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344" y="5334000"/>
                        <a:ext cx="2057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721056" y="4556080"/>
          <a:ext cx="8026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3" imgW="8026200" imgH="799920" progId="Equation.DSMT4">
                  <p:embed/>
                </p:oleObj>
              </mc:Choice>
              <mc:Fallback>
                <p:oleObj name="Equation" r:id="rId13" imgW="8026200" imgH="799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056" y="4556080"/>
                        <a:ext cx="8026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Quadratic Equations (cont.)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u="sng" dirty="0"/>
              <a:t>Summary:</a:t>
            </a:r>
            <a:endParaRPr lang="en-US" dirty="0"/>
          </a:p>
        </p:txBody>
      </p:sp>
      <p:pic>
        <p:nvPicPr>
          <p:cNvPr id="50181" name="Picture 5" descr="E:\Book work\IMA PPT\Chapter 7 Folder\8_1_Fg_2_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752600"/>
            <a:ext cx="4162425" cy="3771900"/>
          </a:xfrm>
          <a:prstGeom prst="rect">
            <a:avLst/>
          </a:prstGeom>
          <a:noFill/>
        </p:spPr>
      </p:pic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33400" y="1905000"/>
          <a:ext cx="224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4" imgW="2247840" imgH="444240" progId="Equation.DSMT4">
                  <p:embed/>
                </p:oleObj>
              </mc:Choice>
              <mc:Fallback>
                <p:oleObj name="Equation" r:id="rId4" imgW="224784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2247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3400" y="2498725"/>
          <a:ext cx="3886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6" imgW="3886200" imgH="406080" progId="Equation.DSMT4">
                  <p:embed/>
                </p:oleObj>
              </mc:Choice>
              <mc:Fallback>
                <p:oleObj name="Equation" r:id="rId6" imgW="388620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98725"/>
                        <a:ext cx="3886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33400" y="3054350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8" imgW="2120760" imgH="469800" progId="Equation.DSMT4">
                  <p:embed/>
                </p:oleObj>
              </mc:Choice>
              <mc:Fallback>
                <p:oleObj name="Equation" r:id="rId8" imgW="2120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54350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33400" y="3673475"/>
          <a:ext cx="36322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0" imgW="3632040" imgH="1130040" progId="Equation.DSMT4">
                  <p:embed/>
                </p:oleObj>
              </mc:Choice>
              <mc:Fallback>
                <p:oleObj name="Equation" r:id="rId10" imgW="3632040" imgH="1130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73475"/>
                        <a:ext cx="36322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3400" y="4953000"/>
          <a:ext cx="3987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2" imgW="3987720" imgH="545760" progId="Equation.DSMT4">
                  <p:embed/>
                </p:oleObj>
              </mc:Choice>
              <mc:Fallback>
                <p:oleObj name="Equation" r:id="rId12" imgW="398772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53000"/>
                        <a:ext cx="3987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Quadratic Equations (cont.)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c.	</a:t>
            </a:r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− 6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+ 5</a:t>
            </a:r>
            <a:r>
              <a:rPr lang="en-US" dirty="0"/>
              <a:t>, find the zeros of the function, the line of symmetry, the vertex, the domain, the range, and graph the parabola. </a:t>
            </a:r>
          </a:p>
          <a:p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098344" y="2692400"/>
          <a:ext cx="218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3" imgW="2184120" imgH="380880" progId="Equation.DSMT4">
                  <p:embed/>
                </p:oleObj>
              </mc:Choice>
              <mc:Fallback>
                <p:oleObj name="Equation" r:id="rId3" imgW="21841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344" y="2692400"/>
                        <a:ext cx="218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672688" y="3429000"/>
          <a:ext cx="59944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5" imgW="5994360" imgH="1168200" progId="Equation.DSMT4">
                  <p:embed/>
                </p:oleObj>
              </mc:Choice>
              <mc:Fallback>
                <p:oleObj name="Equation" r:id="rId5" imgW="599436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688" y="3429000"/>
                        <a:ext cx="59944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922896" y="4822208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7" imgW="1511280" imgH="914400" progId="Equation.DSMT4">
                  <p:embed/>
                </p:oleObj>
              </mc:Choice>
              <mc:Fallback>
                <p:oleObj name="Equation" r:id="rId7" imgW="151128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896" y="4822208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Quadratic Equations (cont.)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/>
              <a:t>There are </a:t>
            </a:r>
            <a:r>
              <a:rPr lang="en-US" b="1" dirty="0"/>
              <a:t>no real zeros </a:t>
            </a:r>
            <a:r>
              <a:rPr lang="en-US" dirty="0"/>
              <a:t>because the discriminant is negative. The graph will not cross the </a:t>
            </a:r>
            <a:r>
              <a:rPr lang="en-US" i="1" dirty="0"/>
              <a:t>x-</a:t>
            </a:r>
            <a:r>
              <a:rPr lang="en-US" dirty="0"/>
              <a:t>axis. Now, using another approach, the vertex is at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30352" y="5122725"/>
          <a:ext cx="8458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3" imgW="8458200" imgH="927000" progId="Equation.DSMT4">
                  <p:embed/>
                </p:oleObj>
              </mc:Choice>
              <mc:Fallback>
                <p:oleObj name="Equation" r:id="rId3" imgW="8458200" imgH="927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22725"/>
                        <a:ext cx="8458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24384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30352" y="3325504"/>
          <a:ext cx="4470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7" imgW="4470120" imgH="990360" progId="Equation.DSMT4">
                  <p:embed/>
                </p:oleObj>
              </mc:Choice>
              <mc:Fallback>
                <p:oleObj name="Equation" r:id="rId7" imgW="447012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25504"/>
                        <a:ext cx="4470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258704" y="4343400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9" imgW="2145960" imgH="838080" progId="Equation.DSMT4">
                  <p:embed/>
                </p:oleObj>
              </mc:Choice>
              <mc:Fallback>
                <p:oleObj name="Equation" r:id="rId9" imgW="2145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704" y="4343400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828800" y="2438400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1" imgW="1650960" imgH="838080" progId="Equation.DSMT4">
                  <p:embed/>
                </p:oleObj>
              </mc:Choice>
              <mc:Fallback>
                <p:oleObj name="Equation" r:id="rId11" imgW="1650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8400"/>
                        <a:ext cx="165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Quadratic Equations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b="1" u="sng" dirty="0"/>
              <a:t>Summary:</a:t>
            </a:r>
            <a:endParaRPr lang="en-US" dirty="0"/>
          </a:p>
          <a:p>
            <a:endParaRPr lang="en-US" dirty="0"/>
          </a:p>
        </p:txBody>
      </p:sp>
      <p:pic>
        <p:nvPicPr>
          <p:cNvPr id="53254" name="Picture 6" descr="E:\Book work\IMA PPT\Chapter 7 Folder\8_1_Fg_2_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559256"/>
            <a:ext cx="3790950" cy="3781425"/>
          </a:xfrm>
          <a:prstGeom prst="rect">
            <a:avLst/>
          </a:prstGeom>
          <a:noFill/>
        </p:spPr>
      </p:pic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3400" y="1828800"/>
          <a:ext cx="289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4" imgW="2895480" imgH="304560" progId="Equation.DSMT4">
                  <p:embed/>
                </p:oleObj>
              </mc:Choice>
              <mc:Fallback>
                <p:oleObj name="Equation" r:id="rId4" imgW="28954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2895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3400" y="2152650"/>
          <a:ext cx="370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6" imgW="3708360" imgH="838080" progId="Equation.DSMT4">
                  <p:embed/>
                </p:oleObj>
              </mc:Choice>
              <mc:Fallback>
                <p:oleObj name="Equation" r:id="rId6" imgW="3708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52650"/>
                        <a:ext cx="370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33400" y="3009900"/>
          <a:ext cx="2159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8" imgW="2158920" imgH="927000" progId="Equation.DSMT4">
                  <p:embed/>
                </p:oleObj>
              </mc:Choice>
              <mc:Fallback>
                <p:oleObj name="Equation" r:id="rId8" imgW="21589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09900"/>
                        <a:ext cx="2159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33400" y="3956050"/>
          <a:ext cx="36322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10" imgW="3632040" imgH="1054080" progId="Equation.DSMT4">
                  <p:embed/>
                </p:oleObj>
              </mc:Choice>
              <mc:Fallback>
                <p:oleObj name="Equation" r:id="rId10" imgW="3632040" imgH="1054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56050"/>
                        <a:ext cx="36322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33400" y="5029200"/>
          <a:ext cx="4076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2" imgW="4076640" imgH="927000" progId="Equation.DSMT4">
                  <p:embed/>
                </p:oleObj>
              </mc:Choice>
              <mc:Fallback>
                <p:oleObj name="Equation" r:id="rId12" imgW="407664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029200"/>
                        <a:ext cx="4076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Applications with Maximum and </a:t>
            </a:r>
            <a:br>
              <a:rPr lang="en-US" dirty="0"/>
            </a:br>
            <a:r>
              <a:rPr lang="en-US" dirty="0"/>
              <a:t>Minimum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Minimum and Maximum Values</a:t>
            </a:r>
          </a:p>
          <a:p>
            <a:r>
              <a:rPr lang="en-US" dirty="0">
                <a:solidFill>
                  <a:srgbClr val="000000"/>
                </a:solidFill>
              </a:rPr>
              <a:t>For a parabola with its equation in the form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&gt; 0</a:t>
            </a:r>
            <a:r>
              <a:rPr lang="en-US" dirty="0">
                <a:solidFill>
                  <a:srgbClr val="000000"/>
                </a:solidFill>
              </a:rPr>
              <a:t>, then the parabola opens upward and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 the lowest point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minimum value</a:t>
            </a:r>
            <a:r>
              <a:rPr lang="en-US" dirty="0">
                <a:solidFill>
                  <a:srgbClr val="000000"/>
                </a:solidFill>
              </a:rPr>
              <a:t> of the function.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&lt; 0</a:t>
            </a:r>
            <a:r>
              <a:rPr lang="en-US" dirty="0">
                <a:solidFill>
                  <a:srgbClr val="000000"/>
                </a:solidFill>
              </a:rPr>
              <a:t>, then the parabola opens downward and </a:t>
            </a:r>
          </a:p>
          <a:p>
            <a:pPr marL="463550" indent="-46355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 the highest point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maximum value</a:t>
            </a:r>
            <a:r>
              <a:rPr lang="en-US" dirty="0">
                <a:solidFill>
                  <a:srgbClr val="000000"/>
                </a:solidFill>
              </a:rPr>
              <a:t> of the function.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124200" y="228600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2476440" imgH="533160" progId="Equation.DSMT4">
                  <p:embed/>
                </p:oleObj>
              </mc:Choice>
              <mc:Fallback>
                <p:oleObj name="Equation" r:id="rId3" imgW="247644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28600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</p:spPr>
        <p:txBody>
          <a:bodyPr>
            <a:spAutoFit/>
          </a:bodyPr>
          <a:lstStyle/>
          <a:p>
            <a:pPr marL="469900" indent="-469900">
              <a:buFont typeface="Courier New" pitchFamily="49" charset="0"/>
              <a:buChar char="o"/>
            </a:pPr>
            <a:r>
              <a:rPr lang="en-US" dirty="0"/>
              <a:t>Graph a parabola (a quadratic function) and determine its vertex, domain, range, line of symmetry, and zeros. </a:t>
            </a:r>
          </a:p>
          <a:p>
            <a:pPr marL="469900" indent="-469900">
              <a:buFont typeface="Courier New" pitchFamily="49" charset="0"/>
              <a:buChar char="o"/>
            </a:pPr>
            <a:r>
              <a:rPr lang="en-US" dirty="0"/>
              <a:t>Solve applied problems by using quadratic functions and the concepts of maximum and minimum.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pPr marL="457200" indent="-457200"/>
            <a:r>
              <a:rPr lang="en-US" b="1" dirty="0"/>
              <a:t>a.	</a:t>
            </a:r>
            <a:r>
              <a:rPr lang="en-US" dirty="0"/>
              <a:t>A sandwich company sells hot dogs at the local baseball stadium for </a:t>
            </a:r>
            <a:r>
              <a:rPr lang="en-US" dirty="0">
                <a:solidFill>
                  <a:srgbClr val="0000FF"/>
                </a:solidFill>
              </a:rPr>
              <a:t>$3.00</a:t>
            </a:r>
            <a:r>
              <a:rPr lang="en-US" dirty="0"/>
              <a:t> each. On average they sell </a:t>
            </a:r>
            <a:r>
              <a:rPr lang="en-US" dirty="0">
                <a:solidFill>
                  <a:srgbClr val="0000FF"/>
                </a:solidFill>
              </a:rPr>
              <a:t>2000 hot dogs</a:t>
            </a:r>
            <a:r>
              <a:rPr lang="en-US" dirty="0"/>
              <a:t> per game. The company estimates that each time the price is raised by </a:t>
            </a:r>
            <a:r>
              <a:rPr lang="en-US" dirty="0">
                <a:solidFill>
                  <a:srgbClr val="0000FF"/>
                </a:solidFill>
              </a:rPr>
              <a:t>25¢</a:t>
            </a:r>
            <a:r>
              <a:rPr lang="en-US" dirty="0"/>
              <a:t>, they will sell </a:t>
            </a:r>
            <a:r>
              <a:rPr lang="en-US" dirty="0">
                <a:solidFill>
                  <a:srgbClr val="0000FF"/>
                </a:solidFill>
              </a:rPr>
              <a:t>100 fewer hot dogs</a:t>
            </a:r>
            <a:r>
              <a:rPr lang="en-US" dirty="0"/>
              <a:t>. What price should they charge to maximize their revenue (income) per game? What will be the maximum revenue?</a:t>
            </a:r>
          </a:p>
          <a:p>
            <a:r>
              <a:rPr lang="en-US" b="1" dirty="0"/>
              <a:t>Solution: </a:t>
            </a:r>
            <a:r>
              <a:rPr lang="en-US" dirty="0"/>
              <a:t>Let </a:t>
            </a:r>
            <a:r>
              <a:rPr lang="en-US" i="1" dirty="0"/>
              <a:t>x </a:t>
            </a:r>
            <a:r>
              <a:rPr lang="en-US" dirty="0"/>
              <a:t>= number of </a:t>
            </a:r>
            <a:r>
              <a:rPr lang="en-US" dirty="0">
                <a:solidFill>
                  <a:srgbClr val="0000FF"/>
                </a:solidFill>
              </a:rPr>
              <a:t>25¢</a:t>
            </a:r>
            <a:r>
              <a:rPr lang="en-US" dirty="0"/>
              <a:t> increases in price.</a:t>
            </a:r>
            <a:r>
              <a:rPr lang="en-US" b="1" dirty="0"/>
              <a:t> </a:t>
            </a:r>
          </a:p>
          <a:p>
            <a:r>
              <a:rPr lang="en-US" dirty="0"/>
              <a:t>Then   </a:t>
            </a:r>
            <a:r>
              <a:rPr lang="en-US" dirty="0">
                <a:solidFill>
                  <a:srgbClr val="000099"/>
                </a:solidFill>
              </a:rPr>
              <a:t>3.00 + 0.25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dirty="0"/>
              <a:t>price per hot dog</a:t>
            </a:r>
            <a:r>
              <a:rPr lang="en-US" i="1" dirty="0"/>
              <a:t> </a:t>
            </a:r>
          </a:p>
          <a:p>
            <a:r>
              <a:rPr lang="en-US" dirty="0"/>
              <a:t>and    </a:t>
            </a:r>
            <a:r>
              <a:rPr lang="en-US" dirty="0">
                <a:solidFill>
                  <a:srgbClr val="000099"/>
                </a:solidFill>
              </a:rPr>
              <a:t>2000 − 100</a:t>
            </a:r>
            <a:r>
              <a:rPr lang="en-US" i="1" dirty="0">
                <a:solidFill>
                  <a:srgbClr val="000099"/>
                </a:solidFill>
              </a:rPr>
              <a:t>x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/>
              <a:t>number of hot dogs sold.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Revenue = (price per unit)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dirty="0">
                <a:solidFill>
                  <a:srgbClr val="000099"/>
                </a:solidFill>
              </a:rPr>
              <a:t> (number of units sold)</a:t>
            </a:r>
          </a:p>
          <a:p>
            <a:pPr>
              <a:spcBef>
                <a:spcPts val="1200"/>
              </a:spcBef>
            </a:pPr>
            <a:r>
              <a:rPr lang="en-US" dirty="0"/>
              <a:t>So,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999198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revenue is represented by a quadratic function and the maximum revenue occurs at the point where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2667000" y="503555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3" imgW="1206360" imgH="838080" progId="Equation.DSMT4">
                  <p:embed/>
                </p:oleObj>
              </mc:Choice>
              <mc:Fallback>
                <p:oleObj name="Equation" r:id="rId3" imgW="12063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03555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309048" y="1919596"/>
          <a:ext cx="450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5" imgW="4508280" imgH="469800" progId="Equation.DSMT4">
                  <p:embed/>
                </p:oleObj>
              </mc:Choice>
              <mc:Fallback>
                <p:oleObj name="Equation" r:id="rId5" imgW="4508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048" y="1919596"/>
                        <a:ext cx="450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559256" y="2623498"/>
          <a:ext cx="401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7" imgW="4012920" imgH="380880" progId="Equation.DSMT4">
                  <p:embed/>
                </p:oleObj>
              </mc:Choice>
              <mc:Fallback>
                <p:oleObj name="Equation" r:id="rId7" imgW="4012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256" y="2623498"/>
                        <a:ext cx="401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551296" y="3276600"/>
          <a:ext cx="322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9" imgW="3225600" imgH="380880" progId="Equation.DSMT4">
                  <p:embed/>
                </p:oleObj>
              </mc:Choice>
              <mc:Fallback>
                <p:oleObj name="Equation" r:id="rId9" imgW="3225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1296" y="3276600"/>
                        <a:ext cx="3225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962400" y="50546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0546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181600" y="53340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13" imgW="558720" imgH="279360" progId="Equation.DSMT4">
                  <p:embed/>
                </p:oleObj>
              </mc:Choice>
              <mc:Fallback>
                <p:oleObj name="Equation" r:id="rId13" imgW="5587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3340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i="1" dirty="0">
                <a:solidFill>
                  <a:srgbClr val="FF00FF"/>
                </a:solidFill>
              </a:rPr>
              <a:t>x </a:t>
            </a:r>
            <a:r>
              <a:rPr lang="en-US" dirty="0">
                <a:solidFill>
                  <a:srgbClr val="FF00FF"/>
                </a:solidFill>
              </a:rPr>
              <a:t>= 4</a:t>
            </a:r>
            <a:r>
              <a:rPr lang="en-US" dirty="0"/>
              <a:t>,</a:t>
            </a:r>
            <a:r>
              <a:rPr lang="en-US" i="1" dirty="0"/>
              <a:t> </a:t>
            </a:r>
          </a:p>
          <a:p>
            <a:pPr>
              <a:spcBef>
                <a:spcPts val="1200"/>
              </a:spcBef>
              <a:tabLst>
                <a:tab pos="1377950" algn="l"/>
              </a:tabLst>
            </a:pPr>
            <a:r>
              <a:rPr lang="en-US" dirty="0"/>
              <a:t>	price per hot dog </a:t>
            </a:r>
            <a:r>
              <a:rPr lang="en-US" dirty="0">
                <a:solidFill>
                  <a:srgbClr val="000099"/>
                </a:solidFill>
              </a:rPr>
              <a:t>= 3.00 + 0.25(4) = </a:t>
            </a:r>
            <a:r>
              <a:rPr lang="en-US" dirty="0">
                <a:solidFill>
                  <a:srgbClr val="C00000"/>
                </a:solidFill>
              </a:rPr>
              <a:t>$4.00</a:t>
            </a:r>
          </a:p>
          <a:p>
            <a:pPr>
              <a:spcBef>
                <a:spcPts val="1800"/>
              </a:spcBef>
              <a:tabLst>
                <a:tab pos="1377950" algn="l"/>
              </a:tabLst>
            </a:pPr>
            <a:r>
              <a:rPr lang="en-US" dirty="0"/>
              <a:t>and 	Revenue = </a:t>
            </a:r>
            <a:r>
              <a:rPr lang="en-US" i="1" dirty="0"/>
              <a:t>R </a:t>
            </a:r>
            <a:r>
              <a:rPr lang="en-US" dirty="0">
                <a:solidFill>
                  <a:srgbClr val="000099"/>
                </a:solidFill>
              </a:rPr>
              <a:t>= (4)(2000 − 100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dirty="0">
                <a:solidFill>
                  <a:srgbClr val="000099"/>
                </a:solidFill>
              </a:rPr>
              <a:t>4) = </a:t>
            </a:r>
            <a:r>
              <a:rPr lang="en-US" dirty="0">
                <a:solidFill>
                  <a:srgbClr val="FF0000"/>
                </a:solidFill>
              </a:rPr>
              <a:t>$6400</a:t>
            </a:r>
            <a:r>
              <a:rPr lang="en-US" dirty="0"/>
              <a:t>.</a:t>
            </a:r>
          </a:p>
          <a:p>
            <a:pPr>
              <a:spcBef>
                <a:spcPts val="2400"/>
              </a:spcBef>
            </a:pPr>
            <a:r>
              <a:rPr lang="en-US" dirty="0"/>
              <a:t>Thus the company will make its maximum revenue of </a:t>
            </a:r>
            <a:r>
              <a:rPr lang="en-US" dirty="0">
                <a:solidFill>
                  <a:srgbClr val="FF0000"/>
                </a:solidFill>
              </a:rPr>
              <a:t>$6400</a:t>
            </a:r>
            <a:r>
              <a:rPr lang="en-US" dirty="0"/>
              <a:t> by charging </a:t>
            </a:r>
            <a:r>
              <a:rPr lang="en-US" dirty="0">
                <a:solidFill>
                  <a:srgbClr val="FF0000"/>
                </a:solidFill>
              </a:rPr>
              <a:t>$4 per hot dog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A rancher is going to build three sides of a rectangular corral next to a river. He has </a:t>
            </a:r>
            <a:r>
              <a:rPr lang="en-US" dirty="0">
                <a:solidFill>
                  <a:srgbClr val="0000FF"/>
                </a:solidFill>
              </a:rPr>
              <a:t>240 feet</a:t>
            </a:r>
            <a:r>
              <a:rPr lang="en-US" dirty="0"/>
              <a:t> of fencing and wants to enclose the maximum area possible inside the corral. What are the dimensions of the corral with the maximum area and what is this area?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733800"/>
            <a:ext cx="3185160" cy="2080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57200" y="3810000"/>
            <a:ext cx="4876800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Solution: </a:t>
            </a:r>
            <a:r>
              <a:rPr lang="en-US" sz="2800" dirty="0"/>
              <a:t>Let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i="1" dirty="0"/>
              <a:t> </a:t>
            </a:r>
            <a:r>
              <a:rPr lang="en-US" sz="2800" dirty="0"/>
              <a:t>= length of one of the two equal sides of the rectangle. </a:t>
            </a:r>
          </a:p>
          <a:p>
            <a:r>
              <a:rPr lang="en-US" sz="2800" dirty="0"/>
              <a:t>Then </a:t>
            </a:r>
            <a:r>
              <a:rPr lang="en-US" sz="2800" dirty="0">
                <a:solidFill>
                  <a:srgbClr val="000099"/>
                </a:solidFill>
              </a:rPr>
              <a:t>240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 = length of third side of the rectangle.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area equals length times width, the area, </a:t>
            </a:r>
            <a:r>
              <a:rPr lang="en-US" i="1" dirty="0"/>
              <a:t>A</a:t>
            </a:r>
            <a:r>
              <a:rPr lang="en-US" dirty="0"/>
              <a:t>, of the corral is represented by the quadratic function </a:t>
            </a:r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the maximum area occurs at the point where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spcBef>
                <a:spcPts val="2400"/>
              </a:spcBef>
            </a:pPr>
            <a:r>
              <a:rPr lang="en-US" dirty="0"/>
              <a:t>Two sides of the rectangle are 60 feet and the third side is </a:t>
            </a:r>
            <a:r>
              <a:rPr lang="en-US" dirty="0">
                <a:solidFill>
                  <a:srgbClr val="002060"/>
                </a:solidFill>
              </a:rPr>
              <a:t>240 − 2(</a:t>
            </a:r>
            <a:r>
              <a:rPr lang="en-US" dirty="0">
                <a:solidFill>
                  <a:srgbClr val="FF00FF"/>
                </a:solidFill>
              </a:rPr>
              <a:t>60</a:t>
            </a:r>
            <a:r>
              <a:rPr lang="en-US" dirty="0">
                <a:solidFill>
                  <a:srgbClr val="002060"/>
                </a:solidFill>
              </a:rPr>
              <a:t>) =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120 feet</a:t>
            </a:r>
            <a:r>
              <a:rPr lang="en-US" dirty="0"/>
              <a:t>.</a:t>
            </a:r>
          </a:p>
          <a:p>
            <a:r>
              <a:rPr lang="en-US" dirty="0"/>
              <a:t>The maximum area possible is </a:t>
            </a:r>
            <a:r>
              <a:rPr lang="en-US" dirty="0">
                <a:solidFill>
                  <a:srgbClr val="FF00FF"/>
                </a:solidFill>
              </a:rPr>
              <a:t>60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120</a:t>
            </a:r>
            <a:r>
              <a:rPr lang="en-US" dirty="0"/>
              <a:t>)= </a:t>
            </a:r>
            <a:r>
              <a:rPr lang="en-US" dirty="0">
                <a:solidFill>
                  <a:srgbClr val="FF0000"/>
                </a:solidFill>
              </a:rPr>
              <a:t>7200 ft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286000" y="2286000"/>
          <a:ext cx="406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4063680" imgH="482400" progId="Equation.DSMT4">
                  <p:embed/>
                </p:oleObj>
              </mc:Choice>
              <mc:Fallback>
                <p:oleObj name="Equation" r:id="rId3" imgW="406368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406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2559050" y="34290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3136680" imgH="838080" progId="Equation.DSMT4">
                  <p:embed/>
                </p:oleObj>
              </mc:Choice>
              <mc:Fallback>
                <p:oleObj name="Equation" r:id="rId5" imgW="3136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50" y="34290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8078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Write the function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− 4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+ 3 in the form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i="1" dirty="0">
                <a:solidFill>
                  <a:srgbClr val="000000"/>
                </a:solidFill>
              </a:rPr>
              <a:t>	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− 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463550" indent="-46355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Find the zeros of the function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− 7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+ 10.</a:t>
            </a:r>
          </a:p>
          <a:p>
            <a:pPr marL="463550" indent="-46355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Find the vertex and the range of the function </a:t>
            </a:r>
          </a:p>
          <a:p>
            <a:pPr marL="463550" indent="-463550"/>
            <a:r>
              <a:rPr lang="en-US" i="1" dirty="0">
                <a:solidFill>
                  <a:srgbClr val="000000"/>
                </a:solidFill>
              </a:rPr>
              <a:t>	y </a:t>
            </a:r>
            <a:r>
              <a:rPr lang="en-US" dirty="0">
                <a:solidFill>
                  <a:srgbClr val="000000"/>
                </a:solidFill>
              </a:rPr>
              <a:t>= −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+ 4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− 5.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9459" name="Object 2"/>
          <p:cNvGraphicFramePr>
            <a:graphicFrameLocks noChangeAspect="1"/>
          </p:cNvGraphicFramePr>
          <p:nvPr/>
        </p:nvGraphicFramePr>
        <p:xfrm>
          <a:off x="549275" y="1295400"/>
          <a:ext cx="5118100" cy="229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5117760" imgH="2298600" progId="Equation.DSMT4">
                  <p:embed/>
                </p:oleObj>
              </mc:Choice>
              <mc:Fallback>
                <p:oleObj name="Equation" r:id="rId3" imgW="5117760" imgH="229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295400"/>
                        <a:ext cx="5118100" cy="229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to Quadratic Functions: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dirty="0"/>
              <a:t> ≠ 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Vertical Line Test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C00000"/>
                </a:solidFill>
              </a:rPr>
              <a:t>any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vertical line intersects a graph in more than one point, then the relation graphed is </a:t>
            </a:r>
            <a:r>
              <a:rPr lang="en-US" b="1" dirty="0">
                <a:solidFill>
                  <a:srgbClr val="C00000"/>
                </a:solidFill>
              </a:rPr>
              <a:t>not</a:t>
            </a:r>
            <a:r>
              <a:rPr lang="en-US" dirty="0">
                <a:solidFill>
                  <a:srgbClr val="000000"/>
                </a:solidFill>
              </a:rPr>
              <a:t> a function.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to Quadratic Functions: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dirty="0"/>
              <a:t> ≠ 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Quadratic Functions</a:t>
            </a:r>
          </a:p>
          <a:p>
            <a:r>
              <a:rPr lang="en-US" dirty="0">
                <a:solidFill>
                  <a:srgbClr val="000000"/>
                </a:solidFill>
              </a:rPr>
              <a:t>Any function that can be written in the form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b="1" i="1" dirty="0">
                <a:solidFill>
                  <a:srgbClr val="0000FF"/>
                </a:solidFill>
              </a:rPr>
              <a:t>bx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endParaRPr lang="en-US" b="1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≠ 0 is a </a:t>
            </a:r>
            <a:r>
              <a:rPr lang="en-US" b="1" dirty="0">
                <a:solidFill>
                  <a:srgbClr val="C00000"/>
                </a:solidFill>
              </a:rPr>
              <a:t>quadratic function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following quadratic functions. Set up a table of values for </a:t>
            </a:r>
            <a:r>
              <a:rPr lang="en-US" i="1" dirty="0"/>
              <a:t>x </a:t>
            </a:r>
            <a:r>
              <a:rPr lang="en-US" dirty="0"/>
              <a:t>and </a:t>
            </a:r>
            <a:r>
              <a:rPr lang="en-US" i="1" dirty="0"/>
              <a:t>y</a:t>
            </a:r>
            <a:r>
              <a:rPr lang="en-US" dirty="0"/>
              <a:t> as an aid, and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 Find the line of symmetry and the vertex, and state the domain and range of each function.</a:t>
            </a:r>
          </a:p>
          <a:p>
            <a:pPr>
              <a:tabLst>
                <a:tab pos="463550" algn="l"/>
              </a:tabLst>
            </a:pPr>
            <a:r>
              <a:rPr lang="es-ES" b="1" dirty="0"/>
              <a:t>a.	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b="1" i="1" dirty="0">
                <a:solidFill>
                  <a:srgbClr val="0000FF"/>
                </a:solidFill>
              </a:rPr>
              <a:t> </a:t>
            </a:r>
            <a:r>
              <a:rPr lang="es-ES" dirty="0">
                <a:solidFill>
                  <a:srgbClr val="0000FF"/>
                </a:solidFill>
              </a:rPr>
              <a:t>= 2</a:t>
            </a:r>
            <a:r>
              <a:rPr lang="es-ES" i="1" dirty="0">
                <a:solidFill>
                  <a:srgbClr val="0000FF"/>
                </a:solidFill>
              </a:rPr>
              <a:t>x</a:t>
            </a:r>
            <a:r>
              <a:rPr lang="es-ES" baseline="30000" dirty="0">
                <a:solidFill>
                  <a:srgbClr val="0000FF"/>
                </a:solidFill>
              </a:rPr>
              <a:t>2</a:t>
            </a:r>
            <a:r>
              <a:rPr lang="es-ES" dirty="0">
                <a:solidFill>
                  <a:srgbClr val="0000FF"/>
                </a:solidFill>
              </a:rPr>
              <a:t> − 3 </a:t>
            </a:r>
          </a:p>
          <a:p>
            <a:r>
              <a:rPr lang="en-US" b="1" dirty="0"/>
              <a:t>Solution: </a:t>
            </a:r>
            <a:r>
              <a:rPr lang="en-US" dirty="0"/>
              <a:t>Line of symmetry is 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= 0</a:t>
            </a:r>
            <a:r>
              <a:rPr lang="en-US" dirty="0"/>
              <a:t>. (The parabola opens upward since </a:t>
            </a:r>
            <a:r>
              <a:rPr lang="en-US" i="1" dirty="0"/>
              <a:t>a</a:t>
            </a:r>
            <a:r>
              <a:rPr lang="en-US" dirty="0"/>
              <a:t> is positive.)</a:t>
            </a: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530352" y="4953000"/>
          <a:ext cx="224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2247840" imgH="469800" progId="Equation.DSMT4">
                  <p:embed/>
                </p:oleObj>
              </mc:Choice>
              <mc:Fallback>
                <p:oleObj name="Equation" r:id="rId3" imgW="224784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53000"/>
                        <a:ext cx="2247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5410200"/>
          <a:ext cx="6718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6717960" imgH="545760" progId="Equation.DSMT4">
                  <p:embed/>
                </p:oleObj>
              </mc:Choice>
              <mc:Fallback>
                <p:oleObj name="Equation" r:id="rId5" imgW="671796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410200"/>
                        <a:ext cx="6718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Quadratic Functions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548640" y="1246496"/>
          <a:ext cx="4191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4" imgW="4190760" imgH="545760" progId="Equation.DSMT4">
                  <p:embed/>
                </p:oleObj>
              </mc:Choice>
              <mc:Fallback>
                <p:oleObj name="Equation" r:id="rId4" imgW="4190760" imgH="545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46496"/>
                        <a:ext cx="4191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1929248"/>
          <a:ext cx="2514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536700" y="27432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6" imgW="190440" imgH="622080" progId="Equation.DSMT4">
                  <p:embed/>
                </p:oleObj>
              </mc:Choice>
              <mc:Fallback>
                <p:oleObj name="Equation" r:id="rId6" imgW="19044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27432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460500" y="34925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8" imgW="368280" imgH="622080" progId="Equation.DSMT4">
                  <p:embed/>
                </p:oleObj>
              </mc:Choice>
              <mc:Fallback>
                <p:oleObj name="Equation" r:id="rId8" imgW="36828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34925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644975" y="27432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0" imgW="368280" imgH="622080" progId="Equation.DSMT4">
                  <p:embed/>
                </p:oleObj>
              </mc:Choice>
              <mc:Fallback>
                <p:oleObj name="Equation" r:id="rId10" imgW="36828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975" y="27432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2632275" y="35052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2" imgW="368280" imgH="622080" progId="Equation.DSMT4">
                  <p:embed/>
                </p:oleObj>
              </mc:Choice>
              <mc:Fallback>
                <p:oleObj name="Equation" r:id="rId12" imgW="36828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275" y="35052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944" name="Picture 8" descr="E:\Book work\IMA PPT\Chapter 7 Folder\8_1_Fg_1_a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31825" y="1682323"/>
            <a:ext cx="3977640" cy="39690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Quadratic Functions (cont.)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Solution: </a:t>
            </a:r>
            <a:r>
              <a:rPr lang="en-US" dirty="0"/>
              <a:t>Line of symmetry is              (The parabola </a:t>
            </a:r>
          </a:p>
          <a:p>
            <a:r>
              <a:rPr lang="en-US" dirty="0"/>
              <a:t>opens down since </a:t>
            </a:r>
            <a:r>
              <a:rPr lang="en-US" i="1" dirty="0"/>
              <a:t>a</a:t>
            </a:r>
            <a:r>
              <a:rPr lang="en-US" dirty="0"/>
              <a:t> is negative.) </a:t>
            </a:r>
          </a:p>
        </p:txBody>
      </p:sp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548640" y="1246496"/>
          <a:ext cx="2451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4" imgW="2450880" imgH="990360" progId="Equation.DSMT4">
                  <p:embed/>
                </p:oleObj>
              </mc:Choice>
              <mc:Fallback>
                <p:oleObj name="Equation" r:id="rId4" imgW="2450880" imgH="990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46496"/>
                        <a:ext cx="2451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4842075" y="2158823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6" imgW="876240" imgH="838080" progId="Equation.DSMT4">
                  <p:embed/>
                </p:oleObj>
              </mc:Choice>
              <mc:Fallback>
                <p:oleObj name="Equation" r:id="rId6" imgW="87624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075" y="2158823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41338" y="3430588"/>
          <a:ext cx="2159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8" imgW="2158920" imgH="927000" progId="Equation.DSMT4">
                  <p:embed/>
                </p:oleObj>
              </mc:Choice>
              <mc:Fallback>
                <p:oleObj name="Equation" r:id="rId8" imgW="21589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3430588"/>
                        <a:ext cx="2159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47048" y="4468504"/>
          <a:ext cx="6692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0" imgW="6692760" imgH="545760" progId="Equation.DSMT4">
                  <p:embed/>
                </p:oleObj>
              </mc:Choice>
              <mc:Fallback>
                <p:oleObj name="Equation" r:id="rId10" imgW="669276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4468504"/>
                        <a:ext cx="6692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47048" y="5119048"/>
          <a:ext cx="397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2" imgW="3974760" imgH="545760" progId="Equation.DSMT4">
                  <p:embed/>
                </p:oleObj>
              </mc:Choice>
              <mc:Fallback>
                <p:oleObj name="Equation" r:id="rId12" imgW="397476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5119048"/>
                        <a:ext cx="3975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Quadratic Functions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1086136"/>
          <a:ext cx="2514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1500850" y="1520186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4" imgW="203040" imgH="622080" progId="Equation.DSMT4">
                  <p:embed/>
                </p:oleObj>
              </mc:Choice>
              <mc:Fallback>
                <p:oleObj name="Equation" r:id="rId4" imgW="203040" imgH="622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850" y="1520186"/>
                        <a:ext cx="20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2552700" y="2129786"/>
          <a:ext cx="38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6" imgW="380880" imgH="622080" progId="Equation.DSMT4">
                  <p:embed/>
                </p:oleObj>
              </mc:Choice>
              <mc:Fallback>
                <p:oleObj name="Equation" r:id="rId6" imgW="380880" imgH="622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129786"/>
                        <a:ext cx="38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2552700" y="2762536"/>
          <a:ext cx="38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8" imgW="380880" imgH="622080" progId="Equation.DSMT4">
                  <p:embed/>
                </p:oleObj>
              </mc:Choice>
              <mc:Fallback>
                <p:oleObj name="Equation" r:id="rId8" imgW="380880" imgH="622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762536"/>
                        <a:ext cx="38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9" name="Object 11"/>
          <p:cNvGraphicFramePr>
            <a:graphicFrameLocks noChangeAspect="1"/>
          </p:cNvGraphicFramePr>
          <p:nvPr/>
        </p:nvGraphicFramePr>
        <p:xfrm>
          <a:off x="2552700" y="3448336"/>
          <a:ext cx="38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0" imgW="380880" imgH="622080" progId="Equation.DSMT4">
                  <p:embed/>
                </p:oleObj>
              </mc:Choice>
              <mc:Fallback>
                <p:oleObj name="Equation" r:id="rId10" imgW="380880" imgH="622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448336"/>
                        <a:ext cx="38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0" name="Object 12"/>
          <p:cNvGraphicFramePr>
            <a:graphicFrameLocks noChangeAspect="1"/>
          </p:cNvGraphicFramePr>
          <p:nvPr/>
        </p:nvGraphicFramePr>
        <p:xfrm>
          <a:off x="2552700" y="4057936"/>
          <a:ext cx="38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2" imgW="380880" imgH="622080" progId="Equation.DSMT4">
                  <p:embed/>
                </p:oleObj>
              </mc:Choice>
              <mc:Fallback>
                <p:oleObj name="Equation" r:id="rId12" imgW="380880" imgH="622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4057936"/>
                        <a:ext cx="38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2438400" y="4702261"/>
          <a:ext cx="495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4" imgW="495000" imgH="622080" progId="Equation.DSMT4">
                  <p:embed/>
                </p:oleObj>
              </mc:Choice>
              <mc:Fallback>
                <p:oleObj name="Equation" r:id="rId14" imgW="495000" imgH="622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702261"/>
                        <a:ext cx="495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2438400" y="5353336"/>
          <a:ext cx="495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6" imgW="495000" imgH="622080" progId="Equation.DSMT4">
                  <p:embed/>
                </p:oleObj>
              </mc:Choice>
              <mc:Fallback>
                <p:oleObj name="Equation" r:id="rId16" imgW="495000" imgH="62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353336"/>
                        <a:ext cx="495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023" name="Picture 15" descr="E:\Book work\IMA PPT\Chapter 7 Folder\8_1_Fg_1_b.pn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4023360" y="1536668"/>
            <a:ext cx="3977640" cy="39690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Functions of the Form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h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k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71610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Rather than memorize the formula for the coordinates of the vertex, you should just remember that the </a:t>
            </a:r>
          </a:p>
          <a:p>
            <a:pPr>
              <a:spcBef>
                <a:spcPts val="1200"/>
              </a:spcBef>
            </a:pPr>
            <a:r>
              <a:rPr lang="en-US" i="1" dirty="0">
                <a:solidFill>
                  <a:srgbClr val="000000"/>
                </a:solidFill>
              </a:rPr>
              <a:t>x­-</a:t>
            </a:r>
            <a:r>
              <a:rPr lang="en-US" dirty="0">
                <a:solidFill>
                  <a:srgbClr val="000000"/>
                </a:solidFill>
              </a:rPr>
              <a:t>coordinate of the vertex is                   Substituting this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function will give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-value for the vertex.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4648200" y="26416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295280" imgH="838080" progId="Equation.DSMT4">
                  <p:embed/>
                </p:oleObj>
              </mc:Choice>
              <mc:Fallback>
                <p:oleObj name="Equation" r:id="rId3" imgW="1295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6416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633</Words>
  <Application>Microsoft Office PowerPoint</Application>
  <PresentationFormat>On-screen Show (4:3)</PresentationFormat>
  <Paragraphs>113</Paragraphs>
  <Slides>26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Symbol</vt:lpstr>
      <vt:lpstr>Courier New</vt:lpstr>
      <vt:lpstr>Office Theme</vt:lpstr>
      <vt:lpstr>Equation</vt:lpstr>
      <vt:lpstr>Section 7.5</vt:lpstr>
      <vt:lpstr>Objectives</vt:lpstr>
      <vt:lpstr>Introduction to Quadratic Functions:  y = ax2 + bx + c (a ≠ 0)</vt:lpstr>
      <vt:lpstr>Introduction to Quadratic Functions:  y = ax2 + bx + c (a ≠ 0)</vt:lpstr>
      <vt:lpstr>Example 1: Quadratic Functions</vt:lpstr>
      <vt:lpstr>Example 1: Quadratic Functions (cont.)</vt:lpstr>
      <vt:lpstr>Example 1: Quadratic Functions (cont.)</vt:lpstr>
      <vt:lpstr>Example 1: Quadratic Functions (cont.)</vt:lpstr>
      <vt:lpstr>Functions of the Form y = a(x - h)2 + k  and y = ax2 + bx + c </vt:lpstr>
      <vt:lpstr>Example 2: Graphing Quadratic Equations</vt:lpstr>
      <vt:lpstr>Example 2: Graphing Quadratic Equations (cont.)</vt:lpstr>
      <vt:lpstr>Example 2: Graphing Quadratic Equations (cont.)</vt:lpstr>
      <vt:lpstr>Example 2: Graphing Quadratic Equations (cont.)</vt:lpstr>
      <vt:lpstr>Example 2: Graphing Quadratic Equations (cont.)</vt:lpstr>
      <vt:lpstr>Example 2: Graphing Quadratic Equations (cont.)</vt:lpstr>
      <vt:lpstr>Example 2: Graphing Quadratic Equations (cont.)</vt:lpstr>
      <vt:lpstr>Example 2: Graphing Quadratic Equations (cont.)</vt:lpstr>
      <vt:lpstr>Example 2: Graphing Quadratic Equations (cont.)</vt:lpstr>
      <vt:lpstr>Applications with Maximum and  Minimum Values</vt:lpstr>
      <vt:lpstr>Example 3: Minimum and Maximum Values</vt:lpstr>
      <vt:lpstr>Example 3: Minimum and Maximum Values</vt:lpstr>
      <vt:lpstr>Example 3: Minimum and Maximum Values</vt:lpstr>
      <vt:lpstr>Example 3: Minimum and Maximum Values</vt:lpstr>
      <vt:lpstr>Example 3: Minimum and Maximum Values</vt:lpstr>
      <vt:lpstr>Practice Problems 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40</cp:revision>
  <dcterms:created xsi:type="dcterms:W3CDTF">2013-04-26T14:43:13Z</dcterms:created>
  <dcterms:modified xsi:type="dcterms:W3CDTF">2016-10-01T01:56:51Z</dcterms:modified>
</cp:coreProperties>
</file>