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5"/>
      <p:bold r:id="rId16"/>
      <p:italic r:id="rId17"/>
      <p:boldItalic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FF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image" Target="../media/image20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12" Type="http://schemas.openxmlformats.org/officeDocument/2006/relationships/image" Target="../media/image19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11" Type="http://schemas.openxmlformats.org/officeDocument/2006/relationships/image" Target="../media/image18.wmf"/><Relationship Id="rId5" Type="http://schemas.openxmlformats.org/officeDocument/2006/relationships/image" Target="../media/image12.wmf"/><Relationship Id="rId10" Type="http://schemas.openxmlformats.org/officeDocument/2006/relationships/image" Target="../media/image17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0586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E1E517-AD63-4B36-81C4-48F7F9A54AB0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656358-CE83-4710-A1DF-A93203875BB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425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3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3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15.wmf"/><Relationship Id="rId26" Type="http://schemas.openxmlformats.org/officeDocument/2006/relationships/image" Target="../media/image19.wmf"/><Relationship Id="rId3" Type="http://schemas.openxmlformats.org/officeDocument/2006/relationships/oleObject" Target="../embeddings/oleObject7.bin"/><Relationship Id="rId21" Type="http://schemas.openxmlformats.org/officeDocument/2006/relationships/oleObject" Target="../embeddings/oleObject16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14.bin"/><Relationship Id="rId25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20" Type="http://schemas.openxmlformats.org/officeDocument/2006/relationships/image" Target="../media/image16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24" Type="http://schemas.openxmlformats.org/officeDocument/2006/relationships/image" Target="../media/image18.wmf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23" Type="http://schemas.openxmlformats.org/officeDocument/2006/relationships/oleObject" Target="../embeddings/oleObject17.bin"/><Relationship Id="rId28" Type="http://schemas.openxmlformats.org/officeDocument/2006/relationships/image" Target="../media/image20.wmf"/><Relationship Id="rId10" Type="http://schemas.openxmlformats.org/officeDocument/2006/relationships/image" Target="../media/image11.wmf"/><Relationship Id="rId19" Type="http://schemas.openxmlformats.org/officeDocument/2006/relationships/oleObject" Target="../embeddings/oleObject15.bin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3.wmf"/><Relationship Id="rId22" Type="http://schemas.openxmlformats.org/officeDocument/2006/relationships/image" Target="../media/image17.wmf"/><Relationship Id="rId27" Type="http://schemas.openxmlformats.org/officeDocument/2006/relationships/oleObject" Target="../embeddings/oleObject19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30.bin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2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3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Logarithmic Functions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3959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1588">
              <a:buNone/>
              <a:tabLst>
                <a:tab pos="461963" algn="l"/>
                <a:tab pos="2290763" algn="l"/>
                <a:tab pos="2743200" algn="l"/>
                <a:tab pos="4743450" algn="l"/>
                <a:tab pos="5141913" algn="l"/>
              </a:tabLst>
            </a:pPr>
            <a:r>
              <a:rPr lang="en-US" dirty="0">
                <a:solidFill>
                  <a:srgbClr val="000000"/>
                </a:solidFill>
              </a:rPr>
              <a:t>Express the given equation in logarithmic form. </a:t>
            </a:r>
          </a:p>
          <a:p>
            <a:pPr marL="0" indent="1588">
              <a:spcBef>
                <a:spcPts val="1800"/>
              </a:spcBef>
              <a:buNone/>
              <a:tabLst>
                <a:tab pos="461963" algn="l"/>
                <a:tab pos="2743200" algn="l"/>
                <a:tab pos="3206750" algn="l"/>
                <a:tab pos="5486400" algn="l"/>
                <a:tab pos="5949950" algn="l"/>
              </a:tabLst>
            </a:pPr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4</a:t>
            </a:r>
            <a:r>
              <a:rPr lang="en-US" baseline="30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 = 16 	</a:t>
            </a:r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5</a:t>
            </a:r>
            <a:r>
              <a:rPr lang="en-US" baseline="30000" dirty="0">
                <a:solidFill>
                  <a:srgbClr val="000000"/>
                </a:solidFill>
              </a:rPr>
              <a:t>3</a:t>
            </a:r>
            <a:r>
              <a:rPr lang="en-US" dirty="0">
                <a:solidFill>
                  <a:srgbClr val="000000"/>
                </a:solidFill>
              </a:rPr>
              <a:t> = 125 	</a:t>
            </a:r>
            <a:r>
              <a:rPr lang="en-US" b="1" dirty="0">
                <a:solidFill>
                  <a:srgbClr val="000000"/>
                </a:solidFill>
              </a:rPr>
              <a:t>3.	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 marL="0" indent="1588">
              <a:spcBef>
                <a:spcPts val="3000"/>
              </a:spcBef>
              <a:buNone/>
              <a:tabLst>
                <a:tab pos="461963" algn="l"/>
                <a:tab pos="2743200" algn="l"/>
                <a:tab pos="3206750" algn="l"/>
                <a:tab pos="5486400" algn="l"/>
                <a:tab pos="5949950" algn="l"/>
              </a:tabLst>
            </a:pPr>
            <a:r>
              <a:rPr lang="en-US" dirty="0">
                <a:solidFill>
                  <a:srgbClr val="000000"/>
                </a:solidFill>
              </a:rPr>
              <a:t>Express the given equation in exponential form. </a:t>
            </a:r>
          </a:p>
          <a:p>
            <a:pPr marL="0" indent="1588">
              <a:spcBef>
                <a:spcPts val="1800"/>
              </a:spcBef>
              <a:buNone/>
              <a:tabLst>
                <a:tab pos="461963" algn="l"/>
                <a:tab pos="2743200" algn="l"/>
                <a:tab pos="3206750" algn="l"/>
                <a:tab pos="5486400" algn="l"/>
                <a:tab pos="5949950" algn="l"/>
              </a:tabLst>
            </a:pPr>
            <a:r>
              <a:rPr lang="sv-SE" b="1" dirty="0">
                <a:solidFill>
                  <a:srgbClr val="000000"/>
                </a:solidFill>
              </a:rPr>
              <a:t>4.	</a:t>
            </a:r>
            <a:r>
              <a:rPr lang="sv-SE" dirty="0">
                <a:solidFill>
                  <a:srgbClr val="000000"/>
                </a:solidFill>
              </a:rPr>
              <a:t>log</a:t>
            </a:r>
            <a:r>
              <a:rPr lang="sv-SE" baseline="-25000" dirty="0">
                <a:solidFill>
                  <a:srgbClr val="000000"/>
                </a:solidFill>
              </a:rPr>
              <a:t>2</a:t>
            </a:r>
            <a:r>
              <a:rPr lang="sv-SE" dirty="0">
                <a:solidFill>
                  <a:srgbClr val="000000"/>
                </a:solidFill>
              </a:rPr>
              <a:t> </a:t>
            </a:r>
            <a:r>
              <a:rPr lang="sv-SE" i="1" dirty="0">
                <a:solidFill>
                  <a:srgbClr val="000000"/>
                </a:solidFill>
              </a:rPr>
              <a:t>x</a:t>
            </a:r>
            <a:r>
              <a:rPr lang="sv-SE" dirty="0">
                <a:solidFill>
                  <a:srgbClr val="000000"/>
                </a:solidFill>
              </a:rPr>
              <a:t> = </a:t>
            </a:r>
            <a:r>
              <a:rPr lang="sv-SE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sv-SE" dirty="0">
                <a:solidFill>
                  <a:srgbClr val="000000"/>
                </a:solidFill>
              </a:rPr>
              <a:t>1	</a:t>
            </a:r>
            <a:r>
              <a:rPr lang="sv-SE" b="1" dirty="0">
                <a:solidFill>
                  <a:srgbClr val="000000"/>
                </a:solidFill>
              </a:rPr>
              <a:t>5.</a:t>
            </a:r>
            <a:r>
              <a:rPr lang="sv-SE" dirty="0">
                <a:solidFill>
                  <a:srgbClr val="000000"/>
                </a:solidFill>
              </a:rPr>
              <a:t>	log</a:t>
            </a:r>
            <a:r>
              <a:rPr lang="sv-SE" baseline="-25000" dirty="0">
                <a:solidFill>
                  <a:srgbClr val="000000"/>
                </a:solidFill>
              </a:rPr>
              <a:t>5</a:t>
            </a:r>
            <a:r>
              <a:rPr lang="sv-SE" dirty="0">
                <a:solidFill>
                  <a:srgbClr val="000000"/>
                </a:solidFill>
              </a:rPr>
              <a:t> </a:t>
            </a:r>
            <a:r>
              <a:rPr lang="sv-SE" i="1" dirty="0">
                <a:solidFill>
                  <a:srgbClr val="000000"/>
                </a:solidFill>
              </a:rPr>
              <a:t>x</a:t>
            </a:r>
            <a:r>
              <a:rPr lang="sv-SE" dirty="0">
                <a:solidFill>
                  <a:srgbClr val="000000"/>
                </a:solidFill>
              </a:rPr>
              <a:t> = 2 	</a:t>
            </a:r>
            <a:r>
              <a:rPr lang="sv-SE" b="1" dirty="0">
                <a:solidFill>
                  <a:srgbClr val="000000"/>
                </a:solidFill>
              </a:rPr>
              <a:t>6.	</a:t>
            </a:r>
            <a:r>
              <a:rPr lang="sv-SE" dirty="0">
                <a:solidFill>
                  <a:srgbClr val="000000"/>
                </a:solidFill>
              </a:rPr>
              <a:t>log</a:t>
            </a:r>
            <a:r>
              <a:rPr lang="sv-SE" baseline="-25000" dirty="0">
                <a:solidFill>
                  <a:srgbClr val="000000"/>
                </a:solidFill>
              </a:rPr>
              <a:t>3</a:t>
            </a:r>
            <a:r>
              <a:rPr lang="sv-SE" dirty="0">
                <a:solidFill>
                  <a:srgbClr val="000000"/>
                </a:solidFill>
              </a:rPr>
              <a:t> </a:t>
            </a:r>
            <a:r>
              <a:rPr lang="sv-SE" i="1" dirty="0">
                <a:solidFill>
                  <a:srgbClr val="000000"/>
                </a:solidFill>
              </a:rPr>
              <a:t>x</a:t>
            </a:r>
            <a:r>
              <a:rPr lang="sv-SE" dirty="0">
                <a:solidFill>
                  <a:srgbClr val="000000"/>
                </a:solidFill>
              </a:rPr>
              <a:t> = 0 </a:t>
            </a:r>
          </a:p>
          <a:p>
            <a:pPr marL="0" indent="1588">
              <a:spcBef>
                <a:spcPts val="3000"/>
              </a:spcBef>
              <a:buNone/>
              <a:tabLst>
                <a:tab pos="461963" algn="l"/>
                <a:tab pos="2743200" algn="l"/>
                <a:tab pos="3206750" algn="l"/>
                <a:tab pos="5486400" algn="l"/>
                <a:tab pos="5949950" algn="l"/>
              </a:tabLst>
            </a:pPr>
            <a:r>
              <a:rPr lang="en-US" dirty="0">
                <a:solidFill>
                  <a:srgbClr val="000000"/>
                </a:solidFill>
              </a:rPr>
              <a:t>Find the value of each expression. </a:t>
            </a:r>
          </a:p>
          <a:p>
            <a:pPr marL="0" indent="1588">
              <a:spcBef>
                <a:spcPts val="1800"/>
              </a:spcBef>
              <a:buNone/>
              <a:tabLst>
                <a:tab pos="461963" algn="l"/>
                <a:tab pos="2743200" algn="l"/>
                <a:tab pos="3206750" algn="l"/>
                <a:tab pos="5486400" algn="l"/>
                <a:tab pos="5949950" algn="l"/>
              </a:tabLst>
            </a:pPr>
            <a:r>
              <a:rPr lang="en-US" b="1" dirty="0">
                <a:solidFill>
                  <a:srgbClr val="000000"/>
                </a:solidFill>
              </a:rPr>
              <a:t>7.	</a:t>
            </a:r>
            <a:r>
              <a:rPr lang="en-US" dirty="0">
                <a:solidFill>
                  <a:srgbClr val="000000"/>
                </a:solidFill>
              </a:rPr>
              <a:t>log</a:t>
            </a:r>
            <a:r>
              <a:rPr lang="sv-SE" baseline="-25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 64 	</a:t>
            </a:r>
            <a:r>
              <a:rPr lang="en-US" b="1" dirty="0">
                <a:solidFill>
                  <a:srgbClr val="000000"/>
                </a:solidFill>
              </a:rPr>
              <a:t>8.	</a:t>
            </a:r>
            <a:r>
              <a:rPr lang="en-US" dirty="0">
                <a:solidFill>
                  <a:srgbClr val="000000"/>
                </a:solidFill>
              </a:rPr>
              <a:t>log</a:t>
            </a:r>
            <a:r>
              <a:rPr lang="sv-SE" baseline="-25000" dirty="0">
                <a:solidFill>
                  <a:srgbClr val="000000"/>
                </a:solidFill>
              </a:rPr>
              <a:t>3</a:t>
            </a:r>
            <a:r>
              <a:rPr lang="en-US" dirty="0">
                <a:solidFill>
                  <a:srgbClr val="000000"/>
                </a:solidFill>
              </a:rPr>
              <a:t> 27	</a:t>
            </a:r>
            <a:r>
              <a:rPr lang="en-US" b="1" dirty="0">
                <a:solidFill>
                  <a:srgbClr val="000000"/>
                </a:solidFill>
              </a:rPr>
              <a:t>9.	</a:t>
            </a:r>
            <a:r>
              <a:rPr lang="en-US" dirty="0">
                <a:solidFill>
                  <a:srgbClr val="000000"/>
                </a:solidFill>
              </a:rPr>
              <a:t>log</a:t>
            </a:r>
            <a:r>
              <a:rPr lang="sv-SE" baseline="-25000" dirty="0">
                <a:solidFill>
                  <a:srgbClr val="000000"/>
                </a:solidFill>
              </a:rPr>
              <a:t>7 </a:t>
            </a:r>
            <a:r>
              <a:rPr lang="en-US" dirty="0">
                <a:solidFill>
                  <a:srgbClr val="000000"/>
                </a:solidFill>
              </a:rPr>
              <a:t>7</a:t>
            </a:r>
          </a:p>
        </p:txBody>
      </p:sp>
      <p:graphicFrame>
        <p:nvGraphicFramePr>
          <p:cNvPr id="154626" name="Object 2"/>
          <p:cNvGraphicFramePr>
            <a:graphicFrameLocks noChangeAspect="1"/>
          </p:cNvGraphicFramePr>
          <p:nvPr/>
        </p:nvGraphicFramePr>
        <p:xfrm>
          <a:off x="6477000" y="1799304"/>
          <a:ext cx="1371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3" imgW="1371600" imgH="838080" progId="Equation.DSMT4">
                  <p:embed/>
                </p:oleObj>
              </mc:Choice>
              <mc:Fallback>
                <p:oleObj name="Equation" r:id="rId3" imgW="137160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1799304"/>
                        <a:ext cx="1371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  <a:tabLst>
                <a:tab pos="4002088" algn="l"/>
                <a:tab pos="4518025" algn="l"/>
              </a:tabLst>
            </a:pPr>
            <a:r>
              <a:rPr lang="en-US" b="1" dirty="0"/>
              <a:t>1.</a:t>
            </a:r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log</a:t>
            </a:r>
            <a:r>
              <a:rPr lang="en-US" baseline="-25000" dirty="0">
                <a:solidFill>
                  <a:srgbClr val="FF0000"/>
                </a:solidFill>
              </a:rPr>
              <a:t>4</a:t>
            </a:r>
            <a:r>
              <a:rPr lang="en-US" dirty="0">
                <a:solidFill>
                  <a:srgbClr val="FF0000"/>
                </a:solidFill>
              </a:rPr>
              <a:t> 16 = 2 	</a:t>
            </a:r>
            <a:r>
              <a:rPr lang="en-US" b="1" dirty="0"/>
              <a:t>2.	</a:t>
            </a:r>
            <a:r>
              <a:rPr lang="en-US" dirty="0">
                <a:solidFill>
                  <a:srgbClr val="FF0000"/>
                </a:solidFill>
              </a:rPr>
              <a:t>log</a:t>
            </a:r>
            <a:r>
              <a:rPr lang="en-US" baseline="-25000" dirty="0">
                <a:solidFill>
                  <a:srgbClr val="FF0000"/>
                </a:solidFill>
              </a:rPr>
              <a:t>5</a:t>
            </a:r>
            <a:r>
              <a:rPr lang="en-US" dirty="0">
                <a:solidFill>
                  <a:srgbClr val="FF0000"/>
                </a:solidFill>
              </a:rPr>
              <a:t> 125 = 3 </a:t>
            </a:r>
          </a:p>
          <a:p>
            <a:pPr marL="514350" indent="-514350">
              <a:buNone/>
              <a:tabLst>
                <a:tab pos="4002088" algn="l"/>
                <a:tab pos="4518025" algn="l"/>
              </a:tabLst>
            </a:pPr>
            <a:endParaRPr lang="en-US" sz="1500" b="1" dirty="0"/>
          </a:p>
          <a:p>
            <a:pPr marL="514350" indent="-514350">
              <a:buNone/>
              <a:tabLst>
                <a:tab pos="4002088" algn="l"/>
                <a:tab pos="4518025" algn="l"/>
              </a:tabLst>
            </a:pPr>
            <a:r>
              <a:rPr lang="en-US" b="1" dirty="0"/>
              <a:t>3.</a:t>
            </a:r>
            <a:r>
              <a:rPr lang="en-US" dirty="0"/>
              <a:t>		</a:t>
            </a:r>
            <a:r>
              <a:rPr lang="en-US" b="1" dirty="0"/>
              <a:t>4.</a:t>
            </a:r>
            <a:r>
              <a:rPr lang="en-US" dirty="0"/>
              <a:t>	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2</a:t>
            </a:r>
            <a:r>
              <a:rPr lang="en-US" baseline="300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baseline="30000" dirty="0">
                <a:solidFill>
                  <a:srgbClr val="FF0000"/>
                </a:solidFill>
              </a:rPr>
              <a:t>1</a:t>
            </a:r>
            <a:r>
              <a:rPr lang="en-US" i="1" dirty="0">
                <a:solidFill>
                  <a:srgbClr val="FF0000"/>
                </a:solidFill>
              </a:rPr>
              <a:t> </a:t>
            </a:r>
          </a:p>
          <a:p>
            <a:pPr marL="514350" indent="-514350">
              <a:buNone/>
              <a:tabLst>
                <a:tab pos="4002088" algn="l"/>
                <a:tab pos="4518025" algn="l"/>
              </a:tabLst>
            </a:pPr>
            <a:endParaRPr lang="en-US" sz="1500" b="1" dirty="0"/>
          </a:p>
          <a:p>
            <a:pPr marL="514350" indent="-514350">
              <a:buNone/>
              <a:tabLst>
                <a:tab pos="4002088" algn="l"/>
                <a:tab pos="4518025" algn="l"/>
              </a:tabLst>
            </a:pPr>
            <a:r>
              <a:rPr lang="en-US" b="1" dirty="0"/>
              <a:t>5.</a:t>
            </a:r>
            <a:r>
              <a:rPr lang="en-US" i="1" dirty="0"/>
              <a:t>	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5</a:t>
            </a:r>
            <a:r>
              <a:rPr lang="en-US" baseline="30000" dirty="0">
                <a:solidFill>
                  <a:srgbClr val="FF0000"/>
                </a:solidFill>
              </a:rPr>
              <a:t>2</a:t>
            </a:r>
            <a:r>
              <a:rPr lang="en-US" i="1" dirty="0">
                <a:solidFill>
                  <a:srgbClr val="FF0000"/>
                </a:solidFill>
              </a:rPr>
              <a:t> 	</a:t>
            </a:r>
            <a:r>
              <a:rPr lang="en-US" b="1" dirty="0"/>
              <a:t>6.</a:t>
            </a:r>
            <a:r>
              <a:rPr lang="en-US" i="1" dirty="0"/>
              <a:t>	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3</a:t>
            </a:r>
            <a:r>
              <a:rPr lang="en-US" baseline="30000" dirty="0">
                <a:solidFill>
                  <a:srgbClr val="FF0000"/>
                </a:solidFill>
              </a:rPr>
              <a:t>0</a:t>
            </a:r>
            <a:r>
              <a:rPr lang="en-US" i="1" dirty="0">
                <a:solidFill>
                  <a:srgbClr val="FF0000"/>
                </a:solidFill>
              </a:rPr>
              <a:t> </a:t>
            </a:r>
          </a:p>
          <a:p>
            <a:pPr marL="514350" indent="-514350">
              <a:spcBef>
                <a:spcPts val="3000"/>
              </a:spcBef>
              <a:buNone/>
              <a:tabLst>
                <a:tab pos="4002088" algn="l"/>
                <a:tab pos="4518025" algn="l"/>
              </a:tabLst>
            </a:pPr>
            <a:r>
              <a:rPr lang="en-US" b="1" dirty="0"/>
              <a:t>7.</a:t>
            </a:r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6</a:t>
            </a:r>
            <a:r>
              <a:rPr lang="en-US" dirty="0"/>
              <a:t> 	</a:t>
            </a:r>
            <a:r>
              <a:rPr lang="en-US" b="1" dirty="0"/>
              <a:t>8.	</a:t>
            </a:r>
            <a:r>
              <a:rPr lang="en-US" dirty="0">
                <a:solidFill>
                  <a:srgbClr val="FF0000"/>
                </a:solidFill>
              </a:rPr>
              <a:t>3</a:t>
            </a:r>
            <a:r>
              <a:rPr lang="en-US" dirty="0"/>
              <a:t> </a:t>
            </a:r>
          </a:p>
          <a:p>
            <a:pPr marL="514350" indent="-514350">
              <a:spcBef>
                <a:spcPts val="3000"/>
              </a:spcBef>
              <a:buNone/>
              <a:tabLst>
                <a:tab pos="4002088" algn="l"/>
                <a:tab pos="4518025" algn="l"/>
              </a:tabLst>
            </a:pPr>
            <a:r>
              <a:rPr lang="en-US" b="1" dirty="0"/>
              <a:t>9.	</a:t>
            </a:r>
            <a:r>
              <a:rPr lang="en-US" dirty="0">
                <a:solidFill>
                  <a:srgbClr val="FF0000"/>
                </a:solidFill>
              </a:rPr>
              <a:t>1</a:t>
            </a:r>
            <a:r>
              <a:rPr lang="en-US" dirty="0"/>
              <a:t> </a:t>
            </a:r>
          </a:p>
        </p:txBody>
      </p:sp>
      <p:graphicFrame>
        <p:nvGraphicFramePr>
          <p:cNvPr id="155650" name="Object 2"/>
          <p:cNvGraphicFramePr>
            <a:graphicFrameLocks noChangeAspect="1"/>
          </p:cNvGraphicFramePr>
          <p:nvPr/>
        </p:nvGraphicFramePr>
        <p:xfrm>
          <a:off x="1054100" y="1919748"/>
          <a:ext cx="184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3" imgW="1841400" imgH="838080" progId="Equation.DSMT4">
                  <p:embed/>
                </p:oleObj>
              </mc:Choice>
              <mc:Fallback>
                <p:oleObj name="Equation" r:id="rId3" imgW="184140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1919748"/>
                        <a:ext cx="1841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Objectives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84140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Write exponential expressions in logarithmic form.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Write logarithmic expressions in exponential form.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Use the basic properties of logarithms to evaluate logarithms.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Solve equations by using the definitions of exponential and logarithmic functions.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Graph exponential functions and logarithmic functions on the same set of axes.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Logarithms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8678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1588" algn="ctr">
              <a:buNone/>
            </a:pPr>
            <a:r>
              <a:rPr lang="en-US" b="1" dirty="0">
                <a:solidFill>
                  <a:srgbClr val="000000"/>
                </a:solidFill>
              </a:rPr>
              <a:t>Definition of Logarithm (base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b="1" dirty="0">
                <a:solidFill>
                  <a:srgbClr val="000000"/>
                </a:solidFill>
              </a:rPr>
              <a:t>)</a:t>
            </a:r>
          </a:p>
          <a:p>
            <a:pPr>
              <a:buNone/>
            </a:pPr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&gt; 0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≠ 1,</a:t>
            </a:r>
          </a:p>
          <a:p>
            <a:pPr algn="ctr">
              <a:spcBef>
                <a:spcPts val="1200"/>
              </a:spcBef>
              <a:buNone/>
            </a:pPr>
            <a:r>
              <a:rPr lang="en-US" b="1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b="1" i="1" dirty="0">
                <a:solidFill>
                  <a:srgbClr val="0000FF"/>
                </a:solidFill>
              </a:rPr>
              <a:t>b</a:t>
            </a:r>
            <a:r>
              <a:rPr lang="en-US" b="1" i="1" baseline="30000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 </a:t>
            </a:r>
            <a:r>
              <a:rPr lang="en-US" dirty="0">
                <a:solidFill>
                  <a:srgbClr val="000000"/>
                </a:solidFill>
              </a:rPr>
              <a:t>is equivalent to </a:t>
            </a:r>
            <a:r>
              <a:rPr lang="en-US" b="1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b="1" dirty="0">
                <a:solidFill>
                  <a:srgbClr val="0000FF"/>
                </a:solidFill>
              </a:rPr>
              <a:t>log</a:t>
            </a:r>
            <a:r>
              <a:rPr lang="en-US" b="1" i="1" baseline="-25000" dirty="0">
                <a:solidFill>
                  <a:srgbClr val="0000FF"/>
                </a:solidFill>
              </a:rPr>
              <a:t>b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>
              <a:spcBef>
                <a:spcPts val="1800"/>
              </a:spcBef>
              <a:buNone/>
            </a:pPr>
            <a:r>
              <a:rPr lang="en-US" b="1" i="1" dirty="0">
                <a:solidFill>
                  <a:srgbClr val="C00000"/>
                </a:solidFill>
              </a:rPr>
              <a:t>y</a:t>
            </a:r>
            <a:r>
              <a:rPr lang="en-US" dirty="0">
                <a:solidFill>
                  <a:srgbClr val="C00000"/>
                </a:solidFill>
              </a:rPr>
              <a:t> = </a:t>
            </a:r>
            <a:r>
              <a:rPr lang="en-US" b="1" dirty="0">
                <a:solidFill>
                  <a:srgbClr val="C00000"/>
                </a:solidFill>
              </a:rPr>
              <a:t>log</a:t>
            </a:r>
            <a:r>
              <a:rPr lang="en-US" b="1" i="1" baseline="-25000" dirty="0">
                <a:solidFill>
                  <a:srgbClr val="C00000"/>
                </a:solidFill>
              </a:rPr>
              <a:t>b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i="1" dirty="0">
                <a:solidFill>
                  <a:srgbClr val="C00000"/>
                </a:solidFill>
              </a:rPr>
              <a:t>x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read “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is the logarithm (base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)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.”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Translations Between Exponential Form and Logarithmic Form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5357"/>
            <a:ext cx="8229600" cy="45720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57200" y="1219200"/>
          <a:ext cx="8229600" cy="390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38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1737">
                <a:tc gridSpan="5">
                  <a:txBody>
                    <a:bodyPr/>
                    <a:lstStyle/>
                    <a:p>
                      <a:r>
                        <a:rPr lang="en-US" dirty="0"/>
                        <a:t>	</a:t>
                      </a:r>
                      <a:r>
                        <a:rPr lang="en-US" sz="2000" dirty="0"/>
                        <a:t>    Exponential Form	            Logarithmic Form		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6760"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307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26980" name="Object 4"/>
          <p:cNvGraphicFramePr>
            <a:graphicFrameLocks noChangeAspect="1"/>
          </p:cNvGraphicFramePr>
          <p:nvPr/>
        </p:nvGraphicFramePr>
        <p:xfrm>
          <a:off x="1964871" y="4462393"/>
          <a:ext cx="762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3" imgW="761760" imgH="622080" progId="Equation.DSMT4">
                  <p:embed/>
                </p:oleObj>
              </mc:Choice>
              <mc:Fallback>
                <p:oleObj name="Equation" r:id="rId3" imgW="761760" imgH="622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4871" y="4462393"/>
                        <a:ext cx="762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981" name="Object 5"/>
          <p:cNvGraphicFramePr>
            <a:graphicFrameLocks noChangeAspect="1"/>
          </p:cNvGraphicFramePr>
          <p:nvPr/>
        </p:nvGraphicFramePr>
        <p:xfrm>
          <a:off x="4725824" y="4462393"/>
          <a:ext cx="1155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5" imgW="1155600" imgH="622080" progId="Equation.DSMT4">
                  <p:embed/>
                </p:oleObj>
              </mc:Choice>
              <mc:Fallback>
                <p:oleObj name="Equation" r:id="rId5" imgW="1155600" imgH="622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5824" y="4462393"/>
                        <a:ext cx="1155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381894" y="5211096"/>
            <a:ext cx="838110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Note that in each case the base of the exponent is the base of the logarithm.</a:t>
            </a:r>
          </a:p>
        </p:txBody>
      </p:sp>
      <p:sp>
        <p:nvSpPr>
          <p:cNvPr id="8" name="Rectangle 7"/>
          <p:cNvSpPr/>
          <p:nvPr/>
        </p:nvSpPr>
        <p:spPr>
          <a:xfrm>
            <a:off x="766810" y="1769477"/>
            <a:ext cx="3802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>
                <a:solidFill>
                  <a:srgbClr val="000000"/>
                </a:solidFill>
              </a:rPr>
              <a:t>a.</a:t>
            </a:r>
          </a:p>
        </p:txBody>
      </p:sp>
      <p:sp>
        <p:nvSpPr>
          <p:cNvPr id="9" name="Rectangle 8"/>
          <p:cNvSpPr/>
          <p:nvPr/>
        </p:nvSpPr>
        <p:spPr>
          <a:xfrm>
            <a:off x="762000" y="2492514"/>
            <a:ext cx="3914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000" b="1" dirty="0">
                <a:solidFill>
                  <a:srgbClr val="000000"/>
                </a:solidFill>
              </a:rPr>
              <a:t>b.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75626" y="3178314"/>
            <a:ext cx="3609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000" b="1" dirty="0">
                <a:solidFill>
                  <a:srgbClr val="000000"/>
                </a:solidFill>
              </a:rPr>
              <a:t>c.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62000" y="3886200"/>
            <a:ext cx="3914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000" b="1" dirty="0">
                <a:solidFill>
                  <a:srgbClr val="000000"/>
                </a:solidFill>
              </a:rPr>
              <a:t>d.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66008" y="4588877"/>
            <a:ext cx="3834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000" b="1" dirty="0">
                <a:solidFill>
                  <a:srgbClr val="000000"/>
                </a:solidFill>
              </a:rPr>
              <a:t>e.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986639" y="1769477"/>
            <a:ext cx="77457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2</a:t>
            </a:r>
            <a:r>
              <a:rPr lang="en-US" sz="2000" baseline="30000" dirty="0">
                <a:solidFill>
                  <a:srgbClr val="000000"/>
                </a:solidFill>
              </a:rPr>
              <a:t>3</a:t>
            </a:r>
            <a:r>
              <a:rPr lang="en-US" sz="2000" dirty="0">
                <a:solidFill>
                  <a:srgbClr val="000000"/>
                </a:solidFill>
              </a:rPr>
              <a:t> = 8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928129" y="2492514"/>
            <a:ext cx="90441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2</a:t>
            </a:r>
            <a:r>
              <a:rPr lang="en-US" sz="2000" baseline="30000" dirty="0">
                <a:solidFill>
                  <a:srgbClr val="000000"/>
                </a:solidFill>
              </a:rPr>
              <a:t>4</a:t>
            </a:r>
            <a:r>
              <a:rPr lang="en-US" sz="2000" dirty="0">
                <a:solidFill>
                  <a:srgbClr val="000000"/>
                </a:solidFill>
              </a:rPr>
              <a:t> = 16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752600" y="3178314"/>
            <a:ext cx="12939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10</a:t>
            </a:r>
            <a:r>
              <a:rPr lang="en-US" sz="2000" baseline="30000" dirty="0">
                <a:solidFill>
                  <a:srgbClr val="000000"/>
                </a:solidFill>
              </a:rPr>
              <a:t>3</a:t>
            </a:r>
            <a:r>
              <a:rPr lang="en-US" sz="2000" dirty="0">
                <a:solidFill>
                  <a:srgbClr val="000000"/>
                </a:solidFill>
              </a:rPr>
              <a:t> = 1000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986639" y="3903077"/>
            <a:ext cx="77457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3</a:t>
            </a:r>
            <a:r>
              <a:rPr lang="en-US" sz="2000" baseline="30000" dirty="0">
                <a:solidFill>
                  <a:srgbClr val="00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 = 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660806" y="1752600"/>
            <a:ext cx="4523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  <a:sym typeface="Symbol"/>
              </a:rPr>
              <a:t>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660806" y="2492514"/>
            <a:ext cx="4523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  <a:sym typeface="Symbol"/>
              </a:rPr>
              <a:t>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57600" y="3178314"/>
            <a:ext cx="4587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>
                <a:solidFill>
                  <a:srgbClr val="000000"/>
                </a:solidFill>
                <a:sym typeface="Symbol"/>
              </a:rPr>
              <a:t></a:t>
            </a:r>
            <a:endParaRPr lang="en-US" sz="2000" b="1" dirty="0">
              <a:solidFill>
                <a:srgbClr val="00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660806" y="3903077"/>
            <a:ext cx="4523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  <a:sym typeface="Symbol"/>
              </a:rPr>
              <a:t>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660806" y="4588877"/>
            <a:ext cx="4523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  <a:sym typeface="Symbol"/>
              </a:rPr>
              <a:t>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762500" y="1752600"/>
            <a:ext cx="11272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log</a:t>
            </a:r>
            <a:r>
              <a:rPr lang="en-US" sz="2000" baseline="-25000" dirty="0">
                <a:solidFill>
                  <a:srgbClr val="000000"/>
                </a:solidFill>
              </a:rPr>
              <a:t>2 </a:t>
            </a:r>
            <a:r>
              <a:rPr lang="en-US" sz="2000" dirty="0">
                <a:solidFill>
                  <a:srgbClr val="000000"/>
                </a:solidFill>
              </a:rPr>
              <a:t>8 = 3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703991" y="2492514"/>
            <a:ext cx="12570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000" dirty="0">
                <a:solidFill>
                  <a:srgbClr val="000000"/>
                </a:solidFill>
              </a:rPr>
              <a:t>log</a:t>
            </a:r>
            <a:r>
              <a:rPr lang="en-US" sz="2000" baseline="-25000" dirty="0">
                <a:solidFill>
                  <a:srgbClr val="000000"/>
                </a:solidFill>
              </a:rPr>
              <a:t>2 </a:t>
            </a:r>
            <a:r>
              <a:rPr lang="en-US" sz="2000" dirty="0">
                <a:solidFill>
                  <a:srgbClr val="000000"/>
                </a:solidFill>
              </a:rPr>
              <a:t>16 = 4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543690" y="3178314"/>
            <a:ext cx="16033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000" dirty="0">
                <a:solidFill>
                  <a:srgbClr val="000000"/>
                </a:solidFill>
              </a:rPr>
              <a:t>log</a:t>
            </a:r>
            <a:r>
              <a:rPr lang="en-US" sz="2000" baseline="-25000" dirty="0">
                <a:solidFill>
                  <a:srgbClr val="000000"/>
                </a:solidFill>
              </a:rPr>
              <a:t>10 </a:t>
            </a:r>
            <a:r>
              <a:rPr lang="en-US" sz="2000" dirty="0">
                <a:solidFill>
                  <a:srgbClr val="000000"/>
                </a:solidFill>
              </a:rPr>
              <a:t>1000 = 3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62500" y="3903077"/>
            <a:ext cx="11272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000" dirty="0">
                <a:solidFill>
                  <a:srgbClr val="000000"/>
                </a:solidFill>
              </a:rPr>
              <a:t>log</a:t>
            </a:r>
            <a:r>
              <a:rPr lang="en-US" sz="2000" baseline="-25000" dirty="0">
                <a:solidFill>
                  <a:srgbClr val="000000"/>
                </a:solidFill>
              </a:rPr>
              <a:t>3 </a:t>
            </a:r>
            <a:r>
              <a:rPr lang="en-US" sz="2000" dirty="0">
                <a:solidFill>
                  <a:srgbClr val="000000"/>
                </a:solidFill>
              </a:rPr>
              <a:t>1 = 0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501067" y="1583323"/>
            <a:ext cx="21031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rgbClr val="FF0000"/>
                </a:solidFill>
              </a:rPr>
              <a:t>The base is 2. The logarithm is 3.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501067" y="2323237"/>
            <a:ext cx="21031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rgbClr val="FF0000"/>
                </a:solidFill>
              </a:rPr>
              <a:t>The base is 2. The logarithm is 4.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501067" y="3009037"/>
            <a:ext cx="21031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rgbClr val="FF0000"/>
                </a:solidFill>
              </a:rPr>
              <a:t>The base is 10. The logarithm is 3.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501067" y="3733800"/>
            <a:ext cx="21031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rgbClr val="FF0000"/>
                </a:solidFill>
              </a:rPr>
              <a:t>The base is 3. The logarithm is 0.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501066" y="4419600"/>
            <a:ext cx="21031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rgbClr val="FF0000"/>
                </a:solidFill>
              </a:rPr>
              <a:t>The base is 5. The logarithm is </a:t>
            </a:r>
            <a:r>
              <a:rPr lang="en-US" sz="20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1.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3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Basic Properties of Logarithms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lvl="0" indent="1588" algn="ctr" eaLnBrk="0" hangingPunct="0"/>
            <a:r>
              <a:rPr lang="en-US" b="1" dirty="0">
                <a:solidFill>
                  <a:srgbClr val="000000"/>
                </a:solidFill>
              </a:rPr>
              <a:t>Basic Properties of Logarithms</a:t>
            </a: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&gt; 0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≠ 1,</a:t>
            </a:r>
          </a:p>
          <a:p>
            <a:pPr>
              <a:spcBef>
                <a:spcPts val="1200"/>
              </a:spcBef>
              <a:tabLst>
                <a:tab pos="461963" algn="l"/>
                <a:tab pos="2517775" algn="l"/>
              </a:tabLst>
            </a:pPr>
            <a:r>
              <a:rPr lang="en-US" b="1" dirty="0">
                <a:solidFill>
                  <a:srgbClr val="000000"/>
                </a:solidFill>
              </a:rPr>
              <a:t>1.</a:t>
            </a: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b="1" dirty="0">
                <a:solidFill>
                  <a:srgbClr val="0000FF"/>
                </a:solidFill>
              </a:rPr>
              <a:t>log</a:t>
            </a:r>
            <a:r>
              <a:rPr lang="en-US" b="1" i="1" baseline="-25000" dirty="0">
                <a:solidFill>
                  <a:srgbClr val="0000FF"/>
                </a:solidFill>
              </a:rPr>
              <a:t>b</a:t>
            </a:r>
            <a:r>
              <a:rPr lang="en-US" i="1" baseline="-25000" dirty="0">
                <a:solidFill>
                  <a:srgbClr val="0000FF"/>
                </a:solidFill>
              </a:rPr>
              <a:t> </a:t>
            </a:r>
            <a:r>
              <a:rPr lang="en-US" b="1" dirty="0">
                <a:solidFill>
                  <a:srgbClr val="0000FF"/>
                </a:solidFill>
              </a:rPr>
              <a:t>1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b="1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00"/>
                </a:solidFill>
              </a:rPr>
              <a:t>	Regardless of the base, the 			logarithm of 1 is 0.</a:t>
            </a:r>
          </a:p>
          <a:p>
            <a:pPr>
              <a:spcBef>
                <a:spcPts val="1800"/>
              </a:spcBef>
              <a:tabLst>
                <a:tab pos="461963" algn="l"/>
                <a:tab pos="2517775" algn="l"/>
              </a:tabLst>
            </a:pPr>
            <a:r>
              <a:rPr lang="en-US" b="1" dirty="0">
                <a:solidFill>
                  <a:srgbClr val="000000"/>
                </a:solidFill>
              </a:rPr>
              <a:t>2.</a:t>
            </a: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b="1" dirty="0">
                <a:solidFill>
                  <a:srgbClr val="0000FF"/>
                </a:solidFill>
              </a:rPr>
              <a:t>log</a:t>
            </a:r>
            <a:r>
              <a:rPr lang="en-US" b="1" i="1" baseline="-25000" dirty="0">
                <a:solidFill>
                  <a:srgbClr val="0000FF"/>
                </a:solidFill>
              </a:rPr>
              <a:t>b</a:t>
            </a:r>
            <a:r>
              <a:rPr lang="en-US" i="1" baseline="-25000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b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b="1" dirty="0">
                <a:solidFill>
                  <a:srgbClr val="0000FF"/>
                </a:solidFill>
              </a:rPr>
              <a:t>1</a:t>
            </a:r>
            <a:r>
              <a:rPr lang="en-US" b="1" dirty="0">
                <a:solidFill>
                  <a:srgbClr val="000000"/>
                </a:solidFill>
              </a:rPr>
              <a:t>	</a:t>
            </a:r>
            <a:r>
              <a:rPr lang="en-US" dirty="0">
                <a:solidFill>
                  <a:srgbClr val="000000"/>
                </a:solidFill>
              </a:rPr>
              <a:t>The logarithm of the base is always 1.</a:t>
            </a:r>
          </a:p>
          <a:p>
            <a:pPr>
              <a:spcBef>
                <a:spcPts val="1800"/>
              </a:spcBef>
              <a:tabLst>
                <a:tab pos="461963" algn="l"/>
                <a:tab pos="2517775" algn="l"/>
              </a:tabLst>
            </a:pPr>
            <a:r>
              <a:rPr lang="en-US" b="1" dirty="0">
                <a:solidFill>
                  <a:srgbClr val="000000"/>
                </a:solidFill>
              </a:rPr>
              <a:t>3.</a:t>
            </a:r>
            <a:r>
              <a:rPr lang="en-US" dirty="0">
                <a:solidFill>
                  <a:srgbClr val="000000"/>
                </a:solidFill>
              </a:rPr>
              <a:t>		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&gt; 0</a:t>
            </a:r>
          </a:p>
          <a:p>
            <a:pPr>
              <a:spcBef>
                <a:spcPts val="1800"/>
              </a:spcBef>
              <a:tabLst>
                <a:tab pos="461963" algn="l"/>
              </a:tabLst>
            </a:pPr>
            <a:r>
              <a:rPr lang="en-US" b="1" dirty="0">
                <a:solidFill>
                  <a:srgbClr val="000000"/>
                </a:solidFill>
              </a:rPr>
              <a:t>4.</a:t>
            </a:r>
            <a:r>
              <a:rPr lang="en-US" dirty="0">
                <a:solidFill>
                  <a:srgbClr val="000000"/>
                </a:solidFill>
              </a:rPr>
              <a:t>	</a:t>
            </a:r>
          </a:p>
          <a:p>
            <a:pPr>
              <a:tabLst>
                <a:tab pos="461963" algn="l"/>
              </a:tabLst>
            </a:pPr>
            <a:endParaRPr lang="en-US" sz="1800" dirty="0">
              <a:solidFill>
                <a:srgbClr val="000000"/>
              </a:solidFill>
            </a:endParaRPr>
          </a:p>
          <a:p>
            <a:endParaRPr lang="en-US" dirty="0"/>
          </a:p>
        </p:txBody>
      </p:sp>
      <p:graphicFrame>
        <p:nvGraphicFramePr>
          <p:cNvPr id="149508" name="Object 4"/>
          <p:cNvGraphicFramePr>
            <a:graphicFrameLocks noChangeAspect="1"/>
          </p:cNvGraphicFramePr>
          <p:nvPr/>
        </p:nvGraphicFramePr>
        <p:xfrm>
          <a:off x="1008232" y="4191000"/>
          <a:ext cx="1244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3" imgW="1244520" imgH="393480" progId="Equation.DSMT4">
                  <p:embed/>
                </p:oleObj>
              </mc:Choice>
              <mc:Fallback>
                <p:oleObj name="Equation" r:id="rId3" imgW="1244520" imgH="393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8232" y="4191000"/>
                        <a:ext cx="1244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509" name="Object 5"/>
          <p:cNvGraphicFramePr>
            <a:graphicFrameLocks noChangeAspect="1"/>
          </p:cNvGraphicFramePr>
          <p:nvPr/>
        </p:nvGraphicFramePr>
        <p:xfrm>
          <a:off x="1041400" y="4873956"/>
          <a:ext cx="1485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5" imgW="1485720" imgH="469800" progId="Equation.DSMT4">
                  <p:embed/>
                </p:oleObj>
              </mc:Choice>
              <mc:Fallback>
                <p:oleObj name="Equation" r:id="rId5" imgW="1485720" imgH="469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4873956"/>
                        <a:ext cx="1485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Evaluating Logarithms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1588">
              <a:buNone/>
              <a:tabLst>
                <a:tab pos="461963" algn="l"/>
                <a:tab pos="1603375" algn="l"/>
              </a:tabLst>
            </a:pPr>
            <a:r>
              <a:rPr lang="en-US" dirty="0"/>
              <a:t>Use the four basic properties of logarithms to evaluate the following logarithms.</a:t>
            </a:r>
          </a:p>
          <a:p>
            <a:pPr marL="0" indent="1588">
              <a:buNone/>
              <a:tabLst>
                <a:tab pos="461963" algn="l"/>
                <a:tab pos="1603375" algn="l"/>
              </a:tabLst>
            </a:pPr>
            <a:r>
              <a:rPr lang="en-US" b="1" dirty="0"/>
              <a:t>a.</a:t>
            </a:r>
            <a:r>
              <a:rPr lang="en-US" dirty="0"/>
              <a:t>	</a:t>
            </a:r>
            <a:r>
              <a:rPr lang="en-US" dirty="0">
                <a:solidFill>
                  <a:srgbClr val="0000FF"/>
                </a:solidFill>
              </a:rPr>
              <a:t>log</a:t>
            </a:r>
            <a:r>
              <a:rPr lang="en-US" baseline="-25000" dirty="0">
                <a:solidFill>
                  <a:srgbClr val="0000FF"/>
                </a:solidFill>
              </a:rPr>
              <a:t>3 </a:t>
            </a:r>
            <a:r>
              <a:rPr lang="en-US" dirty="0">
                <a:solidFill>
                  <a:srgbClr val="0000FF"/>
                </a:solidFill>
              </a:rPr>
              <a:t>1</a:t>
            </a:r>
          </a:p>
          <a:p>
            <a:pPr marL="0" indent="1588">
              <a:buNone/>
              <a:tabLst>
                <a:tab pos="461963" algn="l"/>
                <a:tab pos="1603375" algn="l"/>
              </a:tabLst>
            </a:pPr>
            <a:r>
              <a:rPr lang="en-US" b="1" dirty="0"/>
              <a:t>Solution:	</a:t>
            </a:r>
            <a:endParaRPr lang="en-US" sz="2000" dirty="0">
              <a:solidFill>
                <a:srgbClr val="008080"/>
              </a:solidFill>
            </a:endParaRPr>
          </a:p>
          <a:p>
            <a:pPr marL="0" indent="1588">
              <a:spcBef>
                <a:spcPts val="2400"/>
              </a:spcBef>
              <a:buNone/>
              <a:tabLst>
                <a:tab pos="461963" algn="l"/>
                <a:tab pos="1603375" algn="l"/>
              </a:tabLst>
            </a:pPr>
            <a:r>
              <a:rPr lang="en-US" b="1" dirty="0"/>
              <a:t>b.	</a:t>
            </a:r>
            <a:r>
              <a:rPr lang="en-US" dirty="0">
                <a:solidFill>
                  <a:srgbClr val="0000FF"/>
                </a:solidFill>
              </a:rPr>
              <a:t>log</a:t>
            </a:r>
            <a:r>
              <a:rPr lang="en-US" baseline="-25000" dirty="0">
                <a:solidFill>
                  <a:srgbClr val="0000FF"/>
                </a:solidFill>
              </a:rPr>
              <a:t>8 </a:t>
            </a:r>
            <a:r>
              <a:rPr lang="en-US" dirty="0">
                <a:solidFill>
                  <a:srgbClr val="0000FF"/>
                </a:solidFill>
              </a:rPr>
              <a:t>8</a:t>
            </a:r>
          </a:p>
          <a:p>
            <a:pPr marL="0" indent="1588">
              <a:buNone/>
              <a:tabLst>
                <a:tab pos="461963" algn="l"/>
                <a:tab pos="1603375" algn="l"/>
              </a:tabLst>
            </a:pPr>
            <a:r>
              <a:rPr lang="en-US" b="1" dirty="0"/>
              <a:t>Solution:	</a:t>
            </a:r>
            <a:endParaRPr lang="en-US" sz="2000" dirty="0">
              <a:solidFill>
                <a:srgbClr val="008080"/>
              </a:solidFill>
            </a:endParaRPr>
          </a:p>
          <a:p>
            <a:pPr marL="0" indent="1588">
              <a:spcBef>
                <a:spcPts val="2400"/>
              </a:spcBef>
              <a:buNone/>
              <a:tabLst>
                <a:tab pos="461963" algn="l"/>
                <a:tab pos="1603375" algn="l"/>
              </a:tabLst>
            </a:pPr>
            <a:r>
              <a:rPr lang="en-US" b="1" dirty="0"/>
              <a:t>c.	</a:t>
            </a:r>
            <a:endParaRPr lang="en-US" dirty="0"/>
          </a:p>
          <a:p>
            <a:pPr marL="0" indent="1588">
              <a:buNone/>
              <a:tabLst>
                <a:tab pos="461963" algn="l"/>
                <a:tab pos="1603375" algn="l"/>
              </a:tabLst>
            </a:pPr>
            <a:r>
              <a:rPr lang="en-US" b="1" dirty="0"/>
              <a:t>Solution:					</a:t>
            </a:r>
            <a:endParaRPr lang="en-US" sz="2000" dirty="0"/>
          </a:p>
        </p:txBody>
      </p:sp>
      <p:graphicFrame>
        <p:nvGraphicFramePr>
          <p:cNvPr id="150530" name="Object 2"/>
          <p:cNvGraphicFramePr>
            <a:graphicFrameLocks noChangeAspect="1"/>
          </p:cNvGraphicFramePr>
          <p:nvPr/>
        </p:nvGraphicFramePr>
        <p:xfrm>
          <a:off x="1019884" y="4751696"/>
          <a:ext cx="1016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3" imgW="1015920" imgH="393480" progId="Equation.DSMT4">
                  <p:embed/>
                </p:oleObj>
              </mc:Choice>
              <mc:Fallback>
                <p:oleObj name="Equation" r:id="rId3" imgW="1015920" imgH="393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9884" y="4751696"/>
                        <a:ext cx="1016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531" name="Object 3"/>
          <p:cNvGraphicFramePr>
            <a:graphicFrameLocks noChangeAspect="1"/>
          </p:cNvGraphicFramePr>
          <p:nvPr/>
        </p:nvGraphicFramePr>
        <p:xfrm>
          <a:off x="2126726" y="5245100"/>
          <a:ext cx="1727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5" imgW="1726920" imgH="393480" progId="Equation.DSMT4">
                  <p:embed/>
                </p:oleObj>
              </mc:Choice>
              <mc:Fallback>
                <p:oleObj name="Equation" r:id="rId5" imgW="1726920" imgH="393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6726" y="5245100"/>
                        <a:ext cx="1727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1992782" y="2738632"/>
            <a:ext cx="15087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log</a:t>
            </a:r>
            <a:r>
              <a:rPr lang="en-US" sz="2800" baseline="-25000" dirty="0">
                <a:solidFill>
                  <a:srgbClr val="0000FF"/>
                </a:solidFill>
              </a:rPr>
              <a:t>3 </a:t>
            </a:r>
            <a:r>
              <a:rPr lang="en-US" sz="2800" dirty="0">
                <a:solidFill>
                  <a:srgbClr val="0000FF"/>
                </a:solidFill>
              </a:rPr>
              <a:t>1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/>
              <a:t>=</a:t>
            </a:r>
            <a:r>
              <a:rPr lang="en-US" sz="2800" dirty="0">
                <a:solidFill>
                  <a:srgbClr val="FF0000"/>
                </a:solidFill>
              </a:rPr>
              <a:t> 0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1981200" y="3962400"/>
            <a:ext cx="15087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log</a:t>
            </a:r>
            <a:r>
              <a:rPr lang="en-US" sz="2800" baseline="-25000" dirty="0">
                <a:solidFill>
                  <a:srgbClr val="0000FF"/>
                </a:solidFill>
              </a:rPr>
              <a:t>8 </a:t>
            </a:r>
            <a:r>
              <a:rPr lang="en-US" sz="2800" dirty="0">
                <a:solidFill>
                  <a:srgbClr val="0000FF"/>
                </a:solidFill>
              </a:rPr>
              <a:t>8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/>
              <a:t>=</a:t>
            </a:r>
            <a:r>
              <a:rPr lang="en-US" sz="2800" dirty="0">
                <a:solidFill>
                  <a:srgbClr val="FF0000"/>
                </a:solidFill>
              </a:rPr>
              <a:t> 1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4724400" y="5257800"/>
            <a:ext cx="15919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3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4724400" y="4019490"/>
            <a:ext cx="15919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2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4724400" y="2834148"/>
            <a:ext cx="15919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1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Evaluating Logarithms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1588">
              <a:buNone/>
              <a:tabLst>
                <a:tab pos="461963" algn="l"/>
                <a:tab pos="1603375" algn="l"/>
              </a:tabLst>
            </a:pPr>
            <a:r>
              <a:rPr lang="en-US" b="1" dirty="0"/>
              <a:t>d.</a:t>
            </a:r>
            <a:r>
              <a:rPr lang="en-US" dirty="0"/>
              <a:t>	</a:t>
            </a:r>
            <a:r>
              <a:rPr lang="en-US" dirty="0">
                <a:solidFill>
                  <a:srgbClr val="0000FF"/>
                </a:solidFill>
              </a:rPr>
              <a:t>log</a:t>
            </a:r>
            <a:r>
              <a:rPr lang="en-US" baseline="-25000" dirty="0">
                <a:solidFill>
                  <a:srgbClr val="0000FF"/>
                </a:solidFill>
              </a:rPr>
              <a:t>2 </a:t>
            </a:r>
            <a:r>
              <a:rPr lang="en-US" dirty="0">
                <a:solidFill>
                  <a:srgbClr val="0000FF"/>
                </a:solidFill>
              </a:rPr>
              <a:t>32</a:t>
            </a:r>
          </a:p>
          <a:p>
            <a:pPr marL="0" indent="1588">
              <a:buNone/>
              <a:tabLst>
                <a:tab pos="461963" algn="l"/>
                <a:tab pos="1603375" algn="l"/>
              </a:tabLst>
            </a:pPr>
            <a:r>
              <a:rPr lang="en-US" b="1" dirty="0"/>
              <a:t>Solution:	</a:t>
            </a:r>
            <a:r>
              <a:rPr lang="en-US" dirty="0"/>
              <a:t>		</a:t>
            </a:r>
          </a:p>
          <a:p>
            <a:pPr marL="0" indent="1588">
              <a:buNone/>
              <a:tabLst>
                <a:tab pos="461963" algn="l"/>
                <a:tab pos="1603375" algn="l"/>
              </a:tabLst>
            </a:pPr>
            <a:endParaRPr lang="en-US" dirty="0"/>
          </a:p>
          <a:p>
            <a:pPr marL="0" indent="1588">
              <a:buNone/>
              <a:tabLst>
                <a:tab pos="461963" algn="l"/>
                <a:tab pos="1603375" algn="l"/>
              </a:tabLst>
            </a:pPr>
            <a:r>
              <a:rPr lang="en-US" b="1" dirty="0"/>
              <a:t>e.	</a:t>
            </a:r>
            <a:endParaRPr lang="en-US" dirty="0">
              <a:solidFill>
                <a:srgbClr val="0000FF"/>
              </a:solidFill>
            </a:endParaRPr>
          </a:p>
          <a:p>
            <a:pPr marL="0" indent="1588">
              <a:lnSpc>
                <a:spcPct val="150000"/>
              </a:lnSpc>
              <a:buNone/>
              <a:tabLst>
                <a:tab pos="461963" algn="l"/>
                <a:tab pos="1603375" algn="l"/>
              </a:tabLst>
            </a:pPr>
            <a:r>
              <a:rPr lang="en-US" b="1" dirty="0"/>
              <a:t>Solution:</a:t>
            </a:r>
            <a:endParaRPr lang="en-US" dirty="0"/>
          </a:p>
        </p:txBody>
      </p:sp>
      <p:graphicFrame>
        <p:nvGraphicFramePr>
          <p:cNvPr id="151557" name="Object 5"/>
          <p:cNvGraphicFramePr>
            <a:graphicFrameLocks noChangeAspect="1"/>
          </p:cNvGraphicFramePr>
          <p:nvPr/>
        </p:nvGraphicFramePr>
        <p:xfrm>
          <a:off x="1024816" y="2903792"/>
          <a:ext cx="1587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3" imgW="1587240" imgH="469800" progId="Equation.DSMT4">
                  <p:embed/>
                </p:oleObj>
              </mc:Choice>
              <mc:Fallback>
                <p:oleObj name="Equation" r:id="rId3" imgW="1587240" imgH="469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4816" y="2903792"/>
                        <a:ext cx="1587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042652" y="1883696"/>
          <a:ext cx="977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5" imgW="977760" imgH="431640" progId="Equation.DSMT4">
                  <p:embed/>
                </p:oleObj>
              </mc:Choice>
              <mc:Fallback>
                <p:oleObj name="Equation" r:id="rId5" imgW="977760" imgH="431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2652" y="1883696"/>
                        <a:ext cx="9779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3048000" y="1862804"/>
          <a:ext cx="1181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Equation" r:id="rId7" imgW="1180800" imgH="469800" progId="Equation.DSMT4">
                  <p:embed/>
                </p:oleObj>
              </mc:Choice>
              <mc:Fallback>
                <p:oleObj name="Equation" r:id="rId7" imgW="118080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1862804"/>
                        <a:ext cx="1181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016044" y="2482644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9" name="Equation" r:id="rId9" imgW="469800" imgH="291960" progId="Equation.DSMT4">
                  <p:embed/>
                </p:oleObj>
              </mc:Choice>
              <mc:Fallback>
                <p:oleObj name="Equation" r:id="rId9" imgW="4698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6044" y="2482644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5521912"/>
              </p:ext>
            </p:extLst>
          </p:nvPr>
        </p:nvGraphicFramePr>
        <p:xfrm>
          <a:off x="5116513" y="1912938"/>
          <a:ext cx="318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name="Equation" r:id="rId11" imgW="3187440" imgH="291960" progId="Equation.DSMT4">
                  <p:embed/>
                </p:oleObj>
              </mc:Choice>
              <mc:Fallback>
                <p:oleObj name="Equation" r:id="rId11" imgW="31874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6513" y="1912938"/>
                        <a:ext cx="318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5096796" y="2514600"/>
          <a:ext cx="14351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Equation" r:id="rId13" imgW="1434960" imgH="266400" progId="Equation.DSMT4">
                  <p:embed/>
                </p:oleObj>
              </mc:Choice>
              <mc:Fallback>
                <p:oleObj name="Equation" r:id="rId13" imgW="1434960" imgH="266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6796" y="2514600"/>
                        <a:ext cx="14351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530352" y="4114800"/>
          <a:ext cx="1587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2" name="Equation" r:id="rId15" imgW="1587240" imgH="469800" progId="Equation.DSMT4">
                  <p:embed/>
                </p:oleObj>
              </mc:Choice>
              <mc:Fallback>
                <p:oleObj name="Equation" r:id="rId15" imgW="158724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114800"/>
                        <a:ext cx="1587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2209800" y="3886200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3" name="Equation" r:id="rId17" imgW="1587240" imgH="838080" progId="Equation.DSMT4">
                  <p:embed/>
                </p:oleObj>
              </mc:Choice>
              <mc:Fallback>
                <p:oleObj name="Equation" r:id="rId17" imgW="158724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886200"/>
                        <a:ext cx="1587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3886200" y="3900948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4" name="Equation" r:id="rId19" imgW="1549080" imgH="838080" progId="Equation.DSMT4">
                  <p:embed/>
                </p:oleObj>
              </mc:Choice>
              <mc:Fallback>
                <p:oleObj name="Equation" r:id="rId19" imgW="154908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900948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2209800" y="4908756"/>
          <a:ext cx="1587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5" name="Equation" r:id="rId21" imgW="1587240" imgH="469800" progId="Equation.DSMT4">
                  <p:embed/>
                </p:oleObj>
              </mc:Choice>
              <mc:Fallback>
                <p:oleObj name="Equation" r:id="rId21" imgW="1587240" imgH="469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908756"/>
                        <a:ext cx="1587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/>
        </p:nvGraphicFramePr>
        <p:xfrm>
          <a:off x="2209800" y="5638800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6" name="Equation" r:id="rId23" imgW="685800" imgH="279360" progId="Equation.DSMT4">
                  <p:embed/>
                </p:oleObj>
              </mc:Choice>
              <mc:Fallback>
                <p:oleObj name="Equation" r:id="rId23" imgW="68580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638800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1386911"/>
              </p:ext>
            </p:extLst>
          </p:nvPr>
        </p:nvGraphicFramePr>
        <p:xfrm>
          <a:off x="5160963" y="4843463"/>
          <a:ext cx="3721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7" name="Equation" r:id="rId25" imgW="3720960" imgH="609480" progId="Equation.DSMT4">
                  <p:embed/>
                </p:oleObj>
              </mc:Choice>
              <mc:Fallback>
                <p:oleObj name="Equation" r:id="rId25" imgW="3720960" imgH="6094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0963" y="4843463"/>
                        <a:ext cx="3721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/>
        </p:nvGraphicFramePr>
        <p:xfrm>
          <a:off x="5096796" y="5670756"/>
          <a:ext cx="1485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8" name="Equation" r:id="rId27" imgW="1485720" imgH="266400" progId="Equation.DSMT4">
                  <p:embed/>
                </p:oleObj>
              </mc:Choice>
              <mc:Fallback>
                <p:oleObj name="Equation" r:id="rId27" imgW="1485720" imgH="266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6796" y="5670756"/>
                        <a:ext cx="14859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Using the Exponential Form to </a:t>
            </a:r>
            <a:br>
              <a:rPr lang="en-US" dirty="0"/>
            </a:br>
            <a:r>
              <a:rPr lang="en-US" dirty="0"/>
              <a:t>Solve Logarithmic Equations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1588">
              <a:buNone/>
              <a:tabLst>
                <a:tab pos="461963" algn="l"/>
                <a:tab pos="1603375" algn="l"/>
              </a:tabLst>
            </a:pPr>
            <a:r>
              <a:rPr lang="en-US" b="1" dirty="0"/>
              <a:t>a.</a:t>
            </a:r>
            <a:r>
              <a:rPr lang="en-US" dirty="0"/>
              <a:t>	 Find the value of </a:t>
            </a:r>
            <a:r>
              <a:rPr lang="en-US" i="1" dirty="0"/>
              <a:t>x</a:t>
            </a:r>
            <a:r>
              <a:rPr lang="en-US" dirty="0"/>
              <a:t> if </a:t>
            </a:r>
            <a:endParaRPr lang="en-US" dirty="0">
              <a:solidFill>
                <a:srgbClr val="0000FF"/>
              </a:solidFill>
            </a:endParaRPr>
          </a:p>
          <a:p>
            <a:pPr marL="0" indent="1588">
              <a:buNone/>
              <a:tabLst>
                <a:tab pos="461963" algn="l"/>
                <a:tab pos="1603375" algn="l"/>
              </a:tabLst>
            </a:pPr>
            <a:r>
              <a:rPr lang="en-US" b="1" dirty="0"/>
              <a:t>Solution:</a:t>
            </a:r>
            <a:endParaRPr lang="en-US" dirty="0"/>
          </a:p>
        </p:txBody>
      </p:sp>
      <p:graphicFrame>
        <p:nvGraphicFramePr>
          <p:cNvPr id="152581" name="Object 5"/>
          <p:cNvGraphicFramePr>
            <a:graphicFrameLocks noChangeAspect="1"/>
          </p:cNvGraphicFramePr>
          <p:nvPr/>
        </p:nvGraphicFramePr>
        <p:xfrm>
          <a:off x="4110916" y="1149144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3" imgW="1587240" imgH="838080" progId="Equation.DSMT4">
                  <p:embed/>
                </p:oleObj>
              </mc:Choice>
              <mc:Fallback>
                <p:oleObj name="Equation" r:id="rId3" imgW="158724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0916" y="1149144"/>
                        <a:ext cx="1587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4419600" y="3364770"/>
            <a:ext cx="396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equation in exponential form and solve for </a:t>
            </a:r>
            <a:r>
              <a:rPr lang="en-US" sz="2000" i="1" dirty="0">
                <a:solidFill>
                  <a:srgbClr val="008080"/>
                </a:solidFill>
              </a:rPr>
              <a:t>x.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52583" name="Object 7"/>
          <p:cNvGraphicFramePr>
            <a:graphicFrameLocks noChangeAspect="1"/>
          </p:cNvGraphicFramePr>
          <p:nvPr/>
        </p:nvGraphicFramePr>
        <p:xfrm>
          <a:off x="1219200" y="5117370"/>
          <a:ext cx="238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5" imgW="2387520" imgH="838080" progId="Equation.DSMT4">
                  <p:embed/>
                </p:oleObj>
              </mc:Choice>
              <mc:Fallback>
                <p:oleObj name="Equation" r:id="rId5" imgW="238752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5117370"/>
                        <a:ext cx="238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219200" y="2300748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7" imgW="1498320" imgH="838080" progId="Equation.DSMT4">
                  <p:embed/>
                </p:oleObj>
              </mc:Choice>
              <mc:Fallback>
                <p:oleObj name="Equation" r:id="rId7" imgW="14983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300748"/>
                        <a:ext cx="149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919748" y="3244644"/>
          <a:ext cx="1054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9" imgW="1054080" imgH="622080" progId="Equation.DSMT4">
                  <p:embed/>
                </p:oleObj>
              </mc:Choice>
              <mc:Fallback>
                <p:oleObj name="Equation" r:id="rId9" imgW="105408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748" y="3244644"/>
                        <a:ext cx="1054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1919748" y="4038600"/>
          <a:ext cx="26035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11" imgW="2603160" imgH="749160" progId="Equation.DSMT4">
                  <p:embed/>
                </p:oleObj>
              </mc:Choice>
              <mc:Fallback>
                <p:oleObj name="Equation" r:id="rId11" imgW="2603160" imgH="749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748" y="4038600"/>
                        <a:ext cx="26035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Using the Exponential Form to </a:t>
            </a:r>
            <a:br>
              <a:rPr lang="en-US" dirty="0"/>
            </a:br>
            <a:r>
              <a:rPr lang="en-US" dirty="0"/>
              <a:t>Solve Logarithmic Equations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1588">
              <a:buNone/>
              <a:tabLst>
                <a:tab pos="461963" algn="l"/>
              </a:tabLst>
            </a:pPr>
            <a:r>
              <a:rPr lang="en-US" b="1" dirty="0"/>
              <a:t>b.</a:t>
            </a:r>
            <a:r>
              <a:rPr lang="en-US" dirty="0"/>
              <a:t>	Find the value of </a:t>
            </a:r>
            <a:r>
              <a:rPr lang="en-US" i="1" dirty="0"/>
              <a:t>x</a:t>
            </a:r>
            <a:r>
              <a:rPr lang="en-US" dirty="0"/>
              <a:t> if </a:t>
            </a:r>
            <a:r>
              <a:rPr lang="en-US" dirty="0">
                <a:solidFill>
                  <a:srgbClr val="0000FF"/>
                </a:solidFill>
              </a:rPr>
              <a:t>log</a:t>
            </a:r>
            <a:r>
              <a:rPr lang="en-US" baseline="-25000" dirty="0">
                <a:solidFill>
                  <a:srgbClr val="0000FF"/>
                </a:solidFill>
              </a:rPr>
              <a:t>4 </a:t>
            </a:r>
            <a:r>
              <a:rPr lang="en-US" dirty="0">
                <a:solidFill>
                  <a:srgbClr val="0000FF"/>
                </a:solidFill>
              </a:rPr>
              <a:t>8 =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/>
              <a:t>.</a:t>
            </a:r>
            <a:endParaRPr lang="en-US" dirty="0">
              <a:solidFill>
                <a:srgbClr val="0000FF"/>
              </a:solidFill>
            </a:endParaRPr>
          </a:p>
          <a:p>
            <a:pPr marL="0" indent="1588">
              <a:buNone/>
              <a:tabLst>
                <a:tab pos="461963" algn="l"/>
                <a:tab pos="1603375" algn="l"/>
              </a:tabLst>
            </a:pPr>
            <a:r>
              <a:rPr lang="en-US" b="1" dirty="0"/>
              <a:t>Solution:</a:t>
            </a:r>
            <a:endParaRPr lang="en-US" dirty="0"/>
          </a:p>
        </p:txBody>
      </p:sp>
      <p:graphicFrame>
        <p:nvGraphicFramePr>
          <p:cNvPr id="153606" name="Object 6"/>
          <p:cNvGraphicFramePr>
            <a:graphicFrameLocks noChangeAspect="1"/>
          </p:cNvGraphicFramePr>
          <p:nvPr/>
        </p:nvGraphicFramePr>
        <p:xfrm>
          <a:off x="4127500" y="5029200"/>
          <a:ext cx="227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3" imgW="2273040" imgH="838080" progId="Equation.DSMT4">
                  <p:embed/>
                </p:oleObj>
              </mc:Choice>
              <mc:Fallback>
                <p:oleObj name="Equation" r:id="rId3" imgW="227304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0" y="5029200"/>
                        <a:ext cx="227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3962400" y="2350548"/>
            <a:ext cx="4800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equation in exponential form and solve for </a:t>
            </a:r>
            <a:r>
              <a:rPr lang="en-US" sz="2000" i="1" dirty="0">
                <a:solidFill>
                  <a:srgbClr val="008080"/>
                </a:solidFill>
              </a:rPr>
              <a:t>x.</a:t>
            </a:r>
          </a:p>
        </p:txBody>
      </p:sp>
      <p:sp>
        <p:nvSpPr>
          <p:cNvPr id="7" name="Rectangle 6"/>
          <p:cNvSpPr/>
          <p:nvPr/>
        </p:nvSpPr>
        <p:spPr>
          <a:xfrm>
            <a:off x="3962400" y="3062748"/>
            <a:ext cx="4800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Use the common base, 2.</a:t>
            </a:r>
          </a:p>
        </p:txBody>
      </p:sp>
      <p:sp>
        <p:nvSpPr>
          <p:cNvPr id="8" name="Rectangle 7"/>
          <p:cNvSpPr/>
          <p:nvPr/>
        </p:nvSpPr>
        <p:spPr>
          <a:xfrm>
            <a:off x="3962400" y="3733800"/>
            <a:ext cx="4800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exponents are equal because the bases are the same.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2133600" y="1875504"/>
          <a:ext cx="1346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5" imgW="1346040" imgH="431640" progId="Equation.DSMT4">
                  <p:embed/>
                </p:oleObj>
              </mc:Choice>
              <mc:Fallback>
                <p:oleObj name="Equation" r:id="rId5" imgW="134604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875504"/>
                        <a:ext cx="1346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576052" y="2379408"/>
          <a:ext cx="876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7" imgW="876240" imgH="380880" progId="Equation.DSMT4">
                  <p:embed/>
                </p:oleObj>
              </mc:Choice>
              <mc:Fallback>
                <p:oleObj name="Equation" r:id="rId7" imgW="87624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6052" y="2379408"/>
                        <a:ext cx="876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2224548" y="2957052"/>
          <a:ext cx="1333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9" imgW="1333440" imgH="634680" progId="Equation.DSMT4">
                  <p:embed/>
                </p:oleObj>
              </mc:Choice>
              <mc:Fallback>
                <p:oleObj name="Equation" r:id="rId9" imgW="1333440" imgH="634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4548" y="2957052"/>
                        <a:ext cx="1333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2499852" y="3733800"/>
          <a:ext cx="1066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11" imgW="1066680" imgH="368280" progId="Equation.DSMT4">
                  <p:embed/>
                </p:oleObj>
              </mc:Choice>
              <mc:Fallback>
                <p:oleObj name="Equation" r:id="rId11" imgW="1066680" imgH="368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9852" y="3733800"/>
                        <a:ext cx="1066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2590800" y="4343400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13" imgW="888840" imgH="291960" progId="Equation.DSMT4">
                  <p:embed/>
                </p:oleObj>
              </mc:Choice>
              <mc:Fallback>
                <p:oleObj name="Equation" r:id="rId13" imgW="8888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343400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2743200" y="4783392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15" imgW="774360" imgH="838080" progId="Equation.DSMT4">
                  <p:embed/>
                </p:oleObj>
              </mc:Choice>
              <mc:Fallback>
                <p:oleObj name="Equation" r:id="rId15" imgW="7743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783392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364</Words>
  <Application>Microsoft Office PowerPoint</Application>
  <PresentationFormat>On-screen Show (4:3)</PresentationFormat>
  <Paragraphs>97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Symbol</vt:lpstr>
      <vt:lpstr>Courier New</vt:lpstr>
      <vt:lpstr>Office Theme</vt:lpstr>
      <vt:lpstr>Equation</vt:lpstr>
      <vt:lpstr>Section 8.4</vt:lpstr>
      <vt:lpstr>Objectives</vt:lpstr>
      <vt:lpstr>Logarithms</vt:lpstr>
      <vt:lpstr>Example 1: Translations Between Exponential Form and Logarithmic Form</vt:lpstr>
      <vt:lpstr>Basic Properties of Logarithms</vt:lpstr>
      <vt:lpstr>Example 2: Evaluating Logarithms</vt:lpstr>
      <vt:lpstr>Example 2: Evaluating Logarithms (cont.)</vt:lpstr>
      <vt:lpstr>Example 3: Using the Exponential Form to  Solve Logarithmic Equations</vt:lpstr>
      <vt:lpstr>Example 3: Using the Exponential Form to  Solve Logarithmic Equations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Algebra</dc:title>
  <dc:creator>Hawkes Learning Systems</dc:creator>
  <cp:lastModifiedBy>Nakita Jean-Charles</cp:lastModifiedBy>
  <cp:revision>31</cp:revision>
  <dcterms:created xsi:type="dcterms:W3CDTF">2013-04-26T14:43:13Z</dcterms:created>
  <dcterms:modified xsi:type="dcterms:W3CDTF">2016-10-03T13:40:39Z</dcterms:modified>
</cp:coreProperties>
</file>