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embeddedFontLst>
    <p:embeddedFont>
      <p:font typeface="Ti86pc" panose="020B0609020003040203" pitchFamily="49" charset="0"/>
      <p:regular r:id="rId23"/>
    </p:embeddedFont>
    <p:embeddedFont>
      <p:font typeface="Ti86pc" panose="020B0609020003040203" pitchFamily="49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0000"/>
    <a:srgbClr val="FFFFCC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33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F29DF-3CF1-48A4-99B6-FE65D86BA86E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671D3-39AD-4DD6-B7A4-E7425A618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3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60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8.6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Common Logarithms and Natural Logarithms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Example 4: Translations Between Exponential Form and Logarithmic Form Using Natural 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  <a:tabLst>
                <a:tab pos="463550" algn="l"/>
              </a:tabLst>
            </a:pPr>
            <a:endParaRPr lang="en-US" dirty="0"/>
          </a:p>
          <a:p>
            <a:pPr marL="1588" indent="-1588"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76750" y="25781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3" imgW="914400" imgH="336960" progId="Equation.DSMT4">
                  <p:embed/>
                </p:oleObj>
              </mc:Choice>
              <mc:Fallback>
                <p:oleObj name="Equation" r:id="rId3" imgW="914400" imgH="336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2578100"/>
                        <a:ext cx="190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7800"/>
          <a:ext cx="84582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44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81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938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534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        </a:t>
                      </a:r>
                      <a:r>
                        <a:rPr lang="en-US" sz="2800" dirty="0"/>
                        <a:t>Exponential Form      Logarithmic Form</a:t>
                      </a:r>
                      <a:r>
                        <a:rPr lang="en-US" sz="2000" dirty="0"/>
                        <a:t>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188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788243"/>
              </p:ext>
            </p:extLst>
          </p:nvPr>
        </p:nvGraphicFramePr>
        <p:xfrm>
          <a:off x="630238" y="2374900"/>
          <a:ext cx="1943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5" imgW="1942920" imgH="380880" progId="Equation.DSMT4">
                  <p:embed/>
                </p:oleObj>
              </mc:Choice>
              <mc:Fallback>
                <p:oleObj name="Equation" r:id="rId5" imgW="1942920" imgH="3808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2374900"/>
                        <a:ext cx="1943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23455" y="3441531"/>
          <a:ext cx="153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7" imgW="1536480" imgH="380880" progId="Equation.DSMT4">
                  <p:embed/>
                </p:oleObj>
              </mc:Choice>
              <mc:Fallback>
                <p:oleObj name="Equation" r:id="rId7" imgW="1536480" imgH="3808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55" y="3441531"/>
                        <a:ext cx="1536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23455" y="4584531"/>
          <a:ext cx="154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9" imgW="1549080" imgH="380880" progId="Equation.DSMT4">
                  <p:embed/>
                </p:oleObj>
              </mc:Choice>
              <mc:Fallback>
                <p:oleObj name="Equation" r:id="rId9" imgW="1549080" imgH="3808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55" y="4584531"/>
                        <a:ext cx="1549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343400" y="2412831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11" imgW="1384200" imgH="304560" progId="Equation.DSMT4">
                  <p:embed/>
                </p:oleObj>
              </mc:Choice>
              <mc:Fallback>
                <p:oleObj name="Equation" r:id="rId11" imgW="1384200" imgH="3045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412831"/>
                        <a:ext cx="13843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648200" y="3479631"/>
          <a:ext cx="977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13" imgW="977760" imgH="304560" progId="Equation.DSMT4">
                  <p:embed/>
                </p:oleObj>
              </mc:Choice>
              <mc:Fallback>
                <p:oleObj name="Equation" r:id="rId13" imgW="977760" imgH="3045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79631"/>
                        <a:ext cx="977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648200" y="4628981"/>
          <a:ext cx="99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15" imgW="990360" imgH="291960" progId="Equation.DSMT4">
                  <p:embed/>
                </p:oleObj>
              </mc:Choice>
              <mc:Fallback>
                <p:oleObj name="Equation" r:id="rId15" imgW="990360" imgH="2919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28981"/>
                        <a:ext cx="990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352800" y="2444581"/>
          <a:ext cx="406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17" imgW="406080" imgH="241200" progId="Equation.DSMT4">
                  <p:embed/>
                </p:oleObj>
              </mc:Choice>
              <mc:Fallback>
                <p:oleObj name="Equation" r:id="rId17" imgW="40608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44581"/>
                        <a:ext cx="406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352800" y="3511381"/>
          <a:ext cx="406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19" imgW="406080" imgH="241200" progId="Equation.DSMT4">
                  <p:embed/>
                </p:oleObj>
              </mc:Choice>
              <mc:Fallback>
                <p:oleObj name="Equation" r:id="rId19" imgW="406080" imgH="241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11381"/>
                        <a:ext cx="406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3352800" y="4654381"/>
          <a:ext cx="406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21" imgW="406080" imgH="241200" progId="Equation.DSMT4">
                  <p:embed/>
                </p:oleObj>
              </mc:Choice>
              <mc:Fallback>
                <p:oleObj name="Equation" r:id="rId21" imgW="40608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54381"/>
                        <a:ext cx="406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6400800" y="2057400"/>
            <a:ext cx="2377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This is a natural logarithm that equals </a:t>
            </a:r>
            <a:r>
              <a:rPr lang="en-US" sz="2000" i="1" dirty="0">
                <a:solidFill>
                  <a:srgbClr val="FF0000"/>
                </a:solidFill>
              </a:rPr>
              <a:t>t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00800" y="3124200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This is a natural  logarithm that equals 0.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00800" y="4267200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This is a natural  logarithm that equals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Natural Logarithms (Base </a:t>
            </a:r>
            <a:r>
              <a:rPr lang="en-US" i="1" dirty="0"/>
              <a:t>e</a:t>
            </a:r>
            <a:r>
              <a:rPr lang="en-US" dirty="0"/>
              <a:t> Logarithms)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38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342900" lvl="0" indent="-342900" algn="ctr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Using a Calculator to Evaluate Natural Logarithms (Base </a:t>
            </a:r>
            <a:r>
              <a:rPr lang="en-US" b="1" i="1" dirty="0">
                <a:solidFill>
                  <a:srgbClr val="000000"/>
                </a:solidFill>
              </a:rPr>
              <a:t>e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endParaRPr lang="en-US" b="1" i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To evaluate a natural logarithm on a TI-84 Plus graphing calculator: </a:t>
            </a:r>
          </a:p>
          <a:p>
            <a:pPr>
              <a:spcBef>
                <a:spcPts val="1800"/>
              </a:spcBef>
              <a:tabLst>
                <a:tab pos="341313" algn="l"/>
              </a:tabLst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Press the	         key. </a:t>
            </a:r>
            <a:r>
              <a:rPr lang="en-US" b="1" dirty="0">
                <a:solidFill>
                  <a:srgbClr val="000000"/>
                </a:solidFill>
                <a:latin typeface="Ti86Pc" panose="020B0609020003040203" pitchFamily="49" charset="0"/>
              </a:rPr>
              <a:t>ln(</a:t>
            </a:r>
            <a:r>
              <a:rPr lang="en-US" dirty="0">
                <a:solidFill>
                  <a:srgbClr val="000000"/>
                </a:solidFill>
                <a:latin typeface="Ti86Pc" panose="020B0609020003040203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will appear on the display. </a:t>
            </a:r>
          </a:p>
          <a:p>
            <a:pPr>
              <a:spcBef>
                <a:spcPts val="1800"/>
              </a:spcBef>
              <a:tabLst>
                <a:tab pos="341313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Enter the number and a right-hand parenthesis,  </a:t>
            </a:r>
          </a:p>
          <a:p>
            <a:pPr>
              <a:spcBef>
                <a:spcPts val="1800"/>
              </a:spcBef>
              <a:tabLst>
                <a:tab pos="341313" algn="l"/>
              </a:tabLst>
            </a:pPr>
            <a:r>
              <a:rPr lang="en-US" b="1" dirty="0">
                <a:solidFill>
                  <a:srgbClr val="000000"/>
                </a:solidFill>
              </a:rPr>
              <a:t>3.	</a:t>
            </a:r>
            <a:r>
              <a:rPr lang="en-US" dirty="0">
                <a:solidFill>
                  <a:srgbClr val="000000"/>
                </a:solidFill>
              </a:rPr>
              <a:t>Press             .  </a:t>
            </a:r>
          </a:p>
        </p:txBody>
      </p:sp>
      <p:pic>
        <p:nvPicPr>
          <p:cNvPr id="107521" name="Picture 1" descr="E:\Book work\IMA PPT\Calc buttons\EN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048" y="4771033"/>
            <a:ext cx="906780" cy="440055"/>
          </a:xfrm>
          <a:prstGeom prst="rect">
            <a:avLst/>
          </a:prstGeom>
          <a:noFill/>
        </p:spPr>
      </p:pic>
      <p:pic>
        <p:nvPicPr>
          <p:cNvPr id="107523" name="Picture 3" descr="E:\Book work\IMA PPT\Calc buttons\Parens-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085304"/>
            <a:ext cx="822960" cy="402908"/>
          </a:xfrm>
          <a:prstGeom prst="rect">
            <a:avLst/>
          </a:prstGeom>
          <a:noFill/>
        </p:spPr>
      </p:pic>
      <p:pic>
        <p:nvPicPr>
          <p:cNvPr id="107524" name="Picture 4" descr="E:\Book work\IMA PPT\Calc buttons\L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8704" y="3429000"/>
            <a:ext cx="78105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5: Evaluating Natural Logarithms by Using a TI-84 Plus Graphing Calculator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r>
              <a:rPr lang="en-US" dirty="0"/>
              <a:t>Use a TI-84 Plus graphing calculator to find the values of the following natural logarithms. </a:t>
            </a:r>
          </a:p>
          <a:p>
            <a:pPr marL="1588" indent="-1588">
              <a:buNone/>
            </a:pPr>
            <a:endParaRPr lang="en-US" b="1" dirty="0"/>
          </a:p>
          <a:p>
            <a:pPr marL="1588" indent="-1588">
              <a:buNone/>
            </a:pPr>
            <a:r>
              <a:rPr lang="en-US" b="1" dirty="0"/>
              <a:t>Solutions: </a:t>
            </a:r>
            <a:endParaRPr lang="en-US" dirty="0"/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7048" y="2329502"/>
          <a:ext cx="6438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6438600" imgH="304560" progId="Equation.DSMT4">
                  <p:embed/>
                </p:oleObj>
              </mc:Choice>
              <mc:Fallback>
                <p:oleObj name="Equation" r:id="rId3" imgW="643860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329502"/>
                        <a:ext cx="6438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451" name="Picture 3" descr="D:\IMA_6th Edition\IMA PPT\Chapter 8 Folder\SCREEN0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6080" y="3048000"/>
            <a:ext cx="3291840" cy="2721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5: Evaluating Natural Logarithms by Using a TI-84 Plus Graphing Calculator (cont.)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  <a:tabLst>
                <a:tab pos="463550" algn="l"/>
              </a:tabLst>
            </a:pPr>
            <a:r>
              <a:rPr lang="en-US" dirty="0"/>
              <a:t>From the display we see the results (accurate to 9 decimal places). </a:t>
            </a:r>
          </a:p>
          <a:p>
            <a:pPr marL="1588" indent="-1588"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33400" y="2514600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3" imgW="939600" imgH="304560" progId="Equation.DSMT4">
                  <p:embed/>
                </p:oleObj>
              </mc:Choice>
              <mc:Fallback>
                <p:oleObj name="Equation" r:id="rId3" imgW="93960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524000" y="2514600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5" imgW="482400" imgH="291960" progId="Equation.DSMT4">
                  <p:embed/>
                </p:oleObj>
              </mc:Choice>
              <mc:Fallback>
                <p:oleObj name="Equation" r:id="rId5" imgW="48240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14600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48148" y="3306096"/>
          <a:ext cx="95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7" imgW="952200" imgH="304560" progId="Equation.DSMT4">
                  <p:embed/>
                </p:oleObj>
              </mc:Choice>
              <mc:Fallback>
                <p:oleObj name="Equation" r:id="rId7" imgW="95220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48" y="3306096"/>
                        <a:ext cx="952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524000" y="3323304"/>
          <a:ext cx="215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9" imgW="2158920" imgH="291960" progId="Equation.DSMT4">
                  <p:embed/>
                </p:oleObj>
              </mc:Choice>
              <mc:Fallback>
                <p:oleObj name="Equation" r:id="rId9" imgW="215892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23304"/>
                        <a:ext cx="215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562896" y="4068096"/>
          <a:ext cx="1409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11" imgW="1409400" imgH="304560" progId="Equation.DSMT4">
                  <p:embed/>
                </p:oleObj>
              </mc:Choice>
              <mc:Fallback>
                <p:oleObj name="Equation" r:id="rId11" imgW="140940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896" y="4068096"/>
                        <a:ext cx="1409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493955"/>
              </p:ext>
            </p:extLst>
          </p:nvPr>
        </p:nvGraphicFramePr>
        <p:xfrm>
          <a:off x="1981200" y="4100052"/>
          <a:ext cx="236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13" imgW="2361960" imgH="291960" progId="Equation.DSMT4">
                  <p:embed/>
                </p:oleObj>
              </mc:Choice>
              <mc:Fallback>
                <p:oleObj name="Equation" r:id="rId13" imgW="236196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00052"/>
                        <a:ext cx="236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the Inverse of a Natural Logarithm </a:t>
            </a:r>
            <a:br>
              <a:rPr lang="en-US" dirty="0"/>
            </a:br>
            <a:r>
              <a:rPr lang="en-US" dirty="0"/>
              <a:t>(Base </a:t>
            </a:r>
            <a:r>
              <a:rPr lang="en-US" i="1" dirty="0"/>
              <a:t>e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348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342900" lvl="0" indent="-342900" algn="ctr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Using a Calculator to Find the Inverse ln of </a:t>
            </a:r>
            <a:r>
              <a:rPr lang="en-US" b="1" i="1" dirty="0">
                <a:solidFill>
                  <a:srgbClr val="000000"/>
                </a:solidFill>
              </a:rPr>
              <a:t>N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To evaluate the </a:t>
            </a:r>
            <a:r>
              <a:rPr lang="en-US" b="1" dirty="0">
                <a:solidFill>
                  <a:srgbClr val="C00000"/>
                </a:solidFill>
              </a:rPr>
              <a:t>inverse ln of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on a TI-84 Plus graphing calculator: </a:t>
            </a:r>
          </a:p>
          <a:p>
            <a:pPr marL="519113" indent="-519113">
              <a:spcBef>
                <a:spcPts val="18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Press 	    and           . The expression </a:t>
            </a:r>
            <a:r>
              <a:rPr lang="en-US" b="1" dirty="0">
                <a:solidFill>
                  <a:srgbClr val="000000"/>
                </a:solidFill>
                <a:latin typeface="Ti86pc" pitchFamily="49" charset="0"/>
              </a:rPr>
              <a:t>e^(</a:t>
            </a:r>
            <a:r>
              <a:rPr lang="en-US" dirty="0">
                <a:solidFill>
                  <a:srgbClr val="000000"/>
                </a:solidFill>
                <a:latin typeface="Ti86pc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will appear on the display. </a:t>
            </a:r>
          </a:p>
          <a:p>
            <a:pPr>
              <a:spcBef>
                <a:spcPts val="18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Enter the value of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and a right-hand parenthesis       	            . </a:t>
            </a:r>
          </a:p>
          <a:p>
            <a:pPr>
              <a:spcBef>
                <a:spcPts val="18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	Press           . </a:t>
            </a:r>
          </a:p>
        </p:txBody>
      </p:sp>
      <p:pic>
        <p:nvPicPr>
          <p:cNvPr id="106497" name="Picture 1" descr="E:\Book work\IMA PPT\Calc buttons\EN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12392"/>
            <a:ext cx="777240" cy="377190"/>
          </a:xfrm>
          <a:prstGeom prst="rect">
            <a:avLst/>
          </a:prstGeom>
          <a:noFill/>
        </p:spPr>
      </p:pic>
      <p:pic>
        <p:nvPicPr>
          <p:cNvPr id="106498" name="Picture 2" descr="E:\Book work\IMA PPT\Calc buttons\Parens-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626592"/>
            <a:ext cx="822960" cy="402908"/>
          </a:xfrm>
          <a:prstGeom prst="rect">
            <a:avLst/>
          </a:prstGeom>
          <a:noFill/>
        </p:spPr>
      </p:pic>
      <p:pic>
        <p:nvPicPr>
          <p:cNvPr id="106499" name="Picture 3" descr="E:\Book work\IMA PPT\Calc buttons\L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124200"/>
            <a:ext cx="781050" cy="381000"/>
          </a:xfrm>
          <a:prstGeom prst="rect">
            <a:avLst/>
          </a:prstGeom>
          <a:noFill/>
        </p:spPr>
      </p:pic>
      <p:pic>
        <p:nvPicPr>
          <p:cNvPr id="106500" name="Picture 4" descr="E:\Book work\IMA PPT\Calc buttons\2N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165144"/>
            <a:ext cx="782955" cy="382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Example 6: Using a TI-84 Plus Graphing Calculator to find the Inverse ln of </a:t>
            </a:r>
            <a:r>
              <a:rPr lang="en-US" sz="3000" i="1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r>
              <a:rPr lang="en-US" dirty="0"/>
              <a:t>Use a TI-84 Plus graphing calculator to find the inverse ln of </a:t>
            </a:r>
            <a:r>
              <a:rPr lang="en-US" i="1" dirty="0"/>
              <a:t>N</a:t>
            </a:r>
            <a:r>
              <a:rPr lang="en-US" dirty="0"/>
              <a:t> for each expression. (That is, find the value of </a:t>
            </a:r>
            <a:r>
              <a:rPr lang="en-US" i="1" dirty="0"/>
              <a:t>x</a:t>
            </a:r>
            <a:r>
              <a:rPr lang="en-US" dirty="0"/>
              <a:t>.)</a:t>
            </a:r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r>
              <a:rPr lang="en-US" b="1" dirty="0"/>
              <a:t>Solutions: </a:t>
            </a:r>
            <a:r>
              <a:rPr lang="en-US" dirty="0"/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47048" y="2362200"/>
          <a:ext cx="8077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3" imgW="8076960" imgH="393480" progId="Equation.DSMT4">
                  <p:embed/>
                </p:oleObj>
              </mc:Choice>
              <mc:Fallback>
                <p:oleObj name="Equation" r:id="rId3" imgW="807696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2362200"/>
                        <a:ext cx="8077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893" name="Picture 21" descr="D:\IMA_6th Edition\IMA PPT\Chapter 8 Folder\SCREEN10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2625" y="3247390"/>
            <a:ext cx="3000375" cy="2480310"/>
          </a:xfrm>
          <a:prstGeom prst="rect">
            <a:avLst/>
          </a:prstGeom>
          <a:noFill/>
        </p:spPr>
      </p:pic>
      <p:pic>
        <p:nvPicPr>
          <p:cNvPr id="79894" name="Picture 22" descr="D:\IMA_6th Edition\IMA PPT\Chapter 8 Folder\SCREEN10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7825" y="3247390"/>
            <a:ext cx="3000375" cy="248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Example 6: Using a TI-84 Plus Graphing Calculator to find the Inverse ln of </a:t>
            </a:r>
            <a:r>
              <a:rPr lang="en-US" sz="3000" i="1" dirty="0"/>
              <a:t>N </a:t>
            </a:r>
            <a:r>
              <a:rPr lang="en-US" sz="3000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r>
              <a:rPr lang="en-US" dirty="0"/>
              <a:t>Thus the calculator gives, </a:t>
            </a:r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533400" y="1995948"/>
          <a:ext cx="1320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3" imgW="1320480" imgH="380880" progId="Equation.DSMT4">
                  <p:embed/>
                </p:oleObj>
              </mc:Choice>
              <mc:Fallback>
                <p:oleObj name="Equation" r:id="rId3" imgW="132048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95948"/>
                        <a:ext cx="1320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919748" y="2086896"/>
          <a:ext cx="215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5" imgW="2158920" imgH="291960" progId="Equation.DSMT4">
                  <p:embed/>
                </p:oleObj>
              </mc:Choice>
              <mc:Fallback>
                <p:oleObj name="Equation" r:id="rId5" imgW="215892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748" y="2086896"/>
                        <a:ext cx="215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533400" y="2743200"/>
          <a:ext cx="1447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7" imgW="1447560" imgH="380880" progId="Equation.DSMT4">
                  <p:embed/>
                </p:oleObj>
              </mc:Choice>
              <mc:Fallback>
                <p:oleObj name="Equation" r:id="rId7" imgW="144756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1447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2057400" y="2819400"/>
          <a:ext cx="233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9" imgW="2336760" imgH="291960" progId="Equation.DSMT4">
                  <p:embed/>
                </p:oleObj>
              </mc:Choice>
              <mc:Fallback>
                <p:oleObj name="Equation" r:id="rId9" imgW="233676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19400"/>
                        <a:ext cx="233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533400" y="3490452"/>
          <a:ext cx="160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11" imgW="1600200" imgH="380880" progId="Equation.DSMT4">
                  <p:embed/>
                </p:oleObj>
              </mc:Choice>
              <mc:Fallback>
                <p:oleObj name="Equation" r:id="rId11" imgW="160020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90452"/>
                        <a:ext cx="160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2212260" y="3581400"/>
          <a:ext cx="217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13" imgW="2171520" imgH="291960" progId="Equation.DSMT4">
                  <p:embed/>
                </p:oleObj>
              </mc:Choice>
              <mc:Fallback>
                <p:oleObj name="Equation" r:id="rId13" imgW="217152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260" y="3581400"/>
                        <a:ext cx="217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548148" y="4252452"/>
          <a:ext cx="1435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15" imgW="1434960" imgH="380880" progId="Equation.DSMT4">
                  <p:embed/>
                </p:oleObj>
              </mc:Choice>
              <mc:Fallback>
                <p:oleObj name="Equation" r:id="rId15" imgW="143496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48" y="4252452"/>
                        <a:ext cx="1435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2057400" y="4328652"/>
          <a:ext cx="2654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17" imgW="2654280" imgH="291960" progId="Equation.DSMT4">
                  <p:embed/>
                </p:oleObj>
              </mc:Choice>
              <mc:Fallback>
                <p:oleObj name="Equation" r:id="rId17" imgW="265428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328652"/>
                        <a:ext cx="2654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Express each equation in logarithmic form. </a:t>
            </a:r>
          </a:p>
          <a:p>
            <a:pPr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Express each equation in exponential form. </a:t>
            </a:r>
          </a:p>
          <a:p>
            <a:pPr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Use a calculator to evaluate each logarithm (accurate to 5 decimal places). </a:t>
            </a:r>
          </a:p>
          <a:p>
            <a:pPr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48640" y="2027904"/>
          <a:ext cx="788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3" imgW="7886520" imgH="380880" progId="Equation.DSMT4">
                  <p:embed/>
                </p:oleObj>
              </mc:Choice>
              <mc:Fallback>
                <p:oleObj name="Equation" r:id="rId3" imgW="7886520" imgH="380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027904"/>
                        <a:ext cx="7886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48640" y="3357871"/>
          <a:ext cx="694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5" imgW="6946560" imgH="838080" progId="Equation.DSMT4">
                  <p:embed/>
                </p:oleObj>
              </mc:Choice>
              <mc:Fallback>
                <p:oleObj name="Equation" r:id="rId5" imgW="6946560" imgH="8380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357871"/>
                        <a:ext cx="6946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640" y="5334000"/>
          <a:ext cx="7327901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7" imgW="7327800" imgH="469800" progId="Equation.DSMT4">
                  <p:embed/>
                </p:oleObj>
              </mc:Choice>
              <mc:Fallback>
                <p:oleObj name="Equation" r:id="rId7" imgW="7327800" imgH="469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5334000"/>
                        <a:ext cx="7327901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964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Use a calculator to find the value of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in each equation (accurate to 5 decimal places). </a:t>
            </a:r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8640" y="2514600"/>
          <a:ext cx="782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3" imgW="7823160" imgH="368280" progId="Equation.DSMT4">
                  <p:embed/>
                </p:oleObj>
              </mc:Choice>
              <mc:Fallback>
                <p:oleObj name="Equation" r:id="rId3" imgW="7823160" imgH="368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514600"/>
                        <a:ext cx="78232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406400" y="1562100"/>
          <a:ext cx="84328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3" imgW="8432640" imgH="3162240" progId="Equation.DSMT4">
                  <p:embed/>
                </p:oleObj>
              </mc:Choice>
              <mc:Fallback>
                <p:oleObj name="Equation" r:id="rId3" imgW="8432640" imgH="3162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62100"/>
                        <a:ext cx="8432800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Objectives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</p:spPr>
        <p:txBody>
          <a:bodyPr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dirty="0">
                <a:latin typeface="+mj-lt"/>
              </a:rPr>
              <a:t>U</a:t>
            </a:r>
            <a:r>
              <a:rPr lang="en-US" dirty="0"/>
              <a:t>nderstand that base 10 logarithms are called </a:t>
            </a:r>
            <a:r>
              <a:rPr lang="en-US" b="1" dirty="0"/>
              <a:t>common logarithms. 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Use a calculator to find the values of expressions with common logarithms. 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Understand that base </a:t>
            </a:r>
            <a:r>
              <a:rPr lang="en-US" i="1" dirty="0"/>
              <a:t>e</a:t>
            </a:r>
            <a:r>
              <a:rPr lang="en-US" dirty="0"/>
              <a:t> logarithms are called </a:t>
            </a:r>
            <a:r>
              <a:rPr lang="en-US" b="1" dirty="0"/>
              <a:t>natural logarithms. 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Use a calculator to find the values of expressions with natural logarithms. 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Use a calculator to find inverse logarithms (called antilogs) for common and for natural logarithms.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Example 1: Translations Between Exponential Form and Logarithmic Form Using Common Logarithms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194147"/>
              </p:ext>
            </p:extLst>
          </p:nvPr>
        </p:nvGraphicFramePr>
        <p:xfrm>
          <a:off x="685800" y="1376680"/>
          <a:ext cx="8077200" cy="41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3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6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9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299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>
                        <a:tabLst>
                          <a:tab pos="3317875" algn="l"/>
                        </a:tabLst>
                      </a:pPr>
                      <a:r>
                        <a:rPr lang="en-US" sz="2400" dirty="0"/>
                        <a:t>        Exponential Form      	  Logarithmic Form</a:t>
                      </a:r>
                      <a:r>
                        <a:rPr lang="en-US" sz="2000" dirty="0"/>
                        <a:t>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032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028328"/>
              </p:ext>
            </p:extLst>
          </p:nvPr>
        </p:nvGraphicFramePr>
        <p:xfrm>
          <a:off x="876300" y="2261395"/>
          <a:ext cx="2425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2425680" imgH="419040" progId="Equation.DSMT4">
                  <p:embed/>
                </p:oleObj>
              </mc:Choice>
              <mc:Fallback>
                <p:oleObj name="Equation" r:id="rId3" imgW="2425680" imgH="419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261395"/>
                        <a:ext cx="24257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38200" y="3513138"/>
          <a:ext cx="2159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5" imgW="2158920" imgH="380880" progId="Equation.DSMT4">
                  <p:embed/>
                </p:oleObj>
              </mc:Choice>
              <mc:Fallback>
                <p:oleObj name="Equation" r:id="rId5" imgW="2158920" imgH="380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13138"/>
                        <a:ext cx="2159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735408"/>
              </p:ext>
            </p:extLst>
          </p:nvPr>
        </p:nvGraphicFramePr>
        <p:xfrm>
          <a:off x="876300" y="4732338"/>
          <a:ext cx="1866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7" imgW="1866600" imgH="380880" progId="Equation.DSMT4">
                  <p:embed/>
                </p:oleObj>
              </mc:Choice>
              <mc:Fallback>
                <p:oleObj name="Equation" r:id="rId7" imgW="1866600" imgH="380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4732338"/>
                        <a:ext cx="1866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198960" y="2335336"/>
          <a:ext cx="2070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9" imgW="2070000" imgH="393480" progId="Equation.DSMT4">
                  <p:embed/>
                </p:oleObj>
              </mc:Choice>
              <mc:Fallback>
                <p:oleObj name="Equation" r:id="rId9" imgW="207000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60" y="2335336"/>
                        <a:ext cx="2070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686005"/>
              </p:ext>
            </p:extLst>
          </p:nvPr>
        </p:nvGraphicFramePr>
        <p:xfrm>
          <a:off x="4198960" y="3587573"/>
          <a:ext cx="187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11" imgW="1879560" imgH="393480" progId="Equation.DSMT4">
                  <p:embed/>
                </p:oleObj>
              </mc:Choice>
              <mc:Fallback>
                <p:oleObj name="Equation" r:id="rId11" imgW="187956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60" y="3587573"/>
                        <a:ext cx="1879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923115"/>
              </p:ext>
            </p:extLst>
          </p:nvPr>
        </p:nvGraphicFramePr>
        <p:xfrm>
          <a:off x="4198960" y="4818110"/>
          <a:ext cx="1498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13" imgW="1498320" imgH="393480" progId="Equation.DSMT4">
                  <p:embed/>
                </p:oleObj>
              </mc:Choice>
              <mc:Fallback>
                <p:oleObj name="Equation" r:id="rId13" imgW="149832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60" y="4818110"/>
                        <a:ext cx="14986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444240" y="2190752"/>
            <a:ext cx="558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sym typeface="Symbol"/>
              </a:rPr>
              <a:t>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4240" y="3441869"/>
            <a:ext cx="558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sym typeface="Symbol"/>
              </a:rPr>
              <a:t>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44240" y="4689653"/>
            <a:ext cx="558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sym typeface="Symbol"/>
              </a:rPr>
              <a:t>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7001" y="1905000"/>
            <a:ext cx="205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This is a common logarithm that equals 4.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77001" y="3195648"/>
            <a:ext cx="205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This is a common logarithm that equals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77001" y="4443432"/>
            <a:ext cx="205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This is a common logarithm that equals 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Logarithms (Base 10 Logarithms)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80160"/>
            <a:ext cx="8458200" cy="3825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342900" lvl="0" indent="-342900" algn="ctr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Using a Calculator to Evaluate Common Logarithms (Base 10)</a:t>
            </a:r>
            <a:endParaRPr lang="en-US" b="1" i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To evaluate a common logarithm on a TI-84 Plus graphing calculator: 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Press the           key.  </a:t>
            </a:r>
            <a:r>
              <a:rPr lang="en-US" b="1" dirty="0">
                <a:solidFill>
                  <a:srgbClr val="000000"/>
                </a:solidFill>
                <a:latin typeface="Ti86Pc" panose="020B0609020003040203" pitchFamily="49" charset="0"/>
              </a:rPr>
              <a:t>log(</a:t>
            </a:r>
            <a:r>
              <a:rPr lang="en-US" dirty="0">
                <a:solidFill>
                  <a:srgbClr val="000000"/>
                </a:solidFill>
                <a:latin typeface="Ti86Pc" panose="020B0609020003040203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will appear on the display. 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Enter the number and a right-hand parenthesis,  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	Press           . </a:t>
            </a:r>
            <a:endParaRPr lang="en-US" dirty="0"/>
          </a:p>
        </p:txBody>
      </p:sp>
      <p:pic>
        <p:nvPicPr>
          <p:cNvPr id="13341" name="Picture 29" descr="E:\Book work\IMA PPT\Calc buttons\EN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0840" y="4546314"/>
            <a:ext cx="777240" cy="377190"/>
          </a:xfrm>
          <a:prstGeom prst="rect">
            <a:avLst/>
          </a:prstGeom>
          <a:noFill/>
        </p:spPr>
      </p:pic>
      <p:pic>
        <p:nvPicPr>
          <p:cNvPr id="13342" name="Picture 30" descr="E:\Book work\IMA PPT\Calc buttons\LO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3144" y="3367548"/>
            <a:ext cx="731520" cy="358140"/>
          </a:xfrm>
          <a:prstGeom prst="rect">
            <a:avLst/>
          </a:prstGeom>
          <a:noFill/>
        </p:spPr>
      </p:pic>
      <p:pic>
        <p:nvPicPr>
          <p:cNvPr id="13343" name="Picture 31" descr="E:\Book work\IMA PPT\Calc buttons\Parens-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3935248"/>
            <a:ext cx="731520" cy="358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Evaluating Common Logarithms Using a TI-84 Plus Graphing Calculator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pPr marL="0" indent="4763">
              <a:buNone/>
              <a:tabLst>
                <a:tab pos="463550" algn="l"/>
              </a:tabLst>
            </a:pPr>
            <a:r>
              <a:rPr lang="en-US" dirty="0"/>
              <a:t>Use a TI-84 Plus graphing calculator to find the values of the following common logarithms. </a:t>
            </a:r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60696" y="2495550"/>
          <a:ext cx="698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6984720" imgH="368280" progId="Equation.DSMT4">
                  <p:embed/>
                </p:oleObj>
              </mc:Choice>
              <mc:Fallback>
                <p:oleObj name="Equation" r:id="rId3" imgW="6984720" imgH="3682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96" y="2495550"/>
                        <a:ext cx="69850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75" name="Picture 23" descr="D:\IMA_6th Edition\IMA PPT\Chapter 8 Folder\SCREEN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145538"/>
            <a:ext cx="3200400" cy="26456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3124200"/>
            <a:ext cx="174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en-US" sz="2800" b="1" dirty="0"/>
              <a:t>Solutions: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Evaluating Common Logarithms Using a TI-84 Plus Graphing Calculator (cont.)</a:t>
            </a:r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r>
              <a:rPr lang="en-US" dirty="0"/>
              <a:t>From the display we see the results (accurate to 8 or 9 decimal places). 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50608" y="2433892"/>
          <a:ext cx="151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3" imgW="1511280" imgH="368280" progId="Equation.DSMT4">
                  <p:embed/>
                </p:oleObj>
              </mc:Choice>
              <mc:Fallback>
                <p:oleObj name="Equation" r:id="rId3" imgW="151128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08" y="2433892"/>
                        <a:ext cx="151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101644" y="2433892"/>
          <a:ext cx="215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5" imgW="2158920" imgH="291960" progId="Equation.DSMT4">
                  <p:embed/>
                </p:oleObj>
              </mc:Choice>
              <mc:Fallback>
                <p:oleObj name="Equation" r:id="rId5" imgW="215892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644" y="2433892"/>
                        <a:ext cx="215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48148" y="3149600"/>
          <a:ext cx="1993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7" imgW="1993680" imgH="368280" progId="Equation.DSMT4">
                  <p:embed/>
                </p:oleObj>
              </mc:Choice>
              <mc:Fallback>
                <p:oleObj name="Equation" r:id="rId7" imgW="1993680" imgH="368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48" y="3149600"/>
                        <a:ext cx="1993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590800" y="3136900"/>
          <a:ext cx="217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9" imgW="2171520" imgH="291960" progId="Equation.DSMT4">
                  <p:embed/>
                </p:oleObj>
              </mc:Choice>
              <mc:Fallback>
                <p:oleObj name="Equation" r:id="rId9" imgW="217152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136900"/>
                        <a:ext cx="217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33400" y="3822700"/>
          <a:ext cx="1955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11" imgW="1955520" imgH="368280" progId="Equation.DSMT4">
                  <p:embed/>
                </p:oleObj>
              </mc:Choice>
              <mc:Fallback>
                <p:oleObj name="Equation" r:id="rId11" imgW="1955520" imgH="368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22700"/>
                        <a:ext cx="1955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544096" y="3852196"/>
          <a:ext cx="218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13" imgW="2184120" imgH="291960" progId="Equation.DSMT4">
                  <p:embed/>
                </p:oleObj>
              </mc:Choice>
              <mc:Fallback>
                <p:oleObj name="Equation" r:id="rId13" imgW="218412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096" y="3852196"/>
                        <a:ext cx="218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TI-84 Plus Graphing Calculator to find the Inverse Log of </a:t>
            </a:r>
            <a:r>
              <a:rPr lang="en-US" i="1" dirty="0"/>
              <a:t>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342900" lvl="0" indent="-342900" algn="ctr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Using a Calculator to Find the Inverse Log of </a:t>
            </a:r>
            <a:r>
              <a:rPr lang="en-US" b="1" i="1" dirty="0">
                <a:solidFill>
                  <a:srgbClr val="000000"/>
                </a:solidFill>
              </a:rPr>
              <a:t>N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To evaluate the </a:t>
            </a:r>
            <a:r>
              <a:rPr lang="en-US" b="1" dirty="0">
                <a:solidFill>
                  <a:srgbClr val="C00000"/>
                </a:solidFill>
              </a:rPr>
              <a:t>inverse log of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on a TI-84 Plus graphing calculator: </a:t>
            </a:r>
          </a:p>
          <a:p>
            <a:pPr marL="463550" indent="-463550">
              <a:spcBef>
                <a:spcPts val="18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Press 	    and             .  The expression </a:t>
            </a:r>
            <a:r>
              <a:rPr lang="en-US" b="1" dirty="0">
                <a:solidFill>
                  <a:srgbClr val="000000"/>
                </a:solidFill>
                <a:latin typeface="Ti86Pc" panose="020B0609020003040203" pitchFamily="49" charset="0"/>
              </a:rPr>
              <a:t>10^(</a:t>
            </a:r>
            <a:r>
              <a:rPr lang="en-US" b="1" dirty="0">
                <a:solidFill>
                  <a:srgbClr val="C00000"/>
                </a:solidFill>
                <a:latin typeface="Ti86Pc" panose="020B0609020003040203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will appear on the display. </a:t>
            </a:r>
          </a:p>
          <a:p>
            <a:pPr>
              <a:spcBef>
                <a:spcPts val="18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Enter the value of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and a right-hand parenthesis         	           .</a:t>
            </a:r>
          </a:p>
          <a:p>
            <a:pPr>
              <a:spcBef>
                <a:spcPts val="18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	Press           .  </a:t>
            </a:r>
          </a:p>
        </p:txBody>
      </p:sp>
      <p:pic>
        <p:nvPicPr>
          <p:cNvPr id="75777" name="Picture 1" descr="E:\Book work\IMA PPT\Calc buttons\EN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48748"/>
            <a:ext cx="777240" cy="377190"/>
          </a:xfrm>
          <a:prstGeom prst="rect">
            <a:avLst/>
          </a:prstGeom>
          <a:noFill/>
        </p:spPr>
      </p:pic>
      <p:pic>
        <p:nvPicPr>
          <p:cNvPr id="75778" name="Picture 2" descr="E:\Book work\IMA PPT\Calc buttons\2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146908"/>
            <a:ext cx="782955" cy="382905"/>
          </a:xfrm>
          <a:prstGeom prst="rect">
            <a:avLst/>
          </a:prstGeom>
          <a:noFill/>
        </p:spPr>
      </p:pic>
      <p:pic>
        <p:nvPicPr>
          <p:cNvPr id="75779" name="Picture 3" descr="E:\Book work\IMA PPT\Calc buttons\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138948"/>
            <a:ext cx="822960" cy="402908"/>
          </a:xfrm>
          <a:prstGeom prst="rect">
            <a:avLst/>
          </a:prstGeom>
          <a:noFill/>
        </p:spPr>
      </p:pic>
      <p:pic>
        <p:nvPicPr>
          <p:cNvPr id="75780" name="Picture 4" descr="E:\Book work\IMA PPT\Calc buttons\Parens-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627692"/>
            <a:ext cx="822960" cy="402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Using a TI-84 Plus Graphing Calculator to find the Inverse Log of </a:t>
            </a:r>
            <a:r>
              <a:rPr lang="en-US" i="1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760"/>
            <a:ext cx="8229600" cy="4572000"/>
          </a:xfrm>
        </p:spPr>
        <p:txBody>
          <a:bodyPr/>
          <a:lstStyle/>
          <a:p>
            <a:pPr marL="0" indent="4763">
              <a:buNone/>
              <a:tabLst>
                <a:tab pos="463550" algn="l"/>
              </a:tabLst>
            </a:pPr>
            <a:r>
              <a:rPr lang="en-US" dirty="0"/>
              <a:t>Use a TI-84 Plus graphing calculator to find the </a:t>
            </a:r>
            <a:r>
              <a:rPr lang="en-US" b="1" dirty="0"/>
              <a:t>inverse log of </a:t>
            </a:r>
            <a:r>
              <a:rPr lang="en-US" b="1" i="1" dirty="0"/>
              <a:t>N</a:t>
            </a:r>
            <a:r>
              <a:rPr lang="en-US" b="1" dirty="0"/>
              <a:t> </a:t>
            </a:r>
            <a:r>
              <a:rPr lang="en-US" dirty="0"/>
              <a:t>for each expression. (That is, find the value of </a:t>
            </a:r>
            <a:r>
              <a:rPr lang="en-US" i="1" dirty="0"/>
              <a:t>x</a:t>
            </a:r>
            <a:r>
              <a:rPr lang="en-US" dirty="0"/>
              <a:t>.) </a:t>
            </a:r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r>
              <a:rPr lang="en-US" b="1" dirty="0"/>
              <a:t>Solutions: </a:t>
            </a: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48640" y="2453354"/>
          <a:ext cx="5080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5079960" imgH="901440" progId="Equation.DSMT4">
                  <p:embed/>
                </p:oleObj>
              </mc:Choice>
              <mc:Fallback>
                <p:oleObj name="Equation" r:id="rId3" imgW="5079960" imgH="9014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453354"/>
                        <a:ext cx="50800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76" name="Picture 24" descr="D:\IMA_6th Edition\IMA PPT\Chapter 8 Folder\SCREEN08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3451002"/>
            <a:ext cx="3000375" cy="2480310"/>
          </a:xfrm>
          <a:prstGeom prst="rect">
            <a:avLst/>
          </a:prstGeom>
          <a:noFill/>
        </p:spPr>
      </p:pic>
      <p:pic>
        <p:nvPicPr>
          <p:cNvPr id="74777" name="Picture 25" descr="D:\IMA_6th Edition\IMA PPT\Chapter 8 Folder\SCREEN08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3451002"/>
            <a:ext cx="3000375" cy="248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Using a TI-84 Plus Graphing Calculator to find the Inverse Log of </a:t>
            </a:r>
            <a:r>
              <a:rPr lang="en-US" i="1" dirty="0"/>
              <a:t>N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r>
              <a:rPr lang="en-US" dirty="0"/>
              <a:t>Thus the calculator gives,</a:t>
            </a:r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r>
              <a:rPr lang="en-US" dirty="0"/>
              <a:t>The letter </a:t>
            </a:r>
            <a:r>
              <a:rPr lang="en-US" sz="2000" dirty="0"/>
              <a:t>E</a:t>
            </a:r>
            <a:r>
              <a:rPr lang="en-US" dirty="0"/>
              <a:t> in the solution is the calculator version of scientific notation. Thus,   </a:t>
            </a: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29297"/>
              </p:ext>
            </p:extLst>
          </p:nvPr>
        </p:nvGraphicFramePr>
        <p:xfrm>
          <a:off x="2025650" y="5363496"/>
          <a:ext cx="5092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3" imgW="5092560" imgH="380880" progId="Equation.DSMT4">
                  <p:embed/>
                </p:oleObj>
              </mc:Choice>
              <mc:Fallback>
                <p:oleObj name="Equation" r:id="rId3" imgW="5092560" imgH="380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5363496"/>
                        <a:ext cx="5092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48148" y="1951704"/>
          <a:ext cx="149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5" imgW="1498320" imgH="380880" progId="Equation.DSMT4">
                  <p:embed/>
                </p:oleObj>
              </mc:Choice>
              <mc:Fallback>
                <p:oleObj name="Equation" r:id="rId5" imgW="149832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48" y="1951704"/>
                        <a:ext cx="1498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104104" y="2025444"/>
          <a:ext cx="1485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7" imgW="1485720" imgH="330120" progId="Equation.DSMT4">
                  <p:embed/>
                </p:oleObj>
              </mc:Choice>
              <mc:Fallback>
                <p:oleObj name="Equation" r:id="rId7" imgW="1485720" imgH="3301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104" y="2025444"/>
                        <a:ext cx="1485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550196" y="2514600"/>
          <a:ext cx="161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Equation" r:id="rId9" imgW="1612800" imgH="380880" progId="Equation.DSMT4">
                  <p:embed/>
                </p:oleObj>
              </mc:Choice>
              <mc:Fallback>
                <p:oleObj name="Equation" r:id="rId9" imgW="161280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96" y="2514600"/>
                        <a:ext cx="161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2209800" y="2590800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Equation" r:id="rId11" imgW="1091880" imgH="291960" progId="Equation.DSMT4">
                  <p:embed/>
                </p:oleObj>
              </mc:Choice>
              <mc:Fallback>
                <p:oleObj name="Equation" r:id="rId11" imgW="10918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109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548148" y="3079956"/>
          <a:ext cx="195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13" imgW="1955520" imgH="380880" progId="Equation.DSMT4">
                  <p:embed/>
                </p:oleObj>
              </mc:Choice>
              <mc:Fallback>
                <p:oleObj name="Equation" r:id="rId13" imgW="195552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48" y="3079956"/>
                        <a:ext cx="1955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2561304" y="3185652"/>
          <a:ext cx="214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15" imgW="2145960" imgH="291960" progId="Equation.DSMT4">
                  <p:embed/>
                </p:oleObj>
              </mc:Choice>
              <mc:Fallback>
                <p:oleObj name="Equation" r:id="rId15" imgW="214596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304" y="3185652"/>
                        <a:ext cx="2146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548148" y="3672348"/>
          <a:ext cx="173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Equation" r:id="rId17" imgW="1739880" imgH="380880" progId="Equation.DSMT4">
                  <p:embed/>
                </p:oleObj>
              </mc:Choice>
              <mc:Fallback>
                <p:oleObj name="Equation" r:id="rId17" imgW="1739880" imgH="3808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48" y="3672348"/>
                        <a:ext cx="173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2347452" y="3763296"/>
          <a:ext cx="2451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19" imgW="2450880" imgH="291960" progId="Equation.DSMT4">
                  <p:embed/>
                </p:oleObj>
              </mc:Choice>
              <mc:Fallback>
                <p:oleObj name="Equation" r:id="rId19" imgW="245088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452" y="3763296"/>
                        <a:ext cx="2451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629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Symbol</vt:lpstr>
      <vt:lpstr>Ti86pc</vt:lpstr>
      <vt:lpstr>Ti86pc</vt:lpstr>
      <vt:lpstr>Calibri</vt:lpstr>
      <vt:lpstr>Courier New</vt:lpstr>
      <vt:lpstr>Office Theme</vt:lpstr>
      <vt:lpstr>Equation</vt:lpstr>
      <vt:lpstr>Section 8.6</vt:lpstr>
      <vt:lpstr>Objectives</vt:lpstr>
      <vt:lpstr>Example 1: Translations Between Exponential Form and Logarithmic Form Using Common Logarithms</vt:lpstr>
      <vt:lpstr>Common Logarithms (Base 10 Logarithms)</vt:lpstr>
      <vt:lpstr>Example 2: Evaluating Common Logarithms Using a TI-84 Plus Graphing Calculator</vt:lpstr>
      <vt:lpstr>Example 2: Evaluating Common Logarithms Using a TI-84 Plus Graphing Calculator (cont.)</vt:lpstr>
      <vt:lpstr>Using a TI-84 Plus Graphing Calculator to find the Inverse Log of N</vt:lpstr>
      <vt:lpstr>Example 3: Using a TI-84 Plus Graphing Calculator to find the Inverse Log of N</vt:lpstr>
      <vt:lpstr>Example 3: Using a TI-84 Plus Graphing Calculator to find the Inverse Log of N (cont.)</vt:lpstr>
      <vt:lpstr>Example 4: Translations Between Exponential Form and Logarithmic Form Using Natural Logarithms</vt:lpstr>
      <vt:lpstr>Natural Logarithms (Base e Logarithms)</vt:lpstr>
      <vt:lpstr>Example 5: Evaluating Natural Logarithms by Using a TI-84 Plus Graphing Calculator</vt:lpstr>
      <vt:lpstr>Example 5: Evaluating Natural Logarithms by Using a TI-84 Plus Graphing Calculator (cont.)</vt:lpstr>
      <vt:lpstr>Finding the Inverse of a Natural Logarithm  (Base e) </vt:lpstr>
      <vt:lpstr>Example 6: Using a TI-84 Plus Graphing Calculator to find the Inverse ln of N</vt:lpstr>
      <vt:lpstr>Example 6: Using a TI-84 Plus Graphing Calculator to find the Inverse ln of N (cont.)</vt:lpstr>
      <vt:lpstr>Practice Problems</vt:lpstr>
      <vt:lpstr>Practice Problems (cont.)</vt:lpstr>
      <vt:lpstr>Practice Problem Answers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Algebra</dc:title>
  <dc:creator>Hawkes Learning Systems</dc:creator>
  <cp:lastModifiedBy>Tee Jay Zajac</cp:lastModifiedBy>
  <cp:revision>39</cp:revision>
  <dcterms:created xsi:type="dcterms:W3CDTF">2013-04-26T14:43:13Z</dcterms:created>
  <dcterms:modified xsi:type="dcterms:W3CDTF">2016-10-12T18:25:35Z</dcterms:modified>
</cp:coreProperties>
</file>