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2" r:id="rId24"/>
    <p:sldId id="280" r:id="rId25"/>
    <p:sldId id="281" r:id="rId2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9"/>
      <p:bold r:id="rId30"/>
      <p:italic r:id="rId31"/>
      <p:boldItalic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2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4" Type="http://schemas.openxmlformats.org/officeDocument/2006/relationships/image" Target="../media/image8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image" Target="../media/image98.wmf"/><Relationship Id="rId7" Type="http://schemas.openxmlformats.org/officeDocument/2006/relationships/image" Target="../media/image102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6" Type="http://schemas.openxmlformats.org/officeDocument/2006/relationships/image" Target="../media/image101.wmf"/><Relationship Id="rId5" Type="http://schemas.openxmlformats.org/officeDocument/2006/relationships/image" Target="../media/image100.wmf"/><Relationship Id="rId4" Type="http://schemas.openxmlformats.org/officeDocument/2006/relationships/image" Target="../media/image9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4" Type="http://schemas.openxmlformats.org/officeDocument/2006/relationships/image" Target="../media/image107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5" Type="http://schemas.openxmlformats.org/officeDocument/2006/relationships/image" Target="../media/image119.wmf"/><Relationship Id="rId4" Type="http://schemas.openxmlformats.org/officeDocument/2006/relationships/image" Target="../media/image118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wmf"/><Relationship Id="rId2" Type="http://schemas.openxmlformats.org/officeDocument/2006/relationships/image" Target="../media/image122.wmf"/><Relationship Id="rId1" Type="http://schemas.openxmlformats.org/officeDocument/2006/relationships/image" Target="../media/image121.wmf"/><Relationship Id="rId5" Type="http://schemas.openxmlformats.org/officeDocument/2006/relationships/image" Target="../media/image125.wmf"/><Relationship Id="rId4" Type="http://schemas.openxmlformats.org/officeDocument/2006/relationships/image" Target="../media/image124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image" Target="../media/image64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12" Type="http://schemas.openxmlformats.org/officeDocument/2006/relationships/image" Target="../media/image63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008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6106B-D7A7-4BC0-B5F8-A71C8C5E6860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297BC-DCA4-413D-A048-0933E29C28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1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9.wmf"/><Relationship Id="rId3" Type="http://schemas.openxmlformats.org/officeDocument/2006/relationships/oleObject" Target="../embeddings/oleObject44.bin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1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8.wmf"/><Relationship Id="rId5" Type="http://schemas.openxmlformats.org/officeDocument/2006/relationships/oleObject" Target="../embeddings/oleObject45.bin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8.bin"/><Relationship Id="rId4" Type="http://schemas.openxmlformats.org/officeDocument/2006/relationships/image" Target="../media/image45.wmf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59.wmf"/><Relationship Id="rId26" Type="http://schemas.openxmlformats.org/officeDocument/2006/relationships/image" Target="../media/image63.wmf"/><Relationship Id="rId3" Type="http://schemas.openxmlformats.org/officeDocument/2006/relationships/oleObject" Target="../embeddings/oleObject52.bin"/><Relationship Id="rId21" Type="http://schemas.openxmlformats.org/officeDocument/2006/relationships/oleObject" Target="../embeddings/oleObject61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9.bin"/><Relationship Id="rId25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6.bin"/><Relationship Id="rId24" Type="http://schemas.openxmlformats.org/officeDocument/2006/relationships/image" Target="../media/image62.wmf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23" Type="http://schemas.openxmlformats.org/officeDocument/2006/relationships/oleObject" Target="../embeddings/oleObject62.bin"/><Relationship Id="rId28" Type="http://schemas.openxmlformats.org/officeDocument/2006/relationships/image" Target="../media/image64.wmf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60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Relationship Id="rId27" Type="http://schemas.openxmlformats.org/officeDocument/2006/relationships/oleObject" Target="../embeddings/oleObject6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0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7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9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90.bin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8.bin"/><Relationship Id="rId14" Type="http://schemas.openxmlformats.org/officeDocument/2006/relationships/image" Target="../media/image9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94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101.bin"/><Relationship Id="rId18" Type="http://schemas.openxmlformats.org/officeDocument/2006/relationships/image" Target="../media/image103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100.wmf"/><Relationship Id="rId17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2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10" Type="http://schemas.openxmlformats.org/officeDocument/2006/relationships/image" Target="../media/image99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10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oleObject" Target="../embeddings/oleObject104.bin"/><Relationship Id="rId7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5.wmf"/><Relationship Id="rId5" Type="http://schemas.openxmlformats.org/officeDocument/2006/relationships/oleObject" Target="../embeddings/oleObject105.bin"/><Relationship Id="rId10" Type="http://schemas.openxmlformats.org/officeDocument/2006/relationships/image" Target="../media/image107.wmf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0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0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14.bin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1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13.bin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14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20.bin"/><Relationship Id="rId3" Type="http://schemas.openxmlformats.org/officeDocument/2006/relationships/oleObject" Target="../embeddings/oleObject115.bin"/><Relationship Id="rId7" Type="http://schemas.openxmlformats.org/officeDocument/2006/relationships/oleObject" Target="../embeddings/oleObject117.bin"/><Relationship Id="rId12" Type="http://schemas.openxmlformats.org/officeDocument/2006/relationships/image" Target="../media/image1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9.bin"/><Relationship Id="rId5" Type="http://schemas.openxmlformats.org/officeDocument/2006/relationships/oleObject" Target="../embeddings/oleObject116.bin"/><Relationship Id="rId10" Type="http://schemas.openxmlformats.org/officeDocument/2006/relationships/image" Target="../media/image118.wmf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8.bin"/><Relationship Id="rId14" Type="http://schemas.openxmlformats.org/officeDocument/2006/relationships/image" Target="../media/image12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oleObject" Target="../embeddings/oleObject121.bin"/><Relationship Id="rId7" Type="http://schemas.openxmlformats.org/officeDocument/2006/relationships/oleObject" Target="../embeddings/oleObject123.bin"/><Relationship Id="rId12" Type="http://schemas.openxmlformats.org/officeDocument/2006/relationships/image" Target="../media/image1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22.wmf"/><Relationship Id="rId11" Type="http://schemas.openxmlformats.org/officeDocument/2006/relationships/oleObject" Target="../embeddings/oleObject125.bin"/><Relationship Id="rId5" Type="http://schemas.openxmlformats.org/officeDocument/2006/relationships/oleObject" Target="../embeddings/oleObject122.bin"/><Relationship Id="rId10" Type="http://schemas.openxmlformats.org/officeDocument/2006/relationships/image" Target="../media/image124.wmf"/><Relationship Id="rId4" Type="http://schemas.openxmlformats.org/officeDocument/2006/relationships/image" Target="../media/image121.wmf"/><Relationship Id="rId9" Type="http://schemas.openxmlformats.org/officeDocument/2006/relationships/oleObject" Target="../embeddings/oleObject12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126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5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and Exponential Equations and Change-of-Base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1371600"/>
          <a:ext cx="2654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3" imgW="2654280" imgH="368280" progId="Equation.DSMT4">
                  <p:embed/>
                </p:oleObj>
              </mc:Choice>
              <mc:Fallback>
                <p:oleObj name="Equation" r:id="rId3" imgW="26542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2654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891548" y="1384300"/>
          <a:ext cx="2654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5" imgW="2654280" imgH="368280" progId="Equation.DSMT4">
                  <p:embed/>
                </p:oleObj>
              </mc:Choice>
              <mc:Fallback>
                <p:oleObj name="Equation" r:id="rId5" imgW="265428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548" y="1384300"/>
                        <a:ext cx="2654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043448" y="1843548"/>
          <a:ext cx="1409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6" imgW="1409400" imgH="927000" progId="Equation.DSMT4">
                  <p:embed/>
                </p:oleObj>
              </mc:Choice>
              <mc:Fallback>
                <p:oleObj name="Equation" r:id="rId6" imgW="14094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448" y="1843548"/>
                        <a:ext cx="1409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485104" y="1858296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8" imgW="1333440" imgH="838080" progId="Equation.DSMT4">
                  <p:embed/>
                </p:oleObj>
              </mc:Choice>
              <mc:Fallback>
                <p:oleObj name="Equation" r:id="rId8" imgW="13334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5104" y="1858296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295400" y="2942304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10" imgW="1346040" imgH="291960" progId="Equation.DSMT4">
                  <p:embed/>
                </p:oleObj>
              </mc:Choice>
              <mc:Fallback>
                <p:oleObj name="Equation" r:id="rId10" imgW="1346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942304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395452" y="1873044"/>
          <a:ext cx="121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12" imgW="1218960" imgH="927000" progId="Equation.DSMT4">
                  <p:embed/>
                </p:oleObj>
              </mc:Choice>
              <mc:Fallback>
                <p:oleObj name="Equation" r:id="rId12" imgW="1218960" imgH="927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452" y="1873044"/>
                        <a:ext cx="1219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6629400" y="1875504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14" imgW="1333440" imgH="838080" progId="Equation.DSMT4">
                  <p:embed/>
                </p:oleObj>
              </mc:Choice>
              <mc:Fallback>
                <p:oleObj name="Equation" r:id="rId14" imgW="13334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875504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5653548" y="2942304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6" imgW="1346040" imgH="291960" progId="Equation.DSMT4">
                  <p:embed/>
                </p:oleObj>
              </mc:Choice>
              <mc:Fallback>
                <p:oleObj name="Equation" r:id="rId16" imgW="1346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548" y="2942304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150532" name="Object 4"/>
          <p:cNvGraphicFramePr>
            <a:graphicFrameLocks noChangeAspect="1"/>
          </p:cNvGraphicFramePr>
          <p:nvPr/>
        </p:nvGraphicFramePr>
        <p:xfrm>
          <a:off x="548640" y="1230775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3" imgW="1968480" imgH="380880" progId="Equation.DSMT4">
                  <p:embed/>
                </p:oleObj>
              </mc:Choice>
              <mc:Fallback>
                <p:oleObj name="Equation" r:id="rId3" imgW="196848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30775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691148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Solution: </a:t>
            </a:r>
            <a:endParaRPr lang="en-US" sz="2800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408904" y="1752600"/>
          <a:ext cx="148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Equation" r:id="rId5" imgW="1485720" imgH="380880" progId="Equation.DSMT4">
                  <p:embed/>
                </p:oleObj>
              </mc:Choice>
              <mc:Fallback>
                <p:oleObj name="Equation" r:id="rId5" imgW="1485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904" y="1752600"/>
                        <a:ext cx="148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949244" y="2362200"/>
          <a:ext cx="240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7" imgW="2400120" imgH="469800" progId="Equation.DSMT4">
                  <p:embed/>
                </p:oleObj>
              </mc:Choice>
              <mc:Fallback>
                <p:oleObj name="Equation" r:id="rId7" imgW="2400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244" y="2362200"/>
                        <a:ext cx="240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340056" y="2925096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1" name="Equation" r:id="rId9" imgW="3111480" imgH="469800" progId="Equation.DSMT4">
                  <p:embed/>
                </p:oleObj>
              </mc:Choice>
              <mc:Fallback>
                <p:oleObj name="Equation" r:id="rId9" imgW="31114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0056" y="2925096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85800" y="3519948"/>
          <a:ext cx="3276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11" imgW="3276360" imgH="393480" progId="Equation.DSMT4">
                  <p:embed/>
                </p:oleObj>
              </mc:Choice>
              <mc:Fallback>
                <p:oleObj name="Equation" r:id="rId11" imgW="32763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19948"/>
                        <a:ext cx="3276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524000" y="4082844"/>
          <a:ext cx="251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Equation" r:id="rId13" imgW="2514600" imgH="393480" progId="Equation.DSMT4">
                  <p:embed/>
                </p:oleObj>
              </mc:Choice>
              <mc:Fallback>
                <p:oleObj name="Equation" r:id="rId13" imgW="251460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082844"/>
                        <a:ext cx="251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310148" y="4565856"/>
          <a:ext cx="275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15" imgW="2755800" imgH="495000" progId="Equation.DSMT4">
                  <p:embed/>
                </p:oleObj>
              </mc:Choice>
              <mc:Fallback>
                <p:oleObj name="Equation" r:id="rId15" imgW="275580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148" y="4565856"/>
                        <a:ext cx="275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878392" y="5092700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17" imgW="1904760" imgH="927000" progId="Equation.DSMT4">
                  <p:embed/>
                </p:oleObj>
              </mc:Choice>
              <mc:Fallback>
                <p:oleObj name="Equation" r:id="rId17" imgW="190476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392" y="5092700"/>
                        <a:ext cx="1905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4815348" y="2485104"/>
          <a:ext cx="274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Equation" r:id="rId19" imgW="2743200" imgH="279360" progId="Equation.DSMT4">
                  <p:embed/>
                </p:oleObj>
              </mc:Choice>
              <mc:Fallback>
                <p:oleObj name="Equation" r:id="rId19" imgW="27432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5348" y="2485104"/>
                        <a:ext cx="274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4800600" y="3048000"/>
          <a:ext cx="1206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Equation" r:id="rId21" imgW="1206360" imgH="241200" progId="Equation.DSMT4">
                  <p:embed/>
                </p:oleObj>
              </mc:Choice>
              <mc:Fallback>
                <p:oleObj name="Equation" r:id="rId21" imgW="120636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048000"/>
                        <a:ext cx="1206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4800600" y="35814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Equation" r:id="rId23" imgW="1002960" imgH="304560" progId="Equation.DSMT4">
                  <p:embed/>
                </p:oleObj>
              </mc:Choice>
              <mc:Fallback>
                <p:oleObj name="Equation" r:id="rId23" imgW="100296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814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4800600" y="4144296"/>
          <a:ext cx="304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25" imgW="3047760" imgH="279360" progId="Equation.DSMT4">
                  <p:embed/>
                </p:oleObj>
              </mc:Choice>
              <mc:Fallback>
                <p:oleObj name="Equation" r:id="rId25" imgW="304776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144296"/>
                        <a:ext cx="304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4800600" y="4724400"/>
          <a:ext cx="1714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27" imgW="1714320" imgH="241200" progId="Equation.DSMT4">
                  <p:embed/>
                </p:oleObj>
              </mc:Choice>
              <mc:Fallback>
                <p:oleObj name="Equation" r:id="rId27" imgW="1714320" imgH="241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24400"/>
                        <a:ext cx="1714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decimal approximation,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943600" y="2743200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rounded values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2057400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3" imgW="1904760" imgH="927000" progId="Equation.DSMT4">
                  <p:embed/>
                </p:oleObj>
              </mc:Choice>
              <mc:Fallback>
                <p:oleObj name="Equation" r:id="rId3" imgW="19047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057400"/>
                        <a:ext cx="1905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460956" y="2057400"/>
          <a:ext cx="2235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5" imgW="2234880" imgH="952200" progId="Equation.DSMT4">
                  <p:embed/>
                </p:oleObj>
              </mc:Choice>
              <mc:Fallback>
                <p:oleObj name="Equation" r:id="rId5" imgW="22348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956" y="2057400"/>
                        <a:ext cx="2235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755148" y="2347452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7" imgW="1346040" imgH="291960" progId="Equation.DSMT4">
                  <p:embed/>
                </p:oleObj>
              </mc:Choice>
              <mc:Fallback>
                <p:oleObj name="Equation" r:id="rId7" imgW="13460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5148" y="2347452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Solving Equations with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properties of logarithms to solve the following equations.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log(5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3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09800" y="29718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" imgW="1587240" imgH="469800" progId="Equation.DSMT4">
                  <p:embed/>
                </p:oleObj>
              </mc:Choice>
              <mc:Fallback>
                <p:oleObj name="Equation" r:id="rId3" imgW="15872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18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886996" y="3551904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996" y="3551904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895600" y="4191000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7" imgW="1422360" imgH="291960" progId="Equation.DSMT4">
                  <p:embed/>
                </p:oleObj>
              </mc:Choice>
              <mc:Fallback>
                <p:oleObj name="Equation" r:id="rId7" imgW="1422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191000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048000" y="4694904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9" imgW="1079280" imgH="291960" progId="Equation.DSMT4">
                  <p:embed/>
                </p:oleObj>
              </mc:Choice>
              <mc:Fallback>
                <p:oleObj name="Equation" r:id="rId9" imgW="10792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694904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724400" y="3672348"/>
          <a:ext cx="3530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11" imgW="3530520" imgH="279360" progId="Equation.DSMT4">
                  <p:embed/>
                </p:oleObj>
              </mc:Choice>
              <mc:Fallback>
                <p:oleObj name="Equation" r:id="rId11" imgW="35305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672348"/>
                        <a:ext cx="3530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Solving Equations with Logarithms (cont.)</a:t>
            </a:r>
          </a:p>
        </p:txBody>
      </p:sp>
      <p:graphicFrame>
        <p:nvGraphicFramePr>
          <p:cNvPr id="153603" name="Object 3"/>
          <p:cNvGraphicFramePr>
            <a:graphicFrameLocks noChangeAspect="1"/>
          </p:cNvGraphicFramePr>
          <p:nvPr/>
        </p:nvGraphicFramePr>
        <p:xfrm>
          <a:off x="548640" y="1265904"/>
          <a:ext cx="4064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3" imgW="4063680" imgH="469800" progId="Equation.DSMT4">
                  <p:embed/>
                </p:oleObj>
              </mc:Choice>
              <mc:Fallback>
                <p:oleObj name="Equation" r:id="rId3" imgW="40636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65904"/>
                        <a:ext cx="4064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1845024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Solution: </a:t>
            </a:r>
            <a:endParaRPr lang="en-US" sz="2800" dirty="0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005348" y="2529348"/>
          <a:ext cx="358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5" imgW="3581280" imgH="469800" progId="Equation.DSMT4">
                  <p:embed/>
                </p:oleObj>
              </mc:Choice>
              <mc:Fallback>
                <p:oleObj name="Equation" r:id="rId5" imgW="35812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348" y="2529348"/>
                        <a:ext cx="358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430592" y="3179711"/>
          <a:ext cx="3149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7" imgW="3149280" imgH="520560" progId="Equation.DSMT4">
                  <p:embed/>
                </p:oleObj>
              </mc:Choice>
              <mc:Fallback>
                <p:oleObj name="Equation" r:id="rId7" imgW="3149280" imgH="520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592" y="3179711"/>
                        <a:ext cx="3149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209800" y="3880874"/>
          <a:ext cx="2667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9" imgW="2666880" imgH="482400" progId="Equation.DSMT4">
                  <p:embed/>
                </p:oleObj>
              </mc:Choice>
              <mc:Fallback>
                <p:oleObj name="Equation" r:id="rId9" imgW="266688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80874"/>
                        <a:ext cx="2667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546556" y="4543937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11" imgW="2209680" imgH="380880" progId="Equation.DSMT4">
                  <p:embed/>
                </p:oleObj>
              </mc:Choice>
              <mc:Fallback>
                <p:oleObj name="Equation" r:id="rId11" imgW="22096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556" y="4543937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576052" y="5105400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13" imgW="2031840" imgH="380880" progId="Equation.DSMT4">
                  <p:embed/>
                </p:oleObj>
              </mc:Choice>
              <mc:Fallback>
                <p:oleObj name="Equation" r:id="rId13" imgW="203184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052" y="5105400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5302044" y="3354848"/>
          <a:ext cx="1358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15" imgW="1358640" imgH="241200" progId="Equation.DSMT4">
                  <p:embed/>
                </p:oleObj>
              </mc:Choice>
              <mc:Fallback>
                <p:oleObj name="Equation" r:id="rId15" imgW="135864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044" y="3354848"/>
                        <a:ext cx="1358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5302044" y="4009104"/>
          <a:ext cx="3530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17" imgW="3530520" imgH="279360" progId="Equation.DSMT4">
                  <p:embed/>
                </p:oleObj>
              </mc:Choice>
              <mc:Fallback>
                <p:oleObj name="Equation" r:id="rId17" imgW="353052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044" y="4009104"/>
                        <a:ext cx="3530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Solving Equations with Logarithms (cont.)</a:t>
            </a:r>
          </a:p>
        </p:txBody>
      </p:sp>
      <p:graphicFrame>
        <p:nvGraphicFramePr>
          <p:cNvPr id="154628" name="Object 4"/>
          <p:cNvGraphicFramePr>
            <a:graphicFrameLocks noChangeAspect="1"/>
          </p:cNvGraphicFramePr>
          <p:nvPr/>
        </p:nvGraphicFramePr>
        <p:xfrm>
          <a:off x="4540250" y="2230692"/>
          <a:ext cx="2349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3" imgW="2349360" imgH="1028520" progId="Equation.DSMT4">
                  <p:embed/>
                </p:oleObj>
              </mc:Choice>
              <mc:Fallback>
                <p:oleObj name="Equation" r:id="rId3" imgW="234936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0" y="2230692"/>
                        <a:ext cx="2349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1081088" y="2254044"/>
          <a:ext cx="278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5" imgW="2781000" imgH="380880" progId="Equation.DSMT4">
                  <p:embed/>
                </p:oleObj>
              </mc:Choice>
              <mc:Fallback>
                <p:oleObj name="Equation" r:id="rId5" imgW="27810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2254044"/>
                        <a:ext cx="278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2971800" y="2266332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2971800" y="2266332"/>
            <a:ext cx="838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447800" y="14351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7" imgW="2387520" imgH="469800" progId="Equation.DSMT4">
                  <p:embed/>
                </p:oleObj>
              </mc:Choice>
              <mc:Fallback>
                <p:oleObj name="Equation" r:id="rId7" imgW="2387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4351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4540250" y="1549400"/>
          <a:ext cx="194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9" imgW="1942920" imgH="279360" progId="Equation.DSMT4">
                  <p:embed/>
                </p:oleObj>
              </mc:Choice>
              <mc:Fallback>
                <p:oleObj name="Equation" r:id="rId9" imgW="194292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0" y="1549400"/>
                        <a:ext cx="194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Solving Equations with Logarithms (cont.)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48640" y="1356852"/>
          <a:ext cx="379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3" imgW="3797280" imgH="469800" progId="Equation.DSMT4">
                  <p:embed/>
                </p:oleObj>
              </mc:Choice>
              <mc:Fallback>
                <p:oleObj name="Equation" r:id="rId3" imgW="37972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56852"/>
                        <a:ext cx="379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1936289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Solution: </a:t>
            </a:r>
            <a:endParaRPr lang="en-US" sz="2800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020096" y="2548604"/>
          <a:ext cx="331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5" imgW="3314520" imgH="469800" progId="Equation.DSMT4">
                  <p:embed/>
                </p:oleObj>
              </mc:Choice>
              <mc:Fallback>
                <p:oleObj name="Equation" r:id="rId5" imgW="3314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96" y="2548604"/>
                        <a:ext cx="331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754648" y="3124200"/>
          <a:ext cx="2527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7" imgW="2527200" imgH="927000" progId="Equation.DSMT4">
                  <p:embed/>
                </p:oleObj>
              </mc:Choice>
              <mc:Fallback>
                <p:oleObj name="Equation" r:id="rId7" imgW="25272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648" y="3124200"/>
                        <a:ext cx="2527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662948" y="3473244"/>
          <a:ext cx="1473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9" imgW="1473120" imgH="253800" progId="Equation.DSMT4">
                  <p:embed/>
                </p:oleObj>
              </mc:Choice>
              <mc:Fallback>
                <p:oleObj name="Equation" r:id="rId9" imgW="147312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948" y="3473244"/>
                        <a:ext cx="14732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561304" y="4176252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11" imgW="1244520" imgH="838080" progId="Equation.DSMT4">
                  <p:embed/>
                </p:oleObj>
              </mc:Choice>
              <mc:Fallback>
                <p:oleObj name="Equation" r:id="rId11" imgW="1244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304" y="4176252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4673600" y="4390104"/>
          <a:ext cx="287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13" imgW="2869920" imgH="431640" progId="Equation.DSMT4">
                  <p:embed/>
                </p:oleObj>
              </mc:Choice>
              <mc:Fallback>
                <p:oleObj name="Equation" r:id="rId13" imgW="28699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4390104"/>
                        <a:ext cx="2870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Solving Equations with Logarithms (cont.)</a:t>
            </a: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1875504" y="1371600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3" imgW="1638000" imgH="469800" progId="Equation.DSMT4">
                  <p:embed/>
                </p:oleObj>
              </mc:Choice>
              <mc:Fallback>
                <p:oleObj name="Equation" r:id="rId3" imgW="16380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04" y="1371600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091448" y="1506792"/>
          <a:ext cx="1181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5" imgW="1180800" imgH="241200" progId="Equation.DSMT4">
                  <p:embed/>
                </p:oleObj>
              </mc:Choice>
              <mc:Fallback>
                <p:oleObj name="Equation" r:id="rId5" imgW="118080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1448" y="1506792"/>
                        <a:ext cx="1181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860756" y="1995948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7" imgW="1384200" imgH="291960" progId="Equation.DSMT4">
                  <p:embed/>
                </p:oleObj>
              </mc:Choice>
              <mc:Fallback>
                <p:oleObj name="Equation" r:id="rId7" imgW="13842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756" y="1995948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831260" y="2529348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9" imgW="939600" imgH="291960" progId="Equation.DSMT4">
                  <p:embed/>
                </p:oleObj>
              </mc:Choice>
              <mc:Fallback>
                <p:oleObj name="Equation" r:id="rId9" imgW="939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1260" y="2529348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828800" y="301850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11" imgW="774360" imgH="838080" progId="Equation.DSMT4">
                  <p:embed/>
                </p:oleObj>
              </mc:Choice>
              <mc:Fallback>
                <p:oleObj name="Equation" r:id="rId11" imgW="774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01850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Solving Equations with Logarithms (cont.)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48640" y="1295400"/>
          <a:ext cx="4343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3" imgW="4343400" imgH="571320" progId="Equation.DSMT4">
                  <p:embed/>
                </p:oleObj>
              </mc:Choice>
              <mc:Fallback>
                <p:oleObj name="Equation" r:id="rId3" imgW="434340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5400"/>
                        <a:ext cx="4343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1901952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Solution: </a:t>
            </a:r>
            <a:endParaRPr lang="en-US" sz="2800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043448" y="2514600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5" imgW="3848040" imgH="571320" progId="Equation.DSMT4">
                  <p:embed/>
                </p:oleObj>
              </mc:Choice>
              <mc:Fallback>
                <p:oleObj name="Equation" r:id="rId5" imgW="384804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448" y="2514600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347452" y="3170904"/>
          <a:ext cx="2540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7" imgW="2539800" imgH="1028520" progId="Equation.DSMT4">
                  <p:embed/>
                </p:oleObj>
              </mc:Choice>
              <mc:Fallback>
                <p:oleObj name="Equation" r:id="rId7" imgW="253980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452" y="3170904"/>
                        <a:ext cx="2540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5624052" y="3581400"/>
          <a:ext cx="1473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9" imgW="1473120" imgH="304560" progId="Equation.DSMT4">
                  <p:embed/>
                </p:oleObj>
              </mc:Choice>
              <mc:Fallback>
                <p:oleObj name="Equation" r:id="rId9" imgW="147312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4052" y="3581400"/>
                        <a:ext cx="1473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1828800" y="4311444"/>
          <a:ext cx="30607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11" imgW="3060360" imgH="1079280" progId="Equation.DSMT4">
                  <p:embed/>
                </p:oleObj>
              </mc:Choice>
              <mc:Fallback>
                <p:oleObj name="Equation" r:id="rId11" imgW="3060360" imgH="1079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311444"/>
                        <a:ext cx="30607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5613400" y="4739148"/>
          <a:ext cx="2311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13" imgW="2311200" imgH="304560" progId="Equation.DSMT4">
                  <p:embed/>
                </p:oleObj>
              </mc:Choice>
              <mc:Fallback>
                <p:oleObj name="Equation" r:id="rId13" imgW="231120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739148"/>
                        <a:ext cx="2311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3177048" y="54864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15" imgW="1714320" imgH="469800" progId="Equation.DSMT4">
                  <p:embed/>
                </p:oleObj>
              </mc:Choice>
              <mc:Fallback>
                <p:oleObj name="Equation" r:id="rId15" imgW="17143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048" y="54864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5638800" y="5638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17" imgW="927000" imgH="279360" progId="Equation.DSMT4">
                  <p:embed/>
                </p:oleObj>
              </mc:Choice>
              <mc:Fallback>
                <p:oleObj name="Equation" r:id="rId17" imgW="927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6388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Solving Equations with Logarithms (cont.)</a:t>
            </a:r>
          </a:p>
        </p:txBody>
      </p:sp>
      <p:graphicFrame>
        <p:nvGraphicFramePr>
          <p:cNvPr id="158724" name="Object 4"/>
          <p:cNvGraphicFramePr>
            <a:graphicFrameLocks noChangeAspect="1"/>
          </p:cNvGraphicFramePr>
          <p:nvPr/>
        </p:nvGraphicFramePr>
        <p:xfrm>
          <a:off x="548640" y="3009900"/>
          <a:ext cx="786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" imgW="7860960" imgH="469800" progId="Equation.DSMT4">
                  <p:embed/>
                </p:oleObj>
              </mc:Choice>
              <mc:Fallback>
                <p:oleObj name="Equation" r:id="rId3" imgW="78609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009900"/>
                        <a:ext cx="786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962400" y="1494092"/>
          <a:ext cx="2362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5" imgW="2361960" imgH="622080" progId="Equation.DSMT4">
                  <p:embed/>
                </p:oleObj>
              </mc:Choice>
              <mc:Fallback>
                <p:oleObj name="Equation" r:id="rId5" imgW="236196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494092"/>
                        <a:ext cx="2362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585452" y="1371600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7" imgW="1320480" imgH="380880" progId="Equation.DSMT4">
                  <p:embed/>
                </p:oleObj>
              </mc:Choice>
              <mc:Fallback>
                <p:oleObj name="Equation" r:id="rId7" imgW="1320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452" y="1371600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057400" y="2163096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9" imgW="1320480" imgH="380880" progId="Equation.DSMT4">
                  <p:embed/>
                </p:oleObj>
              </mc:Choice>
              <mc:Fallback>
                <p:oleObj name="Equation" r:id="rId9" imgW="1320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163096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347663" indent="-347663">
              <a:buFont typeface="Courier New" pitchFamily="49" charset="0"/>
              <a:buChar char="o"/>
            </a:pPr>
            <a:r>
              <a:rPr lang="en-US" dirty="0"/>
              <a:t>Solve exponential equations in which the bases are the same. </a:t>
            </a:r>
          </a:p>
          <a:p>
            <a:pPr marL="347663" indent="-347663">
              <a:buFont typeface="Courier New" pitchFamily="49" charset="0"/>
              <a:buChar char="o"/>
            </a:pPr>
            <a:r>
              <a:rPr lang="en-US" dirty="0"/>
              <a:t>Solve exponential equations in which the bases are not the same. </a:t>
            </a:r>
          </a:p>
          <a:p>
            <a:pPr marL="347663" indent="-347663">
              <a:buFont typeface="Courier New" pitchFamily="49" charset="0"/>
              <a:buChar char="o"/>
            </a:pPr>
            <a:r>
              <a:rPr lang="en-US" dirty="0"/>
              <a:t>Solve equations with logarithms. </a:t>
            </a:r>
          </a:p>
          <a:p>
            <a:pPr marL="347663" indent="-347663">
              <a:buFont typeface="Courier New" pitchFamily="49" charset="0"/>
              <a:buChar char="o"/>
            </a:pPr>
            <a:r>
              <a:rPr lang="en-US" dirty="0"/>
              <a:t>Use the change-of-base formula and a calculator to evaluate logarithmic expressions.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Change-of-Base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Change-of-Base Formula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≠ 1,</a:t>
            </a:r>
          </a:p>
        </p:txBody>
      </p:sp>
      <p:graphicFrame>
        <p:nvGraphicFramePr>
          <p:cNvPr id="159746" name="Object 2"/>
          <p:cNvGraphicFramePr>
            <a:graphicFrameLocks noChangeAspect="1"/>
          </p:cNvGraphicFramePr>
          <p:nvPr/>
        </p:nvGraphicFramePr>
        <p:xfrm>
          <a:off x="3155950" y="2470356"/>
          <a:ext cx="2057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3" imgW="2057400" imgH="927000" progId="Equation.DSMT4">
                  <p:embed/>
                </p:oleObj>
              </mc:Choice>
              <mc:Fallback>
                <p:oleObj name="Equation" r:id="rId3" imgW="205740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0" y="2470356"/>
                        <a:ext cx="2057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Change-of-Base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change-of-base formula to evaluate the expressions in </a:t>
            </a:r>
            <a:r>
              <a:rPr lang="en-US" b="1" dirty="0"/>
              <a:t>a. </a:t>
            </a:r>
            <a:r>
              <a:rPr lang="en-US" dirty="0"/>
              <a:t>and</a:t>
            </a:r>
            <a:r>
              <a:rPr lang="en-US" b="1" dirty="0"/>
              <a:t> b. </a:t>
            </a:r>
            <a:r>
              <a:rPr lang="en-US" dirty="0"/>
              <a:t>and to solve the equation in</a:t>
            </a:r>
            <a:r>
              <a:rPr lang="en-US" b="1" dirty="0"/>
              <a:t> c.</a:t>
            </a:r>
          </a:p>
          <a:p>
            <a:endParaRPr lang="en-US" b="1" dirty="0"/>
          </a:p>
          <a:p>
            <a:r>
              <a:rPr lang="en-US" b="1" dirty="0"/>
              <a:t>Solution: </a:t>
            </a:r>
            <a:r>
              <a:rPr lang="en-US" dirty="0"/>
              <a:t>This expression can be evaluated by using either base 10 or base </a:t>
            </a:r>
            <a:r>
              <a:rPr lang="en-US" i="1" dirty="0"/>
              <a:t>e </a:t>
            </a:r>
            <a:r>
              <a:rPr lang="en-US" dirty="0"/>
              <a:t>since both are easily available on a calculator.</a:t>
            </a:r>
          </a:p>
          <a:p>
            <a:endParaRPr lang="en-US" dirty="0"/>
          </a:p>
        </p:txBody>
      </p:sp>
      <p:graphicFrame>
        <p:nvGraphicFramePr>
          <p:cNvPr id="160770" name="Object 2"/>
          <p:cNvGraphicFramePr>
            <a:graphicFrameLocks noChangeAspect="1"/>
          </p:cNvGraphicFramePr>
          <p:nvPr/>
        </p:nvGraphicFramePr>
        <p:xfrm>
          <a:off x="548148" y="2286000"/>
          <a:ext cx="170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3" imgW="1701720" imgH="431640" progId="Equation.DSMT4">
                  <p:embed/>
                </p:oleObj>
              </mc:Choice>
              <mc:Fallback>
                <p:oleObj name="Equation" r:id="rId3" imgW="170172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48" y="2286000"/>
                        <a:ext cx="1701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548640" y="4572000"/>
          <a:ext cx="1244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5" imgW="1244520" imgH="431640" progId="Equation.DSMT4">
                  <p:embed/>
                </p:oleObj>
              </mc:Choice>
              <mc:Fallback>
                <p:oleObj name="Equation" r:id="rId5" imgW="124452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572000"/>
                        <a:ext cx="1244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900904" y="4340940"/>
          <a:ext cx="1244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Equation" r:id="rId7" imgW="1244520" imgH="927000" progId="Equation.DSMT4">
                  <p:embed/>
                </p:oleObj>
              </mc:Choice>
              <mc:Fallback>
                <p:oleObj name="Equation" r:id="rId7" imgW="124452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904" y="4340940"/>
                        <a:ext cx="1244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181556" y="43434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Equation" r:id="rId9" imgW="1320480" imgH="838080" progId="Equation.DSMT4">
                  <p:embed/>
                </p:oleObj>
              </mc:Choice>
              <mc:Fallback>
                <p:oleObj name="Equation" r:id="rId9" imgW="1320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556" y="43434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4535948" y="4616244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Equation" r:id="rId11" imgW="1257120" imgH="279360" progId="Equation.DSMT4">
                  <p:embed/>
                </p:oleObj>
              </mc:Choice>
              <mc:Fallback>
                <p:oleObj name="Equation" r:id="rId11" imgW="12571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5948" y="4616244"/>
                        <a:ext cx="1257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894408"/>
              </p:ext>
            </p:extLst>
          </p:nvPr>
        </p:nvGraphicFramePr>
        <p:xfrm>
          <a:off x="6110288" y="4662488"/>
          <a:ext cx="2235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Equation" r:id="rId13" imgW="2234880" imgH="304560" progId="Equation.DSMT4">
                  <p:embed/>
                </p:oleObj>
              </mc:Choice>
              <mc:Fallback>
                <p:oleObj name="Equation" r:id="rId13" imgW="223488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288" y="4662488"/>
                        <a:ext cx="2235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Change-of-Base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2118360"/>
          </a:xfrm>
        </p:spPr>
        <p:txBody>
          <a:bodyPr/>
          <a:lstStyle/>
          <a:p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160770" name="Object 2"/>
          <p:cNvGraphicFramePr>
            <a:graphicFrameLocks noChangeAspect="1"/>
          </p:cNvGraphicFramePr>
          <p:nvPr/>
        </p:nvGraphicFramePr>
        <p:xfrm>
          <a:off x="548640" y="3073400"/>
          <a:ext cx="2057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3" imgW="2057400" imgH="431640" progId="Equation.DSMT4">
                  <p:embed/>
                </p:oleObj>
              </mc:Choice>
              <mc:Fallback>
                <p:oleObj name="Equation" r:id="rId3" imgW="205740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073400"/>
                        <a:ext cx="2057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6019800" y="5029200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rounded values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530352" y="1327150"/>
          <a:ext cx="82550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5" imgW="8254800" imgH="1396800" progId="Equation.DSMT4">
                  <p:embed/>
                </p:oleObj>
              </mc:Choice>
              <mc:Fallback>
                <p:oleObj name="Equation" r:id="rId5" imgW="8254800" imgH="1396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27150"/>
                        <a:ext cx="82550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990600" y="4572000"/>
          <a:ext cx="160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7" imgW="1600200" imgH="431640" progId="Equation.DSMT4">
                  <p:embed/>
                </p:oleObj>
              </mc:Choice>
              <mc:Fallback>
                <p:oleObj name="Equation" r:id="rId7" imgW="160020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572000"/>
                        <a:ext cx="1600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590800" y="4330700"/>
          <a:ext cx="1790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9" imgW="1790640" imgH="927000" progId="Equation.DSMT4">
                  <p:embed/>
                </p:oleObj>
              </mc:Choice>
              <mc:Fallback>
                <p:oleObj name="Equation" r:id="rId9" imgW="179064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30700"/>
                        <a:ext cx="1790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451556" y="43434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11" imgW="1536480" imgH="838080" progId="Equation.DSMT4">
                  <p:embed/>
                </p:oleObj>
              </mc:Choice>
              <mc:Fallback>
                <p:oleObj name="Equation" r:id="rId11" imgW="1536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556" y="43434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6019800" y="46482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Equation" r:id="rId13" imgW="1485720" imgH="291960" progId="Equation.DSMT4">
                  <p:embed/>
                </p:oleObj>
              </mc:Choice>
              <mc:Fallback>
                <p:oleObj name="Equation" r:id="rId13" imgW="14857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6482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Change-of-Base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7760"/>
            <a:ext cx="8412480" cy="4572000"/>
          </a:xfrm>
        </p:spPr>
        <p:txBody>
          <a:bodyPr/>
          <a:lstStyle/>
          <a:p>
            <a:pPr marL="463550" indent="-463550"/>
            <a:r>
              <a:rPr lang="en-US" b="1" dirty="0"/>
              <a:t>c.	</a:t>
            </a:r>
            <a:r>
              <a:rPr lang="en-US" dirty="0"/>
              <a:t>Use the change-of-base formula to find the value of </a:t>
            </a:r>
            <a:r>
              <a:rPr lang="en-US" i="1" dirty="0"/>
              <a:t>x </a:t>
            </a:r>
            <a:r>
              <a:rPr lang="en-US" dirty="0"/>
              <a:t>(accurate to 4 decimal places) in the equation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baseline="30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16</a:t>
            </a:r>
            <a:r>
              <a:rPr lang="en-US" dirty="0"/>
              <a:t>.</a:t>
            </a:r>
          </a:p>
          <a:p>
            <a:r>
              <a:rPr lang="en-US" b="1" dirty="0"/>
              <a:t>Solution: </a:t>
            </a:r>
            <a:r>
              <a:rPr lang="en-US" dirty="0"/>
              <a:t>Because the base is 5, we can take log5 of both sides. (This method is not necessary, but it does show how the change-of-base formula can be used.)</a:t>
            </a: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2910348" y="3460956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quation" r:id="rId3" imgW="1028520" imgH="380880" progId="Equation.DSMT4">
                  <p:embed/>
                </p:oleObj>
              </mc:Choice>
              <mc:Fallback>
                <p:oleObj name="Equation" r:id="rId3" imgW="1028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348" y="3460956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057400" y="3971004"/>
          <a:ext cx="247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Equation" r:id="rId5" imgW="2476440" imgH="571320" progId="Equation.DSMT4">
                  <p:embed/>
                </p:oleObj>
              </mc:Choice>
              <mc:Fallback>
                <p:oleObj name="Equation" r:id="rId5" imgW="247644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71004"/>
                        <a:ext cx="2476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048000" y="4648200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7" imgW="1498320" imgH="431640" progId="Equation.DSMT4">
                  <p:embed/>
                </p:oleObj>
              </mc:Choice>
              <mc:Fallback>
                <p:oleObj name="Equation" r:id="rId7" imgW="149832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648200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3048000" y="518406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9" imgW="1218960" imgH="838080" progId="Equation.DSMT4">
                  <p:embed/>
                </p:oleObj>
              </mc:Choice>
              <mc:Fallback>
                <p:oleObj name="Equation" r:id="rId9" imgW="1218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18406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284408" y="5503608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2" name="Equation" r:id="rId11" imgW="1257120" imgH="279360" progId="Equation.DSMT4">
                  <p:embed/>
                </p:oleObj>
              </mc:Choice>
              <mc:Fallback>
                <p:oleObj name="Equation" r:id="rId11" imgW="12571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408" y="5503608"/>
                        <a:ext cx="1257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Solve each of the following equations. </a:t>
            </a:r>
          </a:p>
        </p:txBody>
      </p:sp>
      <p:graphicFrame>
        <p:nvGraphicFramePr>
          <p:cNvPr id="163842" name="Object 2"/>
          <p:cNvGraphicFramePr>
            <a:graphicFrameLocks noChangeAspect="1"/>
          </p:cNvGraphicFramePr>
          <p:nvPr/>
        </p:nvGraphicFramePr>
        <p:xfrm>
          <a:off x="548640" y="1981200"/>
          <a:ext cx="72009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Equation" r:id="rId3" imgW="7200720" imgH="2222280" progId="Equation.DSMT4">
                  <p:embed/>
                </p:oleObj>
              </mc:Choice>
              <mc:Fallback>
                <p:oleObj name="Equation" r:id="rId3" imgW="7200720" imgH="2222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81200"/>
                        <a:ext cx="7200900" cy="222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1.</a:t>
            </a:r>
            <a:r>
              <a:rPr lang="en-US" dirty="0"/>
              <a:t>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dirty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2.</a:t>
            </a:r>
            <a:r>
              <a:rPr lang="en-US" dirty="0"/>
              <a:t>	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  <a:sym typeface="Symbol"/>
              </a:rPr>
              <a:t></a:t>
            </a:r>
            <a:r>
              <a:rPr lang="en-US" dirty="0">
                <a:solidFill>
                  <a:srgbClr val="FF0000"/>
                </a:solidFill>
              </a:rPr>
              <a:t>1.8062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3.</a:t>
            </a:r>
            <a:r>
              <a:rPr lang="en-US" dirty="0"/>
              <a:t>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  <a:sym typeface="Symbol"/>
              </a:rPr>
              <a:t></a:t>
            </a:r>
            <a:r>
              <a:rPr lang="en-US" dirty="0">
                <a:solidFill>
                  <a:srgbClr val="FF0000"/>
                </a:solidFill>
              </a:rPr>
              <a:t> −0.7740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4.</a:t>
            </a:r>
            <a:r>
              <a:rPr lang="en-US" dirty="0"/>
              <a:t>	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= 10</a:t>
            </a:r>
            <a:r>
              <a:rPr lang="en-US" baseline="30000" dirty="0">
                <a:solidFill>
                  <a:srgbClr val="FF0000"/>
                </a:solidFill>
              </a:rPr>
              <a:t>3.01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  <a:sym typeface="Symbol"/>
              </a:rPr>
              <a:t></a:t>
            </a:r>
            <a:r>
              <a:rPr lang="en-US" dirty="0">
                <a:solidFill>
                  <a:srgbClr val="FF0000"/>
                </a:solidFill>
              </a:rPr>
              <a:t> 1023.2930</a:t>
            </a:r>
            <a:r>
              <a:rPr lang="en-US" dirty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5.</a:t>
            </a:r>
            <a:r>
              <a:rPr lang="en-US" dirty="0"/>
              <a:t>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e</a:t>
            </a:r>
            <a:r>
              <a:rPr lang="en-US" dirty="0">
                <a:solidFill>
                  <a:srgbClr val="FF0000"/>
                </a:solidFill>
              </a:rPr>
              <a:t> −2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  <a:sym typeface="Symbol"/>
              </a:rPr>
              <a:t></a:t>
            </a:r>
            <a:r>
              <a:rPr lang="en-US" dirty="0">
                <a:solidFill>
                  <a:srgbClr val="FF0000"/>
                </a:solidFill>
              </a:rPr>
              <a:t> 0.7183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Exponential Equations with </a:t>
            </a:r>
            <a:br>
              <a:rPr lang="en-US" dirty="0"/>
            </a:br>
            <a:r>
              <a:rPr lang="en-US" dirty="0"/>
              <a:t>the Same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of Real Exponents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positive real numbers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are any real numbers, then: </a:t>
            </a:r>
          </a:p>
        </p:txBody>
      </p:sp>
      <p:graphicFrame>
        <p:nvGraphicFramePr>
          <p:cNvPr id="115715" name="Object 3"/>
          <p:cNvGraphicFramePr>
            <a:graphicFrameLocks noChangeAspect="1"/>
          </p:cNvGraphicFramePr>
          <p:nvPr/>
        </p:nvGraphicFramePr>
        <p:xfrm>
          <a:off x="549275" y="2810796"/>
          <a:ext cx="72263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7226280" imgH="2933640" progId="Equation.DSMT4">
                  <p:embed/>
                </p:oleObj>
              </mc:Choice>
              <mc:Fallback>
                <p:oleObj name="Equation" r:id="rId3" imgW="7226280" imgH="2933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810796"/>
                        <a:ext cx="7226300" cy="293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Solving Exponential Equations with </a:t>
            </a:r>
            <a:br>
              <a:rPr lang="en-US" dirty="0"/>
            </a:br>
            <a:r>
              <a:rPr lang="en-US" dirty="0"/>
              <a:t>the Same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of Equations with Exponents and Logarithms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≠ 1, </a:t>
            </a:r>
          </a:p>
        </p:txBody>
      </p:sp>
      <p:graphicFrame>
        <p:nvGraphicFramePr>
          <p:cNvPr id="115715" name="Object 3"/>
          <p:cNvGraphicFramePr>
            <a:graphicFrameLocks noChangeAspect="1"/>
          </p:cNvGraphicFramePr>
          <p:nvPr/>
        </p:nvGraphicFramePr>
        <p:xfrm>
          <a:off x="530352" y="2984500"/>
          <a:ext cx="6807200" cy="265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6806880" imgH="2654280" progId="Equation.DSMT4">
                  <p:embed/>
                </p:oleObj>
              </mc:Choice>
              <mc:Fallback>
                <p:oleObj name="Equation" r:id="rId3" imgW="6806880" imgH="2654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84500"/>
                        <a:ext cx="6807200" cy="265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Solving Exponential Equations with the Same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equation for </a:t>
            </a:r>
            <a:r>
              <a:rPr lang="en-US" i="1" dirty="0"/>
              <a:t>x.</a:t>
            </a:r>
          </a:p>
          <a:p>
            <a:endParaRPr lang="en-US" i="1" dirty="0"/>
          </a:p>
          <a:p>
            <a:pPr>
              <a:spcBef>
                <a:spcPts val="1800"/>
              </a:spcBef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144386" name="Object 2"/>
          <p:cNvGraphicFramePr>
            <a:graphicFrameLocks noChangeAspect="1"/>
          </p:cNvGraphicFramePr>
          <p:nvPr/>
        </p:nvGraphicFramePr>
        <p:xfrm>
          <a:off x="548640" y="1888196"/>
          <a:ext cx="1866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3" imgW="1866600" imgH="431640" progId="Equation.DSMT4">
                  <p:embed/>
                </p:oleObj>
              </mc:Choice>
              <mc:Fallback>
                <p:oleObj name="Equation" r:id="rId3" imgW="186660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888196"/>
                        <a:ext cx="1866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271252" y="2453148"/>
          <a:ext cx="1409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5" imgW="1409400" imgH="419040" progId="Equation.DSMT4">
                  <p:embed/>
                </p:oleObj>
              </mc:Choice>
              <mc:Fallback>
                <p:oleObj name="Equation" r:id="rId5" imgW="14094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252" y="2453148"/>
                        <a:ext cx="1409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053348" y="2637504"/>
          <a:ext cx="1752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7" imgW="1752480" imgH="304560" progId="Equation.DSMT4">
                  <p:embed/>
                </p:oleObj>
              </mc:Choice>
              <mc:Fallback>
                <p:oleObj name="Equation" r:id="rId7" imgW="17524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3348" y="2637504"/>
                        <a:ext cx="1752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086896" y="3094704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9" imgW="1536480" imgH="380880" progId="Equation.DSMT4">
                  <p:embed/>
                </p:oleObj>
              </mc:Choice>
              <mc:Fallback>
                <p:oleObj name="Equation" r:id="rId9" imgW="1536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896" y="3094704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038600" y="3227848"/>
          <a:ext cx="3911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11" imgW="3911400" imgH="596880" progId="Equation.DSMT4">
                  <p:embed/>
                </p:oleObj>
              </mc:Choice>
              <mc:Fallback>
                <p:oleObj name="Equation" r:id="rId11" imgW="3911400" imgH="596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227848"/>
                        <a:ext cx="3911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418304" y="3795252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13" imgW="2031840" imgH="380880" progId="Equation.DSMT4">
                  <p:embed/>
                </p:oleObj>
              </mc:Choice>
              <mc:Fallback>
                <p:oleObj name="Equation" r:id="rId13" imgW="203184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304" y="3795252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038600" y="3915696"/>
          <a:ext cx="1181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15" imgW="1180800" imgH="241200" progId="Equation.DSMT4">
                  <p:embed/>
                </p:oleObj>
              </mc:Choice>
              <mc:Fallback>
                <p:oleObj name="Equation" r:id="rId15" imgW="118080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915696"/>
                        <a:ext cx="1181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1066800" y="4358148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17" imgW="2387520" imgH="469800" progId="Equation.DSMT4">
                  <p:embed/>
                </p:oleObj>
              </mc:Choice>
              <mc:Fallback>
                <p:oleObj name="Equation" r:id="rId17" imgW="238752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358148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1219200" y="4982496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19" imgW="723600" imgH="279360" progId="Equation.DSMT4">
                  <p:embed/>
                </p:oleObj>
              </mc:Choice>
              <mc:Fallback>
                <p:oleObj name="Equation" r:id="rId19" imgW="7236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982496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2161310" y="5029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21" imgW="342720" imgH="241200" progId="Equation.DSMT4">
                  <p:embed/>
                </p:oleObj>
              </mc:Choice>
              <mc:Fallback>
                <p:oleObj name="Equation" r:id="rId21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1310" y="5029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2722420" y="499970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23" imgW="927000" imgH="279360" progId="Equation.DSMT4">
                  <p:embed/>
                </p:oleObj>
              </mc:Choice>
              <mc:Fallback>
                <p:oleObj name="Equation" r:id="rId23" imgW="9270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2420" y="4999704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Solving Exponential Equations with the Same Base (cont.)</a:t>
            </a:r>
          </a:p>
        </p:txBody>
      </p:sp>
      <p:graphicFrame>
        <p:nvGraphicFramePr>
          <p:cNvPr id="144386" name="Object 2"/>
          <p:cNvGraphicFramePr>
            <a:graphicFrameLocks noChangeAspect="1"/>
          </p:cNvGraphicFramePr>
          <p:nvPr/>
        </p:nvGraphicFramePr>
        <p:xfrm>
          <a:off x="548640" y="1295400"/>
          <a:ext cx="204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3" imgW="2044440" imgH="380880" progId="Equation.DSMT4">
                  <p:embed/>
                </p:oleObj>
              </mc:Choice>
              <mc:Fallback>
                <p:oleObj name="Equation" r:id="rId3" imgW="204444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5400"/>
                        <a:ext cx="204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1901952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Solution: </a:t>
            </a:r>
            <a:endParaRPr lang="en-US" sz="2800" dirty="0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104104" y="1966452"/>
          <a:ext cx="157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5" imgW="1574640" imgH="380880" progId="Equation.DSMT4">
                  <p:embed/>
                </p:oleObj>
              </mc:Choice>
              <mc:Fallback>
                <p:oleObj name="Equation" r:id="rId5" imgW="15746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104" y="1966452"/>
                        <a:ext cx="157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714500" y="2565400"/>
          <a:ext cx="2324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7" imgW="2323800" imgH="634680" progId="Equation.DSMT4">
                  <p:embed/>
                </p:oleObj>
              </mc:Choice>
              <mc:Fallback>
                <p:oleObj name="Equation" r:id="rId7" imgW="232380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565400"/>
                        <a:ext cx="2324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27904" y="3367548"/>
          <a:ext cx="1752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9" imgW="1752480" imgH="368280" progId="Equation.DSMT4">
                  <p:embed/>
                </p:oleObj>
              </mc:Choice>
              <mc:Fallback>
                <p:oleObj name="Equation" r:id="rId9" imgW="175248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904" y="3367548"/>
                        <a:ext cx="1752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67348" y="3962400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11" imgW="2234880" imgH="291960" progId="Equation.DSMT4">
                  <p:embed/>
                </p:oleObj>
              </mc:Choice>
              <mc:Fallback>
                <p:oleObj name="Equation" r:id="rId11" imgW="2234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348" y="3962400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590800" y="4739148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13" imgW="901440" imgH="291960" progId="Equation.DSMT4">
                  <p:embed/>
                </p:oleObj>
              </mc:Choice>
              <mc:Fallback>
                <p:oleObj name="Equation" r:id="rId13" imgW="901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39148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637504" y="52578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15" imgW="711000" imgH="279360" progId="Equation.DSMT4">
                  <p:embed/>
                </p:oleObj>
              </mc:Choice>
              <mc:Fallback>
                <p:oleObj name="Equation" r:id="rId15" imgW="7110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7504" y="52578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800600" y="2123360"/>
          <a:ext cx="2984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17" imgW="2984400" imgH="241200" progId="Equation.DSMT4">
                  <p:embed/>
                </p:oleObj>
              </mc:Choice>
              <mc:Fallback>
                <p:oleObj name="Equation" r:id="rId17" imgW="298440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123360"/>
                        <a:ext cx="2984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4800600" y="2767013"/>
          <a:ext cx="4152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19" imgW="4152600" imgH="520560" progId="Equation.DSMT4">
                  <p:embed/>
                </p:oleObj>
              </mc:Choice>
              <mc:Fallback>
                <p:oleObj name="Equation" r:id="rId19" imgW="4152600" imgH="520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767013"/>
                        <a:ext cx="4152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4800600" y="3338052"/>
          <a:ext cx="313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21" imgW="3136680" imgH="482400" progId="Equation.DSMT4">
                  <p:embed/>
                </p:oleObj>
              </mc:Choice>
              <mc:Fallback>
                <p:oleObj name="Equation" r:id="rId21" imgW="3136680" imgH="482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338052"/>
                        <a:ext cx="313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4800600" y="4038600"/>
          <a:ext cx="3911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23" imgW="3911400" imgH="558720" progId="Equation.DSMT4">
                  <p:embed/>
                </p:oleObj>
              </mc:Choice>
              <mc:Fallback>
                <p:oleObj name="Equation" r:id="rId23" imgW="3911400" imgH="55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038600"/>
                        <a:ext cx="3911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4800600" y="4798140"/>
          <a:ext cx="1181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25" imgW="1180800" imgH="241200" progId="Equation.DSMT4">
                  <p:embed/>
                </p:oleObj>
              </mc:Choice>
              <mc:Fallback>
                <p:oleObj name="Equation" r:id="rId25" imgW="1180800" imgH="241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98140"/>
                        <a:ext cx="1181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Exponential Equations with Different 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of the following exponential equations by taking the log (or ln) of both sides or by using the definition of logarithm as an exponent.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i="1" baseline="30000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  <a:latin typeface="Symbol" pitchFamily="82" charset="2"/>
              </a:rPr>
              <a:t>=</a:t>
            </a:r>
            <a:r>
              <a:rPr lang="en-US" i="1" baseline="30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2.1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Solution: </a:t>
            </a:r>
            <a:r>
              <a:rPr lang="en-US" dirty="0"/>
              <a:t>First, take the log of both sides, and then use the definition of logarithm as an exponent as follows.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752600" y="4220496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" imgW="1396800" imgH="380880" progId="Equation.DSMT4">
                  <p:embed/>
                </p:oleObj>
              </mc:Choice>
              <mc:Fallback>
                <p:oleObj name="Equation" r:id="rId3" imgW="1396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220496"/>
                        <a:ext cx="139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043448" y="4800600"/>
          <a:ext cx="255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5" imgW="2552400" imgH="571320" progId="Equation.DSMT4">
                  <p:embed/>
                </p:oleObj>
              </mc:Choice>
              <mc:Fallback>
                <p:oleObj name="Equation" r:id="rId5" imgW="255240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448" y="4800600"/>
                        <a:ext cx="2552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981200" y="5486400"/>
          <a:ext cx="1612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7" imgW="1612800" imgH="368280" progId="Equation.DSMT4">
                  <p:embed/>
                </p:oleObj>
              </mc:Choice>
              <mc:Fallback>
                <p:oleObj name="Equation" r:id="rId7" imgW="16128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486400"/>
                        <a:ext cx="1612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038600" y="4953000"/>
          <a:ext cx="274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9" imgW="2743200" imgH="279360" progId="Equation.DSMT4">
                  <p:embed/>
                </p:oleObj>
              </mc:Choice>
              <mc:Fallback>
                <p:oleObj name="Equation" r:id="rId9" imgW="2743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953000"/>
                        <a:ext cx="274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038600" y="5562600"/>
          <a:ext cx="421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1" imgW="4216320" imgH="279360" progId="Equation.DSMT4">
                  <p:embed/>
                </p:oleObj>
              </mc:Choice>
              <mc:Fallback>
                <p:oleObj name="Equation" r:id="rId11" imgW="42163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562600"/>
                        <a:ext cx="421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Use a calculator to find a decimal approximation:</a:t>
            </a:r>
          </a:p>
          <a:p>
            <a:endParaRPr lang="en-US" dirty="0"/>
          </a:p>
        </p:txBody>
      </p:sp>
      <p:graphicFrame>
        <p:nvGraphicFramePr>
          <p:cNvPr id="146434" name="Object 2"/>
          <p:cNvGraphicFramePr>
            <a:graphicFrameLocks noChangeAspect="1"/>
          </p:cNvGraphicFramePr>
          <p:nvPr/>
        </p:nvGraphicFramePr>
        <p:xfrm>
          <a:off x="1325300" y="14097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1498320" imgH="838080" progId="Equation.DSMT4">
                  <p:embed/>
                </p:oleObj>
              </mc:Choice>
              <mc:Fallback>
                <p:oleObj name="Equation" r:id="rId3" imgW="14983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300" y="14097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371600" y="3200400"/>
          <a:ext cx="1739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5" imgW="1739880" imgH="876240" progId="Equation.DSMT4">
                  <p:embed/>
                </p:oleObj>
              </mc:Choice>
              <mc:Fallback>
                <p:oleObj name="Equation" r:id="rId5" imgW="173988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00400"/>
                        <a:ext cx="1739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124200" y="3247104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1333440" imgH="838080" progId="Equation.DSMT4">
                  <p:embed/>
                </p:oleObj>
              </mc:Choice>
              <mc:Fallback>
                <p:oleObj name="Equation" r:id="rId7" imgW="1333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247104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495800" y="350520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1358640" imgH="291960" progId="Equation.DSMT4">
                  <p:embed/>
                </p:oleObj>
              </mc:Choice>
              <mc:Fallback>
                <p:oleObj name="Equation" r:id="rId9" imgW="1358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505200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157748"/>
            <a:ext cx="8229600" cy="4572000"/>
          </a:xfrm>
        </p:spPr>
        <p:txBody>
          <a:bodyPr/>
          <a:lstStyle/>
          <a:p>
            <a:endParaRPr lang="en-US" b="1" dirty="0"/>
          </a:p>
          <a:p>
            <a:r>
              <a:rPr lang="en-US" b="1" dirty="0"/>
              <a:t>Solution: </a:t>
            </a:r>
            <a:r>
              <a:rPr lang="en-US" dirty="0"/>
              <a:t>The base is 6, not 10 or </a:t>
            </a:r>
            <a:r>
              <a:rPr lang="en-US" i="1" dirty="0"/>
              <a:t>e</a:t>
            </a:r>
            <a:r>
              <a:rPr lang="en-US" dirty="0"/>
              <a:t>, but we can solve by taking the </a:t>
            </a:r>
            <a:r>
              <a:rPr lang="en-US" b="1" dirty="0"/>
              <a:t>log</a:t>
            </a:r>
            <a:r>
              <a:rPr lang="en-US" dirty="0"/>
              <a:t> of both sides or by taking the </a:t>
            </a:r>
            <a:r>
              <a:rPr lang="en-US" b="1" dirty="0"/>
              <a:t>ln</a:t>
            </a:r>
            <a:r>
              <a:rPr lang="en-US" dirty="0"/>
              <a:t> of both sides. The result is the same.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048000"/>
            <a:ext cx="84582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u="sng" dirty="0"/>
              <a:t>Taking the log of both sides:</a:t>
            </a:r>
            <a:endParaRPr lang="en-US" sz="2600" dirty="0"/>
          </a:p>
        </p:txBody>
      </p:sp>
      <p:graphicFrame>
        <p:nvGraphicFramePr>
          <p:cNvPr id="148486" name="Object 6"/>
          <p:cNvGraphicFramePr>
            <a:graphicFrameLocks noChangeAspect="1"/>
          </p:cNvGraphicFramePr>
          <p:nvPr/>
        </p:nvGraphicFramePr>
        <p:xfrm>
          <a:off x="548640" y="1249188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3" imgW="1523880" imgH="380880" progId="Equation.DSMT4">
                  <p:embed/>
                </p:oleObj>
              </mc:Choice>
              <mc:Fallback>
                <p:oleObj name="Equation" r:id="rId3" imgW="152388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49188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677696" y="3030792"/>
            <a:ext cx="41794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/>
              <a:t>Taking the ln of both sides:</a:t>
            </a:r>
            <a:endParaRPr lang="en-US" sz="2800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881648" y="35814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5" imgW="1028520" imgH="380880" progId="Equation.DSMT4">
                  <p:embed/>
                </p:oleObj>
              </mc:Choice>
              <mc:Fallback>
                <p:oleObj name="Equation" r:id="rId5" imgW="1028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648" y="35814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415844" y="4112340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7" imgW="1955520" imgH="469800" progId="Equation.DSMT4">
                  <p:embed/>
                </p:oleObj>
              </mc:Choice>
              <mc:Fallback>
                <p:oleObj name="Equation" r:id="rId7" imgW="19555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844" y="4112340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219200" y="4648200"/>
          <a:ext cx="2159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9" imgW="2158920" imgH="393480" progId="Equation.DSMT4">
                  <p:embed/>
                </p:oleObj>
              </mc:Choice>
              <mc:Fallback>
                <p:oleObj name="Equation" r:id="rId9" imgW="215892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648200"/>
                        <a:ext cx="2159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027904" y="5058696"/>
          <a:ext cx="1409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11" imgW="1409400" imgH="927000" progId="Equation.DSMT4">
                  <p:embed/>
                </p:oleObj>
              </mc:Choice>
              <mc:Fallback>
                <p:oleObj name="Equation" r:id="rId11" imgW="140940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904" y="5058696"/>
                        <a:ext cx="1409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6096000" y="3657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13" imgW="1028520" imgH="380880" progId="Equation.DSMT4">
                  <p:embed/>
                </p:oleObj>
              </mc:Choice>
              <mc:Fallback>
                <p:oleObj name="Equation" r:id="rId13" imgW="102852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657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835444" y="4161504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15" imgW="1587240" imgH="469800" progId="Equation.DSMT4">
                  <p:embed/>
                </p:oleObj>
              </mc:Choice>
              <mc:Fallback>
                <p:oleObj name="Equation" r:id="rId15" imgW="15872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444" y="4161504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638800" y="4707192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17" imgW="1777680" imgH="393480" progId="Equation.DSMT4">
                  <p:embed/>
                </p:oleObj>
              </mc:Choice>
              <mc:Fallback>
                <p:oleObj name="Equation" r:id="rId17" imgW="177768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707192"/>
                        <a:ext cx="1778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6233652" y="5139404"/>
          <a:ext cx="121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19" imgW="1218960" imgH="927000" progId="Equation.DSMT4">
                  <p:embed/>
                </p:oleObj>
              </mc:Choice>
              <mc:Fallback>
                <p:oleObj name="Equation" r:id="rId19" imgW="1218960" imgH="927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3652" y="5139404"/>
                        <a:ext cx="1219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489</Words>
  <Application>Microsoft Office PowerPoint</Application>
  <PresentationFormat>On-screen Show (4:3)</PresentationFormat>
  <Paragraphs>72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Symbol</vt:lpstr>
      <vt:lpstr>Courier New</vt:lpstr>
      <vt:lpstr>Office Theme</vt:lpstr>
      <vt:lpstr>Equation</vt:lpstr>
      <vt:lpstr>Section 8.7</vt:lpstr>
      <vt:lpstr>Objectives</vt:lpstr>
      <vt:lpstr>Solving Exponential Equations with  the Same Base</vt:lpstr>
      <vt:lpstr>Solving Exponential Equations with  the Same Base</vt:lpstr>
      <vt:lpstr>Example 1: Solving Exponential Equations with the Same Base</vt:lpstr>
      <vt:lpstr>Example 1: Solving Exponential Equations with the Same Base (cont.)</vt:lpstr>
      <vt:lpstr>Example 2: Solving Exponential Equations with Different Bases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3: Solving Equations with Logarithms </vt:lpstr>
      <vt:lpstr>Example 3: Solving Equations with Logarithms (cont.)</vt:lpstr>
      <vt:lpstr>Example 3: Solving Equations with Logarithms (cont.)</vt:lpstr>
      <vt:lpstr>Example 3: Solving Equations with Logarithms (cont.)</vt:lpstr>
      <vt:lpstr>Example 3: Solving Equations with Logarithms (cont.)</vt:lpstr>
      <vt:lpstr>Example 3: Solving Equations with Logarithms (cont.)</vt:lpstr>
      <vt:lpstr>Example 3: Solving Equations with Logarithms (cont.)</vt:lpstr>
      <vt:lpstr>Change-of-Base</vt:lpstr>
      <vt:lpstr>Example 4: Change-of-Base</vt:lpstr>
      <vt:lpstr>Example 4: Change-of-Base (cont.)</vt:lpstr>
      <vt:lpstr>Example 4: Change-of-Base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56</cp:revision>
  <dcterms:created xsi:type="dcterms:W3CDTF">2013-04-26T14:43:13Z</dcterms:created>
  <dcterms:modified xsi:type="dcterms:W3CDTF">2016-10-03T13:45:31Z</dcterms:modified>
</cp:coreProperties>
</file>