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23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02F27-4EC4-486B-B9C8-0BE75A3C0AB4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C653-85E2-4CDD-99CC-7F68436D81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92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Half-life of Radium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half-life</a:t>
            </a:r>
            <a:r>
              <a:rPr lang="en-US" dirty="0"/>
              <a:t> of a substance is the time needed for the substance to decay to one-half of its original amount. The half-life of </a:t>
            </a:r>
            <a:r>
              <a:rPr lang="en-US" dirty="0">
                <a:solidFill>
                  <a:srgbClr val="0000FF"/>
                </a:solidFill>
              </a:rPr>
              <a:t>radium-226</a:t>
            </a:r>
            <a:r>
              <a:rPr lang="en-US" dirty="0"/>
              <a:t>, a common isotope of radium, is </a:t>
            </a:r>
            <a:r>
              <a:rPr lang="en-US" dirty="0">
                <a:solidFill>
                  <a:srgbClr val="0000FF"/>
                </a:solidFill>
              </a:rPr>
              <a:t>1620 years</a:t>
            </a:r>
            <a:r>
              <a:rPr lang="en-US" dirty="0"/>
              <a:t>. If </a:t>
            </a:r>
            <a:r>
              <a:rPr lang="en-US" dirty="0">
                <a:solidFill>
                  <a:srgbClr val="0000FF"/>
                </a:solidFill>
              </a:rPr>
              <a:t>10 grams </a:t>
            </a:r>
            <a:r>
              <a:rPr lang="en-US" dirty="0"/>
              <a:t>are present today, how many grams will remain in </a:t>
            </a:r>
            <a:r>
              <a:rPr lang="en-US" dirty="0">
                <a:solidFill>
                  <a:srgbClr val="0000FF"/>
                </a:solidFill>
              </a:rPr>
              <a:t>500 years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b="1" dirty="0"/>
              <a:t>Solution:</a:t>
            </a:r>
          </a:p>
          <a:p>
            <a:pPr marL="0" indent="0">
              <a:buNone/>
            </a:pPr>
            <a:r>
              <a:rPr lang="en-US" dirty="0"/>
              <a:t>The model for radioactive decay is                    Since the half-life is 1620 years, if we assume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= 10 g, then </a:t>
            </a:r>
            <a:r>
              <a:rPr lang="en-US" i="1" dirty="0"/>
              <a:t>y</a:t>
            </a:r>
            <a:r>
              <a:rPr lang="en-US" dirty="0"/>
              <a:t> would be 5 g after 1620 years. We solve for </a:t>
            </a:r>
            <a:r>
              <a:rPr lang="en-US" i="1" dirty="0"/>
              <a:t>k</a:t>
            </a:r>
            <a:r>
              <a:rPr lang="en-US" dirty="0"/>
              <a:t> as follows.</a:t>
            </a:r>
          </a:p>
        </p:txBody>
      </p:sp>
      <p:graphicFrame>
        <p:nvGraphicFramePr>
          <p:cNvPr id="134146" name="Object 2"/>
          <p:cNvGraphicFramePr>
            <a:graphicFrameLocks noChangeAspect="1"/>
          </p:cNvGraphicFramePr>
          <p:nvPr/>
        </p:nvGraphicFramePr>
        <p:xfrm>
          <a:off x="5559040" y="4085304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1434960" imgH="469800" progId="Equation.DSMT4">
                  <p:embed/>
                </p:oleObj>
              </mc:Choice>
              <mc:Fallback>
                <p:oleObj name="Equation" r:id="rId3" imgW="14349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040" y="4085304"/>
                        <a:ext cx="143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Half-life of Radium 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799304" y="13716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3" imgW="1854000" imgH="419040" progId="Equation.DSMT4">
                  <p:embed/>
                </p:oleObj>
              </mc:Choice>
              <mc:Fallback>
                <p:oleObj name="Equation" r:id="rId3" imgW="185400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9304" y="13716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771391"/>
              </p:ext>
            </p:extLst>
          </p:nvPr>
        </p:nvGraphicFramePr>
        <p:xfrm>
          <a:off x="4476750" y="1447800"/>
          <a:ext cx="4051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5" imgW="4051080" imgH="431640" progId="Equation.DSMT4">
                  <p:embed/>
                </p:oleObj>
              </mc:Choice>
              <mc:Fallback>
                <p:oleObj name="Equation" r:id="rId5" imgW="40510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1447800"/>
                        <a:ext cx="4051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553496" y="19812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7" imgW="1600200" imgH="838080" progId="Equation.DSMT4">
                  <p:embed/>
                </p:oleObj>
              </mc:Choice>
              <mc:Fallback>
                <p:oleObj name="Equation" r:id="rId7" imgW="1600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496" y="19812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572000" y="228600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9" imgW="1117440" imgH="304560" progId="Equation.DSMT4">
                  <p:embed/>
                </p:oleObj>
              </mc:Choice>
              <mc:Fallback>
                <p:oleObj name="Equation" r:id="rId9" imgW="111744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286000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020096" y="2925096"/>
          <a:ext cx="269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1" imgW="2692080" imgH="571320" progId="Equation.DSMT4">
                  <p:embed/>
                </p:oleObj>
              </mc:Choice>
              <mc:Fallback>
                <p:oleObj name="Equation" r:id="rId11" imgW="26920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2925096"/>
                        <a:ext cx="2692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586748" y="3109452"/>
          <a:ext cx="354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3" imgW="3543120" imgH="279360" progId="Equation.DSMT4">
                  <p:embed/>
                </p:oleObj>
              </mc:Choice>
              <mc:Fallback>
                <p:oleObj name="Equation" r:id="rId13" imgW="3543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748" y="3109452"/>
                        <a:ext cx="354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005348" y="3581400"/>
          <a:ext cx="295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5" imgW="2958840" imgH="469800" progId="Equation.DSMT4">
                  <p:embed/>
                </p:oleObj>
              </mc:Choice>
              <mc:Fallback>
                <p:oleObj name="Equation" r:id="rId15" imgW="2958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3581400"/>
                        <a:ext cx="295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572000" y="3657600"/>
          <a:ext cx="370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7" imgW="3708360" imgH="368280" progId="Equation.DSMT4">
                  <p:embed/>
                </p:oleObj>
              </mc:Choice>
              <mc:Fallback>
                <p:oleObj name="Equation" r:id="rId17" imgW="3708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57600"/>
                        <a:ext cx="370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782096" y="4191000"/>
          <a:ext cx="1549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9" imgW="1549080" imgH="876240" progId="Equation.DSMT4">
                  <p:embed/>
                </p:oleObj>
              </mc:Choice>
              <mc:Fallback>
                <p:oleObj name="Equation" r:id="rId19" imgW="1549080" imgH="876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096" y="4191000"/>
                        <a:ext cx="1549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352800" y="4220496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21" imgW="1536480" imgH="838080" progId="Equation.DSMT4">
                  <p:embed/>
                </p:oleObj>
              </mc:Choice>
              <mc:Fallback>
                <p:oleObj name="Equation" r:id="rId21" imgW="1536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20496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938252" y="4508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23" imgW="1815840" imgH="291960" progId="Equation.DSMT4">
                  <p:embed/>
                </p:oleObj>
              </mc:Choice>
              <mc:Fallback>
                <p:oleObj name="Equation" r:id="rId23" imgW="18158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252" y="4508500"/>
                        <a:ext cx="181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Half-life of Radium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Thus there will still be about </a:t>
            </a:r>
            <a:r>
              <a:rPr lang="en-US" dirty="0">
                <a:solidFill>
                  <a:srgbClr val="FF0000"/>
                </a:solidFill>
              </a:rPr>
              <a:t>8.07 g</a:t>
            </a:r>
            <a:r>
              <a:rPr lang="en-US" dirty="0"/>
              <a:t> of the radium-226 remaining after 500 years.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3400" y="1403556"/>
          <a:ext cx="415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4152600" imgH="469800" progId="Equation.DSMT4">
                  <p:embed/>
                </p:oleObj>
              </mc:Choice>
              <mc:Fallback>
                <p:oleObj name="Equation" r:id="rId3" imgW="4152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03556"/>
                        <a:ext cx="415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148" y="2086896"/>
          <a:ext cx="3594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3593880" imgH="393480" progId="Equation.DSMT4">
                  <p:embed/>
                </p:oleObj>
              </mc:Choice>
              <mc:Fallback>
                <p:oleObj name="Equation" r:id="rId5" imgW="35938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2086896"/>
                        <a:ext cx="3594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33400" y="2698956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666880" imgH="482400" progId="Equation.DSMT4">
                  <p:embed/>
                </p:oleObj>
              </mc:Choice>
              <mc:Fallback>
                <p:oleObj name="Equation" r:id="rId7" imgW="26668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98956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279060" y="27432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1523880" imgH="380880" progId="Equation.DSMT4">
                  <p:embed/>
                </p:oleObj>
              </mc:Choice>
              <mc:Fallback>
                <p:oleObj name="Equation" r:id="rId9" imgW="15238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060" y="27432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862052" y="27432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1" imgW="1892160" imgH="469800" progId="Equation.DSMT4">
                  <p:embed/>
                </p:oleObj>
              </mc:Choice>
              <mc:Fallback>
                <p:oleObj name="Equation" r:id="rId11" imgW="1892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052" y="27432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781800" y="28194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1002960" imgH="291960" progId="Equation.DSMT4">
                  <p:embed/>
                </p:oleObj>
              </mc:Choice>
              <mc:Fallback>
                <p:oleObj name="Equation" r:id="rId13" imgW="10029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8194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Newton’s Law of Cooling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the room temperature is </a:t>
            </a:r>
            <a:r>
              <a:rPr lang="en-US" dirty="0">
                <a:solidFill>
                  <a:srgbClr val="0000FF"/>
                </a:solidFill>
              </a:rPr>
              <a:t>70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/>
              <a:t>, and the temperature of a cup of tea is </a:t>
            </a:r>
            <a:r>
              <a:rPr lang="en-US" dirty="0">
                <a:solidFill>
                  <a:srgbClr val="0000FF"/>
                </a:solidFill>
              </a:rPr>
              <a:t>150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/>
              <a:t> when it is placed on the table. In 5 minutes, the tea cools to </a:t>
            </a:r>
            <a:r>
              <a:rPr lang="en-US" dirty="0">
                <a:solidFill>
                  <a:srgbClr val="0000FF"/>
                </a:solidFill>
              </a:rPr>
              <a:t>120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/>
              <a:t>. How long will it take for the tea to cool to 100</a:t>
            </a:r>
            <a:r>
              <a:rPr lang="en-US" dirty="0">
                <a:sym typeface="Symbol"/>
              </a:rPr>
              <a:t></a:t>
            </a:r>
            <a:r>
              <a:rPr lang="en-US" dirty="0"/>
              <a:t> ?</a:t>
            </a:r>
          </a:p>
          <a:p>
            <a:pPr marL="0" indent="0">
              <a:buNone/>
            </a:pPr>
            <a:r>
              <a:rPr lang="en-US" b="1" dirty="0"/>
              <a:t>Solution: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Using the formula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(Newton’s law of cooling), first find </a:t>
            </a:r>
            <a:r>
              <a:rPr lang="en-US" i="1" dirty="0"/>
              <a:t>A</a:t>
            </a:r>
            <a:r>
              <a:rPr lang="en-US" dirty="0"/>
              <a:t> 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then </a:t>
            </a:r>
            <a:r>
              <a:rPr lang="en-US" i="1" dirty="0"/>
              <a:t>k</a:t>
            </a:r>
            <a:r>
              <a:rPr lang="en-US" dirty="0"/>
              <a:t>. We know that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dirty="0">
                <a:solidFill>
                  <a:srgbClr val="000099"/>
                </a:solidFill>
              </a:rPr>
              <a:t> = 70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that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150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when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0</a:t>
            </a:r>
            <a:r>
              <a:rPr lang="en-US" dirty="0"/>
              <a:t>.  </a:t>
            </a:r>
          </a:p>
        </p:txBody>
      </p:sp>
      <p:pic>
        <p:nvPicPr>
          <p:cNvPr id="4" name="Picture 3" descr="samp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87" y="3609975"/>
            <a:ext cx="2157413" cy="2181225"/>
          </a:xfrm>
          <a:prstGeom prst="roundRect">
            <a:avLst/>
          </a:prstGeom>
        </p:spPr>
      </p:pic>
      <p:graphicFrame>
        <p:nvGraphicFramePr>
          <p:cNvPr id="137218" name="Object 2"/>
          <p:cNvGraphicFramePr>
            <a:graphicFrameLocks noChangeAspect="1"/>
          </p:cNvGraphicFramePr>
          <p:nvPr/>
        </p:nvGraphicFramePr>
        <p:xfrm>
          <a:off x="3192440" y="3642852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40" y="3642852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Newton’s Law of Cooling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Find </a:t>
            </a:r>
            <a:r>
              <a:rPr lang="en-US" i="1" dirty="0"/>
              <a:t>A</a:t>
            </a:r>
            <a:r>
              <a:rPr lang="en-US" dirty="0"/>
              <a:t> by substituting these values.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Therefore, the formula can be written as </a:t>
            </a:r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6477000" y="3915544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2197080" imgH="380880" progId="Equation.DSMT4">
                  <p:embed/>
                </p:oleObj>
              </mc:Choice>
              <mc:Fallback>
                <p:oleObj name="Equation" r:id="rId3" imgW="219708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915544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438400" y="1981200"/>
          <a:ext cx="247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2476440" imgH="419040" progId="Equation.DSMT4">
                  <p:embed/>
                </p:oleObj>
              </mc:Choice>
              <mc:Fallback>
                <p:oleObj name="Equation" r:id="rId5" imgW="247644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81200"/>
                        <a:ext cx="2476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438400" y="266700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2082600" imgH="291960" progId="Equation.DSMT4">
                  <p:embed/>
                </p:oleObj>
              </mc:Choice>
              <mc:Fallback>
                <p:oleObj name="Equation" r:id="rId7" imgW="2082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6700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105400" y="2590800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1574640" imgH="380880" progId="Equation.DSMT4">
                  <p:embed/>
                </p:oleObj>
              </mc:Choice>
              <mc:Fallback>
                <p:oleObj name="Equation" r:id="rId9" imgW="15746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90800"/>
                        <a:ext cx="157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622756" y="32004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939600" imgH="291960" progId="Equation.DSMT4">
                  <p:embed/>
                </p:oleObj>
              </mc:Choice>
              <mc:Fallback>
                <p:oleObj name="Equation" r:id="rId11" imgW="939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756" y="32004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Newton’s Law of Cooling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964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Since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120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when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5</a:t>
            </a:r>
            <a:r>
              <a:rPr lang="en-US" dirty="0"/>
              <a:t>, substituting these values allows us to find </a:t>
            </a:r>
            <a:r>
              <a:rPr lang="en-US" i="1" dirty="0"/>
              <a:t>k</a:t>
            </a:r>
            <a:r>
              <a:rPr lang="en-US" dirty="0"/>
              <a:t>.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209800" y="2013156"/>
          <a:ext cx="260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3" imgW="2603160" imgH="419040" progId="Equation.DSMT4">
                  <p:embed/>
                </p:oleObj>
              </mc:Choice>
              <mc:Fallback>
                <p:oleObj name="Equation" r:id="rId3" imgW="26031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13156"/>
                        <a:ext cx="260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391696" y="251706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696" y="251706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330244" y="30037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7" imgW="1307880" imgH="838080" progId="Equation.DSMT4">
                  <p:embed/>
                </p:oleObj>
              </mc:Choice>
              <mc:Fallback>
                <p:oleObj name="Equation" r:id="rId7" imgW="1307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44" y="30037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224548" y="3873912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9" imgW="1663560" imgH="838080" progId="Equation.DSMT4">
                  <p:embed/>
                </p:oleObj>
              </mc:Choice>
              <mc:Fallback>
                <p:oleObj name="Equation" r:id="rId9" imgW="1663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548" y="3873912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188540" y="4208208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1" imgW="3429000" imgH="304560" progId="Equation.DSMT4">
                  <p:embed/>
                </p:oleObj>
              </mc:Choice>
              <mc:Fallback>
                <p:oleObj name="Equation" r:id="rId11" imgW="34290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8540" y="4208208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676400" y="4785852"/>
          <a:ext cx="1981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3" imgW="1981080" imgH="393480" progId="Equation.DSMT4">
                  <p:embed/>
                </p:oleObj>
              </mc:Choice>
              <mc:Fallback>
                <p:oleObj name="Equation" r:id="rId13" imgW="19810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85852"/>
                        <a:ext cx="1981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576052" y="5181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15" imgW="1663560" imgH="838080" progId="Equation.DSMT4">
                  <p:embed/>
                </p:oleObj>
              </mc:Choice>
              <mc:Fallback>
                <p:oleObj name="Equation" r:id="rId15" imgW="16635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052" y="5181600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267200" y="5196348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17" imgW="1549080" imgH="838080" progId="Equation.DSMT4">
                  <p:embed/>
                </p:oleObj>
              </mc:Choice>
              <mc:Fallback>
                <p:oleObj name="Equation" r:id="rId17" imgW="1549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96348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837904" y="5456904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9" imgW="1282680" imgH="291960" progId="Equation.DSMT4">
                  <p:embed/>
                </p:oleObj>
              </mc:Choice>
              <mc:Fallback>
                <p:oleObj name="Equation" r:id="rId19" imgW="12826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7904" y="5456904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Newton’s Law of Cooling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formula can now be written as  </a:t>
            </a:r>
          </a:p>
          <a:p>
            <a:pPr marL="0" indent="0">
              <a:buNone/>
            </a:pPr>
            <a:r>
              <a:rPr lang="en-US" dirty="0"/>
              <a:t>With all the constants in the formula known, we can find </a:t>
            </a:r>
            <a:r>
              <a:rPr lang="en-US" i="1" dirty="0"/>
              <a:t>t</a:t>
            </a:r>
            <a:r>
              <a:rPr lang="en-US" dirty="0"/>
              <a:t> when </a:t>
            </a:r>
            <a:r>
              <a:rPr lang="en-US" i="1" dirty="0"/>
              <a:t>T</a:t>
            </a:r>
            <a:r>
              <a:rPr lang="en-US" dirty="0"/>
              <a:t> = 100</a:t>
            </a:r>
            <a:r>
              <a:rPr lang="en-US" dirty="0">
                <a:sym typeface="Symbol"/>
              </a:rPr>
              <a:t></a:t>
            </a:r>
            <a:r>
              <a:rPr lang="en-US" dirty="0"/>
              <a:t>.</a:t>
            </a:r>
          </a:p>
        </p:txBody>
      </p:sp>
      <p:graphicFrame>
        <p:nvGraphicFramePr>
          <p:cNvPr id="140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189315"/>
              </p:ext>
            </p:extLst>
          </p:nvPr>
        </p:nvGraphicFramePr>
        <p:xfrm>
          <a:off x="5638800" y="1310505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2654280" imgH="380880" progId="Equation.DSMT4">
                  <p:embed/>
                </p:oleObj>
              </mc:Choice>
              <mc:Fallback>
                <p:oleObj name="Equation" r:id="rId3" imgW="265428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310505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981200" y="2895600"/>
          <a:ext cx="290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2908080" imgH="380880" progId="Equation.DSMT4">
                  <p:embed/>
                </p:oleObj>
              </mc:Choice>
              <mc:Fallback>
                <p:oleObj name="Equation" r:id="rId5" imgW="2908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290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133600" y="3475704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7" imgW="2044440" imgH="380880" progId="Equation.DSMT4">
                  <p:embed/>
                </p:oleObj>
              </mc:Choice>
              <mc:Fallback>
                <p:oleObj name="Equation" r:id="rId7" imgW="2044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475704"/>
                        <a:ext cx="204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072148" y="40386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9" imgW="1739880" imgH="838080" progId="Equation.DSMT4">
                  <p:embed/>
                </p:oleObj>
              </mc:Choice>
              <mc:Fallback>
                <p:oleObj name="Equation" r:id="rId9" imgW="1739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148" y="40386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006600" y="4953000"/>
          <a:ext cx="210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1" imgW="2108160" imgH="838080" progId="Equation.DSMT4">
                  <p:embed/>
                </p:oleObj>
              </mc:Choice>
              <mc:Fallback>
                <p:oleObj name="Equation" r:id="rId11" imgW="2108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953000"/>
                        <a:ext cx="210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387644" y="5302044"/>
          <a:ext cx="346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13" imgW="3466800" imgH="304560" progId="Equation.DSMT4">
                  <p:embed/>
                </p:oleObj>
              </mc:Choice>
              <mc:Fallback>
                <p:oleObj name="Equation" r:id="rId13" imgW="34668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644" y="5302044"/>
                        <a:ext cx="346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Newton’s Law of Cooling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1965960"/>
          </a:xfrm>
        </p:spPr>
        <p:txBody>
          <a:bodyPr/>
          <a:lstStyle/>
          <a:p>
            <a:r>
              <a:rPr lang="en-US" dirty="0"/>
              <a:t>The tea will cool to 100</a:t>
            </a:r>
            <a:r>
              <a:rPr lang="en-US" dirty="0">
                <a:sym typeface="Symbol"/>
              </a:rPr>
              <a:t></a:t>
            </a:r>
            <a:r>
              <a:rPr lang="en-US" dirty="0"/>
              <a:t> in about </a:t>
            </a:r>
            <a:r>
              <a:rPr lang="en-US" dirty="0">
                <a:solidFill>
                  <a:srgbClr val="FF0000"/>
                </a:solidFill>
              </a:rPr>
              <a:t>10.43 minutes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209800" y="1371600"/>
          <a:ext cx="275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2755800" imgH="304560" progId="Equation.DSMT4">
                  <p:embed/>
                </p:oleObj>
              </mc:Choice>
              <mc:Fallback>
                <p:oleObj name="Equation" r:id="rId3" imgW="27558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71600"/>
                        <a:ext cx="275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153696" y="1875504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5" imgW="1739880" imgH="838080" progId="Equation.DSMT4">
                  <p:embed/>
                </p:oleObj>
              </mc:Choice>
              <mc:Fallback>
                <p:oleObj name="Equation" r:id="rId5" imgW="1739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696" y="1875504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352800" y="28194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7" imgW="1549080" imgH="838080" progId="Equation.DSMT4">
                  <p:embed/>
                </p:oleObj>
              </mc:Choice>
              <mc:Fallback>
                <p:oleObj name="Equation" r:id="rId7" imgW="1549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8194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914900" y="3092244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9" imgW="2323800" imgH="380880" progId="Equation.DSMT4">
                  <p:embed/>
                </p:oleObj>
              </mc:Choice>
              <mc:Fallback>
                <p:oleObj name="Equation" r:id="rId9" imgW="2323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092244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Solve applied problems by using logarithmic and exponential equations.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Exponential Growth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that the formula                  represents the number of bacteria present after </a:t>
            </a:r>
            <a:r>
              <a:rPr lang="en-US" i="1" dirty="0"/>
              <a:t>t</a:t>
            </a:r>
            <a:r>
              <a:rPr lang="en-US" dirty="0"/>
              <a:t> days, where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is the initial number of bacteria. In how many days will the bacteria double in number?</a:t>
            </a:r>
          </a:p>
          <a:p>
            <a:pPr marL="0" indent="0">
              <a:buNone/>
            </a:pPr>
            <a:r>
              <a:rPr lang="en-US" b="1" dirty="0"/>
              <a:t>Solution: </a:t>
            </a:r>
            <a:r>
              <a:rPr lang="en-US" dirty="0"/>
              <a:t> </a:t>
            </a:r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4280848" y="1327356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1371600" imgH="469800" progId="Equation.DSMT4">
                  <p:embed/>
                </p:oleObj>
              </mc:Choice>
              <mc:Fallback>
                <p:oleObj name="Equation" r:id="rId3" imgW="137160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1327356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300748" y="3185652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1371600" imgH="469800" progId="Equation.DSMT4">
                  <p:embed/>
                </p:oleObj>
              </mc:Choice>
              <mc:Fallback>
                <p:oleObj name="Equation" r:id="rId5" imgW="1371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3185652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010696" y="3765756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1676160" imgH="469800" progId="Equation.DSMT4">
                  <p:embed/>
                </p:oleObj>
              </mc:Choice>
              <mc:Fallback>
                <p:oleObj name="Equation" r:id="rId7" imgW="1676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3765756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161504" y="3795252"/>
          <a:ext cx="411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9" imgW="4114800" imgH="431640" progId="Equation.DSMT4">
                  <p:embed/>
                </p:oleObj>
              </mc:Choice>
              <mc:Fallback>
                <p:oleObj name="Equation" r:id="rId9" imgW="411480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1504" y="3795252"/>
                        <a:ext cx="411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332704" y="434340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1" imgW="1066680" imgH="380880" progId="Equation.DSMT4">
                  <p:embed/>
                </p:oleObj>
              </mc:Choice>
              <mc:Fallback>
                <p:oleObj name="Equation" r:id="rId11" imgW="1066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704" y="434340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161504" y="4372896"/>
          <a:ext cx="2463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3" imgW="2463480" imgH="431640" progId="Equation.DSMT4">
                  <p:embed/>
                </p:oleObj>
              </mc:Choice>
              <mc:Fallback>
                <p:oleObj name="Equation" r:id="rId13" imgW="246348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1504" y="4372896"/>
                        <a:ext cx="2463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065592" y="4876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5" imgW="1879560" imgH="571320" progId="Equation.DSMT4">
                  <p:embed/>
                </p:oleObj>
              </mc:Choice>
              <mc:Fallback>
                <p:oleObj name="Equation" r:id="rId15" imgW="18795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592" y="4876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176252" y="5046408"/>
          <a:ext cx="354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7" imgW="3543120" imgH="279360" progId="Equation.DSMT4">
                  <p:embed/>
                </p:oleObj>
              </mc:Choice>
              <mc:Fallback>
                <p:oleObj name="Equation" r:id="rId17" imgW="35431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252" y="5046408"/>
                        <a:ext cx="354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057400" y="5550312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9" imgW="1942920" imgH="469800" progId="Equation.DSMT4">
                  <p:embed/>
                </p:oleObj>
              </mc:Choice>
              <mc:Fallback>
                <p:oleObj name="Equation" r:id="rId19" imgW="194292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550312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176252" y="5609304"/>
          <a:ext cx="3619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21" imgW="3619440" imgH="368280" progId="Equation.DSMT4">
                  <p:embed/>
                </p:oleObj>
              </mc:Choice>
              <mc:Fallback>
                <p:oleObj name="Equation" r:id="rId21" imgW="36194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252" y="5609304"/>
                        <a:ext cx="3619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Exponential Growth (cont.)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804160"/>
          </a:xfrm>
        </p:spPr>
        <p:txBody>
          <a:bodyPr/>
          <a:lstStyle/>
          <a:p>
            <a:r>
              <a:rPr lang="en-US" dirty="0"/>
              <a:t>The number of bacteria will double in </a:t>
            </a:r>
            <a:r>
              <a:rPr lang="en-US" dirty="0">
                <a:solidFill>
                  <a:srgbClr val="FF0000"/>
                </a:solidFill>
              </a:rPr>
              <a:t>approximately 1.73 days</a:t>
            </a:r>
            <a:r>
              <a:rPr lang="en-US" dirty="0"/>
              <a:t>. Note that this number is completely independent of the number of bacteria initially present. That is, if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= 10 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= 1000, the doubling time is the same, namely </a:t>
            </a:r>
            <a:r>
              <a:rPr lang="en-US" dirty="0">
                <a:solidFill>
                  <a:srgbClr val="FF0000"/>
                </a:solidFill>
              </a:rPr>
              <a:t>1.73 days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429000" y="13716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361960" imgH="838080" progId="Equation.DSMT4">
                  <p:embed/>
                </p:oleObj>
              </mc:Choice>
              <mc:Fallback>
                <p:oleObj name="Equation" r:id="rId3" imgW="2361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3716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31048" y="2419144"/>
          <a:ext cx="1841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1841400" imgH="368280" progId="Equation.DSMT4">
                  <p:embed/>
                </p:oleObj>
              </mc:Choice>
              <mc:Fallback>
                <p:oleObj name="Equation" r:id="rId5" imgW="18414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048" y="2419144"/>
                        <a:ext cx="1841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Continuously Compounded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a rate of </a:t>
            </a:r>
            <a:r>
              <a:rPr lang="en-US" dirty="0">
                <a:solidFill>
                  <a:srgbClr val="0000FF"/>
                </a:solidFill>
              </a:rPr>
              <a:t>6%</a:t>
            </a:r>
            <a:r>
              <a:rPr lang="en-US" dirty="0"/>
              <a:t> compounded continuously, in how many years will it grow to </a:t>
            </a:r>
            <a:r>
              <a:rPr lang="en-US" dirty="0">
                <a:solidFill>
                  <a:srgbClr val="0000FF"/>
                </a:solidFill>
              </a:rPr>
              <a:t>$5000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524000" y="2895600"/>
          <a:ext cx="110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1104840" imgH="380880" progId="Equation.DSMT4">
                  <p:embed/>
                </p:oleObj>
              </mc:Choice>
              <mc:Fallback>
                <p:oleObj name="Equation" r:id="rId3" imgW="11048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895600"/>
                        <a:ext cx="110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687096" y="3048000"/>
          <a:ext cx="492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4927320" imgH="279360" progId="Equation.DSMT4">
                  <p:embed/>
                </p:oleObj>
              </mc:Choice>
              <mc:Fallback>
                <p:oleObj name="Equation" r:id="rId5" imgW="492732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3048000"/>
                        <a:ext cx="492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20096" y="3460956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2425680" imgH="380880" progId="Equation.DSMT4">
                  <p:embed/>
                </p:oleObj>
              </mc:Choice>
              <mc:Fallback>
                <p:oleObj name="Equation" r:id="rId7" imgW="2425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460956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555956" y="402385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1180800" imgH="380880" progId="Equation.DSMT4">
                  <p:embed/>
                </p:oleObj>
              </mc:Choice>
              <mc:Fallback>
                <p:oleObj name="Equation" r:id="rId9" imgW="1180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956" y="402385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282700" y="4572000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1993680" imgH="571320" progId="Equation.DSMT4">
                  <p:embed/>
                </p:oleObj>
              </mc:Choice>
              <mc:Fallback>
                <p:oleObj name="Equation" r:id="rId11" imgW="19936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572000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687096" y="4753896"/>
          <a:ext cx="354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3543120" imgH="279360" progId="Equation.DSMT4">
                  <p:embed/>
                </p:oleObj>
              </mc:Choice>
              <mc:Fallback>
                <p:oleObj name="Equation" r:id="rId13" imgW="3543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4753896"/>
                        <a:ext cx="354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295400" y="5257800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2120760" imgH="469800" progId="Equation.DSMT4">
                  <p:embed/>
                </p:oleObj>
              </mc:Choice>
              <mc:Fallback>
                <p:oleObj name="Equation" r:id="rId15" imgW="21207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687096" y="5319252"/>
          <a:ext cx="3619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7" imgW="3619440" imgH="368280" progId="Equation.DSMT4">
                  <p:embed/>
                </p:oleObj>
              </mc:Choice>
              <mc:Fallback>
                <p:oleObj name="Equation" r:id="rId17" imgW="361944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5319252"/>
                        <a:ext cx="3619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Continuously Compounded Interest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$1000 will grow to $5000 in </a:t>
            </a:r>
            <a:r>
              <a:rPr lang="en-US" dirty="0">
                <a:solidFill>
                  <a:srgbClr val="FF0000"/>
                </a:solidFill>
              </a:rPr>
              <a:t>approximately 26.82 years</a:t>
            </a:r>
            <a:r>
              <a:rPr lang="en-US" dirty="0"/>
              <a:t>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946400" y="144780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2539800" imgH="838080" progId="Equation.DSMT4">
                  <p:embed/>
                </p:oleObj>
              </mc:Choice>
              <mc:Fallback>
                <p:oleObj name="Equation" r:id="rId3" imgW="253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1447800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971800" y="2616200"/>
          <a:ext cx="2146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2145960" imgH="355320" progId="Equation.DSMT4">
                  <p:embed/>
                </p:oleObj>
              </mc:Choice>
              <mc:Fallback>
                <p:oleObj name="Equation" r:id="rId5" imgW="2145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616200"/>
                        <a:ext cx="2146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Richter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None/>
            </a:pPr>
            <a:r>
              <a:rPr lang="en-US" b="1" dirty="0"/>
              <a:t>a.</a:t>
            </a:r>
            <a:r>
              <a:rPr lang="en-US" dirty="0"/>
              <a:t>	The magnitude of an earthquake is measured on the </a:t>
            </a:r>
            <a:r>
              <a:rPr lang="en-US" b="1" dirty="0"/>
              <a:t>Richter scale</a:t>
            </a:r>
            <a:r>
              <a:rPr lang="en-US" dirty="0"/>
              <a:t> as a logarithm of the intensity of the shock wave. For magnitude </a:t>
            </a:r>
            <a:r>
              <a:rPr lang="en-US" i="1" dirty="0"/>
              <a:t>R</a:t>
            </a:r>
            <a:r>
              <a:rPr lang="en-US" dirty="0"/>
              <a:t> and intensity </a:t>
            </a:r>
            <a:r>
              <a:rPr lang="en-US" i="1" dirty="0"/>
              <a:t>I</a:t>
            </a:r>
            <a:r>
              <a:rPr lang="en-US" dirty="0"/>
              <a:t>, the formula is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log </a:t>
            </a: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dirty="0"/>
              <a:t>. The 1994 earthquake in Northridge, California measured 6.7 on the Richter scale. What was the intensity of this earthquake?</a:t>
            </a:r>
          </a:p>
          <a:p>
            <a:pPr marL="463550" indent="-463550">
              <a:buNone/>
            </a:pPr>
            <a:r>
              <a:rPr lang="en-US" b="1" dirty="0"/>
              <a:t>Solution:</a:t>
            </a:r>
          </a:p>
          <a:p>
            <a:pPr marL="463550" indent="-463550">
              <a:buNone/>
            </a:pPr>
            <a:r>
              <a:rPr lang="en-US" dirty="0"/>
              <a:t>Substitute 6.7 for </a:t>
            </a:r>
            <a:r>
              <a:rPr lang="en-US" i="1" dirty="0"/>
              <a:t>R</a:t>
            </a:r>
            <a:r>
              <a:rPr lang="en-US" dirty="0"/>
              <a:t> in the formula and solve for </a:t>
            </a:r>
            <a:r>
              <a:rPr lang="en-US" i="1" dirty="0"/>
              <a:t>I</a:t>
            </a:r>
            <a:r>
              <a:rPr lang="en-US" dirty="0"/>
              <a:t>: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672348" y="5063204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358640" imgH="393480" progId="Equation.DSMT4">
                  <p:embed/>
                </p:oleObj>
              </mc:Choice>
              <mc:Fallback>
                <p:oleObj name="Equation" r:id="rId3" imgW="13586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348" y="5063204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962400" y="5609304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1066680" imgH="380880" progId="Equation.DSMT4">
                  <p:embed/>
                </p:oleObj>
              </mc:Choice>
              <mc:Fallback>
                <p:oleObj name="Equation" r:id="rId5" imgW="10666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609304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Richter Scale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The Long Beach earthquake in 1933 measured </a:t>
            </a:r>
            <a:r>
              <a:rPr lang="en-US" dirty="0">
                <a:solidFill>
                  <a:srgbClr val="0000FF"/>
                </a:solidFill>
              </a:rPr>
              <a:t>6.2 </a:t>
            </a:r>
            <a:r>
              <a:rPr lang="en-US" dirty="0"/>
              <a:t>	on the Richter scale. How much stronger was the 	Northridge earthquake than the 1933 Long Beach 	earthquake?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/>
              <a:t>Solution: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dirty="0"/>
              <a:t>The comparative sizes of the quakes can be found by finding the ratio of the intensities. For the Long Beach quake, </a:t>
            </a:r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/>
        </p:nvGraphicFramePr>
        <p:xfrm>
          <a:off x="2495550" y="510540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3581280" imgH="469800" progId="Equation.DSMT4">
                  <p:embed/>
                </p:oleObj>
              </mc:Choice>
              <mc:Fallback>
                <p:oleObj name="Equation" r:id="rId3" imgW="35812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510540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Richter Scale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Therefore, the ratio of the two intensities 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2400"/>
              </a:spcBef>
              <a:buNone/>
            </a:pPr>
            <a:r>
              <a:rPr lang="en-US" dirty="0"/>
              <a:t>Thus the Northridge earthquake had an intensity about </a:t>
            </a:r>
            <a:r>
              <a:rPr lang="en-US" dirty="0">
                <a:solidFill>
                  <a:srgbClr val="FF0000"/>
                </a:solidFill>
              </a:rPr>
              <a:t>3.16 times </a:t>
            </a:r>
            <a:r>
              <a:rPr lang="en-US" dirty="0"/>
              <a:t>the intensity of the Long Beach earthquake.</a:t>
            </a:r>
          </a:p>
        </p:txBody>
      </p:sp>
      <p:graphicFrame>
        <p:nvGraphicFramePr>
          <p:cNvPr id="133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828442"/>
              </p:ext>
            </p:extLst>
          </p:nvPr>
        </p:nvGraphicFramePr>
        <p:xfrm>
          <a:off x="1885950" y="1981200"/>
          <a:ext cx="5372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5371920" imgH="965160" progId="Equation.DSMT4">
                  <p:embed/>
                </p:oleObj>
              </mc:Choice>
              <mc:Fallback>
                <p:oleObj name="Equation" r:id="rId3" imgW="5371920" imgH="965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1981200"/>
                        <a:ext cx="5372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561</Words>
  <Application>Microsoft Office PowerPoint</Application>
  <PresentationFormat>On-screen Show (4:3)</PresentationFormat>
  <Paragraphs>63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Symbol</vt:lpstr>
      <vt:lpstr>Courier New</vt:lpstr>
      <vt:lpstr>Office Theme</vt:lpstr>
      <vt:lpstr>Equation</vt:lpstr>
      <vt:lpstr>Section 8.8</vt:lpstr>
      <vt:lpstr>Objectives</vt:lpstr>
      <vt:lpstr>Example 1: Exponential Growth </vt:lpstr>
      <vt:lpstr>Example 1: Exponential Growth (cont.) </vt:lpstr>
      <vt:lpstr>Example 2: Continuously Compounded Interest</vt:lpstr>
      <vt:lpstr>Example 2: Continuously Compounded Interest (cont.)</vt:lpstr>
      <vt:lpstr>Example 3: The Richter Scale</vt:lpstr>
      <vt:lpstr>Example 3: The Richter Scale (cont.)</vt:lpstr>
      <vt:lpstr>Example 3: The Richter Scale (cont.)</vt:lpstr>
      <vt:lpstr>Example 4: Half-life of Radium</vt:lpstr>
      <vt:lpstr>Example 4: Half-life of Radium (cont.)</vt:lpstr>
      <vt:lpstr>Example 4: Half-life of Radium (cont.)</vt:lpstr>
      <vt:lpstr>Example 5: Newton’s Law of Cooling</vt:lpstr>
      <vt:lpstr>Example 5: Newton’s Law of Cooling (cont.)</vt:lpstr>
      <vt:lpstr>Example 5: Newton’s Law of Cooling (cont.)</vt:lpstr>
      <vt:lpstr>Example 5: Newton’s Law of Cooling (cont.)</vt:lpstr>
      <vt:lpstr>Example 5: Newton’s Law of Cooling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29</cp:revision>
  <dcterms:created xsi:type="dcterms:W3CDTF">2013-04-26T14:43:13Z</dcterms:created>
  <dcterms:modified xsi:type="dcterms:W3CDTF">2016-10-03T13:47:59Z</dcterms:modified>
</cp:coreProperties>
</file>