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8" r:id="rId3"/>
    <p:sldId id="259" r:id="rId4"/>
    <p:sldId id="260" r:id="rId5"/>
    <p:sldId id="261" r:id="rId6"/>
    <p:sldId id="262" r:id="rId7"/>
    <p:sldId id="263" r:id="rId8"/>
    <p:sldId id="264" r:id="rId9"/>
    <p:sldId id="265" r:id="rId10"/>
    <p:sldId id="266" r:id="rId11"/>
    <p:sldId id="280"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9900CC"/>
    <a:srgbClr val="000000"/>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420"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 Id="rId4" Type="http://schemas.openxmlformats.org/officeDocument/2006/relationships/image" Target="../media/image61.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998912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1CDF35-2B9F-4054-BD98-2562B3DDB697}" type="datetimeFigureOut">
              <a:rPr lang="en-US" smtClean="0"/>
              <a:pPr/>
              <a:t>10/3/2016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63D34F-39CB-4CC7-919E-13337F5B36CC}" type="slidenum">
              <a:rPr lang="en-US" smtClean="0"/>
              <a:pPr/>
              <a:t>‹#›</a:t>
            </a:fld>
            <a:endParaRPr lang="en-US" dirty="0"/>
          </a:p>
        </p:txBody>
      </p:sp>
    </p:spTree>
    <p:extLst>
      <p:ext uri="{BB962C8B-B14F-4D97-AF65-F5344CB8AC3E}">
        <p14:creationId xmlns:p14="http://schemas.microsoft.com/office/powerpoint/2010/main" val="3767361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39.png"/><Relationship Id="rId4" Type="http://schemas.openxmlformats.org/officeDocument/2006/relationships/image" Target="../media/image38.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41.png"/><Relationship Id="rId4" Type="http://schemas.openxmlformats.org/officeDocument/2006/relationships/image" Target="../media/image4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43.png"/><Relationship Id="rId4" Type="http://schemas.openxmlformats.org/officeDocument/2006/relationships/image" Target="../media/image42.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45.png"/><Relationship Id="rId4" Type="http://schemas.openxmlformats.org/officeDocument/2006/relationships/image" Target="../media/image44.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46.wmf"/></Relationships>
</file>

<file path=ppt/slides/_rels/slide17.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1.wmf"/><Relationship Id="rId5" Type="http://schemas.openxmlformats.org/officeDocument/2006/relationships/oleObject" Target="../embeddings/oleObject42.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44.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9.wmf"/><Relationship Id="rId5" Type="http://schemas.openxmlformats.org/officeDocument/2006/relationships/oleObject" Target="../embeddings/oleObject46.bin"/><Relationship Id="rId10" Type="http://schemas.openxmlformats.org/officeDocument/2006/relationships/image" Target="../media/image61.wmf"/><Relationship Id="rId4" Type="http://schemas.openxmlformats.org/officeDocument/2006/relationships/image" Target="../media/image58.wmf"/><Relationship Id="rId9" Type="http://schemas.openxmlformats.org/officeDocument/2006/relationships/oleObject" Target="../embeddings/oleObject48.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62.wmf"/></Relationships>
</file>

<file path=ppt/slides/_rels/slide3.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18" Type="http://schemas.openxmlformats.org/officeDocument/2006/relationships/image" Target="../media/image10.wmf"/><Relationship Id="rId3" Type="http://schemas.openxmlformats.org/officeDocument/2006/relationships/oleObject" Target="../embeddings/oleObject2.bin"/><Relationship Id="rId21" Type="http://schemas.openxmlformats.org/officeDocument/2006/relationships/oleObject" Target="../embeddings/oleObject11.bin"/><Relationship Id="rId7" Type="http://schemas.openxmlformats.org/officeDocument/2006/relationships/oleObject" Target="../embeddings/oleObject4.bin"/><Relationship Id="rId12" Type="http://schemas.openxmlformats.org/officeDocument/2006/relationships/image" Target="../media/image7.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10" Type="http://schemas.openxmlformats.org/officeDocument/2006/relationships/image" Target="../media/image6.wmf"/><Relationship Id="rId19" Type="http://schemas.openxmlformats.org/officeDocument/2006/relationships/oleObject" Target="../embeddings/oleObject10.bin"/><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 Id="rId22" Type="http://schemas.openxmlformats.org/officeDocument/2006/relationships/image" Target="../media/image12.wmf"/></Relationships>
</file>

<file path=ppt/slides/_rels/slide4.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4.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 Id="rId14" Type="http://schemas.openxmlformats.org/officeDocument/2006/relationships/image" Target="../media/image18.wmf"/></Relationships>
</file>

<file path=ppt/slides/_rels/slide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5" Type="http://schemas.openxmlformats.org/officeDocument/2006/relationships/oleObject" Target="../embeddings/oleObject19.bin"/><Relationship Id="rId4" Type="http://schemas.openxmlformats.org/officeDocument/2006/relationships/image" Target="../media/image20.wmf"/></Relationships>
</file>

<file path=ppt/slides/_rels/slide7.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5.bin"/><Relationship Id="rId5" Type="http://schemas.openxmlformats.org/officeDocument/2006/relationships/oleObject" Target="../embeddings/oleObject22.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4.bin"/><Relationship Id="rId14" Type="http://schemas.openxmlformats.org/officeDocument/2006/relationships/image" Target="../media/image28.wmf"/></Relationships>
</file>

<file path=ppt/slides/_rels/slide8.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2.bin"/><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11" Type="http://schemas.openxmlformats.org/officeDocument/2006/relationships/oleObject" Target="../embeddings/oleObject31.bin"/><Relationship Id="rId5" Type="http://schemas.openxmlformats.org/officeDocument/2006/relationships/oleObject" Target="../embeddings/oleObject28.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0.bin"/><Relationship Id="rId14" Type="http://schemas.openxmlformats.org/officeDocument/2006/relationships/image" Target="../media/image34.wmf"/></Relationships>
</file>

<file path=ppt/slides/_rels/slide9.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6.wmf"/><Relationship Id="rId5" Type="http://schemas.openxmlformats.org/officeDocument/2006/relationships/oleObject" Target="../embeddings/oleObject34.bin"/><Relationship Id="rId4" Type="http://schemas.openxmlformats.org/officeDocument/2006/relationships/image" Target="../media/image3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Translations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Horizontal and Vertical Translations</a:t>
            </a:r>
            <a:endParaRPr lang="en-US" i="1" dirty="0"/>
          </a:p>
        </p:txBody>
      </p:sp>
      <p:sp>
        <p:nvSpPr>
          <p:cNvPr id="5" name="Content Placeholder 4"/>
          <p:cNvSpPr>
            <a:spLocks noGrp="1"/>
          </p:cNvSpPr>
          <p:nvPr>
            <p:ph idx="1"/>
          </p:nvPr>
        </p:nvSpPr>
        <p:spPr>
          <a:xfrm>
            <a:off x="457200" y="1280160"/>
            <a:ext cx="8229600" cy="4124206"/>
          </a:xfrm>
          <a:solidFill>
            <a:srgbClr val="FFFFCC"/>
          </a:solidFill>
          <a:ln w="28575">
            <a:solidFill>
              <a:srgbClr val="000000"/>
            </a:solidFill>
          </a:ln>
        </p:spPr>
        <p:txBody>
          <a:bodyPr>
            <a:spAutoFit/>
          </a:bodyPr>
          <a:lstStyle/>
          <a:p>
            <a:pPr marL="342900" lvl="0" indent="-342900" algn="ctr" eaLnBrk="0" hangingPunct="0">
              <a:defRPr/>
            </a:pPr>
            <a:r>
              <a:rPr lang="en-US" b="1" dirty="0">
                <a:solidFill>
                  <a:srgbClr val="000000"/>
                </a:solidFill>
              </a:rPr>
              <a:t>Horizontal and Vertical Translations</a:t>
            </a:r>
            <a:endParaRPr lang="en-US" b="1" i="1" dirty="0">
              <a:solidFill>
                <a:srgbClr val="000000"/>
              </a:solidFill>
            </a:endParaRPr>
          </a:p>
          <a:p>
            <a:pPr>
              <a:spcBef>
                <a:spcPts val="1200"/>
              </a:spcBef>
            </a:pPr>
            <a:r>
              <a:rPr lang="en-US" dirty="0">
                <a:solidFill>
                  <a:srgbClr val="000000"/>
                </a:solidFill>
              </a:rPr>
              <a:t>Given the graph of </a:t>
            </a:r>
            <a:r>
              <a:rPr lang="en-US" i="1" dirty="0">
                <a:solidFill>
                  <a:srgbClr val="0000FF"/>
                </a:solidFill>
              </a:rPr>
              <a:t>y</a:t>
            </a:r>
            <a:r>
              <a:rPr lang="en-US" dirty="0">
                <a:solidFill>
                  <a:srgbClr val="0000FF"/>
                </a:solidFill>
              </a:rPr>
              <a:t> =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a:t>
            </a:r>
            <a:r>
              <a:rPr lang="en-US" dirty="0">
                <a:solidFill>
                  <a:srgbClr val="000000"/>
                </a:solidFill>
              </a:rPr>
              <a:t>, the graph of </a:t>
            </a:r>
            <a:r>
              <a:rPr lang="en-US" i="1" dirty="0">
                <a:solidFill>
                  <a:srgbClr val="0000FF"/>
                </a:solidFill>
              </a:rPr>
              <a:t>y</a:t>
            </a:r>
            <a:r>
              <a:rPr lang="en-US" dirty="0">
                <a:solidFill>
                  <a:srgbClr val="0000FF"/>
                </a:solidFill>
              </a:rPr>
              <a:t> = </a:t>
            </a:r>
            <a:r>
              <a:rPr lang="en-US" i="1" dirty="0">
                <a:solidFill>
                  <a:srgbClr val="0000FF"/>
                </a:solidFill>
              </a:rPr>
              <a:t>f</a:t>
            </a:r>
            <a:r>
              <a:rPr lang="en-US" dirty="0">
                <a:solidFill>
                  <a:srgbClr val="0000FF"/>
                </a:solidFill>
              </a:rPr>
              <a:t> (</a:t>
            </a:r>
            <a:r>
              <a:rPr lang="en-US" i="1" dirty="0">
                <a:solidFill>
                  <a:srgbClr val="0000FF"/>
                </a:solidFill>
              </a:rPr>
              <a:t>x</a:t>
            </a:r>
            <a:r>
              <a:rPr lang="en-US" dirty="0">
                <a:solidFill>
                  <a:srgbClr val="0000FF"/>
                </a:solidFill>
              </a:rPr>
              <a:t> − </a:t>
            </a:r>
            <a:r>
              <a:rPr lang="en-US" i="1" dirty="0">
                <a:solidFill>
                  <a:srgbClr val="0000FF"/>
                </a:solidFill>
              </a:rPr>
              <a:t>h</a:t>
            </a:r>
            <a:r>
              <a:rPr lang="en-US" dirty="0">
                <a:solidFill>
                  <a:srgbClr val="0000FF"/>
                </a:solidFill>
              </a:rPr>
              <a:t>) + </a:t>
            </a:r>
            <a:r>
              <a:rPr lang="en-US" i="1" dirty="0">
                <a:solidFill>
                  <a:srgbClr val="0000FF"/>
                </a:solidFill>
              </a:rPr>
              <a:t>k</a:t>
            </a:r>
            <a:r>
              <a:rPr lang="en-US" dirty="0">
                <a:solidFill>
                  <a:srgbClr val="0000FF"/>
                </a:solidFill>
              </a:rPr>
              <a:t> </a:t>
            </a:r>
            <a:r>
              <a:rPr lang="en-US" dirty="0">
                <a:solidFill>
                  <a:srgbClr val="000000"/>
                </a:solidFill>
              </a:rPr>
              <a:t>is</a:t>
            </a:r>
          </a:p>
          <a:p>
            <a:pPr indent="4763">
              <a:tabLst>
                <a:tab pos="463550" algn="l"/>
                <a:tab pos="914400" algn="l"/>
              </a:tabLst>
            </a:pPr>
            <a:r>
              <a:rPr lang="en-US" b="1" dirty="0">
                <a:solidFill>
                  <a:srgbClr val="000000"/>
                </a:solidFill>
              </a:rPr>
              <a:t>	1.	</a:t>
            </a:r>
            <a:r>
              <a:rPr lang="en-US" dirty="0">
                <a:solidFill>
                  <a:srgbClr val="000000"/>
                </a:solidFill>
              </a:rPr>
              <a:t>a horizontal translation of </a:t>
            </a:r>
            <a:r>
              <a:rPr lang="en-US" i="1" dirty="0">
                <a:solidFill>
                  <a:srgbClr val="000000"/>
                </a:solidFill>
              </a:rPr>
              <a:t>h</a:t>
            </a:r>
            <a:r>
              <a:rPr lang="en-US" dirty="0">
                <a:solidFill>
                  <a:srgbClr val="000000"/>
                </a:solidFill>
              </a:rPr>
              <a:t> units and</a:t>
            </a:r>
          </a:p>
          <a:p>
            <a:pPr indent="4763">
              <a:tabLst>
                <a:tab pos="463550" algn="l"/>
                <a:tab pos="914400" algn="l"/>
              </a:tabLst>
            </a:pPr>
            <a:r>
              <a:rPr lang="en-US" b="1" dirty="0">
                <a:solidFill>
                  <a:srgbClr val="000000"/>
                </a:solidFill>
              </a:rPr>
              <a:t>	2.</a:t>
            </a:r>
            <a:r>
              <a:rPr lang="en-US" dirty="0">
                <a:solidFill>
                  <a:srgbClr val="000000"/>
                </a:solidFill>
              </a:rPr>
              <a:t>	a vertical translation of </a:t>
            </a:r>
            <a:r>
              <a:rPr lang="en-US" i="1" dirty="0">
                <a:solidFill>
                  <a:srgbClr val="000000"/>
                </a:solidFill>
              </a:rPr>
              <a:t>k</a:t>
            </a:r>
            <a:r>
              <a:rPr lang="en-US" dirty="0">
                <a:solidFill>
                  <a:srgbClr val="000000"/>
                </a:solidFill>
              </a:rPr>
              <a:t> units of the graph of </a:t>
            </a:r>
          </a:p>
          <a:p>
            <a:pPr indent="4763">
              <a:tabLst>
                <a:tab pos="463550" algn="l"/>
                <a:tab pos="914400" algn="l"/>
              </a:tabLst>
            </a:pPr>
            <a:r>
              <a:rPr lang="en-US" dirty="0">
                <a:solidFill>
                  <a:srgbClr val="000000"/>
                </a:solidFill>
              </a:rPr>
              <a:t>		</a:t>
            </a:r>
            <a:r>
              <a:rPr lang="en-US" i="1" dirty="0">
                <a:solidFill>
                  <a:srgbClr val="0000FF"/>
                </a:solidFill>
              </a:rPr>
              <a:t>y</a:t>
            </a:r>
            <a:r>
              <a:rPr lang="en-US" dirty="0">
                <a:solidFill>
                  <a:srgbClr val="0000FF"/>
                </a:solidFill>
              </a:rPr>
              <a:t> =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a:t>
            </a:r>
            <a:r>
              <a:rPr lang="en-US" dirty="0">
                <a:solidFill>
                  <a:srgbClr val="000000"/>
                </a:solidFill>
              </a:rPr>
              <a:t>.</a:t>
            </a:r>
          </a:p>
          <a:p>
            <a:r>
              <a:rPr lang="en-US" dirty="0">
                <a:solidFill>
                  <a:srgbClr val="000000"/>
                </a:solidFill>
              </a:rPr>
              <a:t>Think of the origin (0, 0) being moved to the point </a:t>
            </a:r>
          </a:p>
          <a:p>
            <a:r>
              <a:rPr lang="en-US" dirty="0">
                <a:solidFill>
                  <a:srgbClr val="000000"/>
                </a:solidFill>
              </a:rPr>
              <a:t>(</a:t>
            </a:r>
            <a:r>
              <a:rPr lang="en-US" i="1" dirty="0">
                <a:solidFill>
                  <a:srgbClr val="000000"/>
                </a:solidFill>
              </a:rPr>
              <a:t>h</a:t>
            </a:r>
            <a:r>
              <a:rPr lang="en-US" dirty="0">
                <a:solidFill>
                  <a:srgbClr val="000000"/>
                </a:solidFill>
              </a:rPr>
              <a:t>, </a:t>
            </a:r>
            <a:r>
              <a:rPr lang="en-US" i="1" dirty="0">
                <a:solidFill>
                  <a:srgbClr val="000000"/>
                </a:solidFill>
              </a:rPr>
              <a:t>k</a:t>
            </a:r>
            <a:r>
              <a:rPr lang="en-US" dirty="0">
                <a:solidFill>
                  <a:srgbClr val="000000"/>
                </a:solidFill>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Horizontal and Vertical Translations</a:t>
            </a:r>
            <a:endParaRPr lang="en-US" i="1" dirty="0"/>
          </a:p>
        </p:txBody>
      </p:sp>
      <p:sp>
        <p:nvSpPr>
          <p:cNvPr id="5" name="Content Placeholder 4"/>
          <p:cNvSpPr>
            <a:spLocks noGrp="1"/>
          </p:cNvSpPr>
          <p:nvPr>
            <p:ph idx="1"/>
          </p:nvPr>
        </p:nvSpPr>
        <p:spPr>
          <a:xfrm>
            <a:off x="457200" y="1280160"/>
            <a:ext cx="8229600" cy="1988237"/>
          </a:xfrm>
          <a:solidFill>
            <a:srgbClr val="FFFFCC"/>
          </a:solidFill>
          <a:ln w="28575">
            <a:solidFill>
              <a:srgbClr val="000000"/>
            </a:solidFill>
          </a:ln>
        </p:spPr>
        <p:txBody>
          <a:bodyPr>
            <a:spAutoFit/>
          </a:bodyPr>
          <a:lstStyle/>
          <a:p>
            <a:pPr marL="342900" lvl="0" indent="-342900" algn="ctr" eaLnBrk="0" hangingPunct="0">
              <a:defRPr/>
            </a:pPr>
            <a:r>
              <a:rPr lang="en-US" b="1" dirty="0">
                <a:solidFill>
                  <a:srgbClr val="000000"/>
                </a:solidFill>
              </a:rPr>
              <a:t>Horizontal and Vertical Translations (cont.)</a:t>
            </a:r>
            <a:endParaRPr lang="en-US" b="1" i="1" dirty="0">
              <a:solidFill>
                <a:srgbClr val="000000"/>
              </a:solidFill>
            </a:endParaRPr>
          </a:p>
          <a:p>
            <a:r>
              <a:rPr lang="en-US" dirty="0">
                <a:solidFill>
                  <a:srgbClr val="000000"/>
                </a:solidFill>
              </a:rPr>
              <a:t>Then draw the graph of </a:t>
            </a:r>
            <a:r>
              <a:rPr lang="en-US" i="1" dirty="0">
                <a:solidFill>
                  <a:srgbClr val="0000FF"/>
                </a:solidFill>
              </a:rPr>
              <a:t>y</a:t>
            </a:r>
            <a:r>
              <a:rPr lang="en-US" dirty="0">
                <a:solidFill>
                  <a:srgbClr val="0000FF"/>
                </a:solidFill>
              </a:rPr>
              <a:t> =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 </a:t>
            </a:r>
            <a:r>
              <a:rPr lang="en-US" dirty="0">
                <a:solidFill>
                  <a:srgbClr val="000000"/>
                </a:solidFill>
              </a:rPr>
              <a:t>in relation to (</a:t>
            </a:r>
            <a:r>
              <a:rPr lang="en-US" i="1" dirty="0">
                <a:solidFill>
                  <a:srgbClr val="000000"/>
                </a:solidFill>
              </a:rPr>
              <a:t>h</a:t>
            </a:r>
            <a:r>
              <a:rPr lang="en-US" dirty="0">
                <a:solidFill>
                  <a:srgbClr val="000000"/>
                </a:solidFill>
              </a:rPr>
              <a:t>, </a:t>
            </a:r>
            <a:r>
              <a:rPr lang="en-US" i="1" dirty="0">
                <a:solidFill>
                  <a:srgbClr val="000000"/>
                </a:solidFill>
              </a:rPr>
              <a:t>k</a:t>
            </a:r>
            <a:r>
              <a:rPr lang="en-US" dirty="0">
                <a:solidFill>
                  <a:srgbClr val="000000"/>
                </a:solidFill>
              </a:rPr>
              <a:t>) as if (</a:t>
            </a:r>
            <a:r>
              <a:rPr lang="en-US" i="1" dirty="0">
                <a:solidFill>
                  <a:srgbClr val="000000"/>
                </a:solidFill>
              </a:rPr>
              <a:t>h</a:t>
            </a:r>
            <a:r>
              <a:rPr lang="en-US" dirty="0">
                <a:solidFill>
                  <a:srgbClr val="000000"/>
                </a:solidFill>
              </a:rPr>
              <a:t>, </a:t>
            </a:r>
            <a:r>
              <a:rPr lang="en-US" i="1" dirty="0">
                <a:solidFill>
                  <a:srgbClr val="000000"/>
                </a:solidFill>
              </a:rPr>
              <a:t>k</a:t>
            </a:r>
            <a:r>
              <a:rPr lang="en-US" dirty="0">
                <a:solidFill>
                  <a:srgbClr val="000000"/>
                </a:solidFill>
              </a:rPr>
              <a:t>) were the origin, (0, 0).</a:t>
            </a:r>
          </a:p>
          <a:p>
            <a:r>
              <a:rPr lang="en-US" dirty="0">
                <a:solidFill>
                  <a:srgbClr val="000000"/>
                </a:solidFill>
              </a:rPr>
              <a:t>This new graph will be the graph of </a:t>
            </a:r>
            <a:r>
              <a:rPr lang="en-US" i="1" dirty="0">
                <a:solidFill>
                  <a:srgbClr val="0000FF"/>
                </a:solidFill>
              </a:rPr>
              <a:t>y</a:t>
            </a:r>
            <a:r>
              <a:rPr lang="en-US" dirty="0">
                <a:solidFill>
                  <a:srgbClr val="0000FF"/>
                </a:solidFill>
              </a:rPr>
              <a:t> =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 − </a:t>
            </a:r>
            <a:r>
              <a:rPr lang="en-US" i="1" dirty="0">
                <a:solidFill>
                  <a:srgbClr val="0000FF"/>
                </a:solidFill>
              </a:rPr>
              <a:t>h</a:t>
            </a:r>
            <a:r>
              <a:rPr lang="en-US" dirty="0">
                <a:solidFill>
                  <a:srgbClr val="0000FF"/>
                </a:solidFill>
              </a:rPr>
              <a:t>) + </a:t>
            </a:r>
            <a:r>
              <a:rPr lang="en-US" i="1" dirty="0">
                <a:solidFill>
                  <a:srgbClr val="0000FF"/>
                </a:solidFill>
              </a:rPr>
              <a:t>k</a:t>
            </a:r>
            <a:r>
              <a:rPr lang="en-US" dirty="0">
                <a:solidFill>
                  <a:srgbClr val="000000"/>
                </a:solidFil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Horizontal and Vertical Translations of the Function </a:t>
            </a:r>
            <a:r>
              <a:rPr lang="en-US" i="1" dirty="0"/>
              <a:t>y</a:t>
            </a:r>
            <a:r>
              <a:rPr lang="en-US" dirty="0"/>
              <a:t> = |</a:t>
            </a:r>
            <a:r>
              <a:rPr lang="en-US" i="1" dirty="0"/>
              <a:t>x</a:t>
            </a:r>
            <a:r>
              <a:rPr lang="en-US" dirty="0"/>
              <a:t>|</a:t>
            </a:r>
          </a:p>
        </p:txBody>
      </p:sp>
      <p:sp>
        <p:nvSpPr>
          <p:cNvPr id="3" name="Content Placeholder 2"/>
          <p:cNvSpPr>
            <a:spLocks noGrp="1"/>
          </p:cNvSpPr>
          <p:nvPr>
            <p:ph idx="1"/>
          </p:nvPr>
        </p:nvSpPr>
        <p:spPr/>
        <p:txBody>
          <a:bodyPr/>
          <a:lstStyle/>
          <a:p>
            <a:pPr marL="1588" indent="-1588">
              <a:buNone/>
            </a:pPr>
            <a:r>
              <a:rPr lang="en-US" dirty="0"/>
              <a:t>Graph each of the following functions. Use the graph in the figure as a reference.</a:t>
            </a:r>
          </a:p>
          <a:p>
            <a:pPr marL="1588" indent="-1588">
              <a:buNone/>
            </a:pPr>
            <a:endParaRPr lang="en-US" dirty="0"/>
          </a:p>
        </p:txBody>
      </p:sp>
      <p:graphicFrame>
        <p:nvGraphicFramePr>
          <p:cNvPr id="91149" name="Object 13"/>
          <p:cNvGraphicFramePr>
            <a:graphicFrameLocks noChangeAspect="1"/>
          </p:cNvGraphicFramePr>
          <p:nvPr/>
        </p:nvGraphicFramePr>
        <p:xfrm>
          <a:off x="547048" y="2385087"/>
          <a:ext cx="2286000" cy="469900"/>
        </p:xfrm>
        <a:graphic>
          <a:graphicData uri="http://schemas.openxmlformats.org/presentationml/2006/ole">
            <mc:AlternateContent xmlns:mc="http://schemas.openxmlformats.org/markup-compatibility/2006">
              <mc:Choice xmlns:v="urn:schemas-microsoft-com:vml" Requires="v">
                <p:oleObj spid="_x0000_s8196" name="Equation" r:id="rId3" imgW="2286000" imgH="469800" progId="Equation.DSMT4">
                  <p:embed/>
                </p:oleObj>
              </mc:Choice>
              <mc:Fallback>
                <p:oleObj name="Equation" r:id="rId3" imgW="2286000" imgH="4698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2385087"/>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91150" name="Picture 14" descr="E:\Book work\IMA PPT\Chapter 9 Folder\8_3_6.png"/>
          <p:cNvPicPr>
            <a:picLocks noChangeAspect="1" noChangeArrowheads="1"/>
          </p:cNvPicPr>
          <p:nvPr/>
        </p:nvPicPr>
        <p:blipFill>
          <a:blip r:embed="rId5"/>
          <a:srcRect/>
          <a:stretch>
            <a:fillRect/>
          </a:stretch>
        </p:blipFill>
        <p:spPr bwMode="auto">
          <a:xfrm>
            <a:off x="4648200" y="2217840"/>
            <a:ext cx="3200400" cy="3192360"/>
          </a:xfrm>
          <a:prstGeom prst="rect">
            <a:avLst/>
          </a:prstGeom>
          <a:noFill/>
        </p:spPr>
      </p:pic>
      <p:sp>
        <p:nvSpPr>
          <p:cNvPr id="6" name="Rectangle 5"/>
          <p:cNvSpPr/>
          <p:nvPr/>
        </p:nvSpPr>
        <p:spPr>
          <a:xfrm>
            <a:off x="457200" y="2978037"/>
            <a:ext cx="4191000" cy="2246769"/>
          </a:xfrm>
          <a:prstGeom prst="rect">
            <a:avLst/>
          </a:prstGeom>
        </p:spPr>
        <p:txBody>
          <a:bodyPr wrap="square">
            <a:spAutoFit/>
          </a:bodyPr>
          <a:lstStyle/>
          <a:p>
            <a:pPr marL="1588" indent="-1588">
              <a:buNone/>
            </a:pPr>
            <a:r>
              <a:rPr lang="en-US" sz="2800" b="1" dirty="0"/>
              <a:t>Solution: </a:t>
            </a:r>
          </a:p>
          <a:p>
            <a:pPr marL="1588" indent="-1588">
              <a:buNone/>
            </a:pPr>
            <a:r>
              <a:rPr lang="en-US" sz="2800" dirty="0"/>
              <a:t>Here </a:t>
            </a:r>
            <a:r>
              <a:rPr lang="en-US" sz="2800" dirty="0">
                <a:solidFill>
                  <a:srgbClr val="000099"/>
                </a:solidFill>
              </a:rPr>
              <a:t>(</a:t>
            </a:r>
            <a:r>
              <a:rPr lang="en-US" sz="2800" i="1" dirty="0">
                <a:solidFill>
                  <a:srgbClr val="000099"/>
                </a:solidFill>
              </a:rPr>
              <a:t>h</a:t>
            </a:r>
            <a:r>
              <a:rPr lang="en-US" sz="2800" dirty="0">
                <a:solidFill>
                  <a:srgbClr val="000099"/>
                </a:solidFill>
              </a:rPr>
              <a:t>, </a:t>
            </a:r>
            <a:r>
              <a:rPr lang="en-US" sz="2800" i="1" dirty="0">
                <a:solidFill>
                  <a:srgbClr val="000099"/>
                </a:solidFill>
              </a:rPr>
              <a:t>k</a:t>
            </a:r>
            <a:r>
              <a:rPr lang="en-US" sz="2800" dirty="0">
                <a:solidFill>
                  <a:srgbClr val="000099"/>
                </a:solidFill>
              </a:rPr>
              <a:t>) = (3, 2)</a:t>
            </a:r>
            <a:r>
              <a:rPr lang="en-US" sz="2800" dirty="0"/>
              <a:t>, so there is a horizontal translation of </a:t>
            </a:r>
            <a:r>
              <a:rPr lang="en-US" sz="2800" dirty="0">
                <a:solidFill>
                  <a:srgbClr val="9900CC"/>
                </a:solidFill>
              </a:rPr>
              <a:t>3 units right</a:t>
            </a:r>
            <a:r>
              <a:rPr lang="en-US" sz="2800" dirty="0"/>
              <a:t> and </a:t>
            </a:r>
            <a:r>
              <a:rPr lang="en-US" sz="2800" dirty="0">
                <a:solidFill>
                  <a:srgbClr val="C00000"/>
                </a:solidFill>
              </a:rPr>
              <a:t>2 units up</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Horizontal and Vertical Translations of the Function </a:t>
            </a:r>
            <a:r>
              <a:rPr lang="en-US" i="1" dirty="0"/>
              <a:t>y</a:t>
            </a:r>
            <a:r>
              <a:rPr lang="en-US" dirty="0"/>
              <a:t> = |</a:t>
            </a:r>
            <a:r>
              <a:rPr lang="en-US" i="1" dirty="0"/>
              <a:t>x</a:t>
            </a:r>
            <a:r>
              <a:rPr lang="en-US" dirty="0"/>
              <a:t>| (cont.)</a:t>
            </a:r>
          </a:p>
        </p:txBody>
      </p:sp>
      <p:sp>
        <p:nvSpPr>
          <p:cNvPr id="3" name="Content Placeholder 2"/>
          <p:cNvSpPr>
            <a:spLocks noGrp="1"/>
          </p:cNvSpPr>
          <p:nvPr>
            <p:ph idx="1"/>
          </p:nvPr>
        </p:nvSpPr>
        <p:spPr/>
        <p:txBody>
          <a:bodyPr/>
          <a:lstStyle/>
          <a:p>
            <a:pPr marL="1588" indent="-1588">
              <a:buNone/>
              <a:tabLst>
                <a:tab pos="463550" algn="l"/>
              </a:tabLst>
            </a:pPr>
            <a:endParaRPr lang="en-US" b="1" dirty="0"/>
          </a:p>
          <a:p>
            <a:pPr marL="1588" indent="-1588">
              <a:buNone/>
              <a:tabLst>
                <a:tab pos="463550" algn="l"/>
              </a:tabLst>
            </a:pPr>
            <a:endParaRPr lang="en-US" b="1" dirty="0"/>
          </a:p>
          <a:p>
            <a:pPr marL="1588" indent="-1588">
              <a:buNone/>
              <a:tabLst>
                <a:tab pos="463550" algn="l"/>
              </a:tabLst>
            </a:pPr>
            <a:endParaRPr lang="en-US" b="1" dirty="0"/>
          </a:p>
          <a:p>
            <a:pPr marL="1588" indent="-1588">
              <a:buNone/>
              <a:tabLst>
                <a:tab pos="463550" algn="l"/>
              </a:tabLst>
            </a:pPr>
            <a:endParaRPr lang="en-US" b="1" dirty="0"/>
          </a:p>
          <a:p>
            <a:pPr marL="1588" indent="-1588">
              <a:buNone/>
              <a:tabLst>
                <a:tab pos="463550" algn="l"/>
              </a:tabLst>
            </a:pPr>
            <a:endParaRPr lang="en-US" b="1" dirty="0"/>
          </a:p>
          <a:p>
            <a:pPr marL="1588" indent="-1588">
              <a:buNone/>
              <a:tabLst>
                <a:tab pos="463550" algn="l"/>
              </a:tabLst>
            </a:pPr>
            <a:endParaRPr lang="en-US" b="1" dirty="0"/>
          </a:p>
          <a:p>
            <a:pPr marL="1588" indent="-1588">
              <a:buNone/>
              <a:tabLst>
                <a:tab pos="463550" algn="l"/>
              </a:tabLst>
            </a:pPr>
            <a:endParaRPr lang="en-US" b="1" dirty="0"/>
          </a:p>
        </p:txBody>
      </p:sp>
      <p:graphicFrame>
        <p:nvGraphicFramePr>
          <p:cNvPr id="7" name="Object 6"/>
          <p:cNvGraphicFramePr>
            <a:graphicFrameLocks noChangeAspect="1"/>
          </p:cNvGraphicFramePr>
          <p:nvPr/>
        </p:nvGraphicFramePr>
        <p:xfrm>
          <a:off x="4476750" y="3263900"/>
          <a:ext cx="190500" cy="330200"/>
        </p:xfrm>
        <a:graphic>
          <a:graphicData uri="http://schemas.openxmlformats.org/presentationml/2006/ole">
            <mc:AlternateContent xmlns:mc="http://schemas.openxmlformats.org/markup-compatibility/2006">
              <mc:Choice xmlns:v="urn:schemas-microsoft-com:vml" Requires="v">
                <p:oleObj spid="_x0000_s9220" name="Equation" r:id="rId3" imgW="914400" imgH="336960" progId="Equation.DSMT4">
                  <p:embed/>
                </p:oleObj>
              </mc:Choice>
              <mc:Fallback>
                <p:oleObj name="Equation" r:id="rId3" imgW="914400" imgH="3369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76750" y="3263900"/>
                        <a:ext cx="1905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6" name="Picture 15" descr="8_3_7.png"/>
          <p:cNvPicPr>
            <a:picLocks noChangeAspect="1"/>
          </p:cNvPicPr>
          <p:nvPr/>
        </p:nvPicPr>
        <p:blipFill>
          <a:blip r:embed="rId5"/>
          <a:stretch>
            <a:fillRect/>
          </a:stretch>
        </p:blipFill>
        <p:spPr>
          <a:xfrm>
            <a:off x="5029200" y="1371600"/>
            <a:ext cx="3200400" cy="3190747"/>
          </a:xfrm>
          <a:prstGeom prst="rect">
            <a:avLst/>
          </a:prstGeom>
        </p:spPr>
      </p:pic>
      <p:sp>
        <p:nvSpPr>
          <p:cNvPr id="8" name="Rectangle 7"/>
          <p:cNvSpPr/>
          <p:nvPr/>
        </p:nvSpPr>
        <p:spPr>
          <a:xfrm>
            <a:off x="457200" y="1447800"/>
            <a:ext cx="4572000" cy="3108543"/>
          </a:xfrm>
          <a:prstGeom prst="rect">
            <a:avLst/>
          </a:prstGeom>
        </p:spPr>
        <p:txBody>
          <a:bodyPr>
            <a:spAutoFit/>
          </a:bodyPr>
          <a:lstStyle/>
          <a:p>
            <a:pPr marL="1588" indent="-1588">
              <a:buNone/>
            </a:pPr>
            <a:r>
              <a:rPr lang="en-US" sz="2800" dirty="0"/>
              <a:t>In effect, </a:t>
            </a:r>
            <a:r>
              <a:rPr lang="en-US" sz="2800" dirty="0">
                <a:solidFill>
                  <a:srgbClr val="FF00FF"/>
                </a:solidFill>
              </a:rPr>
              <a:t>(3, 2)</a:t>
            </a:r>
            <a:r>
              <a:rPr lang="en-US" sz="2800" dirty="0"/>
              <a:t> is now the vertex of the new graph just as (0, 0) is the vertex of the original graph. You should check that the points shown on the graph here do indeed satisfy the function.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Horizontal and Vertical Translations of the Function </a:t>
            </a:r>
            <a:r>
              <a:rPr lang="en-US" i="1" dirty="0"/>
              <a:t>y</a:t>
            </a:r>
            <a:r>
              <a:rPr lang="en-US" dirty="0"/>
              <a:t> = |</a:t>
            </a:r>
            <a:r>
              <a:rPr lang="en-US" i="1" dirty="0"/>
              <a:t>x</a:t>
            </a:r>
            <a:r>
              <a:rPr lang="en-US" dirty="0"/>
              <a:t>| (cont.)</a:t>
            </a:r>
          </a:p>
        </p:txBody>
      </p:sp>
      <p:sp>
        <p:nvSpPr>
          <p:cNvPr id="3" name="Content Placeholder 2"/>
          <p:cNvSpPr>
            <a:spLocks noGrp="1"/>
          </p:cNvSpPr>
          <p:nvPr>
            <p:ph idx="1"/>
          </p:nvPr>
        </p:nvSpPr>
        <p:spPr>
          <a:xfrm>
            <a:off x="457200" y="1280160"/>
            <a:ext cx="4754880" cy="4572000"/>
          </a:xfrm>
        </p:spPr>
        <p:txBody>
          <a:bodyPr/>
          <a:lstStyle/>
          <a:p>
            <a:pPr marL="1588" indent="-1588">
              <a:buNone/>
              <a:tabLst>
                <a:tab pos="463550" algn="l"/>
              </a:tabLst>
            </a:pPr>
            <a:endParaRPr lang="en-US" b="1" dirty="0"/>
          </a:p>
          <a:p>
            <a:pPr marL="1588" indent="-1588">
              <a:buNone/>
              <a:tabLst>
                <a:tab pos="463550" algn="l"/>
              </a:tabLst>
            </a:pPr>
            <a:r>
              <a:rPr lang="en-US" b="1" dirty="0"/>
              <a:t>Solution:</a:t>
            </a:r>
            <a:r>
              <a:rPr lang="en-US" dirty="0"/>
              <a:t> </a:t>
            </a:r>
          </a:p>
          <a:p>
            <a:pPr marL="1588" indent="-1588">
              <a:buNone/>
              <a:tabLst>
                <a:tab pos="463550" algn="l"/>
              </a:tabLst>
            </a:pPr>
            <a:r>
              <a:rPr lang="en-US" dirty="0"/>
              <a:t>Here </a:t>
            </a:r>
            <a:r>
              <a:rPr lang="en-US" dirty="0">
                <a:solidFill>
                  <a:srgbClr val="000099"/>
                </a:solidFill>
              </a:rPr>
              <a:t>(</a:t>
            </a:r>
            <a:r>
              <a:rPr lang="en-US" i="1" dirty="0">
                <a:solidFill>
                  <a:srgbClr val="000099"/>
                </a:solidFill>
              </a:rPr>
              <a:t>h</a:t>
            </a:r>
            <a:r>
              <a:rPr lang="en-US" dirty="0">
                <a:solidFill>
                  <a:srgbClr val="000099"/>
                </a:solidFill>
              </a:rPr>
              <a:t>, </a:t>
            </a:r>
            <a:r>
              <a:rPr lang="en-US" i="1" dirty="0">
                <a:solidFill>
                  <a:srgbClr val="000099"/>
                </a:solidFill>
              </a:rPr>
              <a:t>k</a:t>
            </a:r>
            <a:r>
              <a:rPr lang="en-US" dirty="0">
                <a:solidFill>
                  <a:srgbClr val="000099"/>
                </a:solidFill>
              </a:rPr>
              <a:t>) = (</a:t>
            </a:r>
            <a:r>
              <a:rPr lang="en-US" dirty="0">
                <a:solidFill>
                  <a:srgbClr val="000099"/>
                </a:solidFill>
                <a:latin typeface="Symbol" pitchFamily="18" charset="2"/>
              </a:rPr>
              <a:t>-</a:t>
            </a:r>
            <a:r>
              <a:rPr lang="en-US" dirty="0">
                <a:solidFill>
                  <a:srgbClr val="000099"/>
                </a:solidFill>
              </a:rPr>
              <a:t>4, </a:t>
            </a:r>
            <a:r>
              <a:rPr lang="en-US" dirty="0">
                <a:solidFill>
                  <a:srgbClr val="000099"/>
                </a:solidFill>
                <a:latin typeface="Symbol" pitchFamily="18" charset="2"/>
              </a:rPr>
              <a:t>-</a:t>
            </a:r>
            <a:r>
              <a:rPr lang="en-US" dirty="0">
                <a:solidFill>
                  <a:srgbClr val="000099"/>
                </a:solidFill>
              </a:rPr>
              <a:t>1)</a:t>
            </a:r>
            <a:r>
              <a:rPr lang="en-US" dirty="0"/>
              <a:t>, so the horizontal translation is </a:t>
            </a:r>
            <a:r>
              <a:rPr lang="en-US" dirty="0">
                <a:solidFill>
                  <a:srgbClr val="C00000"/>
                </a:solidFill>
                <a:latin typeface="Symbol" pitchFamily="18" charset="2"/>
              </a:rPr>
              <a:t>-</a:t>
            </a:r>
            <a:r>
              <a:rPr lang="en-US" dirty="0">
                <a:solidFill>
                  <a:srgbClr val="C00000"/>
                </a:solidFill>
              </a:rPr>
              <a:t>4</a:t>
            </a:r>
            <a:r>
              <a:rPr lang="en-US" dirty="0"/>
              <a:t> (4 units left) and the vertical translation is </a:t>
            </a:r>
            <a:r>
              <a:rPr lang="en-US" dirty="0">
                <a:solidFill>
                  <a:srgbClr val="7030A0"/>
                </a:solidFill>
                <a:latin typeface="Symbol" pitchFamily="18" charset="2"/>
              </a:rPr>
              <a:t>-</a:t>
            </a:r>
            <a:r>
              <a:rPr lang="en-US" dirty="0">
                <a:solidFill>
                  <a:srgbClr val="7030A0"/>
                </a:solidFill>
              </a:rPr>
              <a:t>1</a:t>
            </a:r>
            <a:r>
              <a:rPr lang="en-US" dirty="0"/>
              <a:t> (1 unit down). The effect is that the vertex is now at the point </a:t>
            </a:r>
            <a:r>
              <a:rPr lang="en-US" dirty="0">
                <a:solidFill>
                  <a:srgbClr val="FF00FF"/>
                </a:solidFill>
              </a:rPr>
              <a:t>(</a:t>
            </a:r>
            <a:r>
              <a:rPr lang="en-US" dirty="0">
                <a:solidFill>
                  <a:srgbClr val="FF00FF"/>
                </a:solidFill>
                <a:latin typeface="Symbol" pitchFamily="18" charset="2"/>
              </a:rPr>
              <a:t>-</a:t>
            </a:r>
            <a:r>
              <a:rPr lang="en-US" dirty="0">
                <a:solidFill>
                  <a:srgbClr val="FF00FF"/>
                </a:solidFill>
              </a:rPr>
              <a:t>4, </a:t>
            </a:r>
            <a:r>
              <a:rPr lang="en-US" dirty="0">
                <a:solidFill>
                  <a:srgbClr val="FF00FF"/>
                </a:solidFill>
                <a:latin typeface="Symbol" pitchFamily="18" charset="2"/>
              </a:rPr>
              <a:t>-</a:t>
            </a:r>
            <a:r>
              <a:rPr lang="en-US" dirty="0">
                <a:solidFill>
                  <a:srgbClr val="FF00FF"/>
                </a:solidFill>
              </a:rPr>
              <a:t>1)</a:t>
            </a:r>
            <a:r>
              <a:rPr lang="en-US" dirty="0"/>
              <a:t>.</a:t>
            </a:r>
          </a:p>
        </p:txBody>
      </p:sp>
      <p:graphicFrame>
        <p:nvGraphicFramePr>
          <p:cNvPr id="107521" name="Object 1"/>
          <p:cNvGraphicFramePr>
            <a:graphicFrameLocks noChangeAspect="1"/>
          </p:cNvGraphicFramePr>
          <p:nvPr/>
        </p:nvGraphicFramePr>
        <p:xfrm>
          <a:off x="530352" y="1280160"/>
          <a:ext cx="2298700" cy="469900"/>
        </p:xfrm>
        <a:graphic>
          <a:graphicData uri="http://schemas.openxmlformats.org/presentationml/2006/ole">
            <mc:AlternateContent xmlns:mc="http://schemas.openxmlformats.org/markup-compatibility/2006">
              <mc:Choice xmlns:v="urn:schemas-microsoft-com:vml" Requires="v">
                <p:oleObj spid="_x0000_s10244" name="Equation" r:id="rId3" imgW="2298600" imgH="469800" progId="Equation.DSMT4">
                  <p:embed/>
                </p:oleObj>
              </mc:Choice>
              <mc:Fallback>
                <p:oleObj name="Equation" r:id="rId3" imgW="2298600" imgH="4698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229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9" descr="8_3_8.png"/>
          <p:cNvPicPr>
            <a:picLocks noChangeAspect="1"/>
          </p:cNvPicPr>
          <p:nvPr/>
        </p:nvPicPr>
        <p:blipFill>
          <a:blip r:embed="rId5"/>
          <a:stretch>
            <a:fillRect/>
          </a:stretch>
        </p:blipFill>
        <p:spPr>
          <a:xfrm>
            <a:off x="5181600" y="2185630"/>
            <a:ext cx="3200400" cy="32245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Horizontal and Vertical Translations of the Function </a:t>
            </a:r>
            <a:r>
              <a:rPr lang="en-US" i="1" dirty="0"/>
              <a:t>y</a:t>
            </a:r>
            <a:r>
              <a:rPr lang="en-US" dirty="0"/>
              <a:t> = |</a:t>
            </a:r>
            <a:r>
              <a:rPr lang="en-US" i="1" dirty="0"/>
              <a:t>x</a:t>
            </a:r>
            <a:r>
              <a:rPr lang="en-US" dirty="0"/>
              <a:t>| (cont.)</a:t>
            </a:r>
          </a:p>
        </p:txBody>
      </p:sp>
      <p:sp>
        <p:nvSpPr>
          <p:cNvPr id="3" name="Content Placeholder 2"/>
          <p:cNvSpPr>
            <a:spLocks noGrp="1"/>
          </p:cNvSpPr>
          <p:nvPr>
            <p:ph idx="1"/>
          </p:nvPr>
        </p:nvSpPr>
        <p:spPr>
          <a:xfrm>
            <a:off x="457200" y="1280160"/>
            <a:ext cx="4876800" cy="4572000"/>
          </a:xfrm>
        </p:spPr>
        <p:txBody>
          <a:bodyPr/>
          <a:lstStyle/>
          <a:p>
            <a:pPr marL="1588" indent="-1588">
              <a:buNone/>
            </a:pPr>
            <a:endParaRPr lang="en-US" b="1" dirty="0"/>
          </a:p>
          <a:p>
            <a:pPr marL="1588" indent="-1588">
              <a:buNone/>
            </a:pPr>
            <a:r>
              <a:rPr lang="en-US" b="1" dirty="0"/>
              <a:t>Solution:</a:t>
            </a:r>
            <a:r>
              <a:rPr lang="en-US" dirty="0"/>
              <a:t> </a:t>
            </a:r>
          </a:p>
          <a:p>
            <a:pPr marL="1588" indent="-1588">
              <a:buNone/>
            </a:pPr>
            <a:r>
              <a:rPr lang="en-US" dirty="0"/>
              <a:t>Here </a:t>
            </a:r>
            <a:r>
              <a:rPr lang="en-US" dirty="0">
                <a:solidFill>
                  <a:srgbClr val="000099"/>
                </a:solidFill>
              </a:rPr>
              <a:t>(</a:t>
            </a:r>
            <a:r>
              <a:rPr lang="en-US" i="1" dirty="0">
                <a:solidFill>
                  <a:srgbClr val="000099"/>
                </a:solidFill>
              </a:rPr>
              <a:t>h</a:t>
            </a:r>
            <a:r>
              <a:rPr lang="en-US" dirty="0">
                <a:solidFill>
                  <a:srgbClr val="000099"/>
                </a:solidFill>
              </a:rPr>
              <a:t>, </a:t>
            </a:r>
            <a:r>
              <a:rPr lang="en-US" i="1" dirty="0">
                <a:solidFill>
                  <a:srgbClr val="000099"/>
                </a:solidFill>
              </a:rPr>
              <a:t>k</a:t>
            </a:r>
            <a:r>
              <a:rPr lang="en-US" dirty="0">
                <a:solidFill>
                  <a:srgbClr val="000099"/>
                </a:solidFill>
              </a:rPr>
              <a:t>) = (</a:t>
            </a:r>
            <a:r>
              <a:rPr lang="en-US" dirty="0">
                <a:solidFill>
                  <a:srgbClr val="000099"/>
                </a:solidFill>
                <a:latin typeface="Symbol" pitchFamily="18" charset="2"/>
              </a:rPr>
              <a:t>-</a:t>
            </a:r>
            <a:r>
              <a:rPr lang="en-US" dirty="0">
                <a:solidFill>
                  <a:srgbClr val="000099"/>
                </a:solidFill>
              </a:rPr>
              <a:t>2, 7)</a:t>
            </a:r>
            <a:r>
              <a:rPr lang="en-US" dirty="0"/>
              <a:t>, so the horizontal translation is </a:t>
            </a:r>
            <a:r>
              <a:rPr lang="en-US" dirty="0">
                <a:solidFill>
                  <a:srgbClr val="C00000"/>
                </a:solidFill>
                <a:latin typeface="Symbol" pitchFamily="18" charset="2"/>
              </a:rPr>
              <a:t>-</a:t>
            </a:r>
            <a:r>
              <a:rPr lang="en-US" dirty="0">
                <a:solidFill>
                  <a:srgbClr val="C00000"/>
                </a:solidFill>
              </a:rPr>
              <a:t>2</a:t>
            </a:r>
            <a:r>
              <a:rPr lang="en-US" dirty="0"/>
              <a:t> (2 units left) and the vertical translation is </a:t>
            </a:r>
            <a:r>
              <a:rPr lang="en-US" dirty="0">
                <a:solidFill>
                  <a:srgbClr val="7030A0"/>
                </a:solidFill>
              </a:rPr>
              <a:t>7</a:t>
            </a:r>
            <a:r>
              <a:rPr lang="en-US" dirty="0"/>
              <a:t> (7 units up). The effect is that the vertex is now at the point </a:t>
            </a:r>
            <a:r>
              <a:rPr lang="en-US" dirty="0">
                <a:solidFill>
                  <a:srgbClr val="FF00FF"/>
                </a:solidFill>
              </a:rPr>
              <a:t>(</a:t>
            </a:r>
            <a:r>
              <a:rPr lang="en-US" dirty="0">
                <a:solidFill>
                  <a:srgbClr val="FF00FF"/>
                </a:solidFill>
                <a:latin typeface="Symbol" pitchFamily="18" charset="2"/>
              </a:rPr>
              <a:t>-</a:t>
            </a:r>
            <a:r>
              <a:rPr lang="en-US" dirty="0">
                <a:solidFill>
                  <a:srgbClr val="FF00FF"/>
                </a:solidFill>
              </a:rPr>
              <a:t>2, 7)</a:t>
            </a:r>
            <a:r>
              <a:rPr lang="en-US" dirty="0"/>
              <a:t>.</a:t>
            </a:r>
          </a:p>
        </p:txBody>
      </p:sp>
      <p:graphicFrame>
        <p:nvGraphicFramePr>
          <p:cNvPr id="4" name="Object 3"/>
          <p:cNvGraphicFramePr>
            <a:graphicFrameLocks noChangeAspect="1"/>
          </p:cNvGraphicFramePr>
          <p:nvPr/>
        </p:nvGraphicFramePr>
        <p:xfrm>
          <a:off x="525440" y="1280160"/>
          <a:ext cx="2298700" cy="469900"/>
        </p:xfrm>
        <a:graphic>
          <a:graphicData uri="http://schemas.openxmlformats.org/presentationml/2006/ole">
            <mc:AlternateContent xmlns:mc="http://schemas.openxmlformats.org/markup-compatibility/2006">
              <mc:Choice xmlns:v="urn:schemas-microsoft-com:vml" Requires="v">
                <p:oleObj spid="_x0000_s11268" name="Equation" r:id="rId3" imgW="2298600" imgH="469800" progId="Equation.DSMT4">
                  <p:embed/>
                </p:oleObj>
              </mc:Choice>
              <mc:Fallback>
                <p:oleObj name="Equation" r:id="rId3" imgW="2298600" imgH="4698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440" y="1280160"/>
                        <a:ext cx="229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 name="Picture 6" descr="8_3_8_la.png"/>
          <p:cNvPicPr>
            <a:picLocks noChangeAspect="1"/>
          </p:cNvPicPr>
          <p:nvPr/>
        </p:nvPicPr>
        <p:blipFill>
          <a:blip r:embed="rId5"/>
          <a:stretch>
            <a:fillRect/>
          </a:stretch>
        </p:blipFill>
        <p:spPr>
          <a:xfrm>
            <a:off x="5410200" y="2109430"/>
            <a:ext cx="3200400" cy="32245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Reflections and Translations of the Function </a:t>
            </a:r>
            <a:r>
              <a:rPr lang="en-US" i="1" dirty="0"/>
              <a:t>y</a:t>
            </a:r>
            <a:r>
              <a:rPr lang="en-US" dirty="0"/>
              <a:t> = |</a:t>
            </a:r>
            <a:r>
              <a:rPr lang="en-US" i="1" dirty="0"/>
              <a:t>x</a:t>
            </a:r>
            <a:r>
              <a:rPr lang="en-US" dirty="0"/>
              <a:t>|</a:t>
            </a:r>
            <a:endParaRPr lang="en-US" i="1" dirty="0"/>
          </a:p>
        </p:txBody>
      </p:sp>
      <p:sp>
        <p:nvSpPr>
          <p:cNvPr id="3" name="Content Placeholder 2"/>
          <p:cNvSpPr>
            <a:spLocks noGrp="1"/>
          </p:cNvSpPr>
          <p:nvPr>
            <p:ph idx="1"/>
          </p:nvPr>
        </p:nvSpPr>
        <p:spPr/>
        <p:txBody>
          <a:bodyPr/>
          <a:lstStyle/>
          <a:p>
            <a:pPr marL="1588" indent="-1588">
              <a:buNone/>
              <a:tabLst>
                <a:tab pos="463550" algn="l"/>
              </a:tabLst>
            </a:pPr>
            <a:r>
              <a:rPr lang="en-US" dirty="0"/>
              <a:t>Graph the function</a:t>
            </a:r>
          </a:p>
          <a:p>
            <a:pPr marL="1588" indent="-1588">
              <a:buNone/>
            </a:pPr>
            <a:r>
              <a:rPr lang="en-US" b="1" dirty="0"/>
              <a:t>Solution: </a:t>
            </a:r>
          </a:p>
          <a:p>
            <a:pPr marL="1588" indent="-1588">
              <a:buNone/>
            </a:pPr>
            <a:r>
              <a:rPr lang="en-US" b="1" dirty="0"/>
              <a:t>The reflection is performed first, followed by the translations.</a:t>
            </a:r>
          </a:p>
          <a:p>
            <a:pPr marL="1588" indent="-1588">
              <a:buNone/>
            </a:pPr>
            <a:r>
              <a:rPr lang="en-US" dirty="0"/>
              <a:t>Here </a:t>
            </a:r>
            <a:r>
              <a:rPr lang="en-US" dirty="0">
                <a:solidFill>
                  <a:srgbClr val="000099"/>
                </a:solidFill>
              </a:rPr>
              <a:t>(</a:t>
            </a:r>
            <a:r>
              <a:rPr lang="en-US" i="1" dirty="0">
                <a:solidFill>
                  <a:srgbClr val="000099"/>
                </a:solidFill>
              </a:rPr>
              <a:t>h</a:t>
            </a:r>
            <a:r>
              <a:rPr lang="en-US" dirty="0">
                <a:solidFill>
                  <a:srgbClr val="000099"/>
                </a:solidFill>
              </a:rPr>
              <a:t>, </a:t>
            </a:r>
            <a:r>
              <a:rPr lang="en-US" i="1" dirty="0">
                <a:solidFill>
                  <a:srgbClr val="000099"/>
                </a:solidFill>
              </a:rPr>
              <a:t>k</a:t>
            </a:r>
            <a:r>
              <a:rPr lang="en-US" dirty="0">
                <a:solidFill>
                  <a:srgbClr val="000099"/>
                </a:solidFill>
              </a:rPr>
              <a:t>) = (</a:t>
            </a:r>
            <a:r>
              <a:rPr lang="en-US" dirty="0">
                <a:solidFill>
                  <a:srgbClr val="000099"/>
                </a:solidFill>
                <a:latin typeface="Symbol" pitchFamily="18" charset="2"/>
              </a:rPr>
              <a:t>-</a:t>
            </a:r>
            <a:r>
              <a:rPr lang="en-US" dirty="0">
                <a:solidFill>
                  <a:srgbClr val="000099"/>
                </a:solidFill>
              </a:rPr>
              <a:t>2, 5)</a:t>
            </a:r>
            <a:r>
              <a:rPr lang="en-US" dirty="0"/>
              <a:t>, and the graph is reflected across the </a:t>
            </a:r>
            <a:r>
              <a:rPr lang="en-US" i="1" dirty="0"/>
              <a:t>x</a:t>
            </a:r>
            <a:r>
              <a:rPr lang="en-US" dirty="0"/>
              <a:t>-axis. We show step-by-step how to “arrive” at the graph. (You should do these steps mentally and graph only the last step.)</a:t>
            </a:r>
          </a:p>
          <a:p>
            <a:pPr marL="1588" indent="-1588">
              <a:buNone/>
              <a:tabLst>
                <a:tab pos="463550" algn="l"/>
              </a:tabLst>
            </a:pPr>
            <a:endParaRPr lang="en-US" dirty="0"/>
          </a:p>
        </p:txBody>
      </p:sp>
      <p:graphicFrame>
        <p:nvGraphicFramePr>
          <p:cNvPr id="90127" name="Object 15"/>
          <p:cNvGraphicFramePr>
            <a:graphicFrameLocks noChangeAspect="1"/>
          </p:cNvGraphicFramePr>
          <p:nvPr/>
        </p:nvGraphicFramePr>
        <p:xfrm>
          <a:off x="3352800" y="1357745"/>
          <a:ext cx="2146300" cy="469900"/>
        </p:xfrm>
        <a:graphic>
          <a:graphicData uri="http://schemas.openxmlformats.org/presentationml/2006/ole">
            <mc:AlternateContent xmlns:mc="http://schemas.openxmlformats.org/markup-compatibility/2006">
              <mc:Choice xmlns:v="urn:schemas-microsoft-com:vml" Requires="v">
                <p:oleObj spid="_x0000_s12292" name="Equation" r:id="rId3" imgW="2145960" imgH="469800" progId="Equation.DSMT4">
                  <p:embed/>
                </p:oleObj>
              </mc:Choice>
              <mc:Fallback>
                <p:oleObj name="Equation" r:id="rId3" imgW="2145960" imgH="4698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1357745"/>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Reflections and Translations of the Function </a:t>
            </a:r>
            <a:r>
              <a:rPr lang="en-US" i="1" dirty="0"/>
              <a:t>y</a:t>
            </a:r>
            <a:r>
              <a:rPr lang="en-US" dirty="0"/>
              <a:t> = |</a:t>
            </a:r>
            <a:r>
              <a:rPr lang="en-US" i="1" dirty="0"/>
              <a:t>x</a:t>
            </a:r>
            <a:r>
              <a:rPr lang="en-US" dirty="0"/>
              <a:t>| (cont.)</a:t>
            </a:r>
          </a:p>
        </p:txBody>
      </p:sp>
      <p:sp>
        <p:nvSpPr>
          <p:cNvPr id="3" name="Content Placeholder 2"/>
          <p:cNvSpPr>
            <a:spLocks noGrp="1"/>
          </p:cNvSpPr>
          <p:nvPr>
            <p:ph idx="1"/>
          </p:nvPr>
        </p:nvSpPr>
        <p:spPr/>
        <p:txBody>
          <a:bodyPr/>
          <a:lstStyle/>
          <a:p>
            <a:pPr marL="1588" indent="-1588">
              <a:buNone/>
            </a:pPr>
            <a:r>
              <a:rPr lang="en-US" b="1" dirty="0"/>
              <a:t>Step 1: 	 </a:t>
            </a:r>
          </a:p>
          <a:p>
            <a:pPr marL="1588" indent="-1588">
              <a:buNone/>
            </a:pPr>
            <a:r>
              <a:rPr lang="en-US" dirty="0"/>
              <a:t>Graph the reflection </a:t>
            </a:r>
            <a:r>
              <a:rPr lang="en-US" i="1" dirty="0">
                <a:solidFill>
                  <a:srgbClr val="0000FF"/>
                </a:solidFill>
              </a:rPr>
              <a:t>y</a:t>
            </a:r>
            <a:r>
              <a:rPr lang="en-US" dirty="0">
                <a:solidFill>
                  <a:srgbClr val="0000FF"/>
                </a:solidFill>
              </a:rPr>
              <a:t> = −|</a:t>
            </a:r>
            <a:r>
              <a:rPr lang="en-US" i="1" dirty="0">
                <a:solidFill>
                  <a:srgbClr val="0000FF"/>
                </a:solidFill>
              </a:rPr>
              <a:t>x</a:t>
            </a:r>
            <a:r>
              <a:rPr lang="en-US" dirty="0">
                <a:solidFill>
                  <a:srgbClr val="0000FF"/>
                </a:solidFill>
              </a:rPr>
              <a:t>|</a:t>
            </a:r>
            <a:r>
              <a:rPr lang="en-US" dirty="0"/>
              <a:t>.</a:t>
            </a:r>
          </a:p>
        </p:txBody>
      </p:sp>
      <p:pic>
        <p:nvPicPr>
          <p:cNvPr id="10" name="Picture 9" descr="Chap_8_2a.png"/>
          <p:cNvPicPr>
            <a:picLocks noChangeAspect="1"/>
          </p:cNvPicPr>
          <p:nvPr/>
        </p:nvPicPr>
        <p:blipFill>
          <a:blip r:embed="rId2"/>
          <a:stretch>
            <a:fillRect/>
          </a:stretch>
        </p:blipFill>
        <p:spPr>
          <a:xfrm>
            <a:off x="717709" y="2661689"/>
            <a:ext cx="3200400" cy="3190747"/>
          </a:xfrm>
          <a:prstGeom prst="rect">
            <a:avLst/>
          </a:prstGeom>
        </p:spPr>
      </p:pic>
      <p:pic>
        <p:nvPicPr>
          <p:cNvPr id="11" name="Picture 10" descr="Chap_8_3.png"/>
          <p:cNvPicPr>
            <a:picLocks noChangeAspect="1"/>
          </p:cNvPicPr>
          <p:nvPr/>
        </p:nvPicPr>
        <p:blipFill>
          <a:blip r:embed="rId3"/>
          <a:stretch>
            <a:fillRect/>
          </a:stretch>
        </p:blipFill>
        <p:spPr>
          <a:xfrm>
            <a:off x="4953000" y="2661689"/>
            <a:ext cx="3200400" cy="3190747"/>
          </a:xfrm>
          <a:prstGeom prst="rect">
            <a:avLst/>
          </a:prstGeom>
        </p:spPr>
      </p:pic>
      <p:sp>
        <p:nvSpPr>
          <p:cNvPr id="6" name="Rectangle 5"/>
          <p:cNvSpPr/>
          <p:nvPr/>
        </p:nvSpPr>
        <p:spPr>
          <a:xfrm>
            <a:off x="5013960" y="1295400"/>
            <a:ext cx="3276600" cy="1384995"/>
          </a:xfrm>
          <a:prstGeom prst="rect">
            <a:avLst/>
          </a:prstGeom>
        </p:spPr>
        <p:txBody>
          <a:bodyPr wrap="square">
            <a:spAutoFit/>
          </a:bodyPr>
          <a:lstStyle/>
          <a:p>
            <a:pPr marL="1588" indent="-1588">
              <a:buNone/>
            </a:pPr>
            <a:r>
              <a:rPr lang="en-US" sz="2800" b="1" dirty="0"/>
              <a:t>Step 2: </a:t>
            </a:r>
          </a:p>
          <a:p>
            <a:pPr marL="1588" indent="-1588">
              <a:buNone/>
            </a:pPr>
            <a:r>
              <a:rPr lang="en-US" sz="2800" i="1" dirty="0"/>
              <a:t>	</a:t>
            </a:r>
            <a:r>
              <a:rPr lang="en-US" sz="2800" dirty="0"/>
              <a:t>Translate the graph </a:t>
            </a:r>
          </a:p>
          <a:p>
            <a:pPr marL="1588" indent="-1588">
              <a:buNone/>
            </a:pPr>
            <a:r>
              <a:rPr lang="en-US" sz="2800" dirty="0">
                <a:solidFill>
                  <a:srgbClr val="FF00FF"/>
                </a:solidFill>
              </a:rPr>
              <a:t>2 units</a:t>
            </a:r>
            <a:r>
              <a:rPr lang="en-US" sz="2800" dirty="0"/>
              <a:t> to the left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Reflections and Translations of the Function </a:t>
            </a:r>
            <a:r>
              <a:rPr lang="en-US" i="1" dirty="0"/>
              <a:t>y</a:t>
            </a:r>
            <a:r>
              <a:rPr lang="en-US" dirty="0"/>
              <a:t> = |</a:t>
            </a:r>
            <a:r>
              <a:rPr lang="en-US" i="1" dirty="0"/>
              <a:t>x</a:t>
            </a:r>
            <a:r>
              <a:rPr lang="en-US" dirty="0"/>
              <a:t>| (cont.)</a:t>
            </a:r>
            <a:endParaRPr lang="en-US" i="1" dirty="0"/>
          </a:p>
        </p:txBody>
      </p:sp>
      <p:sp>
        <p:nvSpPr>
          <p:cNvPr id="3" name="Content Placeholder 2"/>
          <p:cNvSpPr>
            <a:spLocks noGrp="1"/>
          </p:cNvSpPr>
          <p:nvPr>
            <p:ph idx="1"/>
          </p:nvPr>
        </p:nvSpPr>
        <p:spPr/>
        <p:txBody>
          <a:bodyPr/>
          <a:lstStyle/>
          <a:p>
            <a:pPr marL="1588" indent="-1588">
              <a:buNone/>
            </a:pPr>
            <a:r>
              <a:rPr lang="en-US" b="1" dirty="0"/>
              <a:t>Step 3: </a:t>
            </a:r>
          </a:p>
          <a:p>
            <a:pPr marL="1588" indent="-1588">
              <a:buNone/>
            </a:pPr>
            <a:r>
              <a:rPr lang="en-US" dirty="0"/>
              <a:t>Translate the graph </a:t>
            </a:r>
            <a:r>
              <a:rPr lang="en-US" dirty="0">
                <a:solidFill>
                  <a:srgbClr val="FF00FF"/>
                </a:solidFill>
              </a:rPr>
              <a:t>5 units</a:t>
            </a:r>
            <a:r>
              <a:rPr lang="en-US" dirty="0"/>
              <a:t> up.</a:t>
            </a:r>
          </a:p>
          <a:p>
            <a:pPr marL="1588" indent="-1588">
              <a:buNone/>
            </a:pPr>
            <a:endParaRPr lang="en-US" dirty="0"/>
          </a:p>
        </p:txBody>
      </p:sp>
      <p:pic>
        <p:nvPicPr>
          <p:cNvPr id="7" name="Picture 6" descr="8_3_111.png"/>
          <p:cNvPicPr>
            <a:picLocks noChangeAspect="1"/>
          </p:cNvPicPr>
          <p:nvPr/>
        </p:nvPicPr>
        <p:blipFill>
          <a:blip r:embed="rId2"/>
          <a:stretch>
            <a:fillRect/>
          </a:stretch>
        </p:blipFill>
        <p:spPr>
          <a:xfrm>
            <a:off x="2971800" y="2441420"/>
            <a:ext cx="3200400" cy="327358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Translations of Functions with </a:t>
            </a:r>
            <a:br>
              <a:rPr lang="en-US" dirty="0"/>
            </a:br>
            <a:r>
              <a:rPr lang="en-US" dirty="0"/>
              <a:t>Graphs Given</a:t>
            </a:r>
          </a:p>
        </p:txBody>
      </p:sp>
      <p:sp>
        <p:nvSpPr>
          <p:cNvPr id="3" name="Content Placeholder 2"/>
          <p:cNvSpPr>
            <a:spLocks noGrp="1"/>
          </p:cNvSpPr>
          <p:nvPr>
            <p:ph idx="1"/>
          </p:nvPr>
        </p:nvSpPr>
        <p:spPr/>
        <p:txBody>
          <a:bodyPr/>
          <a:lstStyle/>
          <a:p>
            <a:pPr marL="0" indent="4763">
              <a:buNone/>
              <a:tabLst>
                <a:tab pos="463550" algn="l"/>
              </a:tabLst>
            </a:pPr>
            <a:r>
              <a:rPr lang="en-US" b="1" dirty="0"/>
              <a:t>a.</a:t>
            </a:r>
            <a:r>
              <a:rPr lang="en-US" dirty="0"/>
              <a:t>	The graph of              is given. Graph the function </a:t>
            </a:r>
          </a:p>
          <a:p>
            <a:pPr marL="0" indent="4763">
              <a:buNone/>
              <a:tabLst>
                <a:tab pos="463550" algn="l"/>
              </a:tabLst>
            </a:pPr>
            <a:endParaRPr lang="en-US" dirty="0"/>
          </a:p>
          <a:p>
            <a:pPr marL="0" indent="4763">
              <a:spcBef>
                <a:spcPts val="1800"/>
              </a:spcBef>
              <a:buNone/>
              <a:tabLst>
                <a:tab pos="463550" algn="l"/>
              </a:tabLst>
            </a:pPr>
            <a:r>
              <a:rPr lang="en-US" b="1" dirty="0"/>
              <a:t>Solution:</a:t>
            </a:r>
            <a:r>
              <a:rPr lang="en-US" dirty="0"/>
              <a:t> </a:t>
            </a:r>
          </a:p>
          <a:p>
            <a:pPr marL="0" indent="4763">
              <a:spcBef>
                <a:spcPts val="1800"/>
              </a:spcBef>
              <a:buNone/>
              <a:tabLst>
                <a:tab pos="463550" algn="l"/>
              </a:tabLst>
            </a:pPr>
            <a:r>
              <a:rPr lang="en-US" dirty="0"/>
              <a:t>If              is written </a:t>
            </a:r>
            <a:r>
              <a:rPr lang="en-US" i="1" dirty="0">
                <a:solidFill>
                  <a:srgbClr val="000099"/>
                </a:solidFill>
              </a:rPr>
              <a:t>y</a:t>
            </a:r>
            <a:r>
              <a:rPr lang="en-US" dirty="0">
                <a:solidFill>
                  <a:srgbClr val="000099"/>
                </a:solidFill>
              </a:rPr>
              <a:t> = </a:t>
            </a:r>
            <a:r>
              <a:rPr lang="en-US" i="1" dirty="0">
                <a:solidFill>
                  <a:srgbClr val="000099"/>
                </a:solidFill>
              </a:rPr>
              <a:t>f</a:t>
            </a:r>
            <a:r>
              <a:rPr lang="en-US" dirty="0">
                <a:solidFill>
                  <a:srgbClr val="000099"/>
                </a:solidFill>
              </a:rPr>
              <a:t> (</a:t>
            </a:r>
            <a:r>
              <a:rPr lang="en-US" i="1" dirty="0">
                <a:solidFill>
                  <a:srgbClr val="000099"/>
                </a:solidFill>
              </a:rPr>
              <a:t>x</a:t>
            </a:r>
            <a:r>
              <a:rPr lang="en-US" dirty="0">
                <a:solidFill>
                  <a:srgbClr val="000099"/>
                </a:solidFill>
              </a:rPr>
              <a:t>)</a:t>
            </a:r>
            <a:r>
              <a:rPr lang="en-US" dirty="0"/>
              <a:t>, then 		</a:t>
            </a:r>
          </a:p>
          <a:p>
            <a:pPr marL="0" indent="4763">
              <a:buNone/>
              <a:tabLst>
                <a:tab pos="463550" algn="l"/>
              </a:tabLst>
            </a:pPr>
            <a:r>
              <a:rPr lang="en-US" dirty="0"/>
              <a:t>is the same as </a:t>
            </a:r>
            <a:r>
              <a:rPr lang="en-US" i="1" dirty="0">
                <a:solidFill>
                  <a:srgbClr val="000099"/>
                </a:solidFill>
              </a:rPr>
              <a:t>y</a:t>
            </a:r>
            <a:r>
              <a:rPr lang="en-US" dirty="0">
                <a:solidFill>
                  <a:srgbClr val="000099"/>
                </a:solidFill>
              </a:rPr>
              <a:t> = </a:t>
            </a:r>
            <a:r>
              <a:rPr lang="en-US" i="1" dirty="0">
                <a:solidFill>
                  <a:srgbClr val="000099"/>
                </a:solidFill>
              </a:rPr>
              <a:t>f</a:t>
            </a:r>
            <a:r>
              <a:rPr lang="en-US" dirty="0">
                <a:solidFill>
                  <a:srgbClr val="000099"/>
                </a:solidFill>
              </a:rPr>
              <a:t>(</a:t>
            </a:r>
            <a:r>
              <a:rPr lang="en-US" i="1" dirty="0">
                <a:solidFill>
                  <a:srgbClr val="000099"/>
                </a:solidFill>
              </a:rPr>
              <a:t>x</a:t>
            </a:r>
            <a:r>
              <a:rPr lang="en-US" dirty="0">
                <a:solidFill>
                  <a:srgbClr val="000099"/>
                </a:solidFill>
              </a:rPr>
              <a:t> − 2) + 1</a:t>
            </a:r>
            <a:r>
              <a:rPr lang="en-US" dirty="0"/>
              <a:t>. So </a:t>
            </a:r>
            <a:r>
              <a:rPr lang="en-US" dirty="0">
                <a:solidFill>
                  <a:srgbClr val="FF00FF"/>
                </a:solidFill>
              </a:rPr>
              <a:t>(</a:t>
            </a:r>
            <a:r>
              <a:rPr lang="en-US" i="1" dirty="0">
                <a:solidFill>
                  <a:srgbClr val="FF00FF"/>
                </a:solidFill>
              </a:rPr>
              <a:t>h</a:t>
            </a:r>
            <a:r>
              <a:rPr lang="en-US" dirty="0">
                <a:solidFill>
                  <a:srgbClr val="FF00FF"/>
                </a:solidFill>
              </a:rPr>
              <a:t>, </a:t>
            </a:r>
            <a:r>
              <a:rPr lang="en-US" i="1" dirty="0">
                <a:solidFill>
                  <a:srgbClr val="FF00FF"/>
                </a:solidFill>
              </a:rPr>
              <a:t>k</a:t>
            </a:r>
            <a:r>
              <a:rPr lang="en-US" dirty="0">
                <a:solidFill>
                  <a:srgbClr val="FF00FF"/>
                </a:solidFill>
              </a:rPr>
              <a:t>) = (2, 1)</a:t>
            </a:r>
            <a:r>
              <a:rPr lang="en-US" dirty="0"/>
              <a:t>, and there is a horizontal translation of </a:t>
            </a:r>
            <a:r>
              <a:rPr lang="en-US" dirty="0">
                <a:solidFill>
                  <a:srgbClr val="C00000"/>
                </a:solidFill>
              </a:rPr>
              <a:t>2 units to the right</a:t>
            </a:r>
            <a:r>
              <a:rPr lang="en-US" dirty="0"/>
              <a:t> and a vertical translation of </a:t>
            </a:r>
            <a:r>
              <a:rPr lang="en-US" dirty="0">
                <a:solidFill>
                  <a:srgbClr val="9900CC"/>
                </a:solidFill>
              </a:rPr>
              <a:t>1 unit up</a:t>
            </a:r>
            <a:r>
              <a:rPr lang="en-US" dirty="0"/>
              <a:t>. </a:t>
            </a:r>
          </a:p>
        </p:txBody>
      </p:sp>
      <p:graphicFrame>
        <p:nvGraphicFramePr>
          <p:cNvPr id="5" name="Object 4"/>
          <p:cNvGraphicFramePr>
            <a:graphicFrameLocks noChangeAspect="1"/>
          </p:cNvGraphicFramePr>
          <p:nvPr/>
        </p:nvGraphicFramePr>
        <p:xfrm>
          <a:off x="2895600" y="1260760"/>
          <a:ext cx="1003300" cy="482600"/>
        </p:xfrm>
        <a:graphic>
          <a:graphicData uri="http://schemas.openxmlformats.org/presentationml/2006/ole">
            <mc:AlternateContent xmlns:mc="http://schemas.openxmlformats.org/markup-compatibility/2006">
              <mc:Choice xmlns:v="urn:schemas-microsoft-com:vml" Requires="v">
                <p:oleObj spid="_x0000_s13322" name="Equation" r:id="rId3" imgW="1002960" imgH="482400" progId="Equation.DSMT4">
                  <p:embed/>
                </p:oleObj>
              </mc:Choice>
              <mc:Fallback>
                <p:oleObj name="Equation" r:id="rId3" imgW="1002960" imgH="4824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1260760"/>
                        <a:ext cx="10033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031544" y="1851024"/>
          <a:ext cx="1955800" cy="482600"/>
        </p:xfrm>
        <a:graphic>
          <a:graphicData uri="http://schemas.openxmlformats.org/presentationml/2006/ole">
            <mc:AlternateContent xmlns:mc="http://schemas.openxmlformats.org/markup-compatibility/2006">
              <mc:Choice xmlns:v="urn:schemas-microsoft-com:vml" Requires="v">
                <p:oleObj spid="_x0000_s13323" name="Equation" r:id="rId5" imgW="1955520" imgH="482400" progId="Equation.DSMT4">
                  <p:embed/>
                </p:oleObj>
              </mc:Choice>
              <mc:Fallback>
                <p:oleObj name="Equation" r:id="rId5" imgW="1955520" imgH="48240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1544" y="1851024"/>
                        <a:ext cx="19558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293" name="Object 13"/>
          <p:cNvGraphicFramePr>
            <a:graphicFrameLocks noChangeAspect="1"/>
          </p:cNvGraphicFramePr>
          <p:nvPr/>
        </p:nvGraphicFramePr>
        <p:xfrm>
          <a:off x="838200" y="3096490"/>
          <a:ext cx="1003300" cy="482600"/>
        </p:xfrm>
        <a:graphic>
          <a:graphicData uri="http://schemas.openxmlformats.org/presentationml/2006/ole">
            <mc:AlternateContent xmlns:mc="http://schemas.openxmlformats.org/markup-compatibility/2006">
              <mc:Choice xmlns:v="urn:schemas-microsoft-com:vml" Requires="v">
                <p:oleObj spid="_x0000_s13324" name="Equation" r:id="rId7" imgW="1002960" imgH="482400" progId="Equation.DSMT4">
                  <p:embed/>
                </p:oleObj>
              </mc:Choice>
              <mc:Fallback>
                <p:oleObj name="Equation" r:id="rId7" imgW="1002960" imgH="482400" progId="Equation.DSMT4">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3096490"/>
                        <a:ext cx="10033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294" name="Object 14"/>
          <p:cNvGraphicFramePr>
            <a:graphicFrameLocks noChangeAspect="1"/>
          </p:cNvGraphicFramePr>
          <p:nvPr/>
        </p:nvGraphicFramePr>
        <p:xfrm>
          <a:off x="5334000" y="3133849"/>
          <a:ext cx="1955800" cy="482600"/>
        </p:xfrm>
        <a:graphic>
          <a:graphicData uri="http://schemas.openxmlformats.org/presentationml/2006/ole">
            <mc:AlternateContent xmlns:mc="http://schemas.openxmlformats.org/markup-compatibility/2006">
              <mc:Choice xmlns:v="urn:schemas-microsoft-com:vml" Requires="v">
                <p:oleObj spid="_x0000_s13325" name="Equation" r:id="rId9" imgW="1955520" imgH="482400" progId="Equation.DSMT4">
                  <p:embed/>
                </p:oleObj>
              </mc:Choice>
              <mc:Fallback>
                <p:oleObj name="Equation" r:id="rId9" imgW="1955520" imgH="482400"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3133849"/>
                        <a:ext cx="19558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7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7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lnSpc>
                <a:spcPct val="80000"/>
              </a:lnSpc>
            </a:pPr>
            <a:r>
              <a:rPr lang="en-US" dirty="0"/>
              <a:t>Objectives</a:t>
            </a:r>
          </a:p>
        </p:txBody>
      </p:sp>
      <p:sp>
        <p:nvSpPr>
          <p:cNvPr id="33795" name="Content Placeholder 2"/>
          <p:cNvSpPr>
            <a:spLocks noGrp="1"/>
          </p:cNvSpPr>
          <p:nvPr>
            <p:ph idx="1"/>
          </p:nvPr>
        </p:nvSpPr>
        <p:spPr>
          <a:xfrm>
            <a:off x="457200" y="1280160"/>
            <a:ext cx="8229600" cy="2850011"/>
          </a:xfrm>
        </p:spPr>
        <p:txBody>
          <a:bodyPr>
            <a:spAutoFit/>
          </a:bodyPr>
          <a:lstStyle/>
          <a:p>
            <a:pPr marL="457200" indent="-457200">
              <a:buFont typeface="Courier New" pitchFamily="49" charset="0"/>
              <a:buChar char="o"/>
            </a:pPr>
            <a:r>
              <a:rPr lang="en-US" dirty="0"/>
              <a:t>Calculate and understand the difference quotient. </a:t>
            </a:r>
          </a:p>
          <a:p>
            <a:pPr marL="457200" indent="-457200">
              <a:buFont typeface="Courier New" pitchFamily="49" charset="0"/>
              <a:buChar char="o"/>
            </a:pPr>
            <a:r>
              <a:rPr lang="en-US" dirty="0"/>
              <a:t>Understand the concepts of horizontal and vertical translations. </a:t>
            </a:r>
          </a:p>
          <a:p>
            <a:pPr marL="457200" indent="-457200">
              <a:buFont typeface="Courier New" pitchFamily="49" charset="0"/>
              <a:buChar char="o"/>
            </a:pPr>
            <a:r>
              <a:rPr lang="en-US" dirty="0"/>
              <a:t>Graph translations and reflections of functions. That is, given the graph of a function </a:t>
            </a:r>
            <a:r>
              <a:rPr lang="en-US" i="1" dirty="0"/>
              <a:t>y </a:t>
            </a:r>
            <a:r>
              <a:rPr lang="en-US" dirty="0"/>
              <a:t>= </a:t>
            </a:r>
            <a:r>
              <a:rPr lang="en-US" i="1" dirty="0"/>
              <a:t>f</a:t>
            </a:r>
            <a:r>
              <a:rPr lang="en-US" dirty="0"/>
              <a:t>(</a:t>
            </a:r>
            <a:r>
              <a:rPr lang="en-US" i="1" dirty="0"/>
              <a:t>x</a:t>
            </a:r>
            <a:r>
              <a:rPr lang="en-US" dirty="0"/>
              <a:t>), graph translations and reflections of the form </a:t>
            </a:r>
          </a:p>
        </p:txBody>
      </p:sp>
      <p:graphicFrame>
        <p:nvGraphicFramePr>
          <p:cNvPr id="4" name="Object 3"/>
          <p:cNvGraphicFramePr>
            <a:graphicFrameLocks noChangeAspect="1"/>
          </p:cNvGraphicFramePr>
          <p:nvPr/>
        </p:nvGraphicFramePr>
        <p:xfrm>
          <a:off x="1025235" y="4114800"/>
          <a:ext cx="2476500" cy="469900"/>
        </p:xfrm>
        <a:graphic>
          <a:graphicData uri="http://schemas.openxmlformats.org/presentationml/2006/ole">
            <mc:AlternateContent xmlns:mc="http://schemas.openxmlformats.org/markup-compatibility/2006">
              <mc:Choice xmlns:v="urn:schemas-microsoft-com:vml" Requires="v">
                <p:oleObj spid="_x0000_s1028" name="Equation" r:id="rId3" imgW="2476440" imgH="469800" progId="Equation.DSMT4">
                  <p:embed/>
                </p:oleObj>
              </mc:Choice>
              <mc:Fallback>
                <p:oleObj name="Equation" r:id="rId3" imgW="247644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5235" y="4114800"/>
                        <a:ext cx="2476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Translations of Functions with Graphs Given (cont.)</a:t>
            </a:r>
          </a:p>
        </p:txBody>
      </p:sp>
      <p:sp>
        <p:nvSpPr>
          <p:cNvPr id="3" name="Content Placeholder 2"/>
          <p:cNvSpPr>
            <a:spLocks noGrp="1"/>
          </p:cNvSpPr>
          <p:nvPr>
            <p:ph idx="1"/>
          </p:nvPr>
        </p:nvSpPr>
        <p:spPr/>
        <p:txBody>
          <a:bodyPr/>
          <a:lstStyle/>
          <a:p>
            <a:pPr marL="1588" indent="-1588">
              <a:buNone/>
            </a:pPr>
            <a:endParaRPr lang="en-US" dirty="0"/>
          </a:p>
          <a:p>
            <a:pPr marL="1588" indent="-1588">
              <a:buNone/>
            </a:pPr>
            <a:endParaRPr lang="en-US" dirty="0"/>
          </a:p>
        </p:txBody>
      </p:sp>
      <p:pic>
        <p:nvPicPr>
          <p:cNvPr id="4" name="Picture 3" descr="8_3_121.png"/>
          <p:cNvPicPr>
            <a:picLocks noChangeAspect="1"/>
          </p:cNvPicPr>
          <p:nvPr/>
        </p:nvPicPr>
        <p:blipFill>
          <a:blip r:embed="rId2"/>
          <a:stretch>
            <a:fillRect/>
          </a:stretch>
        </p:blipFill>
        <p:spPr>
          <a:xfrm>
            <a:off x="872921" y="1905000"/>
            <a:ext cx="3200400" cy="3190746"/>
          </a:xfrm>
          <a:prstGeom prst="rect">
            <a:avLst/>
          </a:prstGeom>
        </p:spPr>
      </p:pic>
      <p:pic>
        <p:nvPicPr>
          <p:cNvPr id="5" name="Picture 4" descr="8_3_131.png"/>
          <p:cNvPicPr>
            <a:picLocks noChangeAspect="1"/>
          </p:cNvPicPr>
          <p:nvPr/>
        </p:nvPicPr>
        <p:blipFill>
          <a:blip r:embed="rId3"/>
          <a:stretch>
            <a:fillRect/>
          </a:stretch>
        </p:blipFill>
        <p:spPr>
          <a:xfrm>
            <a:off x="5029200" y="1905000"/>
            <a:ext cx="3200400" cy="3190746"/>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Translations of Functions with Graphs Given (cont.)</a:t>
            </a:r>
          </a:p>
        </p:txBody>
      </p:sp>
      <p:sp>
        <p:nvSpPr>
          <p:cNvPr id="3" name="Content Placeholder 2"/>
          <p:cNvSpPr>
            <a:spLocks noGrp="1"/>
          </p:cNvSpPr>
          <p:nvPr>
            <p:ph idx="1"/>
          </p:nvPr>
        </p:nvSpPr>
        <p:spPr/>
        <p:txBody>
          <a:bodyPr/>
          <a:lstStyle/>
          <a:p>
            <a:pPr marL="0" indent="4763">
              <a:buNone/>
              <a:tabLst>
                <a:tab pos="463550" algn="l"/>
              </a:tabLst>
            </a:pPr>
            <a:r>
              <a:rPr lang="en-US" b="1" dirty="0"/>
              <a:t>b.</a:t>
            </a:r>
            <a:r>
              <a:rPr lang="en-US" dirty="0"/>
              <a:t>	The graph of </a:t>
            </a:r>
            <a:r>
              <a:rPr lang="en-US" i="1" dirty="0">
                <a:solidFill>
                  <a:srgbClr val="0000FF"/>
                </a:solidFill>
              </a:rPr>
              <a:t>y</a:t>
            </a:r>
            <a:r>
              <a:rPr lang="en-US" dirty="0">
                <a:solidFill>
                  <a:srgbClr val="0000FF"/>
                </a:solidFill>
              </a:rPr>
              <a:t> =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 </a:t>
            </a:r>
            <a:r>
              <a:rPr lang="en-US" dirty="0"/>
              <a:t>is given.  Graph the function </a:t>
            </a:r>
          </a:p>
          <a:p>
            <a:pPr marL="0" indent="4763">
              <a:buNone/>
              <a:tabLst>
                <a:tab pos="463550" algn="l"/>
              </a:tabLst>
            </a:pPr>
            <a:r>
              <a:rPr lang="en-US" dirty="0"/>
              <a:t>	</a:t>
            </a:r>
            <a:r>
              <a:rPr lang="en-US" i="1" dirty="0">
                <a:solidFill>
                  <a:srgbClr val="0000FF"/>
                </a:solidFill>
              </a:rPr>
              <a:t>y</a:t>
            </a:r>
            <a:r>
              <a:rPr lang="en-US" dirty="0">
                <a:solidFill>
                  <a:srgbClr val="0000FF"/>
                </a:solidFill>
              </a:rPr>
              <a:t> =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 − 3) − 2.</a:t>
            </a:r>
          </a:p>
          <a:p>
            <a:pPr marL="0" indent="4763">
              <a:buNone/>
              <a:tabLst>
                <a:tab pos="463550" algn="l"/>
              </a:tabLst>
            </a:pPr>
            <a:r>
              <a:rPr lang="en-US" b="1" dirty="0"/>
              <a:t>Solution:</a:t>
            </a:r>
            <a:r>
              <a:rPr lang="en-US" dirty="0"/>
              <a:t> </a:t>
            </a:r>
          </a:p>
          <a:p>
            <a:pPr marL="0" indent="4763">
              <a:buNone/>
              <a:tabLst>
                <a:tab pos="463550" algn="l"/>
              </a:tabLst>
            </a:pPr>
            <a:r>
              <a:rPr lang="en-US" dirty="0"/>
              <a:t>Here </a:t>
            </a:r>
            <a:r>
              <a:rPr lang="en-US" dirty="0">
                <a:solidFill>
                  <a:srgbClr val="000099"/>
                </a:solidFill>
              </a:rPr>
              <a:t>(</a:t>
            </a:r>
            <a:r>
              <a:rPr lang="en-US" i="1" dirty="0">
                <a:solidFill>
                  <a:srgbClr val="000099"/>
                </a:solidFill>
              </a:rPr>
              <a:t>h</a:t>
            </a:r>
            <a:r>
              <a:rPr lang="en-US" dirty="0">
                <a:solidFill>
                  <a:srgbClr val="000099"/>
                </a:solidFill>
              </a:rPr>
              <a:t>, </a:t>
            </a:r>
            <a:r>
              <a:rPr lang="en-US" i="1" dirty="0">
                <a:solidFill>
                  <a:srgbClr val="000099"/>
                </a:solidFill>
              </a:rPr>
              <a:t>k</a:t>
            </a:r>
            <a:r>
              <a:rPr lang="en-US" dirty="0">
                <a:solidFill>
                  <a:srgbClr val="000099"/>
                </a:solidFill>
              </a:rPr>
              <a:t>) = (3, −2)</a:t>
            </a:r>
            <a:r>
              <a:rPr lang="en-US" dirty="0"/>
              <a:t>, so translate the graph horizontally </a:t>
            </a:r>
            <a:r>
              <a:rPr lang="en-US" dirty="0">
                <a:solidFill>
                  <a:srgbClr val="C00000"/>
                </a:solidFill>
              </a:rPr>
              <a:t>3 units </a:t>
            </a:r>
            <a:r>
              <a:rPr lang="en-US" dirty="0"/>
              <a:t>and vertically </a:t>
            </a:r>
            <a:r>
              <a:rPr lang="en-US" dirty="0">
                <a:solidFill>
                  <a:srgbClr val="9900CC"/>
                </a:solidFill>
              </a:rPr>
              <a:t>−2 units</a:t>
            </a:r>
            <a:r>
              <a:rPr lang="en-US" dirty="0"/>
              <a:t>. (Add </a:t>
            </a:r>
            <a:r>
              <a:rPr lang="en-US" dirty="0">
                <a:solidFill>
                  <a:srgbClr val="FF00FF"/>
                </a:solidFill>
              </a:rPr>
              <a:t>3</a:t>
            </a:r>
            <a:r>
              <a:rPr lang="en-US" dirty="0"/>
              <a:t> to each </a:t>
            </a:r>
            <a:r>
              <a:rPr lang="en-US" i="1" dirty="0"/>
              <a:t>x</a:t>
            </a:r>
            <a:r>
              <a:rPr lang="en-US" dirty="0"/>
              <a:t>-value and </a:t>
            </a:r>
            <a:r>
              <a:rPr lang="en-US" dirty="0">
                <a:solidFill>
                  <a:srgbClr val="FF00FF"/>
                </a:solidFill>
              </a:rPr>
              <a:t>−2</a:t>
            </a:r>
            <a:r>
              <a:rPr lang="en-US" dirty="0"/>
              <a:t> to each </a:t>
            </a:r>
            <a:r>
              <a:rPr lang="en-US" i="1" dirty="0"/>
              <a:t>y</a:t>
            </a:r>
            <a:r>
              <a:rPr lang="en-US" dirty="0"/>
              <a:t>-value.)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Translations of Functions with Graphs Given (cont.)</a:t>
            </a:r>
          </a:p>
        </p:txBody>
      </p:sp>
      <p:sp>
        <p:nvSpPr>
          <p:cNvPr id="3" name="Content Placeholder 2"/>
          <p:cNvSpPr>
            <a:spLocks noGrp="1"/>
          </p:cNvSpPr>
          <p:nvPr>
            <p:ph idx="1"/>
          </p:nvPr>
        </p:nvSpPr>
        <p:spPr/>
        <p:txBody>
          <a:bodyPr/>
          <a:lstStyle/>
          <a:p>
            <a:pPr marL="1588" indent="-1588">
              <a:buNone/>
            </a:pPr>
            <a:endParaRPr lang="en-US" dirty="0"/>
          </a:p>
          <a:p>
            <a:pPr marL="1588" indent="-1588">
              <a:buNone/>
            </a:pPr>
            <a:endParaRPr lang="en-US" dirty="0"/>
          </a:p>
        </p:txBody>
      </p:sp>
      <p:pic>
        <p:nvPicPr>
          <p:cNvPr id="4" name="Picture 3" descr="8_3_141.png"/>
          <p:cNvPicPr>
            <a:picLocks noChangeAspect="1"/>
          </p:cNvPicPr>
          <p:nvPr/>
        </p:nvPicPr>
        <p:blipFill>
          <a:blip r:embed="rId2"/>
          <a:stretch>
            <a:fillRect/>
          </a:stretch>
        </p:blipFill>
        <p:spPr>
          <a:xfrm>
            <a:off x="914400" y="1981200"/>
            <a:ext cx="3200400" cy="3190746"/>
          </a:xfrm>
          <a:prstGeom prst="rect">
            <a:avLst/>
          </a:prstGeom>
        </p:spPr>
      </p:pic>
      <p:pic>
        <p:nvPicPr>
          <p:cNvPr id="5" name="Picture 4" descr="8_3_151.png"/>
          <p:cNvPicPr>
            <a:picLocks noChangeAspect="1"/>
          </p:cNvPicPr>
          <p:nvPr/>
        </p:nvPicPr>
        <p:blipFill>
          <a:blip r:embed="rId3"/>
          <a:stretch>
            <a:fillRect/>
          </a:stretch>
        </p:blipFill>
        <p:spPr>
          <a:xfrm>
            <a:off x="4876800" y="1981201"/>
            <a:ext cx="3200400" cy="319074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solidFill>
            <a:srgbClr val="FFFFCC"/>
          </a:solidFill>
          <a:ln w="28575">
            <a:solidFill>
              <a:srgbClr val="000000"/>
            </a:solidFill>
          </a:ln>
        </p:spPr>
        <p:txBody>
          <a:bodyPr>
            <a:spAutoFit/>
          </a:bodyPr>
          <a:lstStyle/>
          <a:p>
            <a:pPr indent="4763">
              <a:tabLst>
                <a:tab pos="463550" algn="l"/>
              </a:tabLst>
            </a:pPr>
            <a:r>
              <a:rPr lang="en-US" b="1" dirty="0">
                <a:solidFill>
                  <a:srgbClr val="000000"/>
                </a:solidFill>
              </a:rPr>
              <a:t>1.	</a:t>
            </a:r>
            <a:r>
              <a:rPr lang="en-US" dirty="0">
                <a:solidFill>
                  <a:srgbClr val="000000"/>
                </a:solidFill>
              </a:rPr>
              <a:t>For 		   find:</a:t>
            </a:r>
          </a:p>
          <a:p>
            <a:pPr indent="4763">
              <a:tabLst>
                <a:tab pos="463550" algn="l"/>
              </a:tabLst>
            </a:pPr>
            <a:endParaRPr lang="en-US" b="1" dirty="0">
              <a:solidFill>
                <a:srgbClr val="000000"/>
              </a:solidFill>
            </a:endParaRPr>
          </a:p>
          <a:p>
            <a:pPr indent="4763">
              <a:tabLst>
                <a:tab pos="463550" algn="l"/>
              </a:tabLst>
            </a:pPr>
            <a:endParaRPr lang="en-US" b="1" dirty="0">
              <a:solidFill>
                <a:srgbClr val="000000"/>
              </a:solidFill>
            </a:endParaRPr>
          </a:p>
          <a:p>
            <a:pPr indent="4763">
              <a:tabLst>
                <a:tab pos="463550" algn="l"/>
              </a:tabLst>
            </a:pPr>
            <a:r>
              <a:rPr lang="en-US" b="1" dirty="0">
                <a:solidFill>
                  <a:srgbClr val="000000"/>
                </a:solidFill>
              </a:rPr>
              <a:t>2.	</a:t>
            </a:r>
            <a:r>
              <a:rPr lang="en-US" dirty="0">
                <a:solidFill>
                  <a:srgbClr val="000000"/>
                </a:solidFill>
              </a:rPr>
              <a:t>If </a:t>
            </a:r>
            <a:r>
              <a:rPr lang="en-US" i="1" dirty="0">
                <a:solidFill>
                  <a:srgbClr val="000000"/>
                </a:solidFill>
              </a:rPr>
              <a:t>g</a:t>
            </a:r>
            <a:r>
              <a:rPr lang="en-US" dirty="0">
                <a:solidFill>
                  <a:srgbClr val="000000"/>
                </a:solidFill>
              </a:rPr>
              <a:t>(</a:t>
            </a:r>
            <a:r>
              <a:rPr lang="en-US" i="1" dirty="0">
                <a:solidFill>
                  <a:srgbClr val="000000"/>
                </a:solidFill>
              </a:rPr>
              <a:t>x</a:t>
            </a:r>
            <a:r>
              <a:rPr lang="en-US" dirty="0">
                <a:solidFill>
                  <a:srgbClr val="000000"/>
                </a:solidFill>
              </a:rPr>
              <a:t>) = 3</a:t>
            </a:r>
            <a:r>
              <a:rPr lang="en-US" i="1" dirty="0">
                <a:solidFill>
                  <a:srgbClr val="000000"/>
                </a:solidFill>
              </a:rPr>
              <a:t>x</a:t>
            </a:r>
            <a:r>
              <a:rPr lang="en-US" dirty="0">
                <a:solidFill>
                  <a:srgbClr val="000000"/>
                </a:solidFill>
              </a:rPr>
              <a:t> + 7, find: </a:t>
            </a:r>
          </a:p>
          <a:p>
            <a:pPr indent="4763">
              <a:tabLst>
                <a:tab pos="463550" algn="l"/>
              </a:tabLst>
            </a:pPr>
            <a:endParaRPr lang="en-US" dirty="0">
              <a:solidFill>
                <a:srgbClr val="000000"/>
              </a:solidFill>
            </a:endParaRPr>
          </a:p>
          <a:p>
            <a:pPr indent="4763">
              <a:tabLst>
                <a:tab pos="463550" algn="l"/>
              </a:tabLst>
            </a:pPr>
            <a:endParaRPr lang="en-US" dirty="0">
              <a:solidFill>
                <a:srgbClr val="000000"/>
              </a:solidFill>
            </a:endParaRPr>
          </a:p>
          <a:p>
            <a:pPr indent="4763">
              <a:tabLst>
                <a:tab pos="463550" algn="l"/>
              </a:tabLst>
            </a:pPr>
            <a:r>
              <a:rPr lang="en-US" dirty="0">
                <a:solidFill>
                  <a:srgbClr val="000000"/>
                </a:solidFill>
              </a:rPr>
              <a:t>(When evaluating the difference quotient, remember that 				   )</a:t>
            </a:r>
            <a:r>
              <a:rPr lang="en-US" b="1" dirty="0">
                <a:solidFill>
                  <a:srgbClr val="000000"/>
                </a:solidFill>
              </a:rPr>
              <a:t> </a:t>
            </a:r>
            <a:endParaRPr lang="en-US" dirty="0">
              <a:solidFill>
                <a:srgbClr val="000000"/>
              </a:solidFill>
            </a:endParaRPr>
          </a:p>
          <a:p>
            <a:endParaRPr lang="en-US" dirty="0"/>
          </a:p>
        </p:txBody>
      </p:sp>
      <p:sp>
        <p:nvSpPr>
          <p:cNvPr id="2" name="Title 1"/>
          <p:cNvSpPr>
            <a:spLocks noGrp="1"/>
          </p:cNvSpPr>
          <p:nvPr>
            <p:ph type="title"/>
          </p:nvPr>
        </p:nvSpPr>
        <p:spPr/>
        <p:txBody>
          <a:bodyPr/>
          <a:lstStyle/>
          <a:p>
            <a:r>
              <a:rPr lang="en-US" dirty="0"/>
              <a:t>Practice Problems</a:t>
            </a:r>
          </a:p>
        </p:txBody>
      </p:sp>
      <p:graphicFrame>
        <p:nvGraphicFramePr>
          <p:cNvPr id="8" name="Object 7"/>
          <p:cNvGraphicFramePr>
            <a:graphicFrameLocks noChangeAspect="1"/>
          </p:cNvGraphicFramePr>
          <p:nvPr/>
        </p:nvGraphicFramePr>
        <p:xfrm>
          <a:off x="1545608" y="1336960"/>
          <a:ext cx="1930400" cy="482600"/>
        </p:xfrm>
        <a:graphic>
          <a:graphicData uri="http://schemas.openxmlformats.org/presentationml/2006/ole">
            <mc:AlternateContent xmlns:mc="http://schemas.openxmlformats.org/markup-compatibility/2006">
              <mc:Choice xmlns:v="urn:schemas-microsoft-com:vml" Requires="v">
                <p:oleObj spid="_x0000_s14346" name="Equation" r:id="rId3" imgW="1930320" imgH="482400" progId="Equation.DSMT4">
                  <p:embed/>
                </p:oleObj>
              </mc:Choice>
              <mc:Fallback>
                <p:oleObj name="Equation" r:id="rId3" imgW="1930320" imgH="4824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5608" y="1336960"/>
                        <a:ext cx="19304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nvGraphicFramePr>
        <p:xfrm>
          <a:off x="1051560" y="2057400"/>
          <a:ext cx="6426200" cy="469900"/>
        </p:xfrm>
        <a:graphic>
          <a:graphicData uri="http://schemas.openxmlformats.org/presentationml/2006/ole">
            <mc:AlternateContent xmlns:mc="http://schemas.openxmlformats.org/markup-compatibility/2006">
              <mc:Choice xmlns:v="urn:schemas-microsoft-com:vml" Requires="v">
                <p:oleObj spid="_x0000_s14347" name="Equation" r:id="rId5" imgW="6426000" imgH="469800" progId="Equation.DSMT4">
                  <p:embed/>
                </p:oleObj>
              </mc:Choice>
              <mc:Fallback>
                <p:oleObj name="Equation" r:id="rId5" imgW="6426000" imgH="469800" progId="Equation.DSMT4">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1560" y="2057400"/>
                        <a:ext cx="6426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nvGraphicFramePr>
        <p:xfrm>
          <a:off x="1051560" y="3467100"/>
          <a:ext cx="7442200" cy="876300"/>
        </p:xfrm>
        <a:graphic>
          <a:graphicData uri="http://schemas.openxmlformats.org/presentationml/2006/ole">
            <mc:AlternateContent xmlns:mc="http://schemas.openxmlformats.org/markup-compatibility/2006">
              <mc:Choice xmlns:v="urn:schemas-microsoft-com:vml" Requires="v">
                <p:oleObj spid="_x0000_s14348" name="Equation" r:id="rId7" imgW="7441920" imgH="876240" progId="Equation.DSMT4">
                  <p:embed/>
                </p:oleObj>
              </mc:Choice>
              <mc:Fallback>
                <p:oleObj name="Equation" r:id="rId7" imgW="7441920" imgH="876240" progId="Equation.DSMT4">
                  <p:embed/>
                  <p:pic>
                    <p:nvPicPr>
                      <p:cNvPr id="0" name="Object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1560" y="3467100"/>
                        <a:ext cx="7442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1219200" y="4829465"/>
          <a:ext cx="3200400" cy="469900"/>
        </p:xfrm>
        <a:graphic>
          <a:graphicData uri="http://schemas.openxmlformats.org/presentationml/2006/ole">
            <mc:AlternateContent xmlns:mc="http://schemas.openxmlformats.org/markup-compatibility/2006">
              <mc:Choice xmlns:v="urn:schemas-microsoft-com:vml" Requires="v">
                <p:oleObj spid="_x0000_s14349" name="Equation" r:id="rId9" imgW="3200400" imgH="469800" progId="Equation.DSMT4">
                  <p:embed/>
                </p:oleObj>
              </mc:Choice>
              <mc:Fallback>
                <p:oleObj name="Equation" r:id="rId9" imgW="3200400" imgH="469800" progId="Equation.DSMT4">
                  <p:embed/>
                  <p:pic>
                    <p:nvPicPr>
                      <p:cNvPr id="0"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9200" y="4829465"/>
                        <a:ext cx="3200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marL="1588" indent="-1588">
              <a:buNone/>
            </a:pPr>
            <a:endParaRPr lang="en-US" dirty="0"/>
          </a:p>
          <a:p>
            <a:pPr marL="1588" indent="-1588">
              <a:buNone/>
            </a:pPr>
            <a:endParaRPr lang="en-US" dirty="0"/>
          </a:p>
        </p:txBody>
      </p:sp>
      <p:graphicFrame>
        <p:nvGraphicFramePr>
          <p:cNvPr id="98306" name="Object 2"/>
          <p:cNvGraphicFramePr>
            <a:graphicFrameLocks noChangeAspect="1"/>
          </p:cNvGraphicFramePr>
          <p:nvPr/>
        </p:nvGraphicFramePr>
        <p:xfrm>
          <a:off x="549275" y="1279525"/>
          <a:ext cx="3873500" cy="4152900"/>
        </p:xfrm>
        <a:graphic>
          <a:graphicData uri="http://schemas.openxmlformats.org/presentationml/2006/ole">
            <mc:AlternateContent xmlns:mc="http://schemas.openxmlformats.org/markup-compatibility/2006">
              <mc:Choice xmlns:v="urn:schemas-microsoft-com:vml" Requires="v">
                <p:oleObj spid="_x0000_s15364" name="Equation" r:id="rId3" imgW="3873240" imgH="4152600" progId="Equation.DSMT4">
                  <p:embed/>
                </p:oleObj>
              </mc:Choice>
              <mc:Fallback>
                <p:oleObj name="Equation" r:id="rId3" imgW="3873240" imgH="41526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275" y="1279525"/>
                        <a:ext cx="3873500" cy="415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p:txBody>
          <a:bodyPr>
            <a:normAutofit/>
          </a:bodyPr>
          <a:lstStyle/>
          <a:p>
            <a:r>
              <a:rPr lang="en-US" sz="3000" dirty="0"/>
              <a:t>Example 1: Using </a:t>
            </a:r>
            <a:r>
              <a:rPr lang="en-US" sz="3000" i="1" dirty="0"/>
              <a:t>f</a:t>
            </a:r>
            <a:r>
              <a:rPr lang="en-US" sz="3000" dirty="0"/>
              <a:t>(</a:t>
            </a:r>
            <a:r>
              <a:rPr lang="en-US" sz="3000" i="1" dirty="0"/>
              <a:t>x</a:t>
            </a:r>
            <a:r>
              <a:rPr lang="en-US" sz="3000" dirty="0"/>
              <a:t>) Notation</a:t>
            </a:r>
          </a:p>
        </p:txBody>
      </p:sp>
      <p:sp>
        <p:nvSpPr>
          <p:cNvPr id="3" name="Content Placeholder 2"/>
          <p:cNvSpPr>
            <a:spLocks noGrp="1"/>
          </p:cNvSpPr>
          <p:nvPr>
            <p:ph idx="1"/>
          </p:nvPr>
        </p:nvSpPr>
        <p:spPr/>
        <p:txBody>
          <a:bodyPr/>
          <a:lstStyle/>
          <a:p>
            <a:pPr marL="1588" indent="-1588">
              <a:buNone/>
              <a:tabLst>
                <a:tab pos="463550" algn="l"/>
              </a:tabLst>
            </a:pPr>
            <a:r>
              <a:rPr lang="en-US" dirty="0"/>
              <a:t>For the function 		           find:</a:t>
            </a:r>
          </a:p>
          <a:p>
            <a:pPr marL="1588" indent="-1588">
              <a:buNone/>
              <a:tabLst>
                <a:tab pos="463550" algn="l"/>
              </a:tabLst>
            </a:pPr>
            <a:endParaRPr lang="en-US" b="1" dirty="0"/>
          </a:p>
          <a:p>
            <a:pPr marL="1588" indent="-1588">
              <a:spcBef>
                <a:spcPts val="1800"/>
              </a:spcBef>
              <a:buNone/>
              <a:tabLst>
                <a:tab pos="463550" algn="l"/>
              </a:tabLst>
            </a:pPr>
            <a:r>
              <a:rPr lang="en-US" b="1" dirty="0"/>
              <a:t>Solution:</a:t>
            </a:r>
          </a:p>
          <a:p>
            <a:pPr marL="1588" indent="-1588">
              <a:spcBef>
                <a:spcPts val="1800"/>
              </a:spcBef>
              <a:buNone/>
              <a:tabLst>
                <a:tab pos="463550" algn="l"/>
              </a:tabLst>
            </a:pPr>
            <a:endParaRPr lang="en-US" b="1" dirty="0"/>
          </a:p>
          <a:p>
            <a:pPr marL="1588" indent="-1588">
              <a:buNone/>
              <a:tabLst>
                <a:tab pos="463550" algn="l"/>
              </a:tabLst>
            </a:pPr>
            <a:endParaRPr lang="en-US" b="1" dirty="0"/>
          </a:p>
          <a:p>
            <a:pPr marL="1588" indent="-1588">
              <a:spcBef>
                <a:spcPts val="3600"/>
              </a:spcBef>
              <a:buNone/>
              <a:tabLst>
                <a:tab pos="463550" algn="l"/>
              </a:tabLst>
            </a:pPr>
            <a:r>
              <a:rPr lang="en-US" b="1" dirty="0"/>
              <a:t>Solution:</a:t>
            </a:r>
          </a:p>
          <a:p>
            <a:pPr marL="1588" indent="-1588">
              <a:buNone/>
              <a:tabLst>
                <a:tab pos="463550" algn="l"/>
              </a:tabLst>
            </a:pPr>
            <a:endParaRPr lang="en-US" b="1" dirty="0"/>
          </a:p>
        </p:txBody>
      </p:sp>
      <p:graphicFrame>
        <p:nvGraphicFramePr>
          <p:cNvPr id="15" name="Object 14"/>
          <p:cNvGraphicFramePr>
            <a:graphicFrameLocks noChangeAspect="1"/>
          </p:cNvGraphicFramePr>
          <p:nvPr/>
        </p:nvGraphicFramePr>
        <p:xfrm>
          <a:off x="2909248" y="1330035"/>
          <a:ext cx="2108200" cy="482600"/>
        </p:xfrm>
        <a:graphic>
          <a:graphicData uri="http://schemas.openxmlformats.org/presentationml/2006/ole">
            <mc:AlternateContent xmlns:mc="http://schemas.openxmlformats.org/markup-compatibility/2006">
              <mc:Choice xmlns:v="urn:schemas-microsoft-com:vml" Requires="v">
                <p:oleObj spid="_x0000_s2072" name="Equation" r:id="rId3" imgW="2108160" imgH="482400" progId="Equation.DSMT4">
                  <p:embed/>
                </p:oleObj>
              </mc:Choice>
              <mc:Fallback>
                <p:oleObj name="Equation" r:id="rId3" imgW="2108160" imgH="482400" progId="Equation.DSMT4">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9248" y="1330035"/>
                        <a:ext cx="2108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nvGraphicFramePr>
        <p:xfrm>
          <a:off x="530352" y="1910067"/>
          <a:ext cx="1155700" cy="469900"/>
        </p:xfrm>
        <a:graphic>
          <a:graphicData uri="http://schemas.openxmlformats.org/presentationml/2006/ole">
            <mc:AlternateContent xmlns:mc="http://schemas.openxmlformats.org/markup-compatibility/2006">
              <mc:Choice xmlns:v="urn:schemas-microsoft-com:vml" Requires="v">
                <p:oleObj spid="_x0000_s2073" name="Equation" r:id="rId5" imgW="1155600" imgH="469800" progId="Equation.DSMT4">
                  <p:embed/>
                </p:oleObj>
              </mc:Choice>
              <mc:Fallback>
                <p:oleObj name="Equation" r:id="rId5" imgW="1155600" imgH="469800" progId="Equation.DSMT4">
                  <p:embed/>
                  <p:pic>
                    <p:nvPicPr>
                      <p:cNvPr id="0" name="Object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1910067"/>
                        <a:ext cx="11557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8"/>
          <p:cNvGraphicFramePr>
            <a:graphicFrameLocks noChangeAspect="1"/>
          </p:cNvGraphicFramePr>
          <p:nvPr/>
        </p:nvGraphicFramePr>
        <p:xfrm>
          <a:off x="530352" y="3949700"/>
          <a:ext cx="1168400" cy="469900"/>
        </p:xfrm>
        <a:graphic>
          <a:graphicData uri="http://schemas.openxmlformats.org/presentationml/2006/ole">
            <mc:AlternateContent xmlns:mc="http://schemas.openxmlformats.org/markup-compatibility/2006">
              <mc:Choice xmlns:v="urn:schemas-microsoft-com:vml" Requires="v">
                <p:oleObj spid="_x0000_s2074" name="Equation" r:id="rId7" imgW="1168200" imgH="469800" progId="Equation.DSMT4">
                  <p:embed/>
                </p:oleObj>
              </mc:Choice>
              <mc:Fallback>
                <p:oleObj name="Equation" r:id="rId7" imgW="1168200" imgH="469800" progId="Equation.DSMT4">
                  <p:embed/>
                  <p:pic>
                    <p:nvPicPr>
                      <p:cNvPr id="0" name="Object 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3949700"/>
                        <a:ext cx="1168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530352" y="3176735"/>
          <a:ext cx="673100" cy="469900"/>
        </p:xfrm>
        <a:graphic>
          <a:graphicData uri="http://schemas.openxmlformats.org/presentationml/2006/ole">
            <mc:AlternateContent xmlns:mc="http://schemas.openxmlformats.org/markup-compatibility/2006">
              <mc:Choice xmlns:v="urn:schemas-microsoft-com:vml" Requires="v">
                <p:oleObj spid="_x0000_s2075" name="Equation" r:id="rId9" imgW="672840" imgH="469800" progId="Equation.DSMT4">
                  <p:embed/>
                </p:oleObj>
              </mc:Choice>
              <mc:Fallback>
                <p:oleObj name="Equation" r:id="rId9" imgW="6728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176735"/>
                        <a:ext cx="67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1295400" y="3117275"/>
          <a:ext cx="1549400" cy="533400"/>
        </p:xfrm>
        <a:graphic>
          <a:graphicData uri="http://schemas.openxmlformats.org/presentationml/2006/ole">
            <mc:AlternateContent xmlns:mc="http://schemas.openxmlformats.org/markup-compatibility/2006">
              <mc:Choice xmlns:v="urn:schemas-microsoft-com:vml" Requires="v">
                <p:oleObj spid="_x0000_s2076" name="Equation" r:id="rId11" imgW="1549080" imgH="533160" progId="Equation.DSMT4">
                  <p:embed/>
                </p:oleObj>
              </mc:Choice>
              <mc:Fallback>
                <p:oleObj name="Equation" r:id="rId11" imgW="1549080" imgH="5331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3117275"/>
                        <a:ext cx="1549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2971800" y="3251780"/>
          <a:ext cx="1308100" cy="292100"/>
        </p:xfrm>
        <a:graphic>
          <a:graphicData uri="http://schemas.openxmlformats.org/presentationml/2006/ole">
            <mc:AlternateContent xmlns:mc="http://schemas.openxmlformats.org/markup-compatibility/2006">
              <mc:Choice xmlns:v="urn:schemas-microsoft-com:vml" Requires="v">
                <p:oleObj spid="_x0000_s2077" name="Equation" r:id="rId13" imgW="1307880" imgH="291960" progId="Equation.DSMT4">
                  <p:embed/>
                </p:oleObj>
              </mc:Choice>
              <mc:Fallback>
                <p:oleObj name="Equation" r:id="rId13" imgW="130788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71800" y="3251780"/>
                        <a:ext cx="130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4343400" y="3258130"/>
          <a:ext cx="647700" cy="279400"/>
        </p:xfrm>
        <a:graphic>
          <a:graphicData uri="http://schemas.openxmlformats.org/presentationml/2006/ole">
            <mc:AlternateContent xmlns:mc="http://schemas.openxmlformats.org/markup-compatibility/2006">
              <mc:Choice xmlns:v="urn:schemas-microsoft-com:vml" Requires="v">
                <p:oleObj spid="_x0000_s2078" name="Equation" r:id="rId15" imgW="647640" imgH="279360" progId="Equation.DSMT4">
                  <p:embed/>
                </p:oleObj>
              </mc:Choice>
              <mc:Fallback>
                <p:oleObj name="Equation" r:id="rId15" imgW="647640" imgH="2793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43400" y="325813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530352" y="5137150"/>
          <a:ext cx="685800" cy="469900"/>
        </p:xfrm>
        <a:graphic>
          <a:graphicData uri="http://schemas.openxmlformats.org/presentationml/2006/ole">
            <mc:AlternateContent xmlns:mc="http://schemas.openxmlformats.org/markup-compatibility/2006">
              <mc:Choice xmlns:v="urn:schemas-microsoft-com:vml" Requires="v">
                <p:oleObj spid="_x0000_s2079" name="Equation" r:id="rId17" imgW="685800" imgH="469800" progId="Equation.DSMT4">
                  <p:embed/>
                </p:oleObj>
              </mc:Choice>
              <mc:Fallback>
                <p:oleObj name="Equation" r:id="rId17" imgW="685800" imgH="4698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0352" y="5137150"/>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1330035" y="5091545"/>
          <a:ext cx="1562100" cy="533400"/>
        </p:xfrm>
        <a:graphic>
          <a:graphicData uri="http://schemas.openxmlformats.org/presentationml/2006/ole">
            <mc:AlternateContent xmlns:mc="http://schemas.openxmlformats.org/markup-compatibility/2006">
              <mc:Choice xmlns:v="urn:schemas-microsoft-com:vml" Requires="v">
                <p:oleObj spid="_x0000_s2080" name="Equation" r:id="rId19" imgW="1562040" imgH="533160" progId="Equation.DSMT4">
                  <p:embed/>
                </p:oleObj>
              </mc:Choice>
              <mc:Fallback>
                <p:oleObj name="Equation" r:id="rId19" imgW="1562040" imgH="5331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330035" y="5091545"/>
                        <a:ext cx="1562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3006435" y="5140035"/>
          <a:ext cx="1295400" cy="381000"/>
        </p:xfrm>
        <a:graphic>
          <a:graphicData uri="http://schemas.openxmlformats.org/presentationml/2006/ole">
            <mc:AlternateContent xmlns:mc="http://schemas.openxmlformats.org/markup-compatibility/2006">
              <mc:Choice xmlns:v="urn:schemas-microsoft-com:vml" Requires="v">
                <p:oleObj spid="_x0000_s2081" name="Equation" r:id="rId21" imgW="1295280" imgH="380880" progId="Equation.DSMT4">
                  <p:embed/>
                </p:oleObj>
              </mc:Choice>
              <mc:Fallback>
                <p:oleObj name="Equation" r:id="rId21" imgW="1295280" imgH="38088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006435" y="5140035"/>
                        <a:ext cx="1295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itle 1"/>
          <p:cNvSpPr>
            <a:spLocks noGrp="1"/>
          </p:cNvSpPr>
          <p:nvPr>
            <p:ph type="title"/>
          </p:nvPr>
        </p:nvSpPr>
        <p:spPr/>
        <p:txBody>
          <a:bodyPr>
            <a:normAutofit/>
          </a:bodyPr>
          <a:lstStyle/>
          <a:p>
            <a:r>
              <a:rPr lang="en-US" dirty="0"/>
              <a:t>Example 1: Using </a:t>
            </a:r>
            <a:r>
              <a:rPr lang="en-US" i="1" dirty="0"/>
              <a:t>f</a:t>
            </a:r>
            <a:r>
              <a:rPr lang="en-US" dirty="0"/>
              <a:t>(</a:t>
            </a:r>
            <a:r>
              <a:rPr lang="en-US" i="1" dirty="0"/>
              <a:t>x</a:t>
            </a:r>
            <a:r>
              <a:rPr lang="en-US" dirty="0"/>
              <a:t>) Notation (cont.)</a:t>
            </a:r>
          </a:p>
        </p:txBody>
      </p:sp>
      <p:sp>
        <p:nvSpPr>
          <p:cNvPr id="7" name="Content Placeholder 6"/>
          <p:cNvSpPr>
            <a:spLocks noGrp="1"/>
          </p:cNvSpPr>
          <p:nvPr>
            <p:ph idx="1"/>
          </p:nvPr>
        </p:nvSpPr>
        <p:spPr>
          <a:xfrm>
            <a:off x="457200" y="1828800"/>
            <a:ext cx="8229600" cy="1040285"/>
          </a:xfrm>
        </p:spPr>
        <p:txBody>
          <a:bodyPr>
            <a:spAutoFit/>
          </a:bodyPr>
          <a:lstStyle/>
          <a:p>
            <a:r>
              <a:rPr lang="en-US" b="1" dirty="0"/>
              <a:t>Solution: </a:t>
            </a:r>
          </a:p>
          <a:p>
            <a:r>
              <a:rPr lang="en-US" dirty="0"/>
              <a:t>Replace </a:t>
            </a:r>
            <a:r>
              <a:rPr lang="en-US" i="1" dirty="0">
                <a:solidFill>
                  <a:srgbClr val="FF00FF"/>
                </a:solidFill>
              </a:rPr>
              <a:t>x</a:t>
            </a:r>
            <a:r>
              <a:rPr lang="en-US" i="1" dirty="0"/>
              <a:t> </a:t>
            </a:r>
            <a:r>
              <a:rPr lang="en-US" dirty="0"/>
              <a:t>with (</a:t>
            </a:r>
            <a:r>
              <a:rPr lang="en-US" i="1" dirty="0">
                <a:solidFill>
                  <a:srgbClr val="FF00FF"/>
                </a:solidFill>
              </a:rPr>
              <a:t>a</a:t>
            </a:r>
            <a:r>
              <a:rPr lang="en-US" dirty="0">
                <a:solidFill>
                  <a:srgbClr val="FF00FF"/>
                </a:solidFill>
              </a:rPr>
              <a:t> + 1</a:t>
            </a:r>
            <a:r>
              <a:rPr lang="en-US" dirty="0"/>
              <a:t>) and simplify.</a:t>
            </a:r>
          </a:p>
        </p:txBody>
      </p:sp>
      <p:graphicFrame>
        <p:nvGraphicFramePr>
          <p:cNvPr id="13342" name="Object 30"/>
          <p:cNvGraphicFramePr>
            <a:graphicFrameLocks noChangeAspect="1"/>
          </p:cNvGraphicFramePr>
          <p:nvPr/>
        </p:nvGraphicFramePr>
        <p:xfrm>
          <a:off x="530352" y="1280160"/>
          <a:ext cx="1638300" cy="469900"/>
        </p:xfrm>
        <a:graphic>
          <a:graphicData uri="http://schemas.openxmlformats.org/presentationml/2006/ole">
            <mc:AlternateContent xmlns:mc="http://schemas.openxmlformats.org/markup-compatibility/2006">
              <mc:Choice xmlns:v="urn:schemas-microsoft-com:vml" Requires="v">
                <p:oleObj spid="_x0000_s3088" name="Equation" r:id="rId3" imgW="1638000" imgH="469800" progId="Equation.DSMT4">
                  <p:embed/>
                </p:oleObj>
              </mc:Choice>
              <mc:Fallback>
                <p:oleObj name="Equation" r:id="rId3" imgW="1638000" imgH="469800" progId="Equation.DSMT4">
                  <p:embed/>
                  <p:pic>
                    <p:nvPicPr>
                      <p:cNvPr id="0" name="Object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1638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30352" y="3124200"/>
          <a:ext cx="1155700" cy="469900"/>
        </p:xfrm>
        <a:graphic>
          <a:graphicData uri="http://schemas.openxmlformats.org/presentationml/2006/ole">
            <mc:AlternateContent xmlns:mc="http://schemas.openxmlformats.org/markup-compatibility/2006">
              <mc:Choice xmlns:v="urn:schemas-microsoft-com:vml" Requires="v">
                <p:oleObj spid="_x0000_s3089" name="Equation" r:id="rId5" imgW="1155600" imgH="469800" progId="Equation.DSMT4">
                  <p:embed/>
                </p:oleObj>
              </mc:Choice>
              <mc:Fallback>
                <p:oleObj name="Equation" r:id="rId5" imgW="115560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124200"/>
                        <a:ext cx="115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1787235" y="3048000"/>
          <a:ext cx="2032000" cy="533400"/>
        </p:xfrm>
        <a:graphic>
          <a:graphicData uri="http://schemas.openxmlformats.org/presentationml/2006/ole">
            <mc:AlternateContent xmlns:mc="http://schemas.openxmlformats.org/markup-compatibility/2006">
              <mc:Choice xmlns:v="urn:schemas-microsoft-com:vml" Requires="v">
                <p:oleObj spid="_x0000_s3090" name="Equation" r:id="rId7" imgW="2031840" imgH="533160" progId="Equation.DSMT4">
                  <p:embed/>
                </p:oleObj>
              </mc:Choice>
              <mc:Fallback>
                <p:oleObj name="Equation" r:id="rId7" imgW="2031840" imgH="5331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7235" y="3048000"/>
                        <a:ext cx="2032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787235" y="3746500"/>
          <a:ext cx="2692400" cy="571500"/>
        </p:xfrm>
        <a:graphic>
          <a:graphicData uri="http://schemas.openxmlformats.org/presentationml/2006/ole">
            <mc:AlternateContent xmlns:mc="http://schemas.openxmlformats.org/markup-compatibility/2006">
              <mc:Choice xmlns:v="urn:schemas-microsoft-com:vml" Requires="v">
                <p:oleObj spid="_x0000_s3091" name="Equation" r:id="rId9" imgW="2692080" imgH="571320" progId="Equation.DSMT4">
                  <p:embed/>
                </p:oleObj>
              </mc:Choice>
              <mc:Fallback>
                <p:oleObj name="Equation" r:id="rId9" imgW="2692080" imgH="5713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87235" y="3746500"/>
                        <a:ext cx="2692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1787235" y="4483100"/>
          <a:ext cx="2463800" cy="381000"/>
        </p:xfrm>
        <a:graphic>
          <a:graphicData uri="http://schemas.openxmlformats.org/presentationml/2006/ole">
            <mc:AlternateContent xmlns:mc="http://schemas.openxmlformats.org/markup-compatibility/2006">
              <mc:Choice xmlns:v="urn:schemas-microsoft-com:vml" Requires="v">
                <p:oleObj spid="_x0000_s3092" name="Equation" r:id="rId11" imgW="2463480" imgH="380880" progId="Equation.DSMT4">
                  <p:embed/>
                </p:oleObj>
              </mc:Choice>
              <mc:Fallback>
                <p:oleObj name="Equation" r:id="rId11" imgW="2463480" imgH="3808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87235" y="4483100"/>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1787235" y="5029200"/>
          <a:ext cx="1955800" cy="381000"/>
        </p:xfrm>
        <a:graphic>
          <a:graphicData uri="http://schemas.openxmlformats.org/presentationml/2006/ole">
            <mc:AlternateContent xmlns:mc="http://schemas.openxmlformats.org/markup-compatibility/2006">
              <mc:Choice xmlns:v="urn:schemas-microsoft-com:vml" Requires="v">
                <p:oleObj spid="_x0000_s3093" name="Equation" r:id="rId13" imgW="1955520" imgH="380880" progId="Equation.DSMT4">
                  <p:embed/>
                </p:oleObj>
              </mc:Choice>
              <mc:Fallback>
                <p:oleObj name="Equation" r:id="rId13" imgW="1955520" imgH="3808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87235" y="5029200"/>
                        <a:ext cx="1955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1"/>
          <p:cNvSpPr>
            <a:spLocks noGrp="1"/>
          </p:cNvSpPr>
          <p:nvPr>
            <p:ph type="title"/>
          </p:nvPr>
        </p:nvSpPr>
        <p:spPr/>
        <p:txBody>
          <a:bodyPr>
            <a:normAutofit/>
          </a:bodyPr>
          <a:lstStyle/>
          <a:p>
            <a:r>
              <a:rPr lang="en-US" dirty="0"/>
              <a:t>The Difference Quotient</a:t>
            </a:r>
          </a:p>
        </p:txBody>
      </p:sp>
      <p:sp>
        <p:nvSpPr>
          <p:cNvPr id="5" name="Content Placeholder 4"/>
          <p:cNvSpPr>
            <a:spLocks noGrp="1"/>
          </p:cNvSpPr>
          <p:nvPr>
            <p:ph idx="1"/>
          </p:nvPr>
        </p:nvSpPr>
        <p:spPr>
          <a:xfrm>
            <a:off x="457200" y="1280160"/>
            <a:ext cx="8229600" cy="4570482"/>
          </a:xfrm>
          <a:ln w="28575">
            <a:solidFill>
              <a:srgbClr val="FF0000"/>
            </a:solidFill>
          </a:ln>
        </p:spPr>
        <p:txBody>
          <a:bodyPr>
            <a:spAutoFit/>
          </a:bodyPr>
          <a:lstStyle/>
          <a:p>
            <a:pPr algn="ctr" eaLnBrk="0" hangingPunct="0"/>
            <a:r>
              <a:rPr lang="en-US" b="1" dirty="0">
                <a:solidFill>
                  <a:srgbClr val="000000"/>
                </a:solidFill>
              </a:rPr>
              <a:t>Notes</a:t>
            </a:r>
          </a:p>
          <a:p>
            <a:pPr>
              <a:spcBef>
                <a:spcPts val="600"/>
              </a:spcBef>
            </a:pPr>
            <a:r>
              <a:rPr lang="en-US" dirty="0">
                <a:solidFill>
                  <a:srgbClr val="000000"/>
                </a:solidFill>
              </a:rPr>
              <a:t>The line illustrated in the figure (through two points on the graph) is called a </a:t>
            </a:r>
            <a:r>
              <a:rPr lang="en-US" b="1" dirty="0">
                <a:solidFill>
                  <a:srgbClr val="C00000"/>
                </a:solidFill>
              </a:rPr>
              <a:t>secant line</a:t>
            </a:r>
            <a:r>
              <a:rPr lang="en-US" dirty="0">
                <a:solidFill>
                  <a:srgbClr val="000000"/>
                </a:solidFill>
              </a:rPr>
              <a:t>.</a:t>
            </a:r>
            <a:r>
              <a:rPr lang="en-US" b="1" dirty="0">
                <a:solidFill>
                  <a:srgbClr val="000000"/>
                </a:solidFill>
              </a:rPr>
              <a:t> </a:t>
            </a:r>
            <a:r>
              <a:rPr lang="en-US" dirty="0">
                <a:solidFill>
                  <a:srgbClr val="000000"/>
                </a:solidFill>
              </a:rPr>
              <a:t>The secant line is used in calculus to help in understanding a new function called a</a:t>
            </a:r>
            <a:r>
              <a:rPr lang="en-US" b="1" dirty="0">
                <a:solidFill>
                  <a:srgbClr val="000000"/>
                </a:solidFill>
              </a:rPr>
              <a:t> </a:t>
            </a:r>
            <a:r>
              <a:rPr lang="en-US" b="1" dirty="0">
                <a:solidFill>
                  <a:srgbClr val="C00000"/>
                </a:solidFill>
              </a:rPr>
              <a:t>derivative</a:t>
            </a:r>
            <a:r>
              <a:rPr lang="en-US" dirty="0">
                <a:solidFill>
                  <a:srgbClr val="000000"/>
                </a:solidFill>
              </a:rPr>
              <a:t>.</a:t>
            </a:r>
          </a:p>
          <a:p>
            <a:pPr>
              <a:spcBef>
                <a:spcPts val="600"/>
              </a:spcBef>
            </a:pPr>
            <a:endParaRPr lang="en-US" dirty="0">
              <a:solidFill>
                <a:srgbClr val="000000"/>
              </a:solidFill>
            </a:endParaRPr>
          </a:p>
          <a:p>
            <a:pPr>
              <a:spcBef>
                <a:spcPts val="600"/>
              </a:spcBef>
            </a:pPr>
            <a:endParaRPr lang="en-US" dirty="0">
              <a:solidFill>
                <a:srgbClr val="000000"/>
              </a:solidFill>
            </a:endParaRPr>
          </a:p>
          <a:p>
            <a:pPr>
              <a:spcBef>
                <a:spcPts val="600"/>
              </a:spcBef>
            </a:pPr>
            <a:endParaRPr lang="en-US" dirty="0">
              <a:solidFill>
                <a:srgbClr val="000000"/>
              </a:solidFill>
            </a:endParaRPr>
          </a:p>
          <a:p>
            <a:pPr>
              <a:lnSpc>
                <a:spcPct val="150000"/>
              </a:lnSpc>
              <a:spcBef>
                <a:spcPts val="600"/>
              </a:spcBef>
            </a:pPr>
            <a:endParaRPr lang="en-US" dirty="0"/>
          </a:p>
        </p:txBody>
      </p:sp>
      <p:pic>
        <p:nvPicPr>
          <p:cNvPr id="29698" name="Picture 2" descr="E:\Book work\IMA PPT\Chapter 9 Folder\Difference-Quotient.png"/>
          <p:cNvPicPr>
            <a:picLocks noChangeAspect="1" noChangeArrowheads="1"/>
          </p:cNvPicPr>
          <p:nvPr/>
        </p:nvPicPr>
        <p:blipFill>
          <a:blip r:embed="rId2"/>
          <a:srcRect/>
          <a:stretch>
            <a:fillRect/>
          </a:stretch>
        </p:blipFill>
        <p:spPr bwMode="auto">
          <a:xfrm>
            <a:off x="5375575" y="3165765"/>
            <a:ext cx="2926080" cy="249772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ln w="28575">
            <a:solidFill>
              <a:srgbClr val="FF0000"/>
            </a:solidFill>
          </a:ln>
        </p:spPr>
        <p:txBody>
          <a:bodyPr wrap="square">
            <a:noAutofit/>
          </a:bodyPr>
          <a:lstStyle/>
          <a:p>
            <a:pPr algn="ctr" eaLnBrk="0" hangingPunct="0"/>
            <a:r>
              <a:rPr lang="en-US" b="1" dirty="0">
                <a:solidFill>
                  <a:srgbClr val="000000"/>
                </a:solidFill>
              </a:rPr>
              <a:t>Notes</a:t>
            </a:r>
          </a:p>
          <a:p>
            <a:r>
              <a:rPr lang="en-US" b="1" dirty="0">
                <a:solidFill>
                  <a:srgbClr val="C00000"/>
                </a:solidFill>
              </a:rPr>
              <a:t>Note carefully that </a:t>
            </a:r>
            <a:r>
              <a:rPr lang="en-US" b="1" i="1" dirty="0">
                <a:solidFill>
                  <a:srgbClr val="C00000"/>
                </a:solidFill>
              </a:rPr>
              <a:t>f</a:t>
            </a:r>
            <a:r>
              <a:rPr lang="en-US" b="1" dirty="0">
                <a:solidFill>
                  <a:srgbClr val="C00000"/>
                </a:solidFill>
              </a:rPr>
              <a:t>(</a:t>
            </a:r>
            <a:r>
              <a:rPr lang="en-US" b="1" i="1" dirty="0">
                <a:solidFill>
                  <a:srgbClr val="C00000"/>
                </a:solidFill>
              </a:rPr>
              <a:t>x</a:t>
            </a:r>
            <a:r>
              <a:rPr lang="en-US" b="1" dirty="0">
                <a:solidFill>
                  <a:srgbClr val="C00000"/>
                </a:solidFill>
              </a:rPr>
              <a:t> + </a:t>
            </a:r>
            <a:r>
              <a:rPr lang="en-US" b="1" i="1" dirty="0">
                <a:solidFill>
                  <a:srgbClr val="C00000"/>
                </a:solidFill>
              </a:rPr>
              <a:t>h</a:t>
            </a:r>
            <a:r>
              <a:rPr lang="en-US" b="1" dirty="0">
                <a:solidFill>
                  <a:srgbClr val="C00000"/>
                </a:solidFill>
              </a:rPr>
              <a:t>) is not the same as </a:t>
            </a:r>
            <a:r>
              <a:rPr lang="en-US" b="1" i="1" dirty="0">
                <a:solidFill>
                  <a:srgbClr val="C00000"/>
                </a:solidFill>
              </a:rPr>
              <a:t>f</a:t>
            </a:r>
            <a:r>
              <a:rPr lang="en-US" b="1" dirty="0">
                <a:solidFill>
                  <a:srgbClr val="C00000"/>
                </a:solidFill>
              </a:rPr>
              <a:t>(</a:t>
            </a:r>
            <a:r>
              <a:rPr lang="en-US" b="1" i="1" dirty="0">
                <a:solidFill>
                  <a:srgbClr val="C00000"/>
                </a:solidFill>
              </a:rPr>
              <a:t>x</a:t>
            </a:r>
            <a:r>
              <a:rPr lang="en-US" b="1" dirty="0">
                <a:solidFill>
                  <a:srgbClr val="C00000"/>
                </a:solidFill>
              </a:rPr>
              <a:t>) + </a:t>
            </a:r>
            <a:r>
              <a:rPr lang="en-US" b="1" i="1" dirty="0">
                <a:solidFill>
                  <a:srgbClr val="C00000"/>
                </a:solidFill>
              </a:rPr>
              <a:t>h</a:t>
            </a:r>
            <a:r>
              <a:rPr lang="en-US" b="1" dirty="0">
                <a:solidFill>
                  <a:srgbClr val="000000"/>
                </a:solidFill>
              </a:rPr>
              <a:t>. </a:t>
            </a:r>
            <a:r>
              <a:rPr lang="en-US" dirty="0">
                <a:solidFill>
                  <a:srgbClr val="000000"/>
                </a:solidFill>
              </a:rPr>
              <a:t>For example,</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p>
        </p:txBody>
      </p:sp>
      <p:sp>
        <p:nvSpPr>
          <p:cNvPr id="15364" name="Title 1"/>
          <p:cNvSpPr>
            <a:spLocks noGrp="1"/>
          </p:cNvSpPr>
          <p:nvPr>
            <p:ph type="title"/>
          </p:nvPr>
        </p:nvSpPr>
        <p:spPr/>
        <p:txBody>
          <a:bodyPr>
            <a:normAutofit/>
          </a:bodyPr>
          <a:lstStyle/>
          <a:p>
            <a:r>
              <a:rPr lang="en-US" dirty="0"/>
              <a:t>The Difference Quotient</a:t>
            </a:r>
          </a:p>
        </p:txBody>
      </p:sp>
      <p:graphicFrame>
        <p:nvGraphicFramePr>
          <p:cNvPr id="6" name="Object 5"/>
          <p:cNvGraphicFramePr>
            <a:graphicFrameLocks noChangeAspect="1"/>
          </p:cNvGraphicFramePr>
          <p:nvPr/>
        </p:nvGraphicFramePr>
        <p:xfrm>
          <a:off x="530352" y="2767012"/>
          <a:ext cx="5334000" cy="482600"/>
        </p:xfrm>
        <a:graphic>
          <a:graphicData uri="http://schemas.openxmlformats.org/presentationml/2006/ole">
            <mc:AlternateContent xmlns:mc="http://schemas.openxmlformats.org/markup-compatibility/2006">
              <mc:Choice xmlns:v="urn:schemas-microsoft-com:vml" Requires="v">
                <p:oleObj spid="_x0000_s4104" name="Equation" r:id="rId3" imgW="5333760" imgH="482400" progId="Equation.DSMT4">
                  <p:embed/>
                </p:oleObj>
              </mc:Choice>
              <mc:Fallback>
                <p:oleObj name="Equation" r:id="rId3" imgW="5333760" imgH="482400" progId="Equation.DSMT4">
                  <p:embed/>
                  <p:pic>
                    <p:nvPicPr>
                      <p:cNvPr id="0" name="Object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767012"/>
                        <a:ext cx="53340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530352" y="3608387"/>
          <a:ext cx="7874000" cy="1028700"/>
        </p:xfrm>
        <a:graphic>
          <a:graphicData uri="http://schemas.openxmlformats.org/presentationml/2006/ole">
            <mc:AlternateContent xmlns:mc="http://schemas.openxmlformats.org/markup-compatibility/2006">
              <mc:Choice xmlns:v="urn:schemas-microsoft-com:vml" Requires="v">
                <p:oleObj spid="_x0000_s4105" name="Equation" r:id="rId5" imgW="7873920" imgH="1028520" progId="Equation.DSMT4">
                  <p:embed/>
                </p:oleObj>
              </mc:Choice>
              <mc:Fallback>
                <p:oleObj name="Equation" r:id="rId5" imgW="7873920" imgH="1028520" progId="Equation.DSMT4">
                  <p:embed/>
                  <p:pic>
                    <p:nvPicPr>
                      <p:cNvPr id="0" name="Object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608387"/>
                        <a:ext cx="78740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530352" y="4927600"/>
          <a:ext cx="6311900" cy="482600"/>
        </p:xfrm>
        <a:graphic>
          <a:graphicData uri="http://schemas.openxmlformats.org/presentationml/2006/ole">
            <mc:AlternateContent xmlns:mc="http://schemas.openxmlformats.org/markup-compatibility/2006">
              <mc:Choice xmlns:v="urn:schemas-microsoft-com:vml" Requires="v">
                <p:oleObj spid="_x0000_s4106" name="Equation" r:id="rId7" imgW="6311880" imgH="482400" progId="Equation.DSMT4">
                  <p:embed/>
                </p:oleObj>
              </mc:Choice>
              <mc:Fallback>
                <p:oleObj name="Equation" r:id="rId7" imgW="6311880" imgH="482400" progId="Equation.DSMT4">
                  <p:embed/>
                  <p:pic>
                    <p:nvPicPr>
                      <p:cNvPr id="0" name="Object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4927600"/>
                        <a:ext cx="63119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Content Placeholder 2"/>
          <p:cNvSpPr>
            <a:spLocks noGrp="1"/>
          </p:cNvSpPr>
          <p:nvPr>
            <p:ph idx="1"/>
          </p:nvPr>
        </p:nvSpPr>
        <p:spPr>
          <a:xfrm>
            <a:off x="457200" y="1280160"/>
            <a:ext cx="8229600" cy="2677656"/>
          </a:xfrm>
        </p:spPr>
        <p:txBody>
          <a:bodyPr>
            <a:spAutoFit/>
          </a:bodyPr>
          <a:lstStyle/>
          <a:p>
            <a:pPr marL="0" indent="4763">
              <a:spcBef>
                <a:spcPts val="0"/>
              </a:spcBef>
              <a:buNone/>
              <a:tabLst>
                <a:tab pos="463550" algn="l"/>
              </a:tabLst>
            </a:pPr>
            <a:r>
              <a:rPr lang="en-US" b="1" dirty="0"/>
              <a:t>a.</a:t>
            </a:r>
            <a:r>
              <a:rPr lang="en-US" dirty="0"/>
              <a:t>	Find the difference quotient for the function</a:t>
            </a:r>
          </a:p>
          <a:p>
            <a:pPr marL="0" indent="4763">
              <a:spcBef>
                <a:spcPts val="0"/>
              </a:spcBef>
              <a:buNone/>
              <a:tabLst>
                <a:tab pos="463550" algn="l"/>
              </a:tabLst>
            </a:pPr>
            <a:r>
              <a:rPr lang="en-US" dirty="0"/>
              <a:t>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 = 2 </a:t>
            </a:r>
            <a:r>
              <a:rPr lang="en-US" dirty="0">
                <a:solidFill>
                  <a:srgbClr val="0000FF"/>
                </a:solidFill>
                <a:latin typeface="Symbol" pitchFamily="18" charset="2"/>
              </a:rPr>
              <a:t>-</a:t>
            </a:r>
            <a:r>
              <a:rPr lang="en-US" dirty="0">
                <a:solidFill>
                  <a:srgbClr val="0000FF"/>
                </a:solidFill>
              </a:rPr>
              <a:t> 6</a:t>
            </a:r>
            <a:r>
              <a:rPr lang="en-US" i="1" dirty="0">
                <a:solidFill>
                  <a:srgbClr val="0000FF"/>
                </a:solidFill>
              </a:rPr>
              <a:t>x</a:t>
            </a:r>
            <a:r>
              <a:rPr lang="en-US" dirty="0"/>
              <a:t>.</a:t>
            </a:r>
          </a:p>
          <a:p>
            <a:pPr marL="0" indent="4763">
              <a:lnSpc>
                <a:spcPct val="150000"/>
              </a:lnSpc>
              <a:spcBef>
                <a:spcPts val="0"/>
              </a:spcBef>
              <a:buNone/>
              <a:tabLst>
                <a:tab pos="463550" algn="l"/>
              </a:tabLst>
            </a:pPr>
            <a:r>
              <a:rPr lang="en-US" b="1" dirty="0"/>
              <a:t>Solution: </a:t>
            </a:r>
          </a:p>
          <a:p>
            <a:pPr marL="0" indent="4763">
              <a:spcBef>
                <a:spcPts val="0"/>
              </a:spcBef>
              <a:buNone/>
              <a:tabLst>
                <a:tab pos="463550" algn="l"/>
              </a:tabLst>
            </a:pPr>
            <a:endParaRPr lang="en-US" dirty="0"/>
          </a:p>
          <a:p>
            <a:pPr marL="0" indent="4763">
              <a:lnSpc>
                <a:spcPct val="150000"/>
              </a:lnSpc>
              <a:spcBef>
                <a:spcPts val="0"/>
              </a:spcBef>
              <a:buNone/>
              <a:tabLst>
                <a:tab pos="463550" algn="l"/>
              </a:tabLst>
            </a:pPr>
            <a:r>
              <a:rPr lang="en-US" dirty="0"/>
              <a:t>Substituting gives:</a:t>
            </a:r>
          </a:p>
        </p:txBody>
      </p:sp>
      <p:graphicFrame>
        <p:nvGraphicFramePr>
          <p:cNvPr id="10" name="Object 9"/>
          <p:cNvGraphicFramePr>
            <a:graphicFrameLocks noChangeAspect="1"/>
          </p:cNvGraphicFramePr>
          <p:nvPr/>
        </p:nvGraphicFramePr>
        <p:xfrm>
          <a:off x="530352" y="2819400"/>
          <a:ext cx="5676900" cy="469900"/>
        </p:xfrm>
        <a:graphic>
          <a:graphicData uri="http://schemas.openxmlformats.org/presentationml/2006/ole">
            <mc:AlternateContent xmlns:mc="http://schemas.openxmlformats.org/markup-compatibility/2006">
              <mc:Choice xmlns:v="urn:schemas-microsoft-com:vml" Requires="v">
                <p:oleObj spid="_x0000_s5136" name="Equation" r:id="rId3" imgW="5676840" imgH="469800" progId="Equation.DSMT4">
                  <p:embed/>
                </p:oleObj>
              </mc:Choice>
              <mc:Fallback>
                <p:oleObj name="Equation" r:id="rId3" imgW="567684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819400"/>
                        <a:ext cx="5676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530352" y="4008120"/>
          <a:ext cx="2222500" cy="876300"/>
        </p:xfrm>
        <a:graphic>
          <a:graphicData uri="http://schemas.openxmlformats.org/presentationml/2006/ole">
            <mc:AlternateContent xmlns:mc="http://schemas.openxmlformats.org/markup-compatibility/2006">
              <mc:Choice xmlns:v="urn:schemas-microsoft-com:vml" Requires="v">
                <p:oleObj spid="_x0000_s5137" name="Equation" r:id="rId5" imgW="2222280" imgH="876240" progId="Equation.DSMT4">
                  <p:embed/>
                </p:oleObj>
              </mc:Choice>
              <mc:Fallback>
                <p:oleObj name="Equation" r:id="rId5" imgW="222228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008120"/>
                        <a:ext cx="2222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888670" y="3959630"/>
          <a:ext cx="3657600" cy="939800"/>
        </p:xfrm>
        <a:graphic>
          <a:graphicData uri="http://schemas.openxmlformats.org/presentationml/2006/ole">
            <mc:AlternateContent xmlns:mc="http://schemas.openxmlformats.org/markup-compatibility/2006">
              <mc:Choice xmlns:v="urn:schemas-microsoft-com:vml" Requires="v">
                <p:oleObj spid="_x0000_s5138" name="Equation" r:id="rId7" imgW="3657600" imgH="939600" progId="Equation.DSMT4">
                  <p:embed/>
                </p:oleObj>
              </mc:Choice>
              <mc:Fallback>
                <p:oleObj name="Equation" r:id="rId7" imgW="3657600" imgH="939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88670" y="3959630"/>
                        <a:ext cx="36576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888670" y="5074920"/>
          <a:ext cx="3048000" cy="838200"/>
        </p:xfrm>
        <a:graphic>
          <a:graphicData uri="http://schemas.openxmlformats.org/presentationml/2006/ole">
            <mc:AlternateContent xmlns:mc="http://schemas.openxmlformats.org/markup-compatibility/2006">
              <mc:Choice xmlns:v="urn:schemas-microsoft-com:vml" Requires="v">
                <p:oleObj spid="_x0000_s5139" name="Equation" r:id="rId9" imgW="3047760" imgH="838080" progId="Equation.DSMT4">
                  <p:embed/>
                </p:oleObj>
              </mc:Choice>
              <mc:Fallback>
                <p:oleObj name="Equation" r:id="rId9" imgW="30477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88670" y="5074920"/>
                        <a:ext cx="304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6096000" y="5074920"/>
          <a:ext cx="927100" cy="838200"/>
        </p:xfrm>
        <a:graphic>
          <a:graphicData uri="http://schemas.openxmlformats.org/presentationml/2006/ole">
            <mc:AlternateContent xmlns:mc="http://schemas.openxmlformats.org/markup-compatibility/2006">
              <mc:Choice xmlns:v="urn:schemas-microsoft-com:vml" Requires="v">
                <p:oleObj spid="_x0000_s5140" name="Equation" r:id="rId11" imgW="927000" imgH="838080" progId="Equation.DSMT4">
                  <p:embed/>
                </p:oleObj>
              </mc:Choice>
              <mc:Fallback>
                <p:oleObj name="Equation" r:id="rId11" imgW="9270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0" y="5074920"/>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7086600" y="5379720"/>
          <a:ext cx="774700" cy="292100"/>
        </p:xfrm>
        <a:graphic>
          <a:graphicData uri="http://schemas.openxmlformats.org/presentationml/2006/ole">
            <mc:AlternateContent xmlns:mc="http://schemas.openxmlformats.org/markup-compatibility/2006">
              <mc:Choice xmlns:v="urn:schemas-microsoft-com:vml" Requires="v">
                <p:oleObj spid="_x0000_s5141" name="Equation" r:id="rId13" imgW="774360" imgH="291960" progId="Equation.DSMT4">
                  <p:embed/>
                </p:oleObj>
              </mc:Choice>
              <mc:Fallback>
                <p:oleObj name="Equation" r:id="rId13" imgW="7743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86600" y="5379720"/>
                        <a:ext cx="77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Title 1"/>
          <p:cNvSpPr>
            <a:spLocks noGrp="1"/>
          </p:cNvSpPr>
          <p:nvPr>
            <p:ph type="title"/>
          </p:nvPr>
        </p:nvSpPr>
        <p:spPr>
          <a:xfrm>
            <a:off x="457200" y="182880"/>
            <a:ext cx="8229600" cy="914400"/>
          </a:xfrm>
        </p:spPr>
        <p:txBody>
          <a:bodyPr>
            <a:normAutofit/>
          </a:bodyPr>
          <a:lstStyle/>
          <a:p>
            <a:r>
              <a:rPr lang="en-US" dirty="0"/>
              <a:t>Example 2: Finding the Difference Quotient for a Given Function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Finding the Difference Quotient for a Given Function (cont.)</a:t>
            </a:r>
          </a:p>
        </p:txBody>
      </p:sp>
      <p:sp>
        <p:nvSpPr>
          <p:cNvPr id="3" name="Content Placeholder 2"/>
          <p:cNvSpPr>
            <a:spLocks noGrp="1"/>
          </p:cNvSpPr>
          <p:nvPr>
            <p:ph idx="1"/>
          </p:nvPr>
        </p:nvSpPr>
        <p:spPr/>
        <p:txBody>
          <a:bodyPr/>
          <a:lstStyle/>
          <a:p>
            <a:pPr marL="0" indent="4763">
              <a:buNone/>
              <a:tabLst>
                <a:tab pos="463550" algn="l"/>
              </a:tabLst>
            </a:pPr>
            <a:r>
              <a:rPr lang="en-US" b="1" dirty="0"/>
              <a:t>b.</a:t>
            </a:r>
            <a:r>
              <a:rPr lang="en-US" dirty="0"/>
              <a:t>	Find the difference quotient for the function  </a:t>
            </a:r>
          </a:p>
          <a:p>
            <a:pPr marL="0" indent="4763">
              <a:buNone/>
              <a:tabLst>
                <a:tab pos="463550" algn="l"/>
              </a:tabLst>
            </a:pPr>
            <a:endParaRPr lang="en-US" dirty="0"/>
          </a:p>
          <a:p>
            <a:pPr>
              <a:buNone/>
            </a:pPr>
            <a:r>
              <a:rPr lang="en-US" b="1" dirty="0"/>
              <a:t>Solution:</a:t>
            </a:r>
            <a:r>
              <a:rPr lang="en-US" dirty="0"/>
              <a:t> 					</a:t>
            </a:r>
          </a:p>
          <a:p>
            <a:pPr>
              <a:buNone/>
            </a:pPr>
            <a:endParaRPr lang="en-US" dirty="0"/>
          </a:p>
          <a:p>
            <a:pPr>
              <a:buNone/>
            </a:pPr>
            <a:r>
              <a:rPr lang="en-US" dirty="0"/>
              <a:t>Substituting gives:</a:t>
            </a:r>
          </a:p>
        </p:txBody>
      </p:sp>
      <p:graphicFrame>
        <p:nvGraphicFramePr>
          <p:cNvPr id="4" name="Object 3"/>
          <p:cNvGraphicFramePr>
            <a:graphicFrameLocks noChangeAspect="1"/>
          </p:cNvGraphicFramePr>
          <p:nvPr/>
        </p:nvGraphicFramePr>
        <p:xfrm>
          <a:off x="1004248" y="1828800"/>
          <a:ext cx="2260600" cy="482600"/>
        </p:xfrm>
        <a:graphic>
          <a:graphicData uri="http://schemas.openxmlformats.org/presentationml/2006/ole">
            <mc:AlternateContent xmlns:mc="http://schemas.openxmlformats.org/markup-compatibility/2006">
              <mc:Choice xmlns:v="urn:schemas-microsoft-com:vml" Requires="v">
                <p:oleObj spid="_x0000_s6160" name="Equation" r:id="rId3" imgW="2260440" imgH="482400" progId="Equation.DSMT4">
                  <p:embed/>
                </p:oleObj>
              </mc:Choice>
              <mc:Fallback>
                <p:oleObj name="Equation" r:id="rId3" imgW="2260440" imgH="482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4248" y="1828800"/>
                        <a:ext cx="2260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530352" y="2819400"/>
          <a:ext cx="7150100" cy="533400"/>
        </p:xfrm>
        <a:graphic>
          <a:graphicData uri="http://schemas.openxmlformats.org/presentationml/2006/ole">
            <mc:AlternateContent xmlns:mc="http://schemas.openxmlformats.org/markup-compatibility/2006">
              <mc:Choice xmlns:v="urn:schemas-microsoft-com:vml" Requires="v">
                <p:oleObj spid="_x0000_s6161" name="Equation" r:id="rId5" imgW="7149960" imgH="533160" progId="Equation.DSMT4">
                  <p:embed/>
                </p:oleObj>
              </mc:Choice>
              <mc:Fallback>
                <p:oleObj name="Equation" r:id="rId5" imgW="7149960" imgH="53316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819400"/>
                        <a:ext cx="71501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3226955" y="5534890"/>
          <a:ext cx="3492500" cy="469900"/>
        </p:xfrm>
        <a:graphic>
          <a:graphicData uri="http://schemas.openxmlformats.org/presentationml/2006/ole">
            <mc:AlternateContent xmlns:mc="http://schemas.openxmlformats.org/markup-compatibility/2006">
              <mc:Choice xmlns:v="urn:schemas-microsoft-com:vml" Requires="v">
                <p:oleObj spid="_x0000_s6162" name="Equation" r:id="rId7" imgW="3492360" imgH="469800" progId="Equation.DSMT4">
                  <p:embed/>
                </p:oleObj>
              </mc:Choice>
              <mc:Fallback>
                <p:oleObj name="Equation" r:id="rId7" imgW="3492360" imgH="4698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26955" y="5534890"/>
                        <a:ext cx="3492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nvGraphicFramePr>
        <p:xfrm>
          <a:off x="530352" y="3886200"/>
          <a:ext cx="2222500" cy="876300"/>
        </p:xfrm>
        <a:graphic>
          <a:graphicData uri="http://schemas.openxmlformats.org/presentationml/2006/ole">
            <mc:AlternateContent xmlns:mc="http://schemas.openxmlformats.org/markup-compatibility/2006">
              <mc:Choice xmlns:v="urn:schemas-microsoft-com:vml" Requires="v">
                <p:oleObj spid="_x0000_s6163" name="Equation" r:id="rId9" imgW="2222280" imgH="876240" progId="Equation.DSMT4">
                  <p:embed/>
                </p:oleObj>
              </mc:Choice>
              <mc:Fallback>
                <p:oleObj name="Equation" r:id="rId9" imgW="2222280" imgH="8762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886200"/>
                        <a:ext cx="2222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902530" y="3771900"/>
          <a:ext cx="5080000" cy="1003300"/>
        </p:xfrm>
        <a:graphic>
          <a:graphicData uri="http://schemas.openxmlformats.org/presentationml/2006/ole">
            <mc:AlternateContent xmlns:mc="http://schemas.openxmlformats.org/markup-compatibility/2006">
              <mc:Choice xmlns:v="urn:schemas-microsoft-com:vml" Requires="v">
                <p:oleObj spid="_x0000_s6164" name="Equation" r:id="rId11" imgW="5079960" imgH="1002960" progId="Equation.DSMT4">
                  <p:embed/>
                </p:oleObj>
              </mc:Choice>
              <mc:Fallback>
                <p:oleObj name="Equation" r:id="rId11" imgW="5079960" imgH="1002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02530" y="3771900"/>
                        <a:ext cx="50800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2902530" y="4762500"/>
          <a:ext cx="5334000" cy="876300"/>
        </p:xfrm>
        <a:graphic>
          <a:graphicData uri="http://schemas.openxmlformats.org/presentationml/2006/ole">
            <mc:AlternateContent xmlns:mc="http://schemas.openxmlformats.org/markup-compatibility/2006">
              <mc:Choice xmlns:v="urn:schemas-microsoft-com:vml" Requires="v">
                <p:oleObj spid="_x0000_s6165" name="Equation" r:id="rId13" imgW="5333760" imgH="876240" progId="Equation.DSMT4">
                  <p:embed/>
                </p:oleObj>
              </mc:Choice>
              <mc:Fallback>
                <p:oleObj name="Equation" r:id="rId13" imgW="5333760" imgH="8762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02530" y="4762500"/>
                        <a:ext cx="5334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Finding the Difference Quotient for a Given Function (cont.)</a:t>
            </a:r>
          </a:p>
        </p:txBody>
      </p:sp>
      <p:sp>
        <p:nvSpPr>
          <p:cNvPr id="3" name="Content Placeholder 2"/>
          <p:cNvSpPr>
            <a:spLocks noGrp="1"/>
          </p:cNvSpPr>
          <p:nvPr>
            <p:ph idx="1"/>
          </p:nvPr>
        </p:nvSpPr>
        <p:spPr/>
        <p:txBody>
          <a:bodyPr/>
          <a:lstStyle/>
          <a:p>
            <a:pPr marL="1588" indent="-1588">
              <a:buNone/>
              <a:tabLst>
                <a:tab pos="463550" algn="l"/>
              </a:tabLst>
            </a:pPr>
            <a:endParaRPr lang="en-US" dirty="0"/>
          </a:p>
          <a:p>
            <a:pPr marL="1588" indent="-1588">
              <a:buNone/>
              <a:tabLst>
                <a:tab pos="463550" algn="l"/>
              </a:tabLst>
            </a:pPr>
            <a:endParaRPr lang="en-US" dirty="0"/>
          </a:p>
        </p:txBody>
      </p:sp>
      <p:graphicFrame>
        <p:nvGraphicFramePr>
          <p:cNvPr id="7172" name="Object 4"/>
          <p:cNvGraphicFramePr>
            <a:graphicFrameLocks noChangeAspect="1"/>
          </p:cNvGraphicFramePr>
          <p:nvPr/>
        </p:nvGraphicFramePr>
        <p:xfrm>
          <a:off x="2482850" y="1371600"/>
          <a:ext cx="2374900" cy="876300"/>
        </p:xfrm>
        <a:graphic>
          <a:graphicData uri="http://schemas.openxmlformats.org/presentationml/2006/ole">
            <mc:AlternateContent xmlns:mc="http://schemas.openxmlformats.org/markup-compatibility/2006">
              <mc:Choice xmlns:v="urn:schemas-microsoft-com:vml" Requires="v">
                <p:oleObj spid="_x0000_s7178" name="Equation" r:id="rId3" imgW="2374560" imgH="876240" progId="Equation.DSMT4">
                  <p:embed/>
                </p:oleObj>
              </mc:Choice>
              <mc:Fallback>
                <p:oleObj name="Equation" r:id="rId3" imgW="2374560" imgH="8762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2850" y="1371600"/>
                        <a:ext cx="2374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482850" y="2286000"/>
          <a:ext cx="3924300" cy="876300"/>
        </p:xfrm>
        <a:graphic>
          <a:graphicData uri="http://schemas.openxmlformats.org/presentationml/2006/ole">
            <mc:AlternateContent xmlns:mc="http://schemas.openxmlformats.org/markup-compatibility/2006">
              <mc:Choice xmlns:v="urn:schemas-microsoft-com:vml" Requires="v">
                <p:oleObj spid="_x0000_s7179" name="Equation" r:id="rId5" imgW="3924000" imgH="876240" progId="Equation.DSMT4">
                  <p:embed/>
                </p:oleObj>
              </mc:Choice>
              <mc:Fallback>
                <p:oleObj name="Equation" r:id="rId5" imgW="3924000" imgH="876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2850" y="2286000"/>
                        <a:ext cx="3924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482850" y="3429000"/>
          <a:ext cx="1917700" cy="304800"/>
        </p:xfrm>
        <a:graphic>
          <a:graphicData uri="http://schemas.openxmlformats.org/presentationml/2006/ole">
            <mc:AlternateContent xmlns:mc="http://schemas.openxmlformats.org/markup-compatibility/2006">
              <mc:Choice xmlns:v="urn:schemas-microsoft-com:vml" Requires="v">
                <p:oleObj spid="_x0000_s7180" name="Equation" r:id="rId7" imgW="1917360" imgH="304560" progId="Equation.DSMT4">
                  <p:embed/>
                </p:oleObj>
              </mc:Choice>
              <mc:Fallback>
                <p:oleObj name="Equation" r:id="rId7" imgW="1917360" imgH="3045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2850" y="3429000"/>
                        <a:ext cx="1917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664</Words>
  <Application>Microsoft Office PowerPoint</Application>
  <PresentationFormat>On-screen Show (4:3)</PresentationFormat>
  <Paragraphs>107</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Symbol</vt:lpstr>
      <vt:lpstr>Courier New</vt:lpstr>
      <vt:lpstr>Office Theme</vt:lpstr>
      <vt:lpstr>Equation</vt:lpstr>
      <vt:lpstr>Section 9.1</vt:lpstr>
      <vt:lpstr>Objectives</vt:lpstr>
      <vt:lpstr>Example 1: Using f(x) Notation</vt:lpstr>
      <vt:lpstr>Example 1: Using f(x) Notation (cont.)</vt:lpstr>
      <vt:lpstr>The Difference Quotient</vt:lpstr>
      <vt:lpstr>The Difference Quotient</vt:lpstr>
      <vt:lpstr>Example 2: Finding the Difference Quotient for a Given Function</vt:lpstr>
      <vt:lpstr>Example 2: Finding the Difference Quotient for a Given Function (cont.)</vt:lpstr>
      <vt:lpstr>Example 2: Finding the Difference Quotient for a Given Function (cont.)</vt:lpstr>
      <vt:lpstr>Horizontal and Vertical Translations</vt:lpstr>
      <vt:lpstr>Horizontal and Vertical Translations</vt:lpstr>
      <vt:lpstr>Example 3: Horizontal and Vertical Translations of the Function y = |x|</vt:lpstr>
      <vt:lpstr>Example 3: Horizontal and Vertical Translations of the Function y = |x| (cont.)</vt:lpstr>
      <vt:lpstr>Example 3: Horizontal and Vertical Translations of the Function y = |x| (cont.)</vt:lpstr>
      <vt:lpstr>Example 3: Horizontal and Vertical Translations of the Function y = |x| (cont.)</vt:lpstr>
      <vt:lpstr>Example 4: Reflections and Translations of the Function y = |x|</vt:lpstr>
      <vt:lpstr>Example 4: Reflections and Translations of the Function y = |x| (cont.)</vt:lpstr>
      <vt:lpstr>Example 4: Reflections and Translations of the Function y = |x| (cont.)</vt:lpstr>
      <vt:lpstr>Example 5: Translations of Functions with  Graphs Given</vt:lpstr>
      <vt:lpstr>Example 5: Translations of Functions with Graphs Given (cont.)</vt:lpstr>
      <vt:lpstr>Example 5: Translations of Functions with Graphs Given (cont.)</vt:lpstr>
      <vt:lpstr>Example 5: Translations of Functions with Graphs Given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40</cp:revision>
  <dcterms:created xsi:type="dcterms:W3CDTF">2013-04-26T14:43:13Z</dcterms:created>
  <dcterms:modified xsi:type="dcterms:W3CDTF">2016-10-03T13:50:52Z</dcterms:modified>
</cp:coreProperties>
</file>