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547C2-5206-425A-833C-3B938BC597EF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693E3-5F59-450C-A9AE-54E6B88C2D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 System of Two Quadratic Equations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There are four points of intersection:</a:t>
            </a:r>
          </a:p>
        </p:txBody>
      </p:sp>
      <p:graphicFrame>
        <p:nvGraphicFramePr>
          <p:cNvPr id="155654" name="Object 6"/>
          <p:cNvGraphicFramePr>
            <a:graphicFrameLocks noChangeAspect="1"/>
          </p:cNvGraphicFramePr>
          <p:nvPr/>
        </p:nvGraphicFramePr>
        <p:xfrm>
          <a:off x="1187450" y="4267200"/>
          <a:ext cx="676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6769080" imgH="533160" progId="Equation.DSMT4">
                  <p:embed/>
                </p:oleObj>
              </mc:Choice>
              <mc:Fallback>
                <p:oleObj name="Equation" r:id="rId3" imgW="676908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267200"/>
                        <a:ext cx="676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1371600"/>
          <a:ext cx="177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5" imgW="1777680" imgH="507960" progId="Equation.DSMT4">
                  <p:embed/>
                </p:oleObj>
              </mc:Choice>
              <mc:Fallback>
                <p:oleObj name="Equation" r:id="rId5" imgW="177768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77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971800" y="2057400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7" imgW="1028520" imgH="444240" progId="Equation.DSMT4">
                  <p:embed/>
                </p:oleObj>
              </mc:Choice>
              <mc:Fallback>
                <p:oleObj name="Equation" r:id="rId7" imgW="10285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057400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086100" y="28194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9" imgW="939600" imgH="355320" progId="Equation.DSMT4">
                  <p:embed/>
                </p:oleObj>
              </mc:Choice>
              <mc:Fallback>
                <p:oleObj name="Equation" r:id="rId9" imgW="9396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28194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724400" y="13208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1" imgW="1879560" imgH="444240" progId="Equation.DSMT4">
                  <p:embed/>
                </p:oleObj>
              </mc:Choice>
              <mc:Fallback>
                <p:oleObj name="Equation" r:id="rId11" imgW="18795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3208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7353300" y="2057400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3" imgW="1028520" imgH="444240" progId="Equation.DSMT4">
                  <p:embed/>
                </p:oleObj>
              </mc:Choice>
              <mc:Fallback>
                <p:oleObj name="Equation" r:id="rId13" imgW="10285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3300" y="2057400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7480300" y="2819400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5" imgW="939600" imgH="355320" progId="Equation.DSMT4">
                  <p:embed/>
                </p:oleObj>
              </mc:Choice>
              <mc:Fallback>
                <p:oleObj name="Equation" r:id="rId15" imgW="9396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0300" y="2819400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298700" y="1422400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7" imgW="1701720" imgH="444240" progId="Equation.DSMT4">
                  <p:embed/>
                </p:oleObj>
              </mc:Choice>
              <mc:Fallback>
                <p:oleObj name="Equation" r:id="rId17" imgW="17017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422400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6654800" y="1371600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9" imgW="1701720" imgH="444240" progId="Equation.DSMT4">
                  <p:embed/>
                </p:oleObj>
              </mc:Choice>
              <mc:Fallback>
                <p:oleObj name="Equation" r:id="rId19" imgW="17017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800" y="1371600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 System of Two Quadratic Equations (cont.)</a:t>
            </a:r>
          </a:p>
        </p:txBody>
      </p:sp>
      <p:pic>
        <p:nvPicPr>
          <p:cNvPr id="156676" name="Picture 4" descr="E:\Book work\IMA PPT\Chapter 9 Folder\8_7_Ex1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371598"/>
            <a:ext cx="4114800" cy="3459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a System of Two Quadratic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pPr marL="0" indent="0"/>
            <a:r>
              <a:rPr lang="en-US" dirty="0">
                <a:solidFill>
                  <a:srgbClr val="000000"/>
                </a:solidFill>
              </a:rPr>
              <a:t>In the examples and the exercises the curves do intersect. However, there are many situations where the curves do not intersect. This can be confirmed both algebraically and geometrically.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/>
            <a:r>
              <a:rPr lang="en-US" dirty="0">
                <a:solidFill>
                  <a:srgbClr val="000000"/>
                </a:solidFill>
              </a:rPr>
              <a:t>Solve each of the following systems algebraically and geometrically.</a:t>
            </a:r>
          </a:p>
        </p:txBody>
      </p:sp>
      <p:graphicFrame>
        <p:nvGraphicFramePr>
          <p:cNvPr id="157698" name="Object 2"/>
          <p:cNvGraphicFramePr>
            <a:graphicFrameLocks noChangeAspect="1"/>
          </p:cNvGraphicFramePr>
          <p:nvPr/>
        </p:nvGraphicFramePr>
        <p:xfrm>
          <a:off x="548640" y="2362200"/>
          <a:ext cx="66675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6667200" imgH="1104840" progId="Equation.DSMT4">
                  <p:embed/>
                </p:oleObj>
              </mc:Choice>
              <mc:Fallback>
                <p:oleObj name="Equation" r:id="rId3" imgW="6667200" imgH="1104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62200"/>
                        <a:ext cx="66675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graphicFrame>
        <p:nvGraphicFramePr>
          <p:cNvPr id="158722" name="Object 2"/>
          <p:cNvGraphicFramePr>
            <a:graphicFrameLocks noChangeAspect="1"/>
          </p:cNvGraphicFramePr>
          <p:nvPr/>
        </p:nvGraphicFramePr>
        <p:xfrm>
          <a:off x="548640" y="1444303"/>
          <a:ext cx="8089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8089560" imgH="558720" progId="Equation.DSMT4">
                  <p:embed/>
                </p:oleObj>
              </mc:Choice>
              <mc:Fallback>
                <p:oleObj name="Equation" r:id="rId3" imgW="8089560" imgH="558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444303"/>
                        <a:ext cx="8089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8723" name="Picture 3" descr="E:\Book work\IMA PPT\Chapter 9 Folder\A_8_7_prac2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2238375"/>
            <a:ext cx="1495425" cy="1495425"/>
          </a:xfrm>
          <a:prstGeom prst="rect">
            <a:avLst/>
          </a:prstGeom>
          <a:noFill/>
        </p:spPr>
      </p:pic>
      <p:pic>
        <p:nvPicPr>
          <p:cNvPr id="158724" name="Picture 4" descr="E:\Book work\IMA PPT\Chapter 9 Folder\A_8_7_prac1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2162175"/>
            <a:ext cx="1476375" cy="1495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Solve systems of equations where one or both equations are nonlinear.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 System of One Quadratic and One Linear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Solve the following systems of equations and graph both curves in each system.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1800"/>
              </a:spcBef>
              <a:buNone/>
            </a:pPr>
            <a:r>
              <a:rPr lang="en-US" b="1" dirty="0"/>
              <a:t>Solution: </a:t>
            </a:r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</a:t>
            </a:r>
          </a:p>
        </p:txBody>
      </p:sp>
      <p:graphicFrame>
        <p:nvGraphicFramePr>
          <p:cNvPr id="126980" name="Object 4"/>
          <p:cNvGraphicFramePr>
            <a:graphicFrameLocks noChangeAspect="1"/>
          </p:cNvGraphicFramePr>
          <p:nvPr/>
        </p:nvGraphicFramePr>
        <p:xfrm>
          <a:off x="530352" y="2209800"/>
          <a:ext cx="59690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968800" imgH="1054080" progId="Equation.DSMT4">
                  <p:embed/>
                </p:oleObj>
              </mc:Choice>
              <mc:Fallback>
                <p:oleObj name="Equation" r:id="rId3" imgW="5968800" imgH="1054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09800"/>
                        <a:ext cx="59690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733800" y="4343400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1218960" imgH="355320" progId="Equation.DSMT4">
                  <p:embed/>
                </p:oleObj>
              </mc:Choice>
              <mc:Fallback>
                <p:oleObj name="Equation" r:id="rId5" imgW="1218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43400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22500" y="4838700"/>
          <a:ext cx="2387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2387520" imgH="533160" progId="Equation.DSMT4">
                  <p:embed/>
                </p:oleObj>
              </mc:Choice>
              <mc:Fallback>
                <p:oleObj name="Equation" r:id="rId7" imgW="23875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4838700"/>
                        <a:ext cx="2387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447800" y="5486400"/>
          <a:ext cx="3162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9" imgW="3162240" imgH="380880" progId="Equation.DSMT4">
                  <p:embed/>
                </p:oleObj>
              </mc:Choice>
              <mc:Fallback>
                <p:oleObj name="Equation" r:id="rId9" imgW="3162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486400"/>
                        <a:ext cx="3162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 System of One Quadratic and One Linear Equation (cont.)</a:t>
            </a:r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/>
        </p:nvGraphicFramePr>
        <p:xfrm>
          <a:off x="1879600" y="2705100"/>
          <a:ext cx="4673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4673520" imgH="1028520" progId="Equation.DSMT4">
                  <p:embed/>
                </p:oleObj>
              </mc:Choice>
              <mc:Fallback>
                <p:oleObj name="Equation" r:id="rId3" imgW="467352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705100"/>
                        <a:ext cx="4673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404878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(0, 5)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0"/>
                </a:solidFill>
              </a:rPr>
              <a:t>(5, 0)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43100" y="1371600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879560" imgH="380880" progId="Equation.DSMT4">
                  <p:embed/>
                </p:oleObj>
              </mc:Choice>
              <mc:Fallback>
                <p:oleObj name="Equation" r:id="rId5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1371600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81200" y="1905000"/>
          <a:ext cx="378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7" imgW="3784320" imgH="469800" progId="Equation.DSMT4">
                  <p:embed/>
                </p:oleObj>
              </mc:Choice>
              <mc:Fallback>
                <p:oleObj name="Equation" r:id="rId7" imgW="378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05000"/>
                        <a:ext cx="378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 System of One Quadratic and One Linear Equation (cont.)</a:t>
            </a:r>
          </a:p>
        </p:txBody>
      </p:sp>
      <p:pic>
        <p:nvPicPr>
          <p:cNvPr id="150532" name="Picture 4" descr="E:\Book work\IMA PPT\Chapter 9 Folder\8_7_Ex1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447800"/>
            <a:ext cx="3657600" cy="36484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 System of One Quadratic and One Linear Equation (cont.)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1815882"/>
          </a:xfrm>
        </p:spPr>
        <p:txBody>
          <a:bodyPr>
            <a:sp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US" b="1" dirty="0"/>
              <a:t>Solution: </a:t>
            </a:r>
            <a:r>
              <a:rPr lang="en-US" dirty="0"/>
              <a:t>Solve the linear equation for </a:t>
            </a:r>
            <a:r>
              <a:rPr lang="en-US" i="1" dirty="0"/>
              <a:t>y</a:t>
            </a:r>
            <a:r>
              <a:rPr lang="en-US" dirty="0"/>
              <a:t>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the other way.)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0352" y="1280160"/>
          <a:ext cx="7708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7708680" imgH="1054080" progId="Equation.DSMT4">
                  <p:embed/>
                </p:oleObj>
              </mc:Choice>
              <mc:Fallback>
                <p:oleObj name="Equation" r:id="rId3" imgW="7708680" imgH="1054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7708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365500" y="4495800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434960" imgH="355320" progId="Equation.DSMT4">
                  <p:embed/>
                </p:oleObj>
              </mc:Choice>
              <mc:Fallback>
                <p:oleObj name="Equation" r:id="rId5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495800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667000" y="5029200"/>
          <a:ext cx="275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2755800" imgH="380880" progId="Equation.DSMT4">
                  <p:embed/>
                </p:oleObj>
              </mc:Choice>
              <mc:Fallback>
                <p:oleObj name="Equation" r:id="rId7" imgW="2755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29200"/>
                        <a:ext cx="275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352800" y="5626100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2019240" imgH="380880" progId="Equation.DSMT4">
                  <p:embed/>
                </p:oleObj>
              </mc:Choice>
              <mc:Fallback>
                <p:oleObj name="Equation" r:id="rId9" imgW="2019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626100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 System of One Quadratic and One Linear Equation (cont.)</a:t>
            </a:r>
          </a:p>
        </p:txBody>
      </p:sp>
      <p:graphicFrame>
        <p:nvGraphicFramePr>
          <p:cNvPr id="151555" name="Object 3"/>
          <p:cNvGraphicFramePr>
            <a:graphicFrameLocks noChangeAspect="1"/>
          </p:cNvGraphicFramePr>
          <p:nvPr/>
        </p:nvGraphicFramePr>
        <p:xfrm>
          <a:off x="2286000" y="12954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374560" imgH="469800" progId="Equation.DSMT4">
                  <p:embed/>
                </p:oleObj>
              </mc:Choice>
              <mc:Fallback>
                <p:oleObj name="Equation" r:id="rId3" imgW="237456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954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2580" name="Object 4"/>
          <p:cNvGraphicFramePr>
            <a:graphicFrameLocks noChangeAspect="1"/>
          </p:cNvGraphicFramePr>
          <p:nvPr/>
        </p:nvGraphicFramePr>
        <p:xfrm>
          <a:off x="1143000" y="1981200"/>
          <a:ext cx="6070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5" imgW="6070320" imgH="1028520" progId="Equation.DSMT4">
                  <p:embed/>
                </p:oleObj>
              </mc:Choice>
              <mc:Fallback>
                <p:oleObj name="Equation" r:id="rId5" imgW="607032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981200"/>
                        <a:ext cx="6070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34290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 solutions are </a:t>
            </a:r>
            <a:r>
              <a:rPr lang="en-US" sz="2800" dirty="0">
                <a:solidFill>
                  <a:srgbClr val="FF0000"/>
                </a:solidFill>
              </a:rPr>
              <a:t>(2, −9)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(1, −8)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 System of One Quadratic and One Linear Equation (cont.)</a:t>
            </a:r>
          </a:p>
        </p:txBody>
      </p:sp>
      <p:pic>
        <p:nvPicPr>
          <p:cNvPr id="153604" name="Picture 4" descr="E:\Book work\IMA PPT\Chapter 9 Folder\8_7_Ex1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6488" y="1524000"/>
            <a:ext cx="4391025" cy="3781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 System of Two Quadratic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0980"/>
            <a:ext cx="8229600" cy="52322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Solution: </a:t>
            </a:r>
            <a:r>
              <a:rPr lang="en-US" dirty="0"/>
              <a:t>Here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530352" y="1280160"/>
          <a:ext cx="70231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7022880" imgH="1104840" progId="Equation.DSMT4">
                  <p:embed/>
                </p:oleObj>
              </mc:Choice>
              <mc:Fallback>
                <p:oleObj name="Equation" r:id="rId3" imgW="7022880" imgH="1104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70231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27" name="Object 3"/>
          <p:cNvGraphicFramePr>
            <a:graphicFrameLocks noChangeAspect="1"/>
          </p:cNvGraphicFramePr>
          <p:nvPr/>
        </p:nvGraphicFramePr>
        <p:xfrm>
          <a:off x="2844800" y="3200400"/>
          <a:ext cx="2781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2781000" imgH="1002960" progId="Equation.DSMT4">
                  <p:embed/>
                </p:oleObj>
              </mc:Choice>
              <mc:Fallback>
                <p:oleObj name="Equation" r:id="rId5" imgW="2781000" imgH="1002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200400"/>
                        <a:ext cx="27813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628" name="Object 4"/>
          <p:cNvGraphicFramePr>
            <a:graphicFrameLocks noChangeAspect="1"/>
          </p:cNvGraphicFramePr>
          <p:nvPr/>
        </p:nvGraphicFramePr>
        <p:xfrm>
          <a:off x="4445000" y="5384800"/>
          <a:ext cx="138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1384200" imgH="444240" progId="Equation.DSMT4">
                  <p:embed/>
                </p:oleObj>
              </mc:Choice>
              <mc:Fallback>
                <p:oleObj name="Equation" r:id="rId7" imgW="138420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5384800"/>
                        <a:ext cx="138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918200" y="537210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9" imgW="1117440" imgH="444240" progId="Equation.DSMT4">
                  <p:embed/>
                </p:oleObj>
              </mc:Choice>
              <mc:Fallback>
                <p:oleObj name="Equation" r:id="rId9" imgW="11174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372100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82900" y="4260850"/>
          <a:ext cx="2743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1" imgW="2743200" imgH="583920" progId="Equation.DSMT4">
                  <p:embed/>
                </p:oleObj>
              </mc:Choice>
              <mc:Fallback>
                <p:oleObj name="Equation" r:id="rId11" imgW="2743200" imgH="583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4260850"/>
                        <a:ext cx="2743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048000" y="48260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13" imgW="2565360" imgH="469800" progId="Equation.DSMT4">
                  <p:embed/>
                </p:oleObj>
              </mc:Choice>
              <mc:Fallback>
                <p:oleObj name="Equation" r:id="rId13" imgW="2565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8260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323</Words>
  <Application>Microsoft Office PowerPoint</Application>
  <PresentationFormat>On-screen Show (4:3)</PresentationFormat>
  <Paragraphs>28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9.5</vt:lpstr>
      <vt:lpstr>Objectives</vt:lpstr>
      <vt:lpstr>Example 1: A System of One Quadratic and One Linear Equation</vt:lpstr>
      <vt:lpstr>Example 1: A System of One Quadratic and One Linear Equation (cont.)</vt:lpstr>
      <vt:lpstr>Example 1: A System of One Quadratic and One Linear Equation (cont.)</vt:lpstr>
      <vt:lpstr>Example 1: A System of One Quadratic and One Linear Equation (cont.)</vt:lpstr>
      <vt:lpstr>Example 1: A System of One Quadratic and One Linear Equation (cont.)</vt:lpstr>
      <vt:lpstr>Example 1: A System of One Quadratic and One Linear Equation (cont.)</vt:lpstr>
      <vt:lpstr>Example 2: A System of Two Quadratic Equations</vt:lpstr>
      <vt:lpstr>Example 2: A System of Two Quadratic Equations (cont.)</vt:lpstr>
      <vt:lpstr>Example 2: A System of Two Quadratic Equations (cont.)</vt:lpstr>
      <vt:lpstr>Solving a System of Two Quadratic Equations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27</cp:revision>
  <dcterms:created xsi:type="dcterms:W3CDTF">2013-04-26T14:43:13Z</dcterms:created>
  <dcterms:modified xsi:type="dcterms:W3CDTF">2016-10-03T14:07:15Z</dcterms:modified>
</cp:coreProperties>
</file>