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28" r:id="rId4"/>
    <p:sldId id="258" r:id="rId5"/>
    <p:sldId id="259" r:id="rId6"/>
    <p:sldId id="262" r:id="rId7"/>
    <p:sldId id="265" r:id="rId8"/>
    <p:sldId id="269" r:id="rId9"/>
    <p:sldId id="270" r:id="rId10"/>
    <p:sldId id="331" r:id="rId11"/>
    <p:sldId id="271" r:id="rId12"/>
    <p:sldId id="272" r:id="rId13"/>
    <p:sldId id="273" r:id="rId14"/>
    <p:sldId id="274" r:id="rId15"/>
    <p:sldId id="276" r:id="rId16"/>
    <p:sldId id="277" r:id="rId17"/>
    <p:sldId id="278" r:id="rId18"/>
    <p:sldId id="279" r:id="rId19"/>
    <p:sldId id="291" r:id="rId20"/>
    <p:sldId id="292" r:id="rId21"/>
    <p:sldId id="293" r:id="rId22"/>
    <p:sldId id="330" r:id="rId23"/>
    <p:sldId id="296" r:id="rId24"/>
    <p:sldId id="297" r:id="rId25"/>
    <p:sldId id="332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83" autoAdjust="0"/>
    <p:restoredTop sz="94660"/>
  </p:normalViewPr>
  <p:slideViewPr>
    <p:cSldViewPr>
      <p:cViewPr varScale="1">
        <p:scale>
          <a:sx n="86" d="100"/>
          <a:sy n="86" d="100"/>
        </p:scale>
        <p:origin x="1450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dirty="0"/>
              <a:t>Real Numbers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1.1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3: Working with Order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is less than or equal to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is strictly less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&lt;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negation of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is the statement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&gt;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8"/>
                  <a:defRPr sz="2800"/>
                </a:pPr>
                <a:r>
                  <a:rPr dirty="0"/>
                  <a:t>​</a:t>
                </a:r>
                <a:r>
                  <a:rPr sz="2800" dirty="0"/>
                  <a:t>If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then it must be the case that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2209" r="-16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626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notation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has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property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used to describe a set of real numbers, all of which have the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 This can be read “the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having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</a:t>
                </a:r>
                <a:r>
                  <a:rPr lang="en-US" dirty="0"/>
                  <a:t>”</a:t>
                </a:r>
                <a:endParaRPr lang="en-US" sz="2800" dirty="0"/>
              </a:p>
              <a:p>
                <a:pPr>
                  <a:defRPr sz="2800"/>
                </a:pPr>
                <a:r>
                  <a:rPr lang="en-US" sz="2800" dirty="0"/>
                  <a:t>The symbol </a:t>
                </a:r>
                <a:r>
                  <a:rPr lang="en-US" sz="2800" dirty="0">
                    <a:latin typeface="Cambria Math"/>
                  </a:rPr>
                  <a:t>|</a:t>
                </a:r>
                <a:r>
                  <a:rPr lang="en-US" sz="2800" dirty="0"/>
                  <a:t> is also read as “such that,” so the above notation can also be read “the set of all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i="1" dirty="0"/>
                  <a:t>such that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has property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2800" dirty="0"/>
                  <a:t>.”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4: Set-Builder 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even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another way of describing the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{…,−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,…}</m:t>
                    </m:r>
                  </m:oMath>
                </a14:m>
                <a:r>
                  <a:rPr lang="en-US" sz="2800" dirty="0"/>
                  <a:t>. We could also describe this set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</m:e>
                    </m:d>
                  </m:oMath>
                </a14:m>
                <a:r>
                  <a:rPr lang="en-US" sz="2800" dirty="0"/>
                  <a:t>, since every even integer is a multiple of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ar-AE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is</m:t>
                        </m:r>
                        <m:r>
                          <m:rPr>
                            <m:nor/>
                          </m:rPr>
                          <a:rPr lang="en-US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an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integer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smtClean="0"/>
                          <m:t>and</m:t>
                        </m:r>
                        <m:r>
                          <m:rPr>
                            <m:nor/>
                          </m:rPr>
                          <a:rPr lang="en-US" b="0" i="0" smtClean="0"/>
                          <m:t> 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describes the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{−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The Empty Set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A set with no elements is called the </a:t>
                </a:r>
                <a:r>
                  <a:rPr lang="en-US" sz="2800" b="1" dirty="0"/>
                  <a:t>empty set</a:t>
                </a:r>
                <a:r>
                  <a:rPr lang="en-US" sz="2800" dirty="0"/>
                  <a:t> or the </a:t>
                </a:r>
                <a:r>
                  <a:rPr lang="en-US" sz="2800" b="1" dirty="0"/>
                  <a:t>null set</a:t>
                </a:r>
                <a:r>
                  <a:rPr lang="en-US" sz="2800" dirty="0"/>
                  <a:t>, and is denoted by the symbol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800" dirty="0"/>
                  <a:t> or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phant>
                          <m:phantPr>
                            <m:show m:val="off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phantPr>
                          <m:e>
                            <m:r>
                              <m:rPr>
                                <m:nor/>
                              </m:rPr>
                              <a:rPr lang="ar-AE"/>
                              <m:t>.</m:t>
                            </m:r>
                          </m:e>
                        </m:phant>
                      </m:e>
                    </m:d>
                  </m:oMath>
                </a14:m>
                <a:r>
                  <a:rPr lang="ar-AE" sz="2800" dirty="0"/>
                  <a:t>.</a:t>
                </a:r>
              </a:p>
              <a:p>
                <a:pPr>
                  <a:defRPr sz="2800"/>
                </a:pPr>
                <a:r>
                  <a:rPr lang="en-US" sz="2800" dirty="0"/>
                  <a:t>The empty set can arise from a set defined using </a:t>
                </a:r>
                <a:br>
                  <a:rPr lang="en-US" sz="2800" dirty="0"/>
                </a:br>
                <a:r>
                  <a:rPr lang="en-US" sz="2800" dirty="0"/>
                  <a:t>set-builder notation; for example,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&gt;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and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equivalent to the empty set, since no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 satisfies the stated property.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Interval Notation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>
              <a:defRPr sz="2800" b="1"/>
            </a:pPr>
            <a:r>
              <a:t>Definition</a:t>
            </a:r>
          </a:p>
          <a:p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989846"/>
                  </p:ext>
                </p:extLst>
              </p:nvPr>
            </p:nvGraphicFramePr>
            <p:xfrm>
              <a:off x="457200" y="1656080"/>
              <a:ext cx="8229600" cy="276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Interval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Set-Builder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strictly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including 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≤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between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, including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but not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(−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&lt;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less than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∞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ar-AE" sz="1800" i="1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≥</m:t>
                                    </m:r>
                                    <m:r>
                                      <a:rPr lang="ar-AE" sz="18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ar-AE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all real numbers greater than or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732989846"/>
                  </p:ext>
                </p:extLst>
              </p:nvPr>
            </p:nvGraphicFramePr>
            <p:xfrm>
              <a:off x="457200" y="1656080"/>
              <a:ext cx="8229600" cy="276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05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133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91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Interval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Set-Builder Notation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8197" r="-331310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108197" r="-196286" b="-5688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108197" b="-5688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20952" r="-331310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120952" r="-196286" b="-2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120952" b="-2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20952" r="-331310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220952" r="-196286" b="-1304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220952" b="-1304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552459" r="-331310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552459" r="-196286" b="-1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552459" b="-1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652459" r="-331310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89429" t="-652459" r="-196286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96507" t="-652459" b="-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Interval Notation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Intervals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are called </a:t>
                </a:r>
                <a:r>
                  <a:rPr sz="2800" b="1" dirty="0"/>
                  <a:t>open</a:t>
                </a:r>
                <a:r>
                  <a:rPr sz="2800" dirty="0"/>
                  <a:t> intervals, while those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are </a:t>
                </a:r>
                <a:r>
                  <a:rPr sz="2800" b="1" dirty="0"/>
                  <a:t>closed</a:t>
                </a:r>
                <a:r>
                  <a:rPr sz="2800" dirty="0"/>
                  <a:t> intervals. 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sz="2800" dirty="0"/>
                  <a:t> is </a:t>
                </a:r>
                <a:r>
                  <a:rPr sz="2800" b="1" dirty="0"/>
                  <a:t>half-open</a:t>
                </a:r>
                <a:r>
                  <a:rPr sz="2800" dirty="0"/>
                  <a:t> (or </a:t>
                </a:r>
                <a:r>
                  <a:rPr sz="2800" b="1" dirty="0"/>
                  <a:t>half-closed</a:t>
                </a:r>
                <a:r>
                  <a:rPr sz="2800" dirty="0"/>
                  <a:t>). </a:t>
                </a:r>
                <a:r>
                  <a:rPr lang="en-US" sz="2800" dirty="0"/>
                  <a:t>A</a:t>
                </a:r>
                <a:r>
                  <a:rPr sz="2800" dirty="0"/>
                  <a:t> half-open interval may be open at either endpoint, as long as it is closed at the other. The symbols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 dirty="0"/>
                  <a:t> indicate that the interval extends indefinitely in the left and the right directions, respectively. Note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(−∞,</m:t>
                    </m:r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excludes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while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[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,∞)</m:t>
                    </m:r>
                  </m:oMath>
                </a14:m>
                <a:r>
                  <a:rPr sz="2800" dirty="0"/>
                  <a:t> includes the endpoint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The symbols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are just that: symbols! They are not real numbers, so they cannot be solutions to a given equation. The fact that they are symbols, and not numbers, means that they can never be included in a set of real numbers. For this reason, a parenthesis always appears next to either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 or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sz="2800"/>
                  <a:t>; a bracket should never appear next to either infinity symbol.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5: Intervals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(2,8)</m:t>
                    </m:r>
                  </m:oMath>
                </a14:m>
                <a:r>
                  <a:rPr lang="en-US" sz="2800" dirty="0"/>
                  <a:t> represents the set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</m:oMath>
                </a14:m>
                <a:r>
                  <a:rPr lang="en-US" sz="2800" dirty="0"/>
                  <a:t>. This interval is open at both endpoints, so neither </a:t>
                </a:r>
                <a:r>
                  <a:rPr lang="en-US" sz="2800" dirty="0">
                    <a:latin typeface="Cambria Math"/>
                  </a:rPr>
                  <a:t>2</a:t>
                </a:r>
                <a:r>
                  <a:rPr lang="en-US" sz="2800" dirty="0"/>
                  <a:t> nor </a:t>
                </a:r>
                <a:r>
                  <a:rPr lang="en-US" sz="2800" dirty="0">
                    <a:latin typeface="Cambria Math"/>
                  </a:rPr>
                  <a:t>8</a:t>
                </a:r>
                <a:r>
                  <a:rPr lang="en-US" sz="2800" dirty="0"/>
                  <a:t> is included in the set.</a:t>
                </a:r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2800" dirty="0"/>
                  <a:t> is another way to write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/>
                  <a:t>. This interval is closed at both endpoints, so 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/>
                  <a:t> are included in the set.</a:t>
                </a:r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The interval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[−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stands for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</m:d>
                  </m:oMath>
                </a14:m>
                <a:r>
                  <a:rPr lang="en-US" sz="2800" dirty="0"/>
                  <a:t>. This interval is closed at the left endpoint,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, and open at the right endpoint, </a:t>
                </a:r>
                <a:r>
                  <a:rPr lang="en-US" sz="2800" dirty="0">
                    <a:latin typeface="Cambria Math"/>
                  </a:rPr>
                  <a:t>10</a:t>
                </a:r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5: Intervals of Real Numbers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stands for the set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r>
                  <a:rPr sz="2800" dirty="0"/>
                  <a:t>. Since the interval is open on the left endpoint, it is the set of numbers greater than (but not equal to) </a:t>
                </a:r>
                <a:r>
                  <a:rPr sz="2800" dirty="0">
                    <a:latin typeface="Cambria Math"/>
                  </a:rPr>
                  <a:t>4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interval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(−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,</m:t>
                    </m:r>
                    <m:r>
                      <a:rPr>
                        <a:latin typeface="Cambria Math" panose="02040503050406030204" pitchFamily="18" charset="0"/>
                      </a:rPr>
                      <m:t>∞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 is just another way of describing the entire set of real numbers.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The </a:t>
                </a:r>
                <a:r>
                  <a:rPr lang="en-US" sz="2800" b="1" dirty="0"/>
                  <a:t>absolute value</a:t>
                </a:r>
                <a:r>
                  <a:rPr lang="en-US" sz="2800" dirty="0"/>
                  <a:t> of a real number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, denoted as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, is defined as follows.</a:t>
                </a:r>
                <a:br>
                  <a:rPr lang="en-US" sz="2800" dirty="0"/>
                </a:br>
                <a:endParaRPr lang="en-US" sz="2800" dirty="0"/>
              </a:p>
              <a:p>
                <a:pPr algn="ctr">
                  <a:defRPr sz="28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ar-AE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ar-A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ar-AE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ar-A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ar-AE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if</m:t>
                                </m:r>
                                <m:r>
                                  <m:rPr>
                                    <m:nor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ar-AE" sz="2800" dirty="0"/>
              </a:p>
              <a:p>
                <a:br>
                  <a:rPr lang="en-US" sz="2800" dirty="0"/>
                </a:br>
                <a:r>
                  <a:rPr lang="en-US" sz="2800" dirty="0"/>
                  <a:t>The absolute value of a number is also referred to as its </a:t>
                </a:r>
                <a:r>
                  <a:rPr lang="en-US" sz="2800" b="1" dirty="0"/>
                  <a:t>magnitude</a:t>
                </a:r>
                <a:r>
                  <a:rPr lang="en-US" sz="2800" dirty="0"/>
                  <a:t>; it is the nonnegative number corresponding to its distance from the origin.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1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62500" lnSpcReduction="200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b="1" dirty="0"/>
                  <a:t>The Natural (or Counting) Numbers:</a:t>
                </a:r>
                <a:r>
                  <a:rPr sz="2800" dirty="0"/>
                  <a:t> This is the set of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ℕ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1,2,3,4,5,…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Whole Numbers:</a:t>
                </a:r>
                <a:r>
                  <a:rPr sz="2800" dirty="0"/>
                  <a:t> This is the set of natural numbers and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{0,1,2,3,4,5,…}</m:t>
                    </m:r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Integers:</a:t>
                </a:r>
                <a:r>
                  <a:rPr sz="2800" dirty="0"/>
                  <a:t> This is the set of natural numbers, their negatives, and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 As a list, this is the set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ℤ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…,−4,−3,−2,−1,0,1,2,3,4,…</m:t>
                        </m:r>
                      </m:e>
                    </m:d>
                  </m:oMath>
                </a14:m>
                <a:r>
                  <a:rPr sz="2800" dirty="0"/>
                  <a:t>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Rational Numbers:</a:t>
                </a:r>
                <a:r>
                  <a:rPr sz="2800" dirty="0"/>
                  <a:t> This is the set, with symbol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sz="2800" dirty="0"/>
                  <a:t> (for quotient), of ratios of integers (hence the name). That is, any rational number can be written in the form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sz="2800" dirty="0"/>
                  <a:t> are both integers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𝑞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sz="2800" dirty="0"/>
                  <a:t>. When written in decimal form, rational numbers either terminate or have a repeating pattern of digits past some point.</a:t>
                </a:r>
              </a:p>
              <a:p>
                <a:br>
                  <a:rPr lang="en-US" sz="2800" b="1" dirty="0"/>
                </a:br>
                <a:r>
                  <a:rPr sz="2800" b="1" dirty="0"/>
                  <a:t>The Irrational Numbers:</a:t>
                </a:r>
                <a:r>
                  <a:rPr sz="2800" dirty="0"/>
                  <a:t> Every real number that is not rational is, by definition, irrational. In decimal form, irrational numbers are nonterminating and nonrepeating.</a:t>
                </a:r>
              </a:p>
              <a:p>
                <a:pPr>
                  <a:defRPr sz="2800"/>
                </a:pPr>
                <a:br>
                  <a:rPr lang="en-US" sz="2800" b="1" dirty="0"/>
                </a:br>
                <a:r>
                  <a:rPr sz="2800" b="1" dirty="0"/>
                  <a:t>The Real Numbers:</a:t>
                </a:r>
                <a:r>
                  <a:rPr sz="2800" dirty="0"/>
                  <a:t> Every set above is a subset of the set of real numbers, which is denoted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sz="2800" dirty="0"/>
                  <a:t>. Every real number is either rational or irrational, and no real number is both.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443" t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Distance on the Real Number Line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lang="en-US" dirty="0"/>
                  <a:t>Definition</a:t>
                </a:r>
              </a:p>
              <a:p>
                <a:pPr>
                  <a:defRPr sz="2800"/>
                </a:pPr>
                <a:r>
                  <a:rPr lang="en-US" sz="2800" dirty="0"/>
                  <a:t>Given two real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2800" dirty="0"/>
                  <a:t>, the </a:t>
                </a:r>
                <a:r>
                  <a:rPr lang="en-US" sz="2800" b="1" dirty="0"/>
                  <a:t>distance</a:t>
                </a:r>
                <a:r>
                  <a:rPr lang="en-US" sz="2800" dirty="0"/>
                  <a:t> between them is defined to be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n-US" sz="2800" dirty="0"/>
                  <a:t>. In particular, the distance between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is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US" sz="2800" dirty="0"/>
                  <a:t> or just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2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14</m:t>
                    </m:r>
                  </m:oMath>
                </a14:m>
                <a:br>
                  <a:rPr lang="ar-AE" sz="2800" dirty="0">
                    <a:latin typeface="Cambria Math"/>
                  </a:rPr>
                </a:br>
                <a:br>
                  <a:rPr lang="en-US" sz="1200" dirty="0">
                    <a:latin typeface="Cambria Math"/>
                  </a:rPr>
                </a:b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17</m:t>
                    </m:r>
                  </m:oMath>
                </a14:m>
                <a:r>
                  <a:rPr lang="en-US" sz="2800" dirty="0"/>
                  <a:t> and </a:t>
                </a:r>
                <a:r>
                  <a:rPr lang="en-US" sz="2800" dirty="0">
                    <a:latin typeface="Cambria Math"/>
                  </a:rPr>
                  <a:t>3</a:t>
                </a:r>
                <a:r>
                  <a:rPr lang="en-US" sz="2800" dirty="0"/>
                  <a:t> are </a:t>
                </a:r>
                <a:r>
                  <a:rPr lang="en-US" sz="2800" dirty="0">
                    <a:latin typeface="Cambria Math"/>
                  </a:rPr>
                  <a:t>14</a:t>
                </a:r>
                <a:r>
                  <a:rPr lang="en-US" sz="2800" dirty="0"/>
                  <a:t> units apart.</a:t>
                </a:r>
                <a:br>
                  <a:rPr lang="en-US" sz="2800" dirty="0"/>
                </a:br>
                <a:endParaRPr lang="en-US" sz="1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br>
                  <a:rPr lang="en-US" sz="2800" dirty="0"/>
                </a:br>
                <a:br>
                  <a:rPr lang="en-US" sz="1200" dirty="0"/>
                </a:br>
                <a:r>
                  <a:rPr lang="en-US" sz="2800" dirty="0"/>
                  <a:t>Both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 units from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.</a:t>
                </a:r>
                <a:br>
                  <a:rPr lang="en-US" sz="2800" dirty="0"/>
                </a:br>
                <a:endParaRPr lang="en-US" sz="1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en-US"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sz="2800" dirty="0"/>
                </a:br>
                <a:endParaRPr lang="ar-AE" sz="1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6</a:t>
            </a:r>
            <a:r>
              <a:rPr dirty="0"/>
              <a:t>: Absolute Value</a:t>
            </a:r>
            <a:r>
              <a:rPr lang="en-US" dirty="0"/>
              <a:t> (cont.)</a:t>
            </a:r>
            <a:endParaRPr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=−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br>
                  <a:rPr lang="en-US" sz="2800" dirty="0"/>
                </a:br>
                <a:br>
                  <a:rPr lang="en-US" sz="1400" dirty="0"/>
                </a:br>
                <a:r>
                  <a:rPr sz="2800" dirty="0"/>
                  <a:t>Note that the negative sign outside the absolute value symbol is not affected by the absolute value. Compare this with the fact that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100"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br>
                  <a:rPr lang="en-US" sz="2800" dirty="0"/>
                </a:br>
                <a:br>
                  <a:rPr lang="en-US" sz="1400" dirty="0"/>
                </a:br>
                <a:r>
                  <a:rPr sz="2800" dirty="0"/>
                  <a:t>Even without a calculator, we know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sz="2800" dirty="0"/>
                  <a:t> is larger than </a:t>
                </a:r>
                <a:r>
                  <a:rPr sz="2800" dirty="0">
                    <a:latin typeface="Cambria Math"/>
                  </a:rPr>
                  <a:t>2</a:t>
                </a:r>
                <a:r>
                  <a:rPr sz="2800" dirty="0"/>
                  <a:t> </a:t>
                </a:r>
                <a:br>
                  <a:rPr lang="en-US" sz="2800" dirty="0"/>
                </a:br>
                <a:r>
                  <a:rPr sz="2800" dirty="0"/>
                  <a:t>(since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</m:oMath>
                </a14:m>
                <a:r>
                  <a:rPr sz="2800" dirty="0"/>
                  <a:t>), so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 is positive and hence </a:t>
                </a:r>
                <a:br>
                  <a:rPr lang="en-US" sz="2800" dirty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100" dirty="0"/>
              </a:p>
              <a:p>
                <a:pPr marL="514350" indent="-514350">
                  <a:buFont typeface="+mj-lt"/>
                  <a:buAutoNum type="alphaLcPeriod" startAt="7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br>
                  <a:rPr lang="en-US" sz="2800" dirty="0"/>
                </a:br>
                <a:br>
                  <a:rPr lang="en-US" sz="1400" dirty="0"/>
                </a:br>
                <a:r>
                  <a:rPr sz="2800" dirty="0"/>
                  <a:t>In contrast to </a:t>
                </a:r>
                <a:r>
                  <a:rPr lang="en-US" sz="2800" dirty="0"/>
                  <a:t>p</a:t>
                </a:r>
                <a:r>
                  <a:rPr sz="2800" dirty="0"/>
                  <a:t>art f</a:t>
                </a:r>
                <a:r>
                  <a:rPr lang="en-US" sz="2800" dirty="0"/>
                  <a:t>.</a:t>
                </a:r>
                <a:r>
                  <a:rPr sz="2800" dirty="0"/>
                  <a:t>, we know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</m:oMath>
                </a14:m>
                <a:r>
                  <a:rPr sz="2800" dirty="0"/>
                  <a:t> is negative, so its absolute value is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rad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19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19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rad>
                  </m:oMath>
                </a14:m>
                <a:r>
                  <a:rPr sz="2800" dirty="0"/>
                  <a:t>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5" t="-2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662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Properties of Absolute Value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algn="ctr">
                  <a:defRPr sz="2800" b="1"/>
                </a:pPr>
                <a:r>
                  <a:rPr lang="en-US" dirty="0"/>
                  <a:t>Properties</a:t>
                </a:r>
                <a:endParaRPr dirty="0"/>
              </a:p>
              <a:p>
                <a:pPr>
                  <a:defRPr sz="2800"/>
                </a:pPr>
                <a:r>
                  <a:rPr sz="2800" dirty="0"/>
                  <a:t>In the following properties,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represent arbitrary real numbers.</a:t>
                </a:r>
              </a:p>
              <a:p>
                <a:pPr marL="514350" indent="-514350">
                  <a:buFont typeface="+mj-lt"/>
                  <a:buAutoNum type="arabi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rabi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den>
                    </m:f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  <m:r>
                      <a:rPr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endParaRPr sz="2800" dirty="0"/>
              </a:p>
              <a:p>
                <a:pPr marL="514350" indent="-514350">
                  <a:buFont typeface="+mj-lt"/>
                  <a:buAutoNum type="arabi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sz="2800" dirty="0"/>
                  <a:t> </a:t>
                </a:r>
                <a:br>
                  <a:rPr lang="en-US" sz="2800" dirty="0"/>
                </a:br>
                <a:r>
                  <a:rPr sz="2800" dirty="0"/>
                  <a:t>(This is called the </a:t>
                </a:r>
                <a:r>
                  <a:rPr sz="2800" b="1" dirty="0"/>
                  <a:t>triangle inequality</a:t>
                </a:r>
                <a:r>
                  <a:rPr sz="2800" dirty="0"/>
                  <a:t>, as it is a reflection of the fact that one side of a triangle is never longer than the sum of the other two sides.)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2343" r="-11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</a:t>
            </a:r>
            <a:r>
              <a:rPr lang="en-US" dirty="0"/>
              <a:t>7</a:t>
            </a:r>
            <a:r>
              <a:rPr dirty="0"/>
              <a:t>: Using Absolute Value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d>
                          <m:d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15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</m:oMath>
                </a14:m>
                <a:br>
                  <a:rPr lang="ar-AE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1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br>
                  <a:rPr lang="en-US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br>
                  <a:rPr lang="en-US" dirty="0"/>
                </a:br>
                <a:endParaRPr lang="ar-AE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ar-AE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ar-AE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ar-AE">
                                <a:latin typeface="Cambria Math" panose="02040503050406030204" pitchFamily="18" charset="0"/>
                              </a:rPr>
                              <m:t>7</m:t>
                            </m:r>
                          </m:e>
                        </m:d>
                      </m:den>
                    </m:f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Example 8: Working With Repeating D</a:t>
            </a:r>
            <a:r>
              <a:rPr lang="en-US" dirty="0"/>
              <a:t>igit</a:t>
            </a:r>
            <a:r>
              <a:rPr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Autofit/>
              </a:bodyPr>
              <a:lstStyle/>
              <a:p>
                <a:pPr>
                  <a:defRPr sz="2800"/>
                </a:pPr>
                <a:r>
                  <a:rPr lang="en-US" sz="2000" dirty="0"/>
                  <a:t>As a sum, the decimal number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87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stands 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>
                            <a:latin typeface="Cambria Math" panose="02040503050406030204" pitchFamily="18" charset="0"/>
                          </a:rPr>
                          <m:t>87</m:t>
                        </m:r>
                      </m:num>
                      <m:den>
                        <m:r>
                          <a:rPr lang="ar-AE" sz="2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ar-AE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ar-AE" sz="200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en-US" sz="2000" dirty="0"/>
                  <a:t>. The first two terms pose no problem, but we will have to work to write the third term as a ratio of integers.</a:t>
                </a:r>
              </a:p>
              <a:p>
                <a:pPr>
                  <a:defRPr sz="2800"/>
                </a:pPr>
                <a:r>
                  <a:rPr 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en-US" sz="2000" dirty="0"/>
                  <a:t>. Then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en-US" sz="2000" dirty="0"/>
                  <a:t>, so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⁤</m:t>
                    </m:r>
                    <m:bar>
                      <m:barPr>
                        <m:pos m:val="top"/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e>
                    </m:bar>
                  </m:oMath>
                </a14:m>
                <a:r>
                  <a:rPr lang="ar-AE" sz="2000" dirty="0"/>
                  <a:t> </a:t>
                </a:r>
                <a:r>
                  <a:rPr lang="en-US" sz="2000" dirty="0"/>
                  <a:t>or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100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. Thus,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35</m:t>
                    </m:r>
                  </m:oMath>
                </a14:m>
                <a:r>
                  <a:rPr lang="en-US" sz="2000" dirty="0"/>
                  <a:t> 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99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ar-AE" sz="2000"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n-US" sz="2000" dirty="0"/>
                  <a:t>. Solving for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000" dirty="0"/>
                  <a:t>, we have </a:t>
                </a:r>
                <a:br>
                  <a:rPr lang="en-US" sz="2000" dirty="0"/>
                </a:b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 sz="2000">
                            <a:latin typeface="Cambria Math" panose="02040503050406030204" pitchFamily="18" charset="0"/>
                          </a:rPr>
                          <m:t>35</m:t>
                        </m:r>
                      </m:num>
                      <m:den>
                        <m:r>
                          <a:rPr lang="ar-AE" sz="2000">
                            <a:latin typeface="Cambria Math" panose="02040503050406030204" pitchFamily="18" charset="0"/>
                          </a:rPr>
                          <m:t>9900</m:t>
                        </m:r>
                      </m:den>
                    </m:f>
                  </m:oMath>
                </a14:m>
                <a:r>
                  <a:rPr lang="en-US" sz="2000" dirty="0"/>
                  <a:t>. (We have just solved a linear equation; we will study these in detail later.) Altogether, we have the following result.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741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10522"/>
                  </p:ext>
                </p:extLst>
              </p:nvPr>
            </p:nvGraphicFramePr>
            <p:xfrm>
              <a:off x="3009900" y="3810000"/>
              <a:ext cx="3124200" cy="20046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373661093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79467944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87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⁤</m:t>
                                </m:r>
                                <m:bar>
                                  <m:barPr>
                                    <m:pos m:val="top"/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35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87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100</m:t>
                                    </m:r>
                                  </m:den>
                                </m:f>
                                <m:r>
                                  <a:rPr lang="ar-AE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35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9900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702583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18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548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9900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000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22915543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ar-AE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ar-AE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4637</m:t>
                                    </m:r>
                                  </m:num>
                                  <m:den>
                                    <m:r>
                                      <a:rPr lang="ar-AE" sz="2000">
                                        <a:latin typeface="Cambria Math" panose="02040503050406030204" pitchFamily="18" charset="0"/>
                                      </a:rPr>
                                      <m:t>2475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3556072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2410522"/>
                  </p:ext>
                </p:extLst>
              </p:nvPr>
            </p:nvGraphicFramePr>
            <p:xfrm>
              <a:off x="3009900" y="3810000"/>
              <a:ext cx="3124200" cy="200463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914400">
                      <a:extLst>
                        <a:ext uri="{9D8B030D-6E8A-4147-A177-3AD203B41FA5}">
                          <a16:colId xmlns:a16="http://schemas.microsoft.com/office/drawing/2014/main" val="3736610930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794679443"/>
                        </a:ext>
                      </a:extLst>
                    </a:gridCol>
                  </a:tblGrid>
                  <a:tr h="67030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r="-242667" b="-19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209" b="-19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70258396"/>
                      </a:ext>
                    </a:extLst>
                  </a:tr>
                  <a:tr h="670306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209" t="-100000" b="-9909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91554316"/>
                      </a:ext>
                    </a:extLst>
                  </a:tr>
                  <a:tr h="664020">
                    <a:tc>
                      <a:txBody>
                        <a:bodyPr/>
                        <a:lstStyle/>
                        <a:p>
                          <a:pPr algn="r"/>
                          <a:endParaRPr 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41209" t="-2018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5560724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556982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Note: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dirty="0"/>
                  <a:t>Any integer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800" dirty="0"/>
                  <a:t> is also a rational number, since it can be written as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895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Types of Real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457200" y="1052733"/>
                <a:ext cx="8229600" cy="4967067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defRPr sz="2800"/>
                </a:pPr>
                <a:r>
                  <a:rPr lang="en-US" sz="2800" dirty="0"/>
                  <a:t>Consider the set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ar-AE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ar-AE" sz="260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15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,−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,−</m:t>
                        </m:r>
                        <m:f>
                          <m:f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̅"/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acc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ad>
                          <m:radPr>
                            <m:degHide m:val="on"/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rad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ar-AE" sz="2600">
                            <a:latin typeface="Cambria Math" panose="02040503050406030204" pitchFamily="18" charset="0"/>
                          </a:rPr>
                          <m:t>,</m:t>
                        </m:r>
                        <m:sSup>
                          <m:sSupPr>
                            <m:ctrlPr>
                              <a:rPr lang="ar-AE" sz="2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ar-AE" sz="2600">
                                <a:latin typeface="Cambria Math" panose="02040503050406030204" pitchFamily="18" charset="0"/>
                              </a:rPr>
                              <m:t>17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natural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/>
                  <a:t>. Note that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is a natural number since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whole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integers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,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/>
                  <a:t>,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  <a:endParaRPr lang="ar-AE"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rational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15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,</a:t>
                </a:r>
                <a:r>
                  <a:rPr lang="ar-AE" sz="2800" dirty="0"/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n-US" sz="2800" dirty="0"/>
                  <a:t>,</a:t>
                </a:r>
                <a:r>
                  <a:rPr lang="en-US" dirty="0"/>
                  <a:t> a</a:t>
                </a:r>
                <a:r>
                  <a:rPr lang="en-US" sz="2800" dirty="0"/>
                  <a:t>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</m:oMath>
                </a14:m>
                <a:r>
                  <a:rPr lang="en-US" dirty="0"/>
                  <a:t>. </a:t>
                </a:r>
                <a:r>
                  <a:rPr lang="en-US" sz="2800" dirty="0"/>
                  <a:t>The numbers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800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</m:oMath>
                </a14:m>
                <a:r>
                  <a:rPr lang="en-US" sz="2800" dirty="0"/>
                  <a:t> are both rational numbers since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ar-AE"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acc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ar-AE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 (the bar over the last digit indicates that the digit repeats indefinitely).</a:t>
                </a:r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lang="ar-AE" dirty="0"/>
                  <a:t>​</a:t>
                </a:r>
                <a:r>
                  <a:rPr lang="en-US" sz="2800" dirty="0"/>
                  <a:t>The only irrational numbers in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800" dirty="0"/>
                  <a:t> are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ar-AE" sz="2800" dirty="0"/>
                  <a:t> </a:t>
                </a:r>
                <a:r>
                  <a:rPr lang="en-US" sz="2800" dirty="0"/>
                  <a:t>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800" dirty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457200" y="1052733"/>
                <a:ext cx="8229600" cy="4967067"/>
              </a:xfrm>
              <a:blipFill>
                <a:blip r:embed="rId2"/>
                <a:stretch>
                  <a:fillRect l="-1333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Drawing the Real Number 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/>
              <a:t>We choose which portion of the real number line to show and the physical length that represents one unit based on the numbers that we wish to plot.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  <a:r>
              <a:rPr sz="2800"/>
              <a:t>If we want to plot the numbers </a:t>
            </a:r>
            <a:r>
              <a:rPr sz="2800">
                <a:latin typeface="Cambria Math"/>
              </a:rPr>
              <a:t>101</a:t>
            </a:r>
            <a:r>
              <a:rPr sz="2800"/>
              <a:t>, </a:t>
            </a:r>
            <a:r>
              <a:rPr sz="2800">
                <a:latin typeface="Cambria Math"/>
              </a:rPr>
              <a:t>106</a:t>
            </a:r>
            <a:r>
              <a:rPr sz="2800"/>
              <a:t>, and </a:t>
            </a:r>
            <a:r>
              <a:rPr sz="2800">
                <a:latin typeface="Cambria Math"/>
              </a:rPr>
              <a:t>107</a:t>
            </a:r>
            <a:r>
              <a:rPr sz="2800"/>
              <a:t>, we might construct the graph below.</a:t>
            </a:r>
          </a:p>
          <a:p>
            <a:r>
              <a:t>​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284D85DD-8E3C-4589-AD31-2999B0FB51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537" y="3581399"/>
            <a:ext cx="7000926" cy="666755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86200" y="42672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Drawing the Real Number Line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:r>
                  <a:rPr sz="2800"/>
                  <a:t>If we want to plot the numbers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/>
                  <a:t>,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sz="2800"/>
                  <a:t>, we might make the unit interval longer.</a:t>
                </a:r>
              </a:p>
              <a:p>
                <a:r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CA60380-BD3A-4C37-B252-5901B2745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1537" y="2438400"/>
            <a:ext cx="7000926" cy="1333511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3886200" y="3429000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Figure 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Inequality Symbols (Order)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 fontScale="92500"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two symbols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</m:oMath>
                </a14:m>
                <a:r>
                  <a:rPr lang="en-US" dirty="0"/>
                  <a:t> are called </a:t>
                </a:r>
                <a:r>
                  <a:rPr lang="en-US" i="1" dirty="0"/>
                  <a:t>strict</a:t>
                </a:r>
                <a:r>
                  <a:rPr lang="en-US" dirty="0"/>
                  <a:t> inequality signs, while the symbols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 are </a:t>
                </a:r>
                <a:r>
                  <a:rPr lang="en-US" i="1" dirty="0" err="1"/>
                  <a:t>nonstrict</a:t>
                </a:r>
                <a:r>
                  <a:rPr lang="en-US" dirty="0"/>
                  <a:t> inequality signs.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181" t="-8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6680470"/>
                  </p:ext>
                </p:extLst>
              </p:nvPr>
            </p:nvGraphicFramePr>
            <p:xfrm>
              <a:off x="1009650" y="1676400"/>
              <a:ext cx="7124700" cy="2931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Reading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less than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left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on the number line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oMath>
                            </m:oMathPara>
                          </a14:m>
                          <a:endParaRPr lang="en-US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less than or equal to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left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or is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&gt;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greater than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right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on the number line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180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oMath>
                            </m:oMathPara>
                          </a14:m>
                          <a:endParaRPr lang="en-US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/>
                          </a:pP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“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is </a:t>
                          </a:r>
                          <a:r>
                            <a:rPr lang="en-US" sz="1800" b="1" dirty="0">
                              <a:solidFill>
                                <a:srgbClr val="000000"/>
                              </a:solidFill>
                            </a:rPr>
                            <a:t>greater than or equal to</a:t>
                          </a:r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”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lies to the right of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r>
                            <a:rPr lang="en-US" sz="1800" dirty="0">
                              <a:solidFill>
                                <a:srgbClr val="000000"/>
                              </a:solidFill>
                            </a:rPr>
                            <a:t> or is equal to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oMath>
                          </a14:m>
                          <a:endParaRPr lang="en-US" sz="1800" dirty="0">
                            <a:solidFill>
                              <a:srgbClr val="00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666680470"/>
                  </p:ext>
                </p:extLst>
              </p:nvPr>
            </p:nvGraphicFramePr>
            <p:xfrm>
              <a:off x="1009650" y="1676400"/>
              <a:ext cx="7124700" cy="29311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066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3429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6289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 dirty="0">
                              <a:solidFill>
                                <a:srgbClr val="000000"/>
                              </a:solidFill>
                            </a:rPr>
                            <a:t>Symbol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Reading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defRPr sz="1800" b="1"/>
                          </a:pPr>
                          <a:r>
                            <a:rPr>
                              <a:solidFill>
                                <a:srgbClr val="000000"/>
                              </a:solidFill>
                            </a:rPr>
                            <a:t>Meaning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62857" r="-568571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62857" r="-76732" b="-3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62857" b="-3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162857" r="-568571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162857" r="-76732" b="-2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162857" b="-2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262857" r="-568571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262857" r="-76732" b="-1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262857" b="-1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t="-362857" r="-568571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1083" t="-362857" r="-76732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0833" t="-362857" b="-1523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CAUTION!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/>
                  <a:t>Remember that order is defined by the placement of real numbers on the number line, </a:t>
                </a:r>
                <a:r>
                  <a:rPr sz="2800" i="1"/>
                  <a:t>not</a:t>
                </a:r>
                <a:r>
                  <a:rPr sz="2800"/>
                  <a:t> by magnitude (its distance from zero). For instance,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−36&lt;5</m:t>
                    </m:r>
                  </m:oMath>
                </a14:m>
                <a:r>
                  <a:rPr sz="2800"/>
                  <a:t> because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−36</m:t>
                    </m:r>
                  </m:oMath>
                </a14:m>
                <a:r>
                  <a:rPr sz="2800"/>
                  <a:t> lies to the left of </a:t>
                </a:r>
                <a:r>
                  <a:rPr sz="2800">
                    <a:latin typeface="Cambria Math"/>
                  </a:rPr>
                  <a:t>5</a:t>
                </a:r>
                <a:r>
                  <a:rPr sz="2800"/>
                  <a:t> on the number line.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98" r="-17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Working with Order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lies to the left of </a:t>
                </a:r>
                <a:r>
                  <a:rPr sz="2800" dirty="0">
                    <a:latin typeface="Cambria Math"/>
                  </a:rPr>
                  <a:t>9</a:t>
                </a:r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sz="2800" dirty="0"/>
                  <a:t>, since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equal to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. Note that for every real number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we have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≤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  <m:r>
                      <a:rPr>
                        <a:latin typeface="Cambria Math" panose="02040503050406030204" pitchFamily="18" charset="0"/>
                      </a:rPr>
                      <m:t>≥</m:t>
                    </m:r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&gt;−</m:t>
                    </m:r>
                    <m:r>
                      <a:rPr>
                        <a:latin typeface="Cambria Math" panose="02040503050406030204" pitchFamily="18" charset="0"/>
                      </a:rPr>
                      <m:t>163</m:t>
                    </m:r>
                  </m:oMath>
                </a14:m>
                <a:r>
                  <a:rPr sz="2800" dirty="0"/>
                  <a:t>, since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sz="2800" dirty="0"/>
                  <a:t> lies to the right of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163</m:t>
                    </m:r>
                  </m:oMath>
                </a14:m>
                <a:r>
                  <a:rPr sz="2800" dirty="0"/>
                  <a:t>.</a:t>
                </a:r>
                <a:br>
                  <a:rPr lang="en-US" sz="2800" dirty="0"/>
                </a:br>
                <a:endParaRPr sz="2800"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statement </a:t>
                </a:r>
                <a:r>
                  <a:rPr lang="en-US" sz="2800" dirty="0"/>
                  <a:t>“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 is greater than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”</a:t>
                </a:r>
                <a:r>
                  <a:rPr sz="2800" dirty="0"/>
                  <a:t> can be written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&gt;−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sz="2800" dirty="0"/>
                  <a:t>.</a:t>
                </a:r>
                <a:r>
                  <a:rPr dirty="0"/>
                  <a:t>​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595" r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2037</Words>
  <Application>Microsoft Office PowerPoint</Application>
  <PresentationFormat>On-screen Show (4:3)</PresentationFormat>
  <Paragraphs>145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Courier New</vt:lpstr>
      <vt:lpstr>Arial</vt:lpstr>
      <vt:lpstr>Calibri</vt:lpstr>
      <vt:lpstr>Cambria Math</vt:lpstr>
      <vt:lpstr>Office Theme</vt:lpstr>
      <vt:lpstr>Section 1.1</vt:lpstr>
      <vt:lpstr>Types of Real Numbers</vt:lpstr>
      <vt:lpstr>Note:</vt:lpstr>
      <vt:lpstr>Example 1: Types of Real Numbers</vt:lpstr>
      <vt:lpstr>Example 2: Drawing the Real Number Line</vt:lpstr>
      <vt:lpstr>Example 2: Drawing the Real Number Line (cont.)</vt:lpstr>
      <vt:lpstr>Inequality Symbols (Order)</vt:lpstr>
      <vt:lpstr>CAUTION!</vt:lpstr>
      <vt:lpstr>Example 3: Working with Order</vt:lpstr>
      <vt:lpstr>Example 3: Working with Order (cont.)</vt:lpstr>
      <vt:lpstr>Set-Builder Notation</vt:lpstr>
      <vt:lpstr>Example 4: Set-Builder Notation</vt:lpstr>
      <vt:lpstr>The Empty Set</vt:lpstr>
      <vt:lpstr>Interval Notation</vt:lpstr>
      <vt:lpstr>Interval Notation (cont.)</vt:lpstr>
      <vt:lpstr>CAUTION!</vt:lpstr>
      <vt:lpstr>Example 5: Intervals of Real Numbers</vt:lpstr>
      <vt:lpstr>Example 5: Intervals of Real Numbers (cont.)</vt:lpstr>
      <vt:lpstr>Absolute Value</vt:lpstr>
      <vt:lpstr>Distance on the Real Number Line</vt:lpstr>
      <vt:lpstr>Example 6: Absolute Value</vt:lpstr>
      <vt:lpstr>Example 6: Absolute Value (cont.)</vt:lpstr>
      <vt:lpstr>Properties of Absolute Value</vt:lpstr>
      <vt:lpstr>Example 7: Using Absolute Value Properties</vt:lpstr>
      <vt:lpstr>Example 8: Working With Repeating Digits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Algebra and Trigonometry</dc:title>
  <dc:creator>Hawkes Learning</dc:creator>
  <cp:lastModifiedBy>Claudia Vance</cp:lastModifiedBy>
  <cp:revision>164</cp:revision>
  <dcterms:created xsi:type="dcterms:W3CDTF">2013-04-26T14:43:13Z</dcterms:created>
  <dcterms:modified xsi:type="dcterms:W3CDTF">2022-08-19T16:35:34Z</dcterms:modified>
</cp:coreProperties>
</file>