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0" r:id="rId3"/>
    <p:sldId id="331" r:id="rId4"/>
    <p:sldId id="302" r:id="rId5"/>
    <p:sldId id="303" r:id="rId6"/>
    <p:sldId id="304" r:id="rId7"/>
    <p:sldId id="307" r:id="rId8"/>
    <p:sldId id="310" r:id="rId9"/>
    <p:sldId id="312" r:id="rId10"/>
    <p:sldId id="313" r:id="rId11"/>
    <p:sldId id="315" r:id="rId12"/>
    <p:sldId id="318" r:id="rId13"/>
    <p:sldId id="319" r:id="rId14"/>
    <p:sldId id="322" r:id="rId15"/>
    <p:sldId id="325" r:id="rId16"/>
    <p:sldId id="326" r:id="rId17"/>
    <p:sldId id="280" r:id="rId18"/>
    <p:sldId id="333" r:id="rId19"/>
    <p:sldId id="334" r:id="rId20"/>
    <p:sldId id="335" r:id="rId21"/>
    <p:sldId id="338" r:id="rId22"/>
    <p:sldId id="341" r:id="rId23"/>
    <p:sldId id="332" r:id="rId24"/>
    <p:sldId id="281" r:id="rId25"/>
    <p:sldId id="283" r:id="rId26"/>
    <p:sldId id="284" r:id="rId27"/>
    <p:sldId id="286" r:id="rId28"/>
    <p:sldId id="287" r:id="rId29"/>
    <p:sldId id="329" r:id="rId30"/>
    <p:sldId id="288" r:id="rId31"/>
    <p:sldId id="289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The Arithmetic of </a:t>
            </a:r>
            <a:r>
              <a:rPr dirty="0"/>
              <a:t>Algebraic 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1.</a:t>
            </a: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Visualizing the Distributive Property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AC9B8-1936-46B0-9051-88AF74C7C53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445" t="4000"/>
          <a:stretch/>
        </p:blipFill>
        <p:spPr>
          <a:xfrm>
            <a:off x="600075" y="1295400"/>
            <a:ext cx="3667125" cy="36576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747837" y="5067887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/>
              <p:cNvSpPr txBox="1">
                <a:spLocks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800" dirty="0"/>
                  <a:t>Figure 1 shows that the total area of the shaded region represents the product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, and that total area is the sum of two smaller areas that represent the products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295400"/>
                <a:ext cx="3962400" cy="4700954"/>
              </a:xfrm>
              <a:prstGeom prst="rect">
                <a:avLst/>
              </a:prstGeom>
              <a:blipFill>
                <a:blip r:embed="rId4"/>
                <a:stretch>
                  <a:fillRect l="-3231" t="-1297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the following properties,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000" dirty="0"/>
                  <a:t> represent algebraic expressions. The symbol ⇔ can be read as “if and only if” or “is equivalent to.”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18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⇔</a:t>
                          </a:r>
                          <a:r>
                            <a:rPr lang="en-US" sz="2000" b="0" i="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 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b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Adding 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≠0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 ⇔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1519247"/>
                  </p:ext>
                </p:extLst>
              </p:nvPr>
            </p:nvGraphicFramePr>
            <p:xfrm>
              <a:off x="457200" y="2402840"/>
              <a:ext cx="8229600" cy="3017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2407" r="-1000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Additive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2000" dirty="0" smtClean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sz="2000" dirty="0" smtClean="0">
                              <a:solidFill>
                                <a:srgbClr val="000000"/>
                              </a:solidFill>
                            </a:rPr>
                            <a:t>Adding 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the same quantity to both sides of an equation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3023" r="-100000" b="-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000" b="1" dirty="0">
                              <a:solidFill>
                                <a:srgbClr val="000000"/>
                              </a:solidFill>
                            </a:rPr>
                            <a:t>Multiplicative Cancellation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Multiplying both sides of an equation by the same </a:t>
                          </a:r>
                          <a:r>
                            <a:rPr sz="2000" b="0" dirty="0">
                              <a:solidFill>
                                <a:srgbClr val="000000"/>
                              </a:solidFill>
                            </a:rPr>
                            <a:t>nonzero</a:t>
                          </a: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 constant results in an equivalent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Zero-Factor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then at least one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itself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Using the symbol ⇒ for </a:t>
                </a:r>
                <a:r>
                  <a:rPr lang="en-US" sz="2800" dirty="0"/>
                  <a:t>“</a:t>
                </a:r>
                <a:r>
                  <a:rPr sz="2800" dirty="0"/>
                  <a:t>implies,</a:t>
                </a:r>
                <a:r>
                  <a:rPr lang="en-US" sz="2800" dirty="0"/>
                  <a:t>”</a:t>
                </a:r>
                <a:r>
                  <a:rPr sz="2800" dirty="0"/>
                  <a:t> we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:r>
                  <a:rPr sz="2800" dirty="0"/>
                  <a:t>⇒</a:t>
                </a:r>
                <a:r>
                  <a:rPr lang="en-US" dirty="0">
                    <a:solidFill>
                      <a:schemeClr val="tx1"/>
                    </a:solidFill>
                  </a:rPr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Using the Cancellation and </a:t>
            </a:r>
            <a:br>
              <a:rPr lang="en-US" dirty="0"/>
            </a:br>
            <a:r>
              <a:rPr dirty="0"/>
              <a:t>Zero-Factor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This shows that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dirty="0"/>
                  <a:t> is equivalent to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+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d>
                            </m:oMath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Using additive cancellation, we add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r>
                            <a:rPr sz="2000" b="0" dirty="0"/>
                            <a:t> to both sides,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0957299"/>
                  </p:ext>
                </p:extLst>
              </p:nvPr>
            </p:nvGraphicFramePr>
            <p:xfrm>
              <a:off x="457200" y="1023852"/>
              <a:ext cx="8382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18176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r="-129199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8837" r="-181762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98837" r="-129199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000" t="-49708" b="-169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176" r="-181762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098" t="-201176" r="-129199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Using the Cancellation and </a:t>
            </a:r>
            <a:br>
              <a:rPr lang="en-US" dirty="0"/>
            </a:br>
            <a:r>
              <a:rPr dirty="0"/>
              <a:t>Zero-Factor 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Alternatively, dividing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dirty="0"/>
                  <a:t> yields the same result. Thus,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. We can see how cancellation properties can help us solve equations for variables.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</m:oMath>
                          </a14:m>
                          <a:endParaRPr sz="28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30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Using multiplicative cancellation, we 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 b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, then simplify.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04479388"/>
                  </p:ext>
                </p:extLst>
              </p:nvPr>
            </p:nvGraphicFramePr>
            <p:xfrm>
              <a:off x="540330" y="1025235"/>
              <a:ext cx="8229600" cy="17663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8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2741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2997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10588" r="-22572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8333" r="-299704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78333" r="-225723" b="-9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450" t="-45854" b="-141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1765" r="-299704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682" t="-251765" r="-225723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Using the Cancellation and </a:t>
            </a:r>
            <a:br>
              <a:rPr lang="en-US" dirty="0"/>
            </a:br>
            <a:r>
              <a:rPr dirty="0"/>
              <a:t>Zero-Factor 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Multiplying both sides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by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leads to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a true statement. However, these two equations are not equivalent!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While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first equation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 or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leads to a true statement, any other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leads to a false statement. By contrast,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sz="2800" dirty="0"/>
                  <a:t>, is true for all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as there is no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equation to replace with a number. This example illustrates why we must multiply both sides of an equation by a nonzero quantity to apply multiplicative cancellation.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Using the Cancellation and </a:t>
            </a:r>
            <a:br>
              <a:rPr lang="en-US" dirty="0"/>
            </a:br>
            <a:r>
              <a:rPr dirty="0"/>
              <a:t>Zero-Factor Properties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means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by the Zero-Factor Property. Remember that the only way for a product of two (or more)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is for </a:t>
                </a:r>
                <a:r>
                  <a:rPr sz="2800" i="1" dirty="0"/>
                  <a:t>at least</a:t>
                </a:r>
                <a:r>
                  <a:rPr sz="2800" dirty="0"/>
                  <a:t> one of the factors to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itself. For instance, in this example it might be that </a:t>
                </a:r>
                <a:r>
                  <a:rPr sz="2800" i="1" dirty="0"/>
                  <a:t>both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this is indeed the case.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Order of Operations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  <a:endParaRPr dirty="0"/>
          </a:p>
          <a:p>
            <a:r>
              <a:rPr lang="en-US" b="1" dirty="0"/>
              <a:t>Step 1: </a:t>
            </a:r>
            <a:r>
              <a:rPr lang="en-US" dirty="0"/>
              <a:t>If the expression is a fraction, simplify the numerator and denominator individually, according to the guidelines in the following steps.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Step 2:</a:t>
            </a:r>
            <a:r>
              <a:rPr lang="en-US" dirty="0"/>
              <a:t> Parentheses, braces, and brackets are all used as grouping symbols. Simplify expressions within each set of grouping symbols, if any are present, working from the innermost outward.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Order of Operations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Step 3: </a:t>
            </a:r>
            <a:r>
              <a:rPr lang="en-US" dirty="0"/>
              <a:t>Simplify all powers (exponents) and roots.</a:t>
            </a:r>
            <a:br>
              <a:rPr lang="en-US" dirty="0"/>
            </a:b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Step 4: </a:t>
            </a:r>
            <a:r>
              <a:rPr lang="en-US" dirty="0"/>
              <a:t>Perform all multiplication and division in the expression in the order that these operations occur, working from left to right.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Step 5:</a:t>
            </a:r>
            <a:r>
              <a:rPr lang="en-US" dirty="0"/>
              <a:t> Perform all addition and subtraction in the expression in the order that these operations occur, working from left to right.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71694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 using the correct order of operations.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rad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Terminology of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Consider the algebraic expression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expression contains three terms</a:t>
                </a:r>
                <a:r>
                  <a:rPr lang="en-US" sz="2800" dirty="0"/>
                  <a:t>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marL="512064">
                  <a:defRPr sz="2800"/>
                </a:pPr>
                <a:r>
                  <a:rPr sz="2800" dirty="0"/>
                  <a:t>The terms are combined by addition and subtraction to form the whole expression.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Order of Operations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Following the order of operations removes any ambiguity. The division is performed first, followed by the subtraction, and the correct answer </a:t>
                </a:r>
                <a:r>
                  <a:rPr lang="en-US" dirty="0">
                    <a:latin typeface="Cambria Math"/>
                  </a:rPr>
                  <a:t>1</a:t>
                </a:r>
                <a:r>
                  <a:rPr lang="en-US" dirty="0"/>
                  <a:t> is obtained. Note that an incorrect answer results if the correct order is not followed. If </a:t>
                </a:r>
                <a:r>
                  <a:rPr lang="en-US" dirty="0">
                    <a:latin typeface="Cambria Math"/>
                  </a:rPr>
                  <a:t>6</a:t>
                </a:r>
                <a:r>
                  <a:rPr lang="en-US" dirty="0"/>
                  <a:t> is subtracted from </a:t>
                </a:r>
                <a:r>
                  <a:rPr lang="en-US" dirty="0">
                    <a:latin typeface="Cambria Math"/>
                  </a:rPr>
                  <a:t>4</a:t>
                </a:r>
                <a:r>
                  <a:rPr lang="en-US" dirty="0"/>
                  <a:t> first, and that result is divided by </a:t>
                </a:r>
                <a:r>
                  <a:rPr lang="en-US" dirty="0">
                    <a:latin typeface="Cambria Math"/>
                  </a:rPr>
                  <a:t>2</a:t>
                </a:r>
                <a:r>
                  <a:rPr lang="en-US" dirty="0"/>
                  <a:t>, the (incorrect) answer would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0084355"/>
                  </p:ext>
                </p:extLst>
              </p:nvPr>
            </p:nvGraphicFramePr>
            <p:xfrm>
              <a:off x="975357" y="1449150"/>
              <a:ext cx="6172200" cy="1389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=4−3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Perform the division first.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subtract.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0084355"/>
                  </p:ext>
                </p:extLst>
              </p:nvPr>
            </p:nvGraphicFramePr>
            <p:xfrm>
              <a:off x="975357" y="1449150"/>
              <a:ext cx="6172200" cy="1389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266" r="-169681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Perform the division first.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266" t="-100877" r="-169681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subtract.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804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Order of Operations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Following the order of operations means that the power is evaluated, and the result is multiplied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is incorrectly multiplied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the result is then squared, the (incorrect) answer would be </a:t>
                </a:r>
                <a:r>
                  <a:rPr lang="en-US" dirty="0">
                    <a:latin typeface="Cambria Math"/>
                  </a:rPr>
                  <a:t>9</a:t>
                </a:r>
                <a:r>
                  <a:rPr lang="en-US" dirty="0"/>
                  <a:t>.​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2218416"/>
                  </p:ext>
                </p:extLst>
              </p:nvPr>
            </p:nvGraphicFramePr>
            <p:xfrm>
              <a:off x="972584" y="1023852"/>
              <a:ext cx="6477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Evaluate the power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=−9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multiply.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82218416"/>
                  </p:ext>
                </p:extLst>
              </p:nvPr>
            </p:nvGraphicFramePr>
            <p:xfrm>
              <a:off x="972584" y="1023852"/>
              <a:ext cx="64770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35920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302" r="-135920" b="-1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Evaluate the power first.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1765" r="-13592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b="0" dirty="0"/>
                            <a:t>Then multiply.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425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Order of Operations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81687"/>
            <a:ext cx="8229600" cy="438091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5058156"/>
                  </p:ext>
                </p:extLst>
              </p:nvPr>
            </p:nvGraphicFramePr>
            <p:xfrm>
              <a:off x="457200" y="1047686"/>
              <a:ext cx="8229599" cy="3829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86165769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3−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box>
                                              <m:box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6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3+2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b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First, we simplify within the grouping symbols of the numerator and denominator individually.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6−4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3−4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Remember to multiply </a:t>
                          </a:r>
                          <a:r>
                            <a:rPr lang="en-US" sz="1600" b="0" dirty="0"/>
                            <a:t>the </a:t>
                          </a:r>
                          <a:r>
                            <a:rPr sz="1600" b="0" dirty="0">
                              <a:latin typeface="Cambria Math"/>
                            </a:rPr>
                            <a:t>2</a:t>
                          </a:r>
                          <a:r>
                            <a:rPr sz="1600" b="0" dirty="0"/>
                            <a:t> by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1600" b="0" dirty="0"/>
                            <a:t> and subtract the result from </a:t>
                          </a:r>
                          <a:r>
                            <a:rPr sz="1600" b="0" dirty="0">
                              <a:latin typeface="Cambria Math"/>
                            </a:rPr>
                            <a:t>3</a:t>
                          </a:r>
                          <a:r>
                            <a:rPr sz="16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Remember that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3−</m:t>
                              </m:r>
                              <m:d>
                                <m:d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 b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d>
                              <m:r>
                                <a:rPr sz="1600" b="0">
                                  <a:latin typeface="Cambria Math"/>
                                </a:rPr>
                                <m:t>=3+6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Finally, divide the numerator by the denominator.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=−9</m:t>
                              </m:r>
                            </m:oMath>
                          </a14:m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75058156"/>
                  </p:ext>
                </p:extLst>
              </p:nvPr>
            </p:nvGraphicFramePr>
            <p:xfrm>
              <a:off x="457200" y="1047686"/>
              <a:ext cx="8229599" cy="38291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86165769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3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2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47938" b="-493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124359" r="-208333" b="-49357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First, we simplify within the grouping symbols of the numerator and denominator individually.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565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122472" r="-208333" b="-50449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206250" r="-208333" b="-367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7692" t="-206250" b="-367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406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330337" r="-208333" b="-296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7692" t="-330337" b="-296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247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445349" r="-208333" b="-2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493684" r="-208333" b="-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600" b="0" dirty="0"/>
                            <a:t>Finally, divide the numerator by the denominator.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359" t="-867692" r="-208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93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In this definition,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denote two sets, </a:t>
                </a:r>
                <a:r>
                  <a:rPr lang="en-US" sz="2800" dirty="0"/>
                  <a:t>which</a:t>
                </a:r>
                <a:r>
                  <a:rPr sz="2800" dirty="0"/>
                  <a:t> are represented in the Venn diagram by circles. The operation of union is depicted in Figure </a:t>
                </a:r>
                <a:r>
                  <a:rPr lang="en-US" sz="2800" dirty="0"/>
                  <a:t>2</a:t>
                </a:r>
                <a:r>
                  <a:rPr sz="2800" dirty="0"/>
                  <a:t> by shading.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union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or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 dirty="0"/>
                  <a:t>. That is, an element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if it is in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or both. Note that the union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contains both individual sets.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479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Union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4C08C-CD9E-4513-B964-BF186177B6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Figure 2: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In this definition,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denote two sets, which are represented in the Venn diagram by circles. The operation of intersection is depicted in Figure 3 by shading.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intersection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,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ar-AE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800" dirty="0"/>
                  <a:t>. That is, an element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if it is in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 Note that the intersection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contained in each individual set.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Intersection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73F8BF-3F38-4555-AF42-BFEB5CEFB63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905000"/>
            <a:ext cx="4286250" cy="21907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Figure 3: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55256"/>
                <a:ext cx="2438400" cy="494713"/>
              </a:xfrm>
              <a:prstGeom prst="rect">
                <a:avLst/>
              </a:prstGeom>
              <a:blipFill>
                <a:blip r:embed="rId4"/>
                <a:stretch>
                  <a:fillRect l="-4000" t="-20988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Union and Intersection of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br>
                  <a:rPr lang="ar-AE" dirty="0"/>
                </a:br>
                <a:br>
                  <a:rPr lang="en-US" sz="1800" dirty="0"/>
                </a:br>
                <a:r>
                  <a:rPr lang="en-US" dirty="0"/>
                  <a:t>Since these two intervals overlap, their union is described with a single interval.</a:t>
                </a:r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sz="1800" dirty="0"/>
                </a:br>
                <a:r>
                  <a:rPr lang="en-US" dirty="0"/>
                  <a:t>This intersection of two intervals can also be described with a single interval.</a:t>
                </a:r>
                <a:endParaRPr lang="ar-AE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Union and Intersection of Intervals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br>
                  <a:rPr lang="en-US" dirty="0"/>
                </a:br>
                <a:br>
                  <a:rPr lang="en-US" sz="1800" dirty="0"/>
                </a:br>
                <a:r>
                  <a:rPr lang="en-US" dirty="0"/>
                  <a:t>These two intervals have no elements in common, so their intersection is the empty set.</a:t>
                </a:r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sz="1800" dirty="0"/>
                </a:br>
                <a:r>
                  <a:rPr lang="en-US" dirty="0"/>
                  <a:t>The union of these two intervals is the entire set of real numbers.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Terminology of Algebraic Expressions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factors of the term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 marL="512064">
                  <a:defRPr sz="2800"/>
                </a:pPr>
                <a:r>
                  <a:rPr sz="2800" dirty="0"/>
                  <a:t>The factors are combined by multiplication to form the whole term. The coefficient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−17</m:t>
                    </m:r>
                  </m:oMath>
                </a14:m>
                <a:r>
                  <a:rPr sz="2800" dirty="0"/>
                  <a:t>, and the variable factor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324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Union and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set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∩</m:t>
                    </m:r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Union and Intersection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union of the two sets consists of all elements in either set: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{0,1,2,3}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intersection consists only of elements in both sets: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Since the integers are all also real numbers, the union of these two sets is simply the set of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 is contained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Similarly, since all integers are also real numbers, the integers are the elements contained in both sets. Thus, the intersection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Evaluating Algebraic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the following algebraic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Evaluating Algebraic Expressions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In both cases, we simply “plug in” the given values for each variable, then simplify.</a:t>
                </a:r>
                <a:br>
                  <a:rPr lang="en-US" sz="2800" dirty="0"/>
                </a:br>
                <a:endParaRPr lang="en-US" sz="2800" dirty="0"/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16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304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51206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Field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000" dirty="0"/>
                  <a:t>In th</a:t>
                </a:r>
                <a:r>
                  <a:rPr lang="en-US" sz="2000" dirty="0"/>
                  <a:t>e following properties</a:t>
                </a:r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000" dirty="0"/>
                  <a:t>,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000" dirty="0"/>
                  <a:t>, and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000" dirty="0"/>
                  <a:t> represent arbitrary real numbers. The first five properties apply to addition and multiplication, while the last combines the two.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0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08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is a real number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ar-AE" sz="20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ar-AE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 (for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ar-AE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0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</m:oMath>
                            </m:oMathPara>
                          </a14:m>
                          <a:endParaRPr lang="ar-AE" sz="20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5901318"/>
                  </p:ext>
                </p:extLst>
              </p:nvPr>
            </p:nvGraphicFramePr>
            <p:xfrm>
              <a:off x="723900" y="2697353"/>
              <a:ext cx="7696200" cy="29093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Name of Property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Additive Version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Multiplicative Version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Closure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107692" r="-82435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107692" b="-5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Commutative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207692" r="-82435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207692" b="-4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Associative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07692" r="-82435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07692" b="-36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Identity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401515" r="-82435" b="-2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401515" b="-25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31876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Inverse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9860" t="-380460" r="-82435" b="-95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6053" t="-380460" b="-95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dirty="0">
                              <a:solidFill>
                                <a:srgbClr val="000000"/>
                              </a:solidFill>
                            </a:rPr>
                            <a:t>Distributive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293" t="-643077" b="-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Using the Field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24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sz="2800"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This demonstrates the distributive property: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While subtraction is not commutative, we can rewrite any difference as a sum (with the sign changed on the second term) and then apply the commutative property.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Field Properties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Division can be restated as multiplication by the reciprocal of the denominator, and multiplication is commutative.</a:t>
                </a:r>
                <a:br>
                  <a:rPr lang="en-US" sz="2800" dirty="0"/>
                </a:br>
                <a:endParaRPr lang="en-US" sz="20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provided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  <a:endParaRPr lang="ar-AE" dirty="0"/>
              </a:p>
              <a:p>
                <a:pPr marL="512064">
                  <a:defRPr sz="2800"/>
                </a:pPr>
                <a:r>
                  <a:rPr lang="ar-AE" dirty="0"/>
                  <a:t>​</a:t>
                </a:r>
                <a:r>
                  <a:rPr lang="en-US" dirty="0"/>
                  <a:t>Any nonzero expression, when multiplied by its reciprocal, yields the multiplicative identity 1.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the multiplicative inverse of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Visualizing the Distributive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Consider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/>
                  <a:t>, which demonstrates the distributive property. We can represent the equation geometrically to understand why the distributive property works.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2078</Words>
  <Application>Microsoft Office PowerPoint</Application>
  <PresentationFormat>On-screen Show (4:3)</PresentationFormat>
  <Paragraphs>176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Courier New</vt:lpstr>
      <vt:lpstr>Arial</vt:lpstr>
      <vt:lpstr>Calibri</vt:lpstr>
      <vt:lpstr>Cambria Math</vt:lpstr>
      <vt:lpstr>Office Theme</vt:lpstr>
      <vt:lpstr>Section 1.2</vt:lpstr>
      <vt:lpstr>Example 1: Terminology of Algebraic Expressions</vt:lpstr>
      <vt:lpstr>Example 1: Terminology of Algebraic Expressions (cont.)</vt:lpstr>
      <vt:lpstr>Example 2: Evaluating Algebraic Expressions</vt:lpstr>
      <vt:lpstr>Example 2: Evaluating Algebraic Expressions (cont.)</vt:lpstr>
      <vt:lpstr>Field Properties</vt:lpstr>
      <vt:lpstr>Example 3: Using the Field Properties</vt:lpstr>
      <vt:lpstr>Example 3: Using the Field Properties (cont.)</vt:lpstr>
      <vt:lpstr>Example 4: Visualizing the Distributive Property</vt:lpstr>
      <vt:lpstr>Example 4: Visualizing the Distributive Property (cont.)</vt:lpstr>
      <vt:lpstr>Cancellation Properties</vt:lpstr>
      <vt:lpstr>Zero-Factor Property</vt:lpstr>
      <vt:lpstr>Example 5: Using the Cancellation and  Zero-Factor Properties</vt:lpstr>
      <vt:lpstr>Example 5: Using the Cancellation and  Zero-Factor Properties (cont.)</vt:lpstr>
      <vt:lpstr>Example 5: Using the Cancellation and  Zero-Factor Properties (cont.)</vt:lpstr>
      <vt:lpstr>Example 5: Using the Cancellation and  Zero-Factor Properties (cont.)</vt:lpstr>
      <vt:lpstr>Order of Operations</vt:lpstr>
      <vt:lpstr>Order of Operations (cont.)</vt:lpstr>
      <vt:lpstr>Example 6: Order of Operations</vt:lpstr>
      <vt:lpstr>Example 6: Order of Operations (cont.)</vt:lpstr>
      <vt:lpstr>Example 6: Order of Operations (cont.)</vt:lpstr>
      <vt:lpstr>Example 6: Order of Operations (cont.)</vt:lpstr>
      <vt:lpstr>Union</vt:lpstr>
      <vt:lpstr>Union (cont.)</vt:lpstr>
      <vt:lpstr>Intersection</vt:lpstr>
      <vt:lpstr>Intersection (cont.)</vt:lpstr>
      <vt:lpstr>Example 7: Union and Intersection of Intervals</vt:lpstr>
      <vt:lpstr>Example 7: Union and Intersection of Intervals (cont.)</vt:lpstr>
      <vt:lpstr>Example 7: Union and Intersection of Intervals (cont.)</vt:lpstr>
      <vt:lpstr>Example 8: Union and Intersection</vt:lpstr>
      <vt:lpstr>Example 8: Union and Intersection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170</cp:revision>
  <dcterms:created xsi:type="dcterms:W3CDTF">2013-04-26T14:43:13Z</dcterms:created>
  <dcterms:modified xsi:type="dcterms:W3CDTF">2022-08-19T16:41:39Z</dcterms:modified>
</cp:coreProperties>
</file>