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9" r:id="rId4"/>
    <p:sldId id="263" r:id="rId5"/>
    <p:sldId id="264" r:id="rId6"/>
    <p:sldId id="265" r:id="rId7"/>
    <p:sldId id="266" r:id="rId8"/>
    <p:sldId id="269" r:id="rId9"/>
    <p:sldId id="270" r:id="rId10"/>
    <p:sldId id="375" r:id="rId11"/>
    <p:sldId id="272" r:id="rId12"/>
    <p:sldId id="273" r:id="rId13"/>
    <p:sldId id="274" r:id="rId14"/>
    <p:sldId id="276" r:id="rId15"/>
    <p:sldId id="279" r:id="rId16"/>
    <p:sldId id="281" r:id="rId17"/>
    <p:sldId id="283" r:id="rId18"/>
    <p:sldId id="284" r:id="rId19"/>
    <p:sldId id="285" r:id="rId20"/>
    <p:sldId id="290" r:id="rId21"/>
    <p:sldId id="291" r:id="rId22"/>
    <p:sldId id="292" r:id="rId23"/>
    <p:sldId id="293" r:id="rId24"/>
    <p:sldId id="298" r:id="rId25"/>
    <p:sldId id="300" r:id="rId26"/>
    <p:sldId id="302" r:id="rId27"/>
    <p:sldId id="301" r:id="rId28"/>
    <p:sldId id="305" r:id="rId29"/>
    <p:sldId id="304" r:id="rId30"/>
    <p:sldId id="308" r:id="rId31"/>
    <p:sldId id="307" r:id="rId32"/>
    <p:sldId id="311" r:id="rId33"/>
    <p:sldId id="31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Properties of Exponents</a:t>
            </a:r>
          </a:p>
        </p:txBody>
      </p:sp>
      <p:sp>
        <p:nvSpPr>
          <p:cNvPr id="3" name="Title 2"/>
          <p:cNvSpPr>
            <a:spLocks noGrp="1"/>
          </p:cNvSpPr>
          <p:nvPr>
            <p:ph type="title"/>
          </p:nvPr>
        </p:nvSpPr>
        <p:spPr/>
        <p:txBody>
          <a:bodyPr/>
          <a:lstStyle/>
          <a:p>
            <a:r>
              <a:rPr dirty="0"/>
              <a:t>Section 1.</a:t>
            </a:r>
            <a:r>
              <a:rPr lang="en-US" dirty="0"/>
              <a:t>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Properties of Exponents</a:t>
            </a:r>
            <a:r>
              <a:rPr lang="en-US" dirty="0"/>
              <a:t> (cont.)</a:t>
            </a:r>
            <a:endParaRPr dirty="0"/>
          </a:p>
        </p:txBody>
      </p:sp>
      <p:sp>
        <p:nvSpPr>
          <p:cNvPr id="3" name="Text Placeholder 2"/>
          <p:cNvSpPr>
            <a:spLocks noGrp="1"/>
          </p:cNvSpPr>
          <p:nvPr>
            <p:ph type="body" sz="quarter" idx="10"/>
          </p:nvPr>
        </p:nvSpPr>
        <p:spPr/>
        <p:txBody>
          <a:bodyPr>
            <a:normAutofit/>
          </a:bodyPr>
          <a:lstStyle/>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419146">
                    <a:tc>
                      <a:txBody>
                        <a:bodyPr/>
                        <a:lstStyle/>
                        <a:p>
                          <a:pPr algn="l">
                            <a:defRPr sz="1800" b="1"/>
                          </a:pPr>
                          <a:r>
                            <a:rPr dirty="0"/>
                            <a:t>1.</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−1</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d>
                                    <m:dPr>
                                      <m:ctrlPr>
                                        <a:rPr sz="1800" i="1">
                                          <a:latin typeface="Cambria Math" panose="02040503050406030204" pitchFamily="18" charset="0"/>
                                        </a:rPr>
                                      </m:ctrlPr>
                                    </m:dPr>
                                    <m:e>
                                      <m:r>
                                        <a:rPr sz="1800">
                                          <a:latin typeface="Cambria Math"/>
                                        </a:rPr>
                                        <m:t>−1</m:t>
                                      </m:r>
                                    </m:e>
                                  </m:d>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=9</m:t>
                              </m:r>
                            </m:oMath>
                          </a14:m>
                          <a:endParaRPr/>
                        </a:p>
                      </a:txBody>
                      <a:tcPr/>
                    </a:tc>
                    <a:extLst>
                      <a:ext uri="{0D108BD9-81ED-4DB2-BD59-A6C34878D82A}">
                        <a16:rowId xmlns:a16="http://schemas.microsoft.com/office/drawing/2014/main" val="10001"/>
                      </a:ext>
                    </a:extLst>
                  </a:tr>
                  <a:tr h="565397">
                    <a:tc>
                      <a:txBody>
                        <a:bodyPr/>
                        <a:lstStyle/>
                        <a:p>
                          <a:pPr algn="l">
                            <a:lnSpc>
                              <a:spcPct val="150000"/>
                            </a:lnSpc>
                            <a:defRPr sz="1800" b="1"/>
                          </a:pPr>
                          <a:r>
                            <a:rPr dirty="0"/>
                            <a:t>2.</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den>
                              </m:f>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7</m:t>
                                      </m:r>
                                    </m:e>
                                    <m:sup>
                                      <m:r>
                                        <a:rPr sz="1800">
                                          <a:latin typeface="Cambria Math"/>
                                        </a:rPr>
                                        <m:t>9</m:t>
                                      </m:r>
                                    </m:sup>
                                  </m:sSup>
                                </m:num>
                                <m:den>
                                  <m:sSup>
                                    <m:sSupPr>
                                      <m:ctrlPr>
                                        <a:rPr sz="1800" i="1">
                                          <a:latin typeface="Cambria Math" panose="02040503050406030204" pitchFamily="18" charset="0"/>
                                        </a:rPr>
                                      </m:ctrlPr>
                                    </m:sSupPr>
                                    <m:e>
                                      <m:r>
                                        <a:rPr sz="1800">
                                          <a:latin typeface="Cambria Math"/>
                                        </a:rPr>
                                        <m:t>7</m:t>
                                      </m:r>
                                    </m:e>
                                    <m:sup>
                                      <m:r>
                                        <a:rPr sz="1800">
                                          <a:latin typeface="Cambria Math"/>
                                        </a:rPr>
                                        <m:t>10</m:t>
                                      </m:r>
                                    </m:sup>
                                  </m:sSup>
                                </m:den>
                              </m:f>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9−10</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−1</m:t>
                                  </m:r>
                                </m:sup>
                              </m:sSup>
                            </m:oMath>
                          </a14:m>
                          <a:endParaRPr dirty="0"/>
                        </a:p>
                      </a:txBody>
                      <a:tcPr/>
                    </a:tc>
                    <a:extLst>
                      <a:ext uri="{0D108BD9-81ED-4DB2-BD59-A6C34878D82A}">
                        <a16:rowId xmlns:a16="http://schemas.microsoft.com/office/drawing/2014/main" val="10002"/>
                      </a:ext>
                    </a:extLst>
                  </a:tr>
                  <a:tr h="524244">
                    <a:tc>
                      <a:txBody>
                        <a:bodyPr/>
                        <a:lstStyle/>
                        <a:p>
                          <a:pPr algn="l">
                            <a:lnSpc>
                              <a:spcPct val="150000"/>
                            </a:lnSpc>
                            <a:defRPr sz="1800" b="1"/>
                          </a:pPr>
                          <a:r>
                            <a:rPr dirty="0"/>
                            <a:t>3.</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m:t>
                                  </m:r>
                                  <m:r>
                                    <a:rPr sz="1800">
                                      <a:latin typeface="Cambria Math"/>
                                    </a:rPr>
                                    <m:t>𝑛</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den>
                              </m:f>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5</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25</m:t>
                                  </m:r>
                                </m:den>
                              </m:f>
                            </m:oMath>
                          </a14:m>
                          <a:r>
                            <a:rPr sz="1800" dirty="0"/>
                            <a:t> </a:t>
                          </a:r>
                          <a:r>
                            <a:rPr lang="en-US" sz="1800" dirty="0"/>
                            <a:t> </a:t>
                          </a:r>
                          <a:r>
                            <a:rPr sz="1800" dirty="0"/>
                            <a:t>and</a:t>
                          </a:r>
                          <a:r>
                            <a:rPr lang="en-US" sz="1800" dirty="0"/>
                            <a:t> </a:t>
                          </a:r>
                          <a:r>
                            <a:rPr sz="1800" dirty="0"/>
                            <a:t> </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−3</m:t>
                                      </m:r>
                                    </m:sup>
                                  </m:sSup>
                                </m:den>
                              </m:f>
                            </m:oMath>
                          </a14:m>
                          <a:endParaRPr sz="1800" dirty="0"/>
                        </a:p>
                      </a:txBody>
                      <a:tcPr/>
                    </a:tc>
                    <a:extLst>
                      <a:ext uri="{0D108BD9-81ED-4DB2-BD59-A6C34878D82A}">
                        <a16:rowId xmlns:a16="http://schemas.microsoft.com/office/drawing/2014/main" val="10003"/>
                      </a:ext>
                    </a:extLst>
                  </a:tr>
                  <a:tr h="404597">
                    <a:tc>
                      <a:txBody>
                        <a:bodyPr/>
                        <a:lstStyle/>
                        <a:p>
                          <a:pPr algn="l">
                            <a:defRPr sz="1800" b="1"/>
                          </a:pPr>
                          <a:r>
                            <a:rPr dirty="0"/>
                            <a:t>4.</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e>
                                  </m:d>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2</m:t>
                                          </m:r>
                                        </m:e>
                                        <m:sup>
                                          <m:r>
                                            <a:rPr sz="1800">
                                              <a:latin typeface="Cambria Math"/>
                                            </a:rPr>
                                            <m:t>3</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3⋅2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6</m:t>
                                  </m:r>
                                </m:sup>
                              </m:sSup>
                              <m:r>
                                <a:rPr sz="1800">
                                  <a:latin typeface="Cambria Math"/>
                                </a:rPr>
                                <m:t>=64</m:t>
                              </m:r>
                            </m:oMath>
                          </a14:m>
                          <a:endParaRPr dirty="0"/>
                        </a:p>
                      </a:txBody>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𝑎𝑏</m:t>
                                      </m:r>
                                    </m:e>
                                  </m:d>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oMath>
                          </a14:m>
                          <a:endParaRP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7</m:t>
                                      </m:r>
                                      <m:r>
                                        <a:rPr sz="1800">
                                          <a:latin typeface="Cambria Math"/>
                                        </a:rPr>
                                        <m:t>𝑥</m:t>
                                      </m:r>
                                    </m:e>
                                  </m:d>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3</m:t>
                                  </m:r>
                                </m:sup>
                              </m:sSup>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=343</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a14:m>
                          <a:r>
                            <a:rPr sz="1800" dirty="0"/>
                            <a:t> </a:t>
                          </a:r>
                          <a:r>
                            <a:rPr lang="en-US" sz="1800" dirty="0"/>
                            <a:t> </a:t>
                          </a:r>
                          <a:r>
                            <a:rPr sz="1800" dirty="0"/>
                            <a:t>and</a:t>
                          </a:r>
                          <a:br>
                            <a:rPr lang="en-US" sz="1800" dirty="0"/>
                          </a:br>
                          <a:r>
                            <a:rPr sz="1800" dirty="0"/>
                            <a:t>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2</m:t>
                                  </m:r>
                                </m:sup>
                              </m:sSup>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10</m:t>
                                  </m:r>
                                </m:sup>
                              </m:sSup>
                            </m:oMath>
                          </a14:m>
                          <a:endParaRPr sz="1800" dirty="0"/>
                        </a:p>
                      </a:txBody>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𝑎</m:t>
                                          </m:r>
                                        </m:num>
                                        <m:den>
                                          <m:r>
                                            <a:rPr sz="1800">
                                              <a:latin typeface="Cambria Math"/>
                                            </a:rPr>
                                            <m:t>𝑏</m:t>
                                          </m:r>
                                        </m:den>
                                      </m:f>
                                    </m:e>
                                  </m:d>
                                </m:e>
                                <m:sup>
                                  <m:r>
                                    <a:rPr sz="1800">
                                      <a:latin typeface="Cambria Math"/>
                                    </a:rPr>
                                    <m:t>𝑛</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den>
                              </m:f>
                            </m:oMath>
                          </a14:m>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3</m:t>
                                          </m:r>
                                        </m:num>
                                        <m:den>
                                          <m:r>
                                            <a:rPr sz="1800">
                                              <a:latin typeface="Cambria Math"/>
                                            </a:rPr>
                                            <m:t>𝑥</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3</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9</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r>
                            <a:rPr sz="1800" dirty="0"/>
                            <a:t> and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r>
                                            <a:rPr sz="1800">
                                              <a:latin typeface="Cambria Math"/>
                                            </a:rPr>
                                            <m:t>𝑧</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1</m:t>
                                      </m:r>
                                    </m:e>
                                    <m:sup>
                                      <m:r>
                                        <a:rPr sz="1800">
                                          <a:latin typeface="Cambria Math"/>
                                        </a:rPr>
                                        <m:t>2</m:t>
                                      </m:r>
                                    </m:sup>
                                  </m:sSup>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𝑧</m:t>
                                          </m:r>
                                        </m:e>
                                      </m:d>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9</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den>
                              </m:f>
                            </m:oMath>
                          </a14:m>
                          <a:endParaRPr sz="18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640080">
                    <a:tc>
                      <a:txBody>
                        <a:bodyPr/>
                        <a:lstStyle/>
                        <a:p>
                          <a:pPr algn="l">
                            <a:defRPr sz="1800" b="1"/>
                          </a:pPr>
                          <a:r>
                            <a:rPr dirty="0"/>
                            <a:t>1.</a:t>
                          </a:r>
                        </a:p>
                      </a:txBody>
                      <a:tcPr/>
                    </a:tc>
                    <a:tc>
                      <a:txBody>
                        <a:bodyPr/>
                        <a:lstStyle/>
                        <a:p>
                          <a:endParaRPr lang="en-US"/>
                        </a:p>
                      </a:txBody>
                      <a:tcPr>
                        <a:blipFill>
                          <a:blip r:embed="rId2"/>
                          <a:stretch>
                            <a:fillRect l="-15132" t="-66981" r="-139912" b="-543396"/>
                          </a:stretch>
                        </a:blipFill>
                      </a:tcPr>
                    </a:tc>
                    <a:tc>
                      <a:txBody>
                        <a:bodyPr/>
                        <a:lstStyle/>
                        <a:p>
                          <a:endParaRPr lang="en-US"/>
                        </a:p>
                      </a:txBody>
                      <a:tcPr>
                        <a:blipFill>
                          <a:blip r:embed="rId2"/>
                          <a:stretch>
                            <a:fillRect l="-82288" t="-66981" b="-543396"/>
                          </a:stretch>
                        </a:blipFill>
                      </a:tcPr>
                    </a:tc>
                    <a:extLst>
                      <a:ext uri="{0D108BD9-81ED-4DB2-BD59-A6C34878D82A}">
                        <a16:rowId xmlns:a16="http://schemas.microsoft.com/office/drawing/2014/main" val="10001"/>
                      </a:ext>
                    </a:extLst>
                  </a:tr>
                  <a:tr h="780987">
                    <a:tc>
                      <a:txBody>
                        <a:bodyPr/>
                        <a:lstStyle/>
                        <a:p>
                          <a:pPr algn="l">
                            <a:lnSpc>
                              <a:spcPct val="150000"/>
                            </a:lnSpc>
                            <a:defRPr sz="1800" b="1"/>
                          </a:pPr>
                          <a:r>
                            <a:rPr dirty="0"/>
                            <a:t>2.</a:t>
                          </a:r>
                        </a:p>
                      </a:txBody>
                      <a:tcPr/>
                    </a:tc>
                    <a:tc>
                      <a:txBody>
                        <a:bodyPr/>
                        <a:lstStyle/>
                        <a:p>
                          <a:endParaRPr lang="en-US"/>
                        </a:p>
                      </a:txBody>
                      <a:tcPr>
                        <a:blipFill>
                          <a:blip r:embed="rId2"/>
                          <a:stretch>
                            <a:fillRect l="-15132" t="-138281" r="-139912" b="-350000"/>
                          </a:stretch>
                        </a:blipFill>
                      </a:tcPr>
                    </a:tc>
                    <a:tc>
                      <a:txBody>
                        <a:bodyPr/>
                        <a:lstStyle/>
                        <a:p>
                          <a:endParaRPr lang="en-US"/>
                        </a:p>
                      </a:txBody>
                      <a:tcPr>
                        <a:blipFill>
                          <a:blip r:embed="rId2"/>
                          <a:stretch>
                            <a:fillRect l="-82288" t="-138281" b="-350000"/>
                          </a:stretch>
                        </a:blipFill>
                      </a:tcPr>
                    </a:tc>
                    <a:extLst>
                      <a:ext uri="{0D108BD9-81ED-4DB2-BD59-A6C34878D82A}">
                        <a16:rowId xmlns:a16="http://schemas.microsoft.com/office/drawing/2014/main" val="10002"/>
                      </a:ext>
                    </a:extLst>
                  </a:tr>
                  <a:tr h="754571">
                    <a:tc>
                      <a:txBody>
                        <a:bodyPr/>
                        <a:lstStyle/>
                        <a:p>
                          <a:pPr algn="l">
                            <a:lnSpc>
                              <a:spcPct val="150000"/>
                            </a:lnSpc>
                            <a:defRPr sz="1800" b="1"/>
                          </a:pPr>
                          <a:r>
                            <a:rPr dirty="0"/>
                            <a:t>3.</a:t>
                          </a:r>
                        </a:p>
                      </a:txBody>
                      <a:tcPr/>
                    </a:tc>
                    <a:tc>
                      <a:txBody>
                        <a:bodyPr/>
                        <a:lstStyle/>
                        <a:p>
                          <a:endParaRPr lang="en-US"/>
                        </a:p>
                      </a:txBody>
                      <a:tcPr>
                        <a:blipFill>
                          <a:blip r:embed="rId2"/>
                          <a:stretch>
                            <a:fillRect l="-15132" t="-245968" r="-139912" b="-261290"/>
                          </a:stretch>
                        </a:blipFill>
                      </a:tcPr>
                    </a:tc>
                    <a:tc>
                      <a:txBody>
                        <a:bodyPr/>
                        <a:lstStyle/>
                        <a:p>
                          <a:endParaRPr lang="en-US"/>
                        </a:p>
                      </a:txBody>
                      <a:tcPr>
                        <a:blipFill>
                          <a:blip r:embed="rId2"/>
                          <a:stretch>
                            <a:fillRect l="-82288" t="-245968" b="-261290"/>
                          </a:stretch>
                        </a:blipFill>
                      </a:tcPr>
                    </a:tc>
                    <a:extLst>
                      <a:ext uri="{0D108BD9-81ED-4DB2-BD59-A6C34878D82A}">
                        <a16:rowId xmlns:a16="http://schemas.microsoft.com/office/drawing/2014/main" val="10003"/>
                      </a:ext>
                    </a:extLst>
                  </a:tr>
                  <a:tr h="640080">
                    <a:tc>
                      <a:txBody>
                        <a:bodyPr/>
                        <a:lstStyle/>
                        <a:p>
                          <a:pPr algn="l">
                            <a:defRPr sz="1800" b="1"/>
                          </a:pPr>
                          <a:r>
                            <a:rPr dirty="0"/>
                            <a:t>4.</a:t>
                          </a:r>
                        </a:p>
                      </a:txBody>
                      <a:tcPr/>
                    </a:tc>
                    <a:tc>
                      <a:txBody>
                        <a:bodyPr/>
                        <a:lstStyle/>
                        <a:p>
                          <a:endParaRPr lang="en-US"/>
                        </a:p>
                      </a:txBody>
                      <a:tcPr>
                        <a:blipFill>
                          <a:blip r:embed="rId2"/>
                          <a:stretch>
                            <a:fillRect l="-15132" t="-408571" r="-139912" b="-208571"/>
                          </a:stretch>
                        </a:blipFill>
                      </a:tcPr>
                    </a:tc>
                    <a:tc>
                      <a:txBody>
                        <a:bodyPr/>
                        <a:lstStyle/>
                        <a:p>
                          <a:endParaRPr lang="en-US"/>
                        </a:p>
                      </a:txBody>
                      <a:tcPr>
                        <a:blipFill>
                          <a:blip r:embed="rId2"/>
                          <a:stretch>
                            <a:fillRect l="-82288" t="-408571" b="-208571"/>
                          </a:stretch>
                        </a:blipFill>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endParaRPr lang="en-US"/>
                        </a:p>
                      </a:txBody>
                      <a:tcPr>
                        <a:blipFill>
                          <a:blip r:embed="rId2"/>
                          <a:stretch>
                            <a:fillRect l="-15132" t="-460345" r="-139912" b="-88793"/>
                          </a:stretch>
                        </a:blipFill>
                      </a:tcPr>
                    </a:tc>
                    <a:tc>
                      <a:txBody>
                        <a:bodyPr/>
                        <a:lstStyle/>
                        <a:p>
                          <a:endParaRPr lang="en-US"/>
                        </a:p>
                      </a:txBody>
                      <a:tcPr>
                        <a:blipFill>
                          <a:blip r:embed="rId2"/>
                          <a:stretch>
                            <a:fillRect l="-82288" t="-460345" b="-88793"/>
                          </a:stretch>
                        </a:blipFill>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endParaRPr lang="en-US"/>
                        </a:p>
                      </a:txBody>
                      <a:tcPr>
                        <a:blipFill>
                          <a:blip r:embed="rId2"/>
                          <a:stretch>
                            <a:fillRect l="-15132" t="-631068" r="-139912"/>
                          </a:stretch>
                        </a:blipFill>
                      </a:tcPr>
                    </a:tc>
                    <a:tc>
                      <a:txBody>
                        <a:bodyPr/>
                        <a:lstStyle/>
                        <a:p>
                          <a:endParaRPr lang="en-US"/>
                        </a:p>
                      </a:txBody>
                      <a:tcPr>
                        <a:blipFill>
                          <a:blip r:embed="rId2"/>
                          <a:stretch>
                            <a:fillRect l="-82288" t="-631068"/>
                          </a:stretch>
                        </a:blip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78658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Here and throughout this lesson, assume </a:t>
                </a:r>
                <a:r>
                  <a:rPr lang="en-US" sz="2800" dirty="0"/>
                  <a:t>that </a:t>
                </a:r>
                <a:r>
                  <a:rPr sz="2800" dirty="0"/>
                  <a:t>every expression is defined. That is, if an exponent is </a:t>
                </a:r>
                <a:r>
                  <a:rPr sz="2800" dirty="0">
                    <a:latin typeface="Cambria Math"/>
                  </a:rPr>
                  <a:t>0</a:t>
                </a:r>
                <a:r>
                  <a:rPr sz="2800" dirty="0"/>
                  <a:t>, then the base is nonzero, and if an expression appears in the denominator of a fraction, then that expression is nonzero. Remember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dirty="0"/>
                  <a:t> for every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Simplify the following expressions by using the properties of exponents. Write the final answers with only positive exponents.</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0</m:t>
                        </m:r>
                      </m:sup>
                    </m:sSup>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e>
                            </m:d>
                          </m:e>
                          <m:sup>
                            <m:r>
                              <a:rPr lang="ar-AE">
                                <a:latin typeface="Cambria Math" panose="02040503050406030204" pitchFamily="18" charset="0"/>
                              </a:rPr>
                              <m:t>−</m:t>
                            </m:r>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3</m:t>
                            </m:r>
                          </m:sup>
                        </m:sSup>
                      </m:den>
                    </m:f>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1</m:t>
                                    </m:r>
                                  </m:sup>
                                </m:sSup>
                              </m:e>
                            </m:d>
                          </m:e>
                          <m:sup>
                            <m:r>
                              <a:rPr lang="ar-AE">
                                <a:latin typeface="Cambria Math" panose="02040503050406030204" pitchFamily="18" charset="0"/>
                              </a:rPr>
                              <m:t>−</m:t>
                            </m:r>
                            <m:r>
                              <a:rPr lang="ar-AE">
                                <a:latin typeface="Cambria Math" panose="02040503050406030204" pitchFamily="18" charset="0"/>
                              </a:rPr>
                              <m:t>3</m:t>
                            </m:r>
                          </m:sup>
                        </m:sSup>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m:t>
                                    </m:r>
                                    <m:r>
                                      <a:rPr lang="ar-AE">
                                        <a:latin typeface="Cambria Math" panose="02040503050406030204" pitchFamily="18" charset="0"/>
                                      </a:rPr>
                                      <m:t>3</m:t>
                                    </m:r>
                                  </m:sup>
                                </m:sSup>
                              </m:e>
                            </m:d>
                          </m:e>
                          <m:sup>
                            <m:r>
                              <a:rPr lang="ar-AE">
                                <a:latin typeface="Cambria Math" panose="02040503050406030204" pitchFamily="18" charset="0"/>
                              </a:rPr>
                              <m:t>0</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𝑥𝑦</m:t>
                                </m:r>
                              </m:e>
                            </m:d>
                          </m:e>
                          <m:sup>
                            <m:r>
                              <a:rPr lang="ar-AE">
                                <a:latin typeface="Cambria Math" panose="02040503050406030204" pitchFamily="18" charset="0"/>
                              </a:rPr>
                              <m:t>−</m:t>
                            </m:r>
                            <m:r>
                              <a:rPr lang="ar-AE">
                                <a:latin typeface="Cambria Math" panose="02040503050406030204" pitchFamily="18" charset="0"/>
                              </a:rPr>
                              <m:t>2</m:t>
                            </m:r>
                          </m:sup>
                        </m:sSup>
                      </m:den>
                    </m:f>
                  </m:oMath>
                </a14:m>
                <a:endParaRPr lang="en-US"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𝑥</m:t>
                            </m:r>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e>
                        </m:d>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m:t>
                        </m:r>
                        <m:r>
                          <a:rPr lang="ar-AE">
                            <a:latin typeface="Cambria Math" panose="02040503050406030204" pitchFamily="18" charset="0"/>
                          </a:rPr>
                          <m:t>1</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0</m:t>
                        </m:r>
                      </m:sup>
                    </m:sSup>
                    <m:r>
                      <a:rPr>
                        <a:latin typeface="Cambria Math" panose="02040503050406030204" pitchFamily="18" charset="0"/>
                      </a:rPr>
                      <m:t>=</m:t>
                    </m:r>
                    <m:r>
                      <a:rPr>
                        <a:latin typeface="Cambria Math" panose="02040503050406030204" pitchFamily="18" charset="0"/>
                      </a:rPr>
                      <m:t>1</m:t>
                    </m:r>
                  </m:oMath>
                </a14:m>
                <a:r>
                  <a:rPr sz="2800" dirty="0"/>
                  <a:t> </a:t>
                </a:r>
                <a:r>
                  <a:rPr dirty="0"/>
                  <a:t> </a:t>
                </a:r>
                <a:endParaRPr lang="en-US" dirty="0"/>
              </a:p>
              <a:p>
                <a:pPr marL="457200" lvl="1" indent="0">
                  <a:buNone/>
                  <a:defRPr sz="2800"/>
                </a:pPr>
                <a:r>
                  <a:rPr sz="2400" dirty="0"/>
                  <a:t>Any nonzero expression with an exponent of </a:t>
                </a:r>
                <a:r>
                  <a:rPr sz="2400" dirty="0">
                    <a:latin typeface="Cambria Math"/>
                  </a:rPr>
                  <a:t>0</a:t>
                </a:r>
                <a:r>
                  <a:rPr sz="2400" dirty="0"/>
                  <a:t> is </a:t>
                </a:r>
                <a:r>
                  <a:rPr sz="2400" dirty="0">
                    <a:latin typeface="Cambria Math"/>
                  </a:rPr>
                  <a:t>1</a:t>
                </a:r>
                <a:r>
                  <a:rPr sz="2400" dirty="0"/>
                  <a:t>.</a:t>
                </a:r>
                <a:endParaRPr lang="en-US" sz="2400" dirty="0"/>
              </a:p>
              <a:p>
                <a:pPr>
                  <a:defRPr sz="2800"/>
                </a:pPr>
                <a:endParaRPr sz="2000" dirty="0"/>
              </a:p>
              <a:p>
                <a:pPr marL="514350" indent="-514350">
                  <a:buFont typeface="+mj-lt"/>
                  <a:buAutoNum type="alphaLcPeriod" startAt="2"/>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10354">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𝑥</m:t>
                                      </m:r>
                                    </m:e>
                                    <m:sup>
                                      <m:r>
                                        <a:rPr sz="2800">
                                          <a:latin typeface="Cambria Math"/>
                                        </a:rPr>
                                        <m:t>−</m:t>
                                      </m:r>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m:t>
                                      </m:r>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oMath>
                          </a14:m>
                          <a:endParaRPr sz="2800" dirty="0"/>
                        </a:p>
                      </a:txBody>
                      <a:tcPr/>
                    </a:tc>
                    <a:tc rowSpan="3">
                      <a:txBody>
                        <a:bodyPr/>
                        <a:lstStyle/>
                        <a:p>
                          <a:pPr algn="l">
                            <a:defRPr sz="1100" b="1"/>
                          </a:pPr>
                          <a:r>
                            <a:rPr sz="2000" b="0" dirty="0"/>
                            <a:t>Note that we have used several properties in this example. We could have used the applicable properties in many different orders to achieve the same result. Also note that the final answer contains only positive exponents. If we had not been told to write the answer in this way, we could have written the result as </a:t>
                          </a:r>
                          <a14:m>
                            <m:oMath xmlns:m="http://schemas.openxmlformats.org/officeDocument/2006/math">
                              <m:r>
                                <a:rPr sz="2000" b="0" i="1">
                                  <a:latin typeface="Cambria Math"/>
                                </a:rPr>
                                <m:t>𝑧</m:t>
                              </m:r>
                              <m:sSup>
                                <m:sSupPr>
                                  <m:ctrlPr>
                                    <a:rPr sz="2000" b="0" i="1">
                                      <a:latin typeface="Cambria Math" panose="02040503050406030204" pitchFamily="18" charset="0"/>
                                    </a:rPr>
                                  </m:ctrlPr>
                                </m:sSupPr>
                                <m:e>
                                  <m:r>
                                    <a:rPr sz="2000" b="0" i="1">
                                      <a:latin typeface="Cambria Math"/>
                                    </a:rPr>
                                    <m:t>𝑥</m:t>
                                  </m:r>
                                </m:e>
                                <m:sup>
                                  <m:r>
                                    <a:rPr sz="2000" b="0">
                                      <a:latin typeface="Cambria Math"/>
                                    </a:rPr>
                                    <m:t>−</m:t>
                                  </m:r>
                                  <m:r>
                                    <a:rPr sz="2000" b="0" i="1">
                                      <a:latin typeface="Cambria Math"/>
                                    </a:rPr>
                                    <m:t>5</m:t>
                                  </m:r>
                                </m:sup>
                              </m:sSup>
                              <m:sSup>
                                <m:sSupPr>
                                  <m:ctrlPr>
                                    <a:rPr sz="2000" b="0" i="1">
                                      <a:latin typeface="Cambria Math" panose="02040503050406030204" pitchFamily="18" charset="0"/>
                                    </a:rPr>
                                  </m:ctrlPr>
                                </m:sSupPr>
                                <m:e>
                                  <m:r>
                                    <a:rPr sz="2000" b="0" i="1">
                                      <a:latin typeface="Cambria Math"/>
                                    </a:rPr>
                                    <m:t>𝑦</m:t>
                                  </m:r>
                                </m:e>
                                <m:sup>
                                  <m:r>
                                    <a:rPr sz="2000" b="0">
                                      <a:latin typeface="Cambria Math"/>
                                    </a:rPr>
                                    <m:t>−</m:t>
                                  </m:r>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𝑧</m:t>
                                      </m:r>
                                    </m:e>
                                    <m:sup>
                                      <m:r>
                                        <a:rPr sz="2800">
                                          <a:latin typeface="Cambria Math"/>
                                        </a:rPr>
                                        <m:t>3</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2</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r>
                                    <a:rPr sz="2800">
                                      <a:latin typeface="Cambria Math"/>
                                    </a:rPr>
                                    <m:t>𝑧</m:t>
                                  </m:r>
                                </m:num>
                                <m:den>
                                  <m:sSup>
                                    <m:sSupPr>
                                      <m:ctrlPr>
                                        <a:rPr sz="2800" i="1">
                                          <a:latin typeface="Cambria Math" panose="02040503050406030204" pitchFamily="18" charset="0"/>
                                        </a:rPr>
                                      </m:ctrlPr>
                                    </m:sSupPr>
                                    <m:e>
                                      <m:r>
                                        <a:rPr sz="2800">
                                          <a:latin typeface="Cambria Math"/>
                                        </a:rPr>
                                        <m:t>𝑥</m:t>
                                      </m:r>
                                    </m:e>
                                    <m:sup>
                                      <m:r>
                                        <a:rPr sz="2800">
                                          <a:latin typeface="Cambria Math"/>
                                        </a:rPr>
                                        <m:t>5</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44296">
                    <a:tc>
                      <a:txBody>
                        <a:bodyPr/>
                        <a:lstStyle/>
                        <a:p>
                          <a:endParaRPr lang="en-US"/>
                        </a:p>
                      </a:txBody>
                      <a:tcPr>
                        <a:blipFill>
                          <a:blip r:embed="rId3"/>
                          <a:stretch>
                            <a:fillRect t="-3597" r="-99843" b="-284173"/>
                          </a:stretch>
                        </a:blipFill>
                      </a:tcPr>
                    </a:tc>
                    <a:tc rowSpan="3">
                      <a:txBody>
                        <a:bodyPr/>
                        <a:lstStyle/>
                        <a:p>
                          <a:endParaRPr lang="en-US"/>
                        </a:p>
                      </a:txBody>
                      <a:tcPr>
                        <a:blipFill>
                          <a:blip r:embed="rId3"/>
                          <a:stretch>
                            <a:fillRect l="-100157" t="-969" b="-3488"/>
                          </a:stretch>
                        </a:blipFill>
                      </a:tcPr>
                    </a:tc>
                    <a:extLst>
                      <a:ext uri="{0D108BD9-81ED-4DB2-BD59-A6C34878D82A}">
                        <a16:rowId xmlns:a16="http://schemas.microsoft.com/office/drawing/2014/main" val="10000"/>
                      </a:ext>
                    </a:extLst>
                  </a:tr>
                  <a:tr h="891921">
                    <a:tc>
                      <a:txBody>
                        <a:bodyPr/>
                        <a:lstStyle/>
                        <a:p>
                          <a:endParaRPr lang="en-US"/>
                        </a:p>
                      </a:txBody>
                      <a:tcPr>
                        <a:blipFill>
                          <a:blip r:embed="rId3"/>
                          <a:stretch>
                            <a:fillRect t="-98630" r="-99843" b="-170548"/>
                          </a:stretch>
                        </a:blipFill>
                      </a:tcPr>
                    </a:tc>
                    <a:tc vMerge="1">
                      <a:txBody>
                        <a:bodyPr/>
                        <a:lstStyle/>
                        <a:p>
                          <a:pPr algn="l"/>
                          <a:endParaRPr dirty="0"/>
                        </a:p>
                      </a:txBody>
                      <a:tcPr/>
                    </a:tc>
                    <a:extLst>
                      <a:ext uri="{0D108BD9-81ED-4DB2-BD59-A6C34878D82A}">
                        <a16:rowId xmlns:a16="http://schemas.microsoft.com/office/drawing/2014/main" val="10001"/>
                      </a:ext>
                    </a:extLst>
                  </a:tr>
                  <a:tr h="1406716">
                    <a:tc>
                      <a:txBody>
                        <a:bodyPr/>
                        <a:lstStyle/>
                        <a:p>
                          <a:endParaRPr lang="en-US"/>
                        </a:p>
                      </a:txBody>
                      <a:tcPr>
                        <a:blipFill>
                          <a:blip r:embed="rId3"/>
                          <a:stretch>
                            <a:fillRect t="-125541" r="-99843" b="-7792"/>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p:sp>
        <p:nvSpPr>
          <p:cNvPr id="3" name="Text Placeholder 2"/>
          <p:cNvSpPr>
            <a:spLocks noGrp="1"/>
          </p:cNvSpPr>
          <p:nvPr>
            <p:ph type="body" sz="quarter" idx="10"/>
          </p:nvPr>
        </p:nvSpPr>
        <p:spPr>
          <a:xfrm>
            <a:off x="457200" y="11289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sup>
                                  </m:sSup>
                                  <m:sSup>
                                    <m:sSupPr>
                                      <m:ctrlPr>
                                        <a:rPr sz="2400" i="1">
                                          <a:latin typeface="Cambria Math" panose="02040503050406030204" pitchFamily="18" charset="0"/>
                                        </a:rPr>
                                      </m:ctrlPr>
                                    </m:sSupPr>
                                    <m:e>
                                      <m:r>
                                        <a:rPr sz="2400">
                                          <a:latin typeface="Cambria Math"/>
                                        </a:rPr>
                                        <m:t>𝑦</m:t>
                                      </m:r>
                                    </m:e>
                                    <m:sup>
                                      <m:r>
                                        <a:rPr sz="2400">
                                          <a:latin typeface="Cambria Math"/>
                                        </a:rPr>
                                        <m:t>3</m:t>
                                      </m:r>
                                    </m:sup>
                                  </m:sSup>
                                </m:num>
                                <m:den>
                                  <m:sSup>
                                    <m:sSupPr>
                                      <m:ctrlPr>
                                        <a:rPr sz="2400" i="1">
                                          <a:latin typeface="Cambria Math" panose="02040503050406030204" pitchFamily="18" charset="0"/>
                                        </a:rPr>
                                      </m:ctrlPr>
                                    </m:sSupPr>
                                    <m:e>
                                      <m:r>
                                        <a:rPr sz="2400">
                                          <a:latin typeface="Cambria Math"/>
                                        </a:rPr>
                                        <m:t>𝑥</m:t>
                                      </m:r>
                                    </m:e>
                                    <m:sup>
                                      <m:r>
                                        <a:rPr sz="2400">
                                          <a:latin typeface="Cambria Math"/>
                                        </a:rPr>
                                        <m:t>−2</m:t>
                                      </m:r>
                                    </m:sup>
                                  </m:sSup>
                                  <m:sSup>
                                    <m:sSupPr>
                                      <m:ctrlPr>
                                        <a:rPr sz="2400" i="1">
                                          <a:latin typeface="Cambria Math" panose="02040503050406030204" pitchFamily="18" charset="0"/>
                                        </a:rPr>
                                      </m:ctrlPr>
                                    </m:sSupPr>
                                    <m:e>
                                      <m:r>
                                        <a:rPr sz="2400">
                                          <a:latin typeface="Cambria Math"/>
                                        </a:rPr>
                                        <m:t>𝑦</m:t>
                                      </m:r>
                                    </m:e>
                                    <m:sup>
                                      <m:r>
                                        <a:rPr sz="2400">
                                          <a:latin typeface="Cambria Math"/>
                                        </a:rPr>
                                        <m:t>−2</m:t>
                                      </m:r>
                                    </m:sup>
                                  </m:sSup>
                                </m:den>
                              </m:f>
                            </m:oMath>
                          </a14:m>
                          <a:endParaRPr sz="2400" dirty="0"/>
                        </a:p>
                      </a:txBody>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d>
                                    <m:dPr>
                                      <m:ctrlPr>
                                        <a:rPr sz="2400" i="1">
                                          <a:latin typeface="Cambria Math" panose="02040503050406030204" pitchFamily="18" charset="0"/>
                                        </a:rPr>
                                      </m:ctrlPr>
                                    </m:dPr>
                                    <m:e>
                                      <m:r>
                                        <a:rPr sz="2400">
                                          <a:latin typeface="Cambria Math"/>
                                        </a:rPr>
                                        <m:t>−2</m:t>
                                      </m:r>
                                    </m:e>
                                  </m:d>
                                </m:sup>
                              </m:sSup>
                              <m:sSup>
                                <m:sSupPr>
                                  <m:ctrlPr>
                                    <a:rPr sz="2400" i="1">
                                      <a:latin typeface="Cambria Math" panose="02040503050406030204" pitchFamily="18" charset="0"/>
                                    </a:rPr>
                                  </m:ctrlPr>
                                </m:sSupPr>
                                <m:e>
                                  <m:r>
                                    <a:rPr sz="2400">
                                      <a:latin typeface="Cambria Math"/>
                                    </a:rPr>
                                    <m:t>𝑦</m:t>
                                  </m:r>
                                </m:e>
                                <m:sup>
                                  <m:r>
                                    <a:rPr sz="2400">
                                      <a:latin typeface="Cambria Math"/>
                                    </a:rPr>
                                    <m:t>3−</m:t>
                                  </m:r>
                                  <m:d>
                                    <m:dPr>
                                      <m:ctrlPr>
                                        <a:rPr sz="2400" i="1">
                                          <a:latin typeface="Cambria Math" panose="02040503050406030204" pitchFamily="18" charset="0"/>
                                        </a:rPr>
                                      </m:ctrlPr>
                                    </m:dPr>
                                    <m:e>
                                      <m:r>
                                        <a:rPr sz="2400">
                                          <a:latin typeface="Cambria Math"/>
                                        </a:rPr>
                                        <m:t>−2</m:t>
                                      </m:r>
                                    </m:e>
                                  </m:d>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−7</m:t>
                                  </m:r>
                                </m:sup>
                              </m:sSup>
                              <m:sSup>
                                <m:sSupPr>
                                  <m:ctrlPr>
                                    <a:rPr sz="2400" i="1">
                                      <a:latin typeface="Cambria Math" panose="02040503050406030204" pitchFamily="18" charset="0"/>
                                    </a:rPr>
                                  </m:ctrlPr>
                                </m:sSupPr>
                                <m:e>
                                  <m:r>
                                    <a:rPr sz="2400">
                                      <a:latin typeface="Cambria Math"/>
                                    </a:rPr>
                                    <m:t>𝑦</m:t>
                                  </m:r>
                                </m:e>
                                <m:sup>
                                  <m:r>
                                    <a:rPr sz="2400">
                                      <a:latin typeface="Cambria Math"/>
                                    </a:rPr>
                                    <m:t>5</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78383">
                    <a:tc>
                      <a:txBody>
                        <a:bodyPr/>
                        <a:lstStyle/>
                        <a:p>
                          <a:endParaRPr lang="en-US"/>
                        </a:p>
                      </a:txBody>
                      <a:tcPr>
                        <a:blipFill>
                          <a:blip r:embed="rId2"/>
                          <a:stretch>
                            <a:fillRect t="-3906" r="-41667" b="-402344"/>
                          </a:stretch>
                        </a:blipFill>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778383">
                    <a:tc>
                      <a:txBody>
                        <a:bodyPr/>
                        <a:lstStyle/>
                        <a:p>
                          <a:endParaRPr lang="en-US"/>
                        </a:p>
                      </a:txBody>
                      <a:tcPr>
                        <a:blipFill>
                          <a:blip r:embed="rId2"/>
                          <a:stretch>
                            <a:fillRect t="-103906" r="-41667" b="-302344"/>
                          </a:stretch>
                        </a:blipFill>
                      </a:tcPr>
                    </a:tc>
                    <a:tc vMerge="1">
                      <a:txBody>
                        <a:bodyPr/>
                        <a:lstStyle/>
                        <a:p>
                          <a:pPr algn="l"/>
                          <a:endParaRPr dirty="0"/>
                        </a:p>
                      </a:txBody>
                      <a:tcPr/>
                    </a:tc>
                    <a:extLst>
                      <a:ext uri="{0D108BD9-81ED-4DB2-BD59-A6C34878D82A}">
                        <a16:rowId xmlns:a16="http://schemas.microsoft.com/office/drawing/2014/main" val="10001"/>
                      </a:ext>
                    </a:extLst>
                  </a:tr>
                  <a:tr h="778383">
                    <a:tc>
                      <a:txBody>
                        <a:bodyPr/>
                        <a:lstStyle/>
                        <a:p>
                          <a:endParaRPr lang="en-US"/>
                        </a:p>
                      </a:txBody>
                      <a:tcPr>
                        <a:blipFill>
                          <a:blip r:embed="rId2"/>
                          <a:stretch>
                            <a:fillRect t="-205512" r="-41667" b="-204724"/>
                          </a:stretch>
                        </a:blipFill>
                      </a:tcPr>
                    </a:tc>
                    <a:tc vMerge="1">
                      <a:txBody>
                        <a:bodyPr/>
                        <a:lstStyle/>
                        <a:p>
                          <a:pPr algn="l"/>
                          <a:endParaRPr dirty="0"/>
                        </a:p>
                      </a:txBody>
                      <a:tcPr/>
                    </a:tc>
                    <a:extLst>
                      <a:ext uri="{0D108BD9-81ED-4DB2-BD59-A6C34878D82A}">
                        <a16:rowId xmlns:a16="http://schemas.microsoft.com/office/drawing/2014/main" val="10002"/>
                      </a:ext>
                    </a:extLst>
                  </a:tr>
                  <a:tr h="778383">
                    <a:tc>
                      <a:txBody>
                        <a:bodyPr/>
                        <a:lstStyle/>
                        <a:p>
                          <a:endParaRPr lang="en-US"/>
                        </a:p>
                      </a:txBody>
                      <a:tcPr>
                        <a:blipFill>
                          <a:blip r:embed="rId2"/>
                          <a:stretch>
                            <a:fillRect t="-303125" r="-41667" b="-103125"/>
                          </a:stretch>
                        </a:blipFill>
                      </a:tcPr>
                    </a:tc>
                    <a:tc vMerge="1">
                      <a:txBody>
                        <a:bodyPr/>
                        <a:lstStyle/>
                        <a:p>
                          <a:pPr algn="l"/>
                          <a:endParaRPr dirty="0"/>
                        </a:p>
                      </a:txBody>
                      <a:tcPr/>
                    </a:tc>
                    <a:extLst>
                      <a:ext uri="{0D108BD9-81ED-4DB2-BD59-A6C34878D82A}">
                        <a16:rowId xmlns:a16="http://schemas.microsoft.com/office/drawing/2014/main" val="10003"/>
                      </a:ext>
                    </a:extLst>
                  </a:tr>
                  <a:tr h="778383">
                    <a:tc>
                      <a:txBody>
                        <a:bodyPr/>
                        <a:lstStyle/>
                        <a:p>
                          <a:endParaRPr lang="en-US"/>
                        </a:p>
                      </a:txBody>
                      <a:tcPr>
                        <a:blipFill>
                          <a:blip r:embed="rId2"/>
                          <a:stretch>
                            <a:fillRect t="-403125" r="-41667" b="-3125"/>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14011"/>
                <a:ext cx="8229600" cy="4967067"/>
              </a:xfrm>
            </p:spPr>
            <p:txBody>
              <a:bodyPr/>
              <a:lstStyle/>
              <a:p>
                <a:pPr>
                  <a:defRPr sz="2800"/>
                </a:pPr>
                <a:r>
                  <a:rPr lang="en-US" dirty="0"/>
                  <a:t>d. </a:t>
                </a:r>
              </a:p>
              <a:p>
                <a:pPr>
                  <a:defRPr sz="2800"/>
                </a:pPr>
                <a:endParaRPr lang="en-US" sz="2800" b="0" dirty="0"/>
              </a:p>
              <a:p>
                <a:pPr>
                  <a:defRPr sz="2800"/>
                </a:pPr>
                <a:endParaRPr lang="en-US" dirty="0"/>
              </a:p>
              <a:p>
                <a:pPr marL="457200" lvl="1" indent="0">
                  <a:buNone/>
                  <a:defRPr sz="2800"/>
                </a:pPr>
                <a:r>
                  <a:rPr lang="en-US" b="0" dirty="0"/>
                  <a:t>Note that the variable </a:t>
                </a:r>
                <a14:m>
                  <m:oMath xmlns:m="http://schemas.openxmlformats.org/officeDocument/2006/math">
                    <m:r>
                      <a:rPr lang="en-US" b="0" i="1">
                        <a:latin typeface="Cambria Math"/>
                      </a:rPr>
                      <m:t>𝑥</m:t>
                    </m:r>
                  </m:oMath>
                </a14:m>
                <a:r>
                  <a:rPr lang="en-US" b="0" dirty="0"/>
                  <a:t> disappeared entirely from the expression. If we had simplified the expression in a slightly different order, we would have obtained a factor of </a:t>
                </a:r>
                <a14:m>
                  <m:oMath xmlns:m="http://schemas.openxmlformats.org/officeDocument/2006/math">
                    <m:sSup>
                      <m:sSupPr>
                        <m:ctrlPr>
                          <a:rPr lang="ar-AE" b="0" i="1">
                            <a:latin typeface="Cambria Math" panose="02040503050406030204" pitchFamily="18" charset="0"/>
                          </a:rPr>
                        </m:ctrlPr>
                      </m:sSupPr>
                      <m:e>
                        <m:r>
                          <a:rPr lang="ar-AE" b="0" i="1">
                            <a:latin typeface="Cambria Math"/>
                          </a:rPr>
                          <m:t>𝑥</m:t>
                        </m:r>
                      </m:e>
                      <m:sup>
                        <m:r>
                          <a:rPr lang="ar-AE" b="0" i="1">
                            <a:latin typeface="Cambria Math"/>
                          </a:rPr>
                          <m:t>2</m:t>
                        </m:r>
                        <m:r>
                          <a:rPr lang="ar-AE" b="0">
                            <a:latin typeface="Cambria Math"/>
                          </a:rPr>
                          <m:t>−</m:t>
                        </m:r>
                        <m:r>
                          <a:rPr lang="ar-AE" b="0" i="1">
                            <a:latin typeface="Cambria Math"/>
                          </a:rPr>
                          <m:t>2</m:t>
                        </m:r>
                      </m:sup>
                    </m:sSup>
                  </m:oMath>
                </a14:m>
                <a:r>
                  <a:rPr lang="en-US" b="0" dirty="0"/>
                  <a:t>, which is </a:t>
                </a:r>
                <a:r>
                  <a:rPr lang="en-US" b="0" dirty="0">
                    <a:latin typeface="Cambria Math"/>
                  </a:rPr>
                  <a:t>1</a:t>
                </a:r>
                <a:r>
                  <a:rPr lang="en-US" b="0" dirty="0"/>
                  <a:t>.</a:t>
                </a:r>
              </a:p>
              <a:p>
                <a:pPr>
                  <a:defRPr sz="2800"/>
                </a:pPr>
                <a:endParaRPr lang="en-US" dirty="0"/>
              </a:p>
              <a:p>
                <a:pPr>
                  <a:defRPr sz="2800"/>
                </a:pPr>
                <a:r>
                  <a:rPr lang="en-US" dirty="0"/>
                  <a:t>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14011"/>
                <a:ext cx="8229600" cy="4967067"/>
              </a:xfrm>
              <a:blipFill>
                <a:blip r:embed="rId2"/>
                <a:stretch>
                  <a:fillRect l="-1481" t="-1104"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49</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4</m:t>
                                      </m:r>
                                    </m:sup>
                                  </m:sSup>
                                </m:num>
                                <m:den>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e>
                              </m:phant>
                              <m:r>
                                <a:rPr sz="2800">
                                  <a:latin typeface="Cambria Math"/>
                                </a:rPr>
                                <m:t>=</m:t>
                              </m:r>
                              <m:f>
                                <m:fPr>
                                  <m:ctrlPr>
                                    <a:rPr sz="2800" i="1">
                                      <a:latin typeface="Cambria Math" panose="02040503050406030204" pitchFamily="18" charset="0"/>
                                    </a:rPr>
                                  </m:ctrlPr>
                                </m:fPr>
                                <m:num>
                                  <m:r>
                                    <a:rPr sz="2800">
                                      <a:latin typeface="Cambria Math"/>
                                    </a:rPr>
                                    <m:t>49</m:t>
                                  </m:r>
                                </m:num>
                                <m:den>
                                  <m:r>
                                    <a:rPr sz="2800">
                                      <a:latin typeface="Cambria Math"/>
                                    </a:rPr>
                                    <m:t>5</m:t>
                                  </m:r>
                                  <m:r>
                                    <a:rPr sz="2800">
                                      <a:latin typeface="Cambria Math"/>
                                    </a:rPr>
                                    <m:t>𝑦</m:t>
                                  </m:r>
                                  <m:sSup>
                                    <m:sSupPr>
                                      <m:ctrlPr>
                                        <a:rPr sz="2800" i="1">
                                          <a:latin typeface="Cambria Math" panose="02040503050406030204" pitchFamily="18" charset="0"/>
                                        </a:rPr>
                                      </m:ctrlPr>
                                    </m:sSupPr>
                                    <m:e>
                                      <m:r>
                                        <a:rPr sz="2800">
                                          <a:latin typeface="Cambria Math"/>
                                        </a:rPr>
                                        <m:t>𝑧</m:t>
                                      </m:r>
                                    </m:e>
                                    <m:sup>
                                      <m:r>
                                        <a:rPr sz="2800">
                                          <a:latin typeface="Cambria Math"/>
                                        </a:rPr>
                                        <m:t>4</m:t>
                                      </m:r>
                                    </m:sup>
                                  </m:sSup>
                                </m:den>
                              </m:f>
                            </m:oMath>
                          </a14:m>
                          <a:endParaRPr sz="2800" dirty="0"/>
                        </a:p>
                      </a:txBody>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804418">
                    <a:tc>
                      <a:txBody>
                        <a:bodyPr/>
                        <a:lstStyle/>
                        <a:p>
                          <a:endParaRPr lang="en-US"/>
                        </a:p>
                      </a:txBody>
                      <a:tcPr>
                        <a:blipFill>
                          <a:blip r:embed="rId3"/>
                          <a:stretch>
                            <a:fillRect r="-14092" b="-97727"/>
                          </a:stretch>
                        </a:blipFill>
                      </a:tcPr>
                    </a:tc>
                    <a:tc>
                      <a:txBody>
                        <a:bodyPr/>
                        <a:lstStyle/>
                        <a:p>
                          <a:pPr algn="l"/>
                          <a:endParaRPr dirty="0"/>
                        </a:p>
                      </a:txBody>
                      <a:tcPr/>
                    </a:tc>
                    <a:extLst>
                      <a:ext uri="{0D108BD9-81ED-4DB2-BD59-A6C34878D82A}">
                        <a16:rowId xmlns:a16="http://schemas.microsoft.com/office/drawing/2014/main" val="10000"/>
                      </a:ext>
                    </a:extLst>
                  </a:tr>
                  <a:tr h="744728">
                    <a:tc>
                      <a:txBody>
                        <a:bodyPr/>
                        <a:lstStyle/>
                        <a:p>
                          <a:endParaRPr lang="en-US"/>
                        </a:p>
                      </a:txBody>
                      <a:tcPr>
                        <a:blipFill>
                          <a:blip r:embed="rId3"/>
                          <a:stretch>
                            <a:fillRect t="-107317" r="-14092" b="-4878"/>
                          </a:stretch>
                        </a:blipFill>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Many common errors result from forgetting the exact forms of the properties of exponents, as shown below.</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3316199746"/>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t>Incorrect Statements</a:t>
                          </a:r>
                        </a:p>
                      </a:txBody>
                      <a:tcPr/>
                    </a:tc>
                    <a:tc>
                      <a:txBody>
                        <a:bodyPr/>
                        <a:lstStyle/>
                        <a:p>
                          <a:pPr algn="ctr">
                            <a:defRPr sz="1800" b="1"/>
                          </a:pPr>
                          <a:r>
                            <a:t>Corrected Statements</a:t>
                          </a:r>
                        </a:p>
                      </a:txBody>
                      <a:tcPr/>
                    </a:tc>
                    <a:extLst>
                      <a:ext uri="{0D108BD9-81ED-4DB2-BD59-A6C34878D82A}">
                        <a16:rowId xmlns:a16="http://schemas.microsoft.com/office/drawing/2014/main" val="10000"/>
                      </a:ext>
                    </a:extLst>
                  </a:tr>
                  <a:tr h="396176">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10</m:t>
                                    </m:r>
                                  </m:sup>
                                </m:sSup>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7</m:t>
                                    </m:r>
                                  </m:sup>
                                </m:sSup>
                              </m:oMath>
                            </m:oMathPara>
                          </a14:m>
                          <a:endParaRPr sz="2000"/>
                        </a:p>
                      </a:txBody>
                      <a:tcPr/>
                    </a:tc>
                    <a:extLst>
                      <a:ext uri="{0D108BD9-81ED-4DB2-BD59-A6C34878D82A}">
                        <a16:rowId xmlns:a16="http://schemas.microsoft.com/office/drawing/2014/main" val="10001"/>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2</m:t>
                                    </m:r>
                                  </m:e>
                                  <m:sup>
                                    <m:r>
                                      <a:rPr sz="2000">
                                        <a:latin typeface="Cambria Math"/>
                                      </a:rPr>
                                      <m:t>4</m:t>
                                    </m:r>
                                  </m:sup>
                                </m:sSup>
                                <m:sSup>
                                  <m:sSupPr>
                                    <m:ctrlPr>
                                      <a:rPr sz="2000" i="1">
                                        <a:latin typeface="Cambria Math" panose="02040503050406030204" pitchFamily="18" charset="0"/>
                                      </a:rPr>
                                    </m:ctrlPr>
                                  </m:sSupPr>
                                  <m:e>
                                    <m:r>
                                      <a:rPr sz="2000">
                                        <a:latin typeface="Cambria Math"/>
                                      </a:rPr>
                                      <m:t>2</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7</m:t>
                                    </m:r>
                                  </m:sup>
                                </m:sSup>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2</m:t>
                                    </m:r>
                                  </m:e>
                                  <m:sup>
                                    <m:r>
                                      <a:rPr sz="2000">
                                        <a:latin typeface="Cambria Math"/>
                                      </a:rPr>
                                      <m:t>4</m:t>
                                    </m:r>
                                  </m:sup>
                                </m:sSup>
                                <m:sSup>
                                  <m:sSupPr>
                                    <m:ctrlPr>
                                      <a:rPr sz="2000" i="1">
                                        <a:latin typeface="Cambria Math" panose="02040503050406030204" pitchFamily="18" charset="0"/>
                                      </a:rPr>
                                    </m:ctrlPr>
                                  </m:sSupPr>
                                  <m:e>
                                    <m:r>
                                      <a:rPr sz="2000">
                                        <a:latin typeface="Cambria Math"/>
                                      </a:rPr>
                                      <m:t>2</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2</m:t>
                                    </m:r>
                                  </m:e>
                                  <m:sup>
                                    <m:r>
                                      <a:rPr sz="2000">
                                        <a:latin typeface="Cambria Math"/>
                                      </a:rPr>
                                      <m:t>4+3</m:t>
                                    </m:r>
                                  </m:sup>
                                </m:sSup>
                                <m:r>
                                  <a:rPr sz="2000">
                                    <a:latin typeface="Cambria Math"/>
                                  </a:rPr>
                                  <m:t>=</m:t>
                                </m:r>
                                <m:sSup>
                                  <m:sSupPr>
                                    <m:ctrlPr>
                                      <a:rPr sz="2000" i="1">
                                        <a:latin typeface="Cambria Math" panose="02040503050406030204" pitchFamily="18" charset="0"/>
                                      </a:rPr>
                                    </m:ctrlPr>
                                  </m:sSupPr>
                                  <m:e>
                                    <m:r>
                                      <a:rPr sz="2000">
                                        <a:latin typeface="Cambria Math"/>
                                      </a:rPr>
                                      <m:t>2</m:t>
                                    </m:r>
                                  </m:e>
                                  <m:sup>
                                    <m:r>
                                      <a:rPr sz="2000">
                                        <a:latin typeface="Cambria Math"/>
                                      </a:rPr>
                                      <m:t>7</m:t>
                                    </m:r>
                                  </m:sup>
                                </m:sSup>
                              </m:oMath>
                            </m:oMathPara>
                          </a14:m>
                          <a:endParaRPr sz="2000" dirty="0"/>
                        </a:p>
                      </a:txBody>
                      <a:tcPr/>
                    </a:tc>
                    <a:extLst>
                      <a:ext uri="{0D108BD9-81ED-4DB2-BD59-A6C34878D82A}">
                        <a16:rowId xmlns:a16="http://schemas.microsoft.com/office/drawing/2014/main" val="10002"/>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3+4</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2</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3+4</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7</m:t>
                                    </m:r>
                                  </m:e>
                                  <m:sup>
                                    <m:r>
                                      <a:rPr sz="2000">
                                        <a:latin typeface="Cambria Math"/>
                                      </a:rPr>
                                      <m:t>2</m:t>
                                    </m:r>
                                  </m:sup>
                                </m:sSup>
                              </m:oMath>
                            </m:oMathPara>
                          </a14:m>
                          <a:endParaRPr sz="2000" dirty="0"/>
                        </a:p>
                      </a:txBody>
                      <a:tcPr/>
                    </a:tc>
                    <a:extLst>
                      <a:ext uri="{0D108BD9-81ED-4DB2-BD59-A6C34878D82A}">
                        <a16:rowId xmlns:a16="http://schemas.microsoft.com/office/drawing/2014/main" val="10003"/>
                      </a:ext>
                    </a:extLst>
                  </a:tr>
                  <a:tr h="709781">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e>
                                    </m:d>
                                  </m:e>
                                  <m:sup>
                                    <m:r>
                                      <a:rPr sz="2000">
                                        <a:latin typeface="Cambria Math"/>
                                      </a:rPr>
                                      <m:t>−1</m:t>
                                    </m:r>
                                  </m:sup>
                                </m:sSup>
                                <m:r>
                                  <a:rPr sz="2000">
                                    <a:latin typeface="Cambria Math"/>
                                  </a:rPr>
                                  <m:t>=</m:t>
                                </m:r>
                                <m:f>
                                  <m:fPr>
                                    <m:ctrlPr>
                                      <a:rPr sz="2000" i="1">
                                        <a:latin typeface="Cambria Math" panose="02040503050406030204" pitchFamily="18" charset="0"/>
                                      </a:rPr>
                                    </m:ctrlPr>
                                  </m:fPr>
                                  <m:num>
                                    <m:r>
                                      <a:rPr sz="2000">
                                        <a:latin typeface="Cambria Math"/>
                                      </a:rPr>
                                      <m:t>1</m:t>
                                    </m:r>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3</m:t>
                                    </m:r>
                                    <m:r>
                                      <a:rPr sz="2000">
                                        <a:latin typeface="Cambria Math"/>
                                      </a:rPr>
                                      <m:t>𝑦</m:t>
                                    </m:r>
                                  </m:den>
                                </m:f>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e>
                                    </m:d>
                                  </m:e>
                                  <m:sup>
                                    <m:r>
                                      <a:rPr sz="2000">
                                        <a:latin typeface="Cambria Math"/>
                                      </a:rPr>
                                      <m:t>−1</m:t>
                                    </m:r>
                                  </m:sup>
                                </m:sSup>
                                <m:r>
                                  <a:rPr sz="2000">
                                    <a:latin typeface="Cambria Math"/>
                                  </a:rPr>
                                  <m:t>=</m:t>
                                </m:r>
                                <m:f>
                                  <m:fPr>
                                    <m:ctrlPr>
                                      <a:rPr sz="2000" i="1">
                                        <a:latin typeface="Cambria Math" panose="02040503050406030204" pitchFamily="18" charset="0"/>
                                      </a:rPr>
                                    </m:ctrlPr>
                                  </m:fPr>
                                  <m:num>
                                    <m:r>
                                      <a:rPr sz="2000">
                                        <a:latin typeface="Cambria Math"/>
                                      </a:rPr>
                                      <m:t>1</m:t>
                                    </m:r>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den>
                                </m:f>
                              </m:oMath>
                            </m:oMathPara>
                          </a14:m>
                          <a:endParaRPr sz="2000" dirty="0"/>
                        </a:p>
                      </a:txBody>
                      <a:tcPr/>
                    </a:tc>
                    <a:extLst>
                      <a:ext uri="{0D108BD9-81ED-4DB2-BD59-A6C34878D82A}">
                        <a16:rowId xmlns:a16="http://schemas.microsoft.com/office/drawing/2014/main" val="10004"/>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m:t>
                                        </m:r>
                                        <m:r>
                                          <a:rPr sz="2000">
                                            <a:latin typeface="Cambria Math"/>
                                          </a:rPr>
                                          <m:t>𝑥</m:t>
                                        </m:r>
                                      </m:e>
                                    </m:d>
                                  </m:e>
                                  <m:sup>
                                    <m:r>
                                      <a:rPr sz="2000">
                                        <a:latin typeface="Cambria Math"/>
                                      </a:rPr>
                                      <m:t>2</m:t>
                                    </m:r>
                                  </m:sup>
                                </m:sSup>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m:t>
                                        </m:r>
                                        <m:r>
                                          <a:rPr sz="2000">
                                            <a:latin typeface="Cambria Math"/>
                                          </a:rPr>
                                          <m:t>𝑥</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3</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=9</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m:oMathPara>
                          </a14:m>
                          <a:endParaRPr sz="2000" dirty="0"/>
                        </a:p>
                      </a:txBody>
                      <a:tcPr/>
                    </a:tc>
                    <a:extLst>
                      <a:ext uri="{0D108BD9-81ED-4DB2-BD59-A6C34878D82A}">
                        <a16:rowId xmlns:a16="http://schemas.microsoft.com/office/drawing/2014/main" val="10005"/>
                      </a:ext>
                    </a:extLst>
                  </a:tr>
                  <a:tr h="701159">
                    <a:tc>
                      <a:txBody>
                        <a:bodyPr/>
                        <a:lstStyle/>
                        <a:p>
                          <a:pPr algn="ctr">
                            <a:defRPr sz="1800"/>
                          </a:pPr>
                          <a14:m>
                            <m:oMathPara xmlns:m="http://schemas.openxmlformats.org/officeDocument/2006/math">
                              <m:oMathParaPr>
                                <m:jc m:val="centerGroup"/>
                              </m:oMathParaPr>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5</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5</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5−</m:t>
                                    </m:r>
                                    <m:d>
                                      <m:dPr>
                                        <m:ctrlPr>
                                          <a:rPr sz="2000" i="1">
                                            <a:latin typeface="Cambria Math" panose="02040503050406030204" pitchFamily="18" charset="0"/>
                                          </a:rPr>
                                        </m:ctrlPr>
                                      </m:dPr>
                                      <m:e>
                                        <m:r>
                                          <a:rPr sz="2000">
                                            <a:latin typeface="Cambria Math"/>
                                          </a:rPr>
                                          <m:t>−2</m:t>
                                        </m:r>
                                      </m:e>
                                    </m:d>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7</m:t>
                                    </m:r>
                                  </m:sup>
                                </m:sSup>
                              </m:oMath>
                            </m:oMathPara>
                          </a14:m>
                          <a:endParaRPr sz="20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3316199746"/>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t>Incorrect Statements</a:t>
                          </a:r>
                        </a:p>
                      </a:txBody>
                      <a:tcPr/>
                    </a:tc>
                    <a:tc>
                      <a:txBody>
                        <a:bodyPr/>
                        <a:lstStyle/>
                        <a:p>
                          <a:pPr algn="ctr">
                            <a:defRPr sz="1800" b="1"/>
                          </a:pPr>
                          <a:r>
                            <a:t>Corrected Statements</a:t>
                          </a:r>
                        </a:p>
                      </a:txBody>
                      <a:tcPr/>
                    </a:tc>
                    <a:extLst>
                      <a:ext uri="{0D108BD9-81ED-4DB2-BD59-A6C34878D82A}">
                        <a16:rowId xmlns:a16="http://schemas.microsoft.com/office/drawing/2014/main" val="10000"/>
                      </a:ext>
                    </a:extLst>
                  </a:tr>
                  <a:tr h="399733">
                    <a:tc>
                      <a:txBody>
                        <a:bodyPr/>
                        <a:lstStyle/>
                        <a:p>
                          <a:endParaRPr lang="en-US"/>
                        </a:p>
                      </a:txBody>
                      <a:tcPr>
                        <a:blipFill>
                          <a:blip r:embed="rId2"/>
                          <a:stretch>
                            <a:fillRect l="-151" t="-98485" r="-100603" b="-653030"/>
                          </a:stretch>
                        </a:blipFill>
                      </a:tcPr>
                    </a:tc>
                    <a:tc>
                      <a:txBody>
                        <a:bodyPr/>
                        <a:lstStyle/>
                        <a:p>
                          <a:endParaRPr lang="en-US"/>
                        </a:p>
                      </a:txBody>
                      <a:tcPr>
                        <a:blipFill>
                          <a:blip r:embed="rId2"/>
                          <a:stretch>
                            <a:fillRect l="-100151" t="-98485" r="-603" b="-653030"/>
                          </a:stretch>
                        </a:blipFill>
                      </a:tcPr>
                    </a:tc>
                    <a:extLst>
                      <a:ext uri="{0D108BD9-81ED-4DB2-BD59-A6C34878D82A}">
                        <a16:rowId xmlns:a16="http://schemas.microsoft.com/office/drawing/2014/main" val="10001"/>
                      </a:ext>
                    </a:extLst>
                  </a:tr>
                  <a:tr h="396240">
                    <a:tc>
                      <a:txBody>
                        <a:bodyPr/>
                        <a:lstStyle/>
                        <a:p>
                          <a:endParaRPr lang="en-US"/>
                        </a:p>
                      </a:txBody>
                      <a:tcPr>
                        <a:blipFill>
                          <a:blip r:embed="rId2"/>
                          <a:stretch>
                            <a:fillRect l="-151" t="-201538" r="-100603" b="-563077"/>
                          </a:stretch>
                        </a:blipFill>
                      </a:tcPr>
                    </a:tc>
                    <a:tc>
                      <a:txBody>
                        <a:bodyPr/>
                        <a:lstStyle/>
                        <a:p>
                          <a:endParaRPr lang="en-US"/>
                        </a:p>
                      </a:txBody>
                      <a:tcPr>
                        <a:blipFill>
                          <a:blip r:embed="rId2"/>
                          <a:stretch>
                            <a:fillRect l="-100151" t="-201538" r="-603" b="-563077"/>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l="-151" t="-301538" r="-100603" b="-463077"/>
                          </a:stretch>
                        </a:blipFill>
                      </a:tcPr>
                    </a:tc>
                    <a:tc>
                      <a:txBody>
                        <a:bodyPr/>
                        <a:lstStyle/>
                        <a:p>
                          <a:endParaRPr lang="en-US"/>
                        </a:p>
                      </a:txBody>
                      <a:tcPr>
                        <a:blipFill>
                          <a:blip r:embed="rId2"/>
                          <a:stretch>
                            <a:fillRect l="-100151" t="-301538" r="-603" b="-463077"/>
                          </a:stretch>
                        </a:blipFill>
                      </a:tcPr>
                    </a:tc>
                    <a:extLst>
                      <a:ext uri="{0D108BD9-81ED-4DB2-BD59-A6C34878D82A}">
                        <a16:rowId xmlns:a16="http://schemas.microsoft.com/office/drawing/2014/main" val="10003"/>
                      </a:ext>
                    </a:extLst>
                  </a:tr>
                  <a:tr h="716153">
                    <a:tc>
                      <a:txBody>
                        <a:bodyPr/>
                        <a:lstStyle/>
                        <a:p>
                          <a:endParaRPr lang="en-US"/>
                        </a:p>
                      </a:txBody>
                      <a:tcPr>
                        <a:blipFill>
                          <a:blip r:embed="rId2"/>
                          <a:stretch>
                            <a:fillRect l="-151" t="-221186" r="-100603" b="-155085"/>
                          </a:stretch>
                        </a:blipFill>
                      </a:tcPr>
                    </a:tc>
                    <a:tc>
                      <a:txBody>
                        <a:bodyPr/>
                        <a:lstStyle/>
                        <a:p>
                          <a:endParaRPr lang="en-US"/>
                        </a:p>
                      </a:txBody>
                      <a:tcPr>
                        <a:blipFill>
                          <a:blip r:embed="rId2"/>
                          <a:stretch>
                            <a:fillRect l="-100151" t="-221186" r="-603" b="-155085"/>
                          </a:stretch>
                        </a:blipFill>
                      </a:tcPr>
                    </a:tc>
                    <a:extLst>
                      <a:ext uri="{0D108BD9-81ED-4DB2-BD59-A6C34878D82A}">
                        <a16:rowId xmlns:a16="http://schemas.microsoft.com/office/drawing/2014/main" val="10004"/>
                      </a:ext>
                    </a:extLst>
                  </a:tr>
                  <a:tr h="396240">
                    <a:tc>
                      <a:txBody>
                        <a:bodyPr/>
                        <a:lstStyle/>
                        <a:p>
                          <a:endParaRPr lang="en-US"/>
                        </a:p>
                      </a:txBody>
                      <a:tcPr>
                        <a:blipFill>
                          <a:blip r:embed="rId2"/>
                          <a:stretch>
                            <a:fillRect l="-151" t="-583077" r="-100603" b="-181538"/>
                          </a:stretch>
                        </a:blipFill>
                      </a:tcPr>
                    </a:tc>
                    <a:tc>
                      <a:txBody>
                        <a:bodyPr/>
                        <a:lstStyle/>
                        <a:p>
                          <a:endParaRPr lang="en-US"/>
                        </a:p>
                      </a:txBody>
                      <a:tcPr>
                        <a:blipFill>
                          <a:blip r:embed="rId2"/>
                          <a:stretch>
                            <a:fillRect l="-100151" t="-583077" r="-603" b="-181538"/>
                          </a:stretch>
                        </a:blipFill>
                      </a:tcPr>
                    </a:tc>
                    <a:extLst>
                      <a:ext uri="{0D108BD9-81ED-4DB2-BD59-A6C34878D82A}">
                        <a16:rowId xmlns:a16="http://schemas.microsoft.com/office/drawing/2014/main" val="10005"/>
                      </a:ext>
                    </a:extLst>
                  </a:tr>
                  <a:tr h="707454">
                    <a:tc>
                      <a:txBody>
                        <a:bodyPr/>
                        <a:lstStyle/>
                        <a:p>
                          <a:endParaRPr lang="en-US"/>
                        </a:p>
                      </a:txBody>
                      <a:tcPr>
                        <a:blipFill>
                          <a:blip r:embed="rId2"/>
                          <a:stretch>
                            <a:fillRect l="-151" t="-382759" r="-100603" b="-1724"/>
                          </a:stretch>
                        </a:blipFill>
                      </a:tcPr>
                    </a:tc>
                    <a:tc>
                      <a:txBody>
                        <a:bodyPr/>
                        <a:lstStyle/>
                        <a:p>
                          <a:endParaRPr lang="en-US"/>
                        </a:p>
                      </a:txBody>
                      <a:tcPr>
                        <a:blipFill>
                          <a:blip r:embed="rId2"/>
                          <a:stretch>
                            <a:fillRect l="-100151" t="-382759" r="-603" b="-1724"/>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number is in </a:t>
                </a:r>
                <a:r>
                  <a:rPr sz="2800" b="1" dirty="0"/>
                  <a:t>scientific notation</a:t>
                </a:r>
                <a:r>
                  <a:rPr sz="2800" dirty="0"/>
                  <a:t> when it is written in the form</a:t>
                </a:r>
              </a:p>
              <a:p>
                <a:pPr algn="ctr">
                  <a:defRPr sz="2800"/>
                </a:pPr>
                <a:r>
                  <a:rPr sz="2800" dirty="0"/>
                  <a: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1≤</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&lt;10</m:t>
                    </m:r>
                  </m:oMath>
                </a14:m>
                <a:r>
                  <a:rPr sz="2800" dirty="0"/>
                  <a:t> and </a:t>
                </a:r>
                <a14:m>
                  <m:oMath xmlns:m="http://schemas.openxmlformats.org/officeDocument/2006/math">
                    <m:r>
                      <a:rPr>
                        <a:latin typeface="Cambria Math" panose="02040503050406030204" pitchFamily="18" charset="0"/>
                      </a:rPr>
                      <m:t>𝑛</m:t>
                    </m:r>
                  </m:oMath>
                </a14:m>
                <a:r>
                  <a:rPr sz="2800" dirty="0"/>
                  <a:t> is an integer. If </a:t>
                </a:r>
                <a14:m>
                  <m:oMath xmlns:m="http://schemas.openxmlformats.org/officeDocument/2006/math">
                    <m:r>
                      <a:rPr>
                        <a:latin typeface="Cambria Math" panose="02040503050406030204" pitchFamily="18" charset="0"/>
                      </a:rPr>
                      <m:t>𝑛</m:t>
                    </m:r>
                  </m:oMath>
                </a14:m>
                <a:r>
                  <a:rPr sz="2800" dirty="0"/>
                  <a:t> is a positive integer, the number is large in magnitude</a:t>
                </a:r>
                <a:r>
                  <a:rPr lang="en-US" sz="2800" dirty="0"/>
                  <a:t>;</a:t>
                </a:r>
                <a:r>
                  <a:rPr sz="2800" dirty="0"/>
                  <a:t> if </a:t>
                </a:r>
                <a14:m>
                  <m:oMath xmlns:m="http://schemas.openxmlformats.org/officeDocument/2006/math">
                    <m:r>
                      <a:rPr>
                        <a:latin typeface="Cambria Math" panose="02040503050406030204" pitchFamily="18" charset="0"/>
                      </a:rPr>
                      <m:t>𝑛</m:t>
                    </m:r>
                  </m:oMath>
                </a14:m>
                <a:r>
                  <a:rPr sz="2800" dirty="0"/>
                  <a:t> is a negative integer, the number is small in magnitude (close to </a:t>
                </a:r>
                <a:r>
                  <a:rPr sz="2800" dirty="0">
                    <a:latin typeface="Cambria Math"/>
                  </a:rPr>
                  <a:t>0</a:t>
                </a:r>
                <a:r>
                  <a:rPr sz="2800" dirty="0"/>
                  <a:t>). The number </a:t>
                </a:r>
                <a14:m>
                  <m:oMath xmlns:m="http://schemas.openxmlformats.org/officeDocument/2006/math">
                    <m:r>
                      <a:rPr>
                        <a:latin typeface="Cambria Math" panose="02040503050406030204" pitchFamily="18" charset="0"/>
                      </a:rPr>
                      <m:t>𝑎</m:t>
                    </m:r>
                  </m:oMath>
                </a14:m>
                <a:r>
                  <a:rPr sz="2800" dirty="0"/>
                  <a:t> itself can be either positive or negative, and the sign of </a:t>
                </a:r>
                <a14:m>
                  <m:oMath xmlns:m="http://schemas.openxmlformats.org/officeDocument/2006/math">
                    <m:r>
                      <a:rPr>
                        <a:latin typeface="Cambria Math" panose="02040503050406030204" pitchFamily="18" charset="0"/>
                      </a:rPr>
                      <m:t>𝑎</m:t>
                    </m:r>
                  </m:oMath>
                </a14:m>
                <a:r>
                  <a:rPr sz="2800" dirty="0"/>
                  <a:t> determines the sign of the number as a whole.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sign of the exponent </a:t>
                </a:r>
                <a14:m>
                  <m:oMath xmlns:m="http://schemas.openxmlformats.org/officeDocument/2006/math">
                    <m:r>
                      <a:rPr>
                        <a:latin typeface="Cambria Math" panose="02040503050406030204" pitchFamily="18" charset="0"/>
                      </a:rPr>
                      <m:t>𝑛</m:t>
                    </m:r>
                  </m:oMath>
                </a14:m>
                <a:r>
                  <a:rPr sz="2800"/>
                  <a:t> in scientific notation does </a:t>
                </a:r>
                <a:r>
                  <a:rPr sz="2800" i="1"/>
                  <a:t>not</a:t>
                </a:r>
                <a:r>
                  <a:rPr sz="2800"/>
                  <a:t> determine the sign of the number as a whole. The sign of </a:t>
                </a:r>
                <a14:m>
                  <m:oMath xmlns:m="http://schemas.openxmlformats.org/officeDocument/2006/math">
                    <m:r>
                      <a:rPr>
                        <a:latin typeface="Cambria Math" panose="02040503050406030204" pitchFamily="18" charset="0"/>
                      </a:rPr>
                      <m:t>𝑛</m:t>
                    </m:r>
                  </m:oMath>
                </a14:m>
                <a:r>
                  <a:rPr sz="2800"/>
                  <a:t> only determines if the number is large (positive </a:t>
                </a:r>
                <a14:m>
                  <m:oMath xmlns:m="http://schemas.openxmlformats.org/officeDocument/2006/math">
                    <m:r>
                      <a:rPr>
                        <a:latin typeface="Cambria Math" panose="02040503050406030204" pitchFamily="18" charset="0"/>
                      </a:rPr>
                      <m:t>𝑛</m:t>
                    </m:r>
                  </m:oMath>
                </a14:m>
                <a:r>
                  <a:rPr sz="2800"/>
                  <a:t>) or small (negative </a:t>
                </a:r>
                <a14:m>
                  <m:oMath xmlns:m="http://schemas.openxmlformats.org/officeDocument/2006/math">
                    <m:r>
                      <a:rPr>
                        <a:latin typeface="Cambria Math" panose="02040503050406030204" pitchFamily="18" charset="0"/>
                      </a:rPr>
                      <m:t>𝑛</m:t>
                    </m:r>
                  </m:oMath>
                </a14:m>
                <a:r>
                  <a:rPr sz="2800"/>
                  <a:t>)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distance from Earth to the sun is approximately </a:t>
                </a:r>
                <a:r>
                  <a:rPr lang="en-US" sz="2800" dirty="0">
                    <a:latin typeface="Cambria Math"/>
                  </a:rPr>
                  <a:t>93,000,000</a:t>
                </a:r>
                <a:r>
                  <a:rPr lang="en-US" sz="2800" dirty="0"/>
                  <a:t> miles. Scientific notation takes advantage of the observation that multiplication of a number by </a:t>
                </a:r>
                <a:r>
                  <a:rPr lang="en-US" sz="2800" dirty="0">
                    <a:latin typeface="Cambria Math"/>
                  </a:rPr>
                  <a:t>10</a:t>
                </a:r>
                <a:r>
                  <a:rPr lang="en-US" sz="2800" dirty="0"/>
                  <a:t> moves the decimal point one place to the right, and we can repeat this process as many times as necessary. Thus </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oMath>
                </a14:m>
                <a:r>
                  <a:rPr lang="ar-AE" sz="2800" dirty="0"/>
                  <a:t> </a:t>
                </a:r>
                <a:r>
                  <a:rPr lang="en-US" sz="2800" dirty="0"/>
                  <a:t>is equal to </a:t>
                </a:r>
                <a:r>
                  <a:rPr lang="en-US" sz="2800" dirty="0">
                    <a:latin typeface="Cambria Math"/>
                  </a:rPr>
                  <a:t>93,000,000</a:t>
                </a:r>
                <a:r>
                  <a:rPr lang="en-US" sz="2800" dirty="0"/>
                  <a:t>, as </a:t>
                </a:r>
                <a:r>
                  <a:rPr lang="en-US" sz="2800" dirty="0">
                    <a:latin typeface="Cambria Math"/>
                  </a:rPr>
                  <a:t>93,000,000</a:t>
                </a:r>
                <a:r>
                  <a:rPr lang="en-US" sz="2800" dirty="0"/>
                  <a:t> is obtained from </a:t>
                </a:r>
                <a:r>
                  <a:rPr lang="en-US" sz="2800" dirty="0">
                    <a:latin typeface="Cambria Math"/>
                  </a:rPr>
                  <a:t>9.3</a:t>
                </a:r>
                <a:r>
                  <a:rPr lang="en-US" sz="2800" dirty="0"/>
                  <a:t> by moving the decimal point </a:t>
                </a:r>
                <a:r>
                  <a:rPr lang="en-US" sz="2800" dirty="0">
                    <a:latin typeface="Cambria Math"/>
                  </a:rPr>
                  <a:t>7</a:t>
                </a:r>
                <a:r>
                  <a:rPr lang="en-US" sz="2800" dirty="0"/>
                  <a:t> places to the right.</a:t>
                </a:r>
              </a:p>
              <a:p>
                <a:pPr algn="ctr">
                  <a:defRPr sz="2800"/>
                </a:pPr>
                <a:r>
                  <a:rPr lang="en-US" dirty="0"/>
                  <a:t>​</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r>
                      <a:rPr lang="ar-AE">
                        <a:latin typeface="Cambria Math" panose="02040503050406030204" pitchFamily="18" charset="0"/>
                      </a:rPr>
                      <m:t>=</m:t>
                    </m:r>
                    <m:limLow>
                      <m:limLowPr>
                        <m:ctrlPr>
                          <a:rPr lang="ar-AE" i="1" smtClean="0">
                            <a:latin typeface="Cambria Math" panose="02040503050406030204" pitchFamily="18" charset="0"/>
                          </a:rPr>
                        </m:ctrlPr>
                      </m:limLowPr>
                      <m:e>
                        <m:r>
                          <a:rPr lang="en-US" b="0" i="1" smtClean="0">
                            <a:latin typeface="Cambria Math" panose="02040503050406030204" pitchFamily="18" charset="0"/>
                          </a:rPr>
                          <m:t>9</m:t>
                        </m:r>
                        <m:groupChr>
                          <m:groupChrPr>
                            <m:chr m:val="⏟"/>
                            <m:ctrlPr>
                              <a:rPr lang="ar-AE" i="1" smtClean="0">
                                <a:latin typeface="Cambria Math" panose="02040503050406030204" pitchFamily="18" charset="0"/>
                              </a:rPr>
                            </m:ctrlPr>
                          </m:groupChrPr>
                          <m:e>
                            <m:r>
                              <a:rPr lang="en-US" b="0" i="1" smtClean="0">
                                <a:latin typeface="Cambria Math" panose="02040503050406030204" pitchFamily="18" charset="0"/>
                              </a:rPr>
                              <m:t>3000000</m:t>
                            </m:r>
                          </m:e>
                        </m:groupChr>
                      </m:e>
                      <m:lim>
                        <m:r>
                          <a:rPr lang="en-US" b="0" i="1" smtClean="0">
                            <a:latin typeface="Cambria Math" panose="02040503050406030204" pitchFamily="18" charset="0"/>
                          </a:rPr>
                          <m:t>7</m:t>
                        </m:r>
                        <m:r>
                          <a:rPr lang="en-US" b="0" i="1" smtClean="0">
                            <a:latin typeface="Cambria Math" panose="02040503050406030204" pitchFamily="18" charset="0"/>
                          </a:rPr>
                          <m:t> </m:t>
                        </m:r>
                        <m:r>
                          <m:rPr>
                            <m:sty m:val="p"/>
                          </m:rPr>
                          <a:rPr lang="en-US" b="0" i="0" smtClean="0">
                            <a:latin typeface="Cambria Math" panose="02040503050406030204" pitchFamily="18" charset="0"/>
                          </a:rPr>
                          <m:t>places</m:t>
                        </m:r>
                      </m:lim>
                    </m:limLow>
                  </m:oMath>
                </a14:m>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Natural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𝑎</m:t>
                    </m:r>
                  </m:oMath>
                </a14:m>
                <a:r>
                  <a:rPr lang="en-US" sz="2800" dirty="0"/>
                  <a:t> is any real number and if </a:t>
                </a:r>
                <a14:m>
                  <m:oMath xmlns:m="http://schemas.openxmlformats.org/officeDocument/2006/math">
                    <m:r>
                      <a:rPr lang="en-US">
                        <a:latin typeface="Cambria Math" panose="02040503050406030204" pitchFamily="18" charset="0"/>
                      </a:rPr>
                      <m:t>𝑛</m:t>
                    </m:r>
                  </m:oMath>
                </a14:m>
                <a:r>
                  <a:rPr lang="en-US" sz="2800" dirty="0"/>
                  <a:t> is any natural number, then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𝑛</m:t>
                        </m:r>
                      </m:sup>
                    </m:sSup>
                    <m:r>
                      <a:rPr lang="en-US" sz="2800" b="0" i="0" smtClean="0">
                        <a:latin typeface="Cambria Math" panose="02040503050406030204" pitchFamily="18" charset="0"/>
                      </a:rPr>
                      <m:t>=</m:t>
                    </m:r>
                    <m:limLow>
                      <m:limLowPr>
                        <m:ctrlPr>
                          <a:rPr lang="en-US" sz="2800" i="1" smtClean="0">
                            <a:latin typeface="Cambria Math" panose="02040503050406030204" pitchFamily="18" charset="0"/>
                          </a:rPr>
                        </m:ctrlPr>
                      </m:limLowPr>
                      <m:e>
                        <m:groupChr>
                          <m:groupChrPr>
                            <m:chr m:val="⏟"/>
                            <m:ctrlPr>
                              <a:rPr lang="en-US" sz="2800" i="1" smtClean="0">
                                <a:latin typeface="Cambria Math" panose="02040503050406030204" pitchFamily="18" charset="0"/>
                              </a:rPr>
                            </m:ctrlPr>
                          </m:groupChr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e>
                        </m:groupChr>
                      </m:e>
                      <m:lim>
                        <m:r>
                          <a:rPr lang="en-US" sz="2800" b="0" i="1" smtClean="0">
                            <a:latin typeface="Cambria Math" panose="02040503050406030204" pitchFamily="18" charset="0"/>
                          </a:rPr>
                          <m:t>𝑛</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factors</m:t>
                        </m:r>
                      </m:lim>
                    </m:limLow>
                  </m:oMath>
                </a14:m>
                <a:r>
                  <a:rPr lang="ar-AE" sz="2800" dirty="0"/>
                  <a:t>.</a:t>
                </a:r>
                <a:r>
                  <a:rPr lang="en-US" sz="2800" dirty="0"/>
                  <a:t> That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oMath>
                </a14:m>
                <a:r>
                  <a:rPr lang="ar-AE" sz="2800" dirty="0"/>
                  <a:t> </a:t>
                </a:r>
                <a:r>
                  <a:rPr lang="en-US" sz="2800" dirty="0"/>
                  <a:t>is merely a shorter, and more precise, way of denoting the product of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In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a:t>
                </a:r>
                <a14:m>
                  <m:oMath xmlns:m="http://schemas.openxmlformats.org/officeDocument/2006/math">
                    <m:r>
                      <a:rPr lang="en-US">
                        <a:latin typeface="Cambria Math" panose="02040503050406030204" pitchFamily="18" charset="0"/>
                      </a:rPr>
                      <m:t>𝑎</m:t>
                    </m:r>
                  </m:oMath>
                </a14:m>
                <a:r>
                  <a:rPr lang="en-US" sz="2800" dirty="0"/>
                  <a:t> is called the </a:t>
                </a:r>
                <a:r>
                  <a:rPr lang="en-US" sz="2800" b="1" dirty="0"/>
                  <a:t>base</a:t>
                </a:r>
                <a:r>
                  <a:rPr lang="en-US" sz="2800" dirty="0"/>
                  <a:t>, and </a:t>
                </a:r>
                <a14:m>
                  <m:oMath xmlns:m="http://schemas.openxmlformats.org/officeDocument/2006/math">
                    <m:r>
                      <a:rPr lang="en-US">
                        <a:latin typeface="Cambria Math" panose="02040503050406030204" pitchFamily="18" charset="0"/>
                      </a:rPr>
                      <m:t>𝑛</m:t>
                    </m:r>
                  </m:oMath>
                </a14:m>
                <a:r>
                  <a:rPr lang="en-US" sz="2800" dirty="0"/>
                  <a:t> is the </a:t>
                </a:r>
                <a:r>
                  <a:rPr lang="en-US" sz="2800" b="1" dirty="0"/>
                  <a:t>exponent</a:t>
                </a:r>
                <a:r>
                  <a:rPr lang="en-US" sz="2800" dirty="0"/>
                  <a:t>. The process of multiplying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is called "raising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and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may be referred to as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of </a:t>
                </a:r>
                <a14:m>
                  <m:oMath xmlns:m="http://schemas.openxmlformats.org/officeDocument/2006/math">
                    <m:r>
                      <a:rPr lang="en-US">
                        <a:latin typeface="Cambria Math" panose="02040503050406030204" pitchFamily="18" charset="0"/>
                      </a:rPr>
                      <m:t>𝑎</m:t>
                    </m:r>
                  </m:oMath>
                </a14:m>
                <a:r>
                  <a:rPr lang="en-US" sz="2800" dirty="0"/>
                  <a:t>" or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Note that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𝑎</m:t>
                    </m:r>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9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lang="en-US" dirty="0"/>
                  <a:t>​</a:t>
                </a:r>
                <a:r>
                  <a:rPr lang="en-US" sz="2800" dirty="0"/>
                  <a:t>The mass of an electron, in kilograms, is approximately</a:t>
                </a:r>
              </a:p>
              <a:p>
                <a:pPr algn="ctr"/>
                <a:r>
                  <a:rPr lang="en-US" dirty="0"/>
                  <a:t>​</a:t>
                </a:r>
                <a:r>
                  <a:rPr lang="en-US" sz="2800" dirty="0">
                    <a:latin typeface="Cambria Math"/>
                  </a:rPr>
                  <a:t>0.000000000000000000000000000000911</a:t>
                </a:r>
                <a:r>
                  <a:rPr lang="en-US" sz="2800" dirty="0"/>
                  <a:t>,</a:t>
                </a:r>
              </a:p>
              <a:p>
                <a:pPr marL="457200" lvl="1" indent="0">
                  <a:buNone/>
                  <a:defRPr sz="2800"/>
                </a:pPr>
                <a:r>
                  <a:rPr lang="en-US" dirty="0"/>
                  <a:t>clearly not a convenient number to work with. Scientific notation takes advantage of the observation that multiplication of a number by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m:t>
                        </m:r>
                      </m:sup>
                    </m:sSup>
                  </m:oMath>
                </a14:m>
                <a:r>
                  <a:rPr lang="ar-AE" dirty="0"/>
                  <a:t> (</a:t>
                </a:r>
                <a:r>
                  <a:rPr lang="en-US" dirty="0"/>
                  <a:t>which is equivalent to division by </a:t>
                </a:r>
                <a:r>
                  <a:rPr lang="en-US" dirty="0">
                    <a:latin typeface="Cambria Math"/>
                  </a:rPr>
                  <a:t>10</a:t>
                </a:r>
                <a:r>
                  <a:rPr lang="en-US" dirty="0"/>
                  <a:t>) moves the decimal point one place to the left. Again, we can repeat this process as many times as necessary. Thus in scientific notation,</a:t>
                </a:r>
              </a:p>
              <a:p>
                <a:pPr algn="ctr">
                  <a:defRPr sz="2800"/>
                </a:pPr>
                <a:r>
                  <a:rPr lang="en-US" dirty="0"/>
                  <a:t>​</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000000000000000000000000000000911</m:t>
                    </m:r>
                  </m:oMath>
                </a14:m>
                <a:endParaRPr lang="en-US" dirty="0">
                  <a:latin typeface="Cambria Math" panose="02040503050406030204" pitchFamily="18" charset="0"/>
                </a:endParaRPr>
              </a:p>
              <a:p>
                <a:pPr algn="ctr">
                  <a:defRPr sz="2800"/>
                </a:pP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11</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31</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207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speed of light in a vacuum is approximately </a:t>
                </a:r>
                <a:br>
                  <a:rPr lang="en-US" sz="2800" dirty="0"/>
                </a:br>
                <a14:m>
                  <m:oMath xmlns:m="http://schemas.openxmlformats.org/officeDocument/2006/math">
                    <m:r>
                      <a:rPr>
                        <a:latin typeface="Cambria Math" panose="02040503050406030204" pitchFamily="18" charset="0"/>
                      </a:rPr>
                      <m:t>3</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8</m:t>
                        </m:r>
                      </m:sup>
                    </m:sSup>
                  </m:oMath>
                </a14:m>
                <a:r>
                  <a:rPr sz="2800" dirty="0"/>
                  <a:t> meters per second. In standard (nonscientific) notation, this number is written as </a:t>
                </a:r>
                <a:r>
                  <a:rPr sz="2800" dirty="0">
                    <a:latin typeface="Cambria Math"/>
                  </a:rPr>
                  <a:t>300,000,000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Simplifying Expressions with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expressions, writing your answer either in scientific or standard notation, as appropriate.</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d>
                          <m:dPr>
                            <m:ctrlPr>
                              <a:rPr i="1">
                                <a:latin typeface="Cambria Math" panose="02040503050406030204" pitchFamily="18" charset="0"/>
                              </a:rPr>
                            </m:ctrlPr>
                          </m:d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e>
                        </m:d>
                      </m:num>
                      <m:den>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den>
                    </m:f>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34</m:t>
                                </m:r>
                              </m:sup>
                            </m:sSup>
                          </m:e>
                        </m:d>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num>
                      <m:den>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−7</m:t>
                            </m:r>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Simplifying Expressions with Scientific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endParaRPr lang="en-US" dirty="0"/>
              </a:p>
              <a:p>
                <a:pPr>
                  <a:defRPr sz="2800"/>
                </a:pPr>
                <a:endParaRPr lang="en-US" dirty="0"/>
              </a:p>
              <a:p>
                <a:pPr>
                  <a:defRPr sz="2800"/>
                </a:pPr>
                <a:endParaRPr lang="en-US" dirty="0"/>
              </a:p>
              <a:p>
                <a:pPr>
                  <a:defRPr sz="2800"/>
                </a:pPr>
                <a:endParaRPr lang="en-US" dirty="0"/>
              </a:p>
              <a:p>
                <a:pPr>
                  <a:defRPr sz="2800"/>
                </a:pPr>
                <a:endParaRPr lang="en-US" sz="2800" b="0" dirty="0"/>
              </a:p>
              <a:p>
                <a:pPr>
                  <a:defRPr sz="2800"/>
                </a:pPr>
                <a:r>
                  <a:rPr lang="en-US" sz="2800" b="0" dirty="0"/>
                  <a:t>We have written the final answer in standard notation (as it is not inconvenient to do so). Note that in scientific notation, it would be written as </a:t>
                </a:r>
                <a14:m>
                  <m:oMath xmlns:m="http://schemas.openxmlformats.org/officeDocument/2006/math">
                    <m:r>
                      <a:rPr lang="en-US" sz="2800" b="0">
                        <a:latin typeface="Cambria Math"/>
                      </a:rPr>
                      <m:t>−</m:t>
                    </m:r>
                    <m:r>
                      <a:rPr lang="en-US" sz="2800" b="0" i="1">
                        <a:latin typeface="Cambria Math"/>
                      </a:rPr>
                      <m:t>1</m:t>
                    </m:r>
                    <m:r>
                      <a:rPr lang="en-US" sz="2800" b="0">
                        <a:latin typeface="Cambria Math"/>
                      </a:rPr>
                      <m:t>.</m:t>
                    </m:r>
                    <m:r>
                      <a:rPr lang="en-US" sz="2800" b="0" i="1">
                        <a:latin typeface="Cambria Math"/>
                      </a:rPr>
                      <m:t>2</m:t>
                    </m:r>
                    <m:r>
                      <a:rPr lang="en-US" sz="2800" b="0">
                        <a:latin typeface="Cambria Math"/>
                      </a:rPr>
                      <m:t>×</m:t>
                    </m:r>
                    <m:sSup>
                      <m:sSupPr>
                        <m:ctrlPr>
                          <a:rPr lang="ar-AE" sz="2800" b="0" i="1">
                            <a:latin typeface="Cambria Math" panose="02040503050406030204" pitchFamily="18" charset="0"/>
                          </a:rPr>
                        </m:ctrlPr>
                      </m:sSupPr>
                      <m:e>
                        <m:r>
                          <a:rPr lang="ar-AE" sz="2800" b="0" i="1">
                            <a:latin typeface="Cambria Math"/>
                          </a:rPr>
                          <m:t>10</m:t>
                        </m:r>
                      </m:e>
                      <m:sup>
                        <m:r>
                          <a:rPr lang="ar-AE" sz="2800" b="0">
                            <a:latin typeface="Cambria Math"/>
                          </a:rPr>
                          <m:t>−</m:t>
                        </m:r>
                        <m:r>
                          <a:rPr lang="ar-AE" sz="2800" b="0" i="1">
                            <a:latin typeface="Cambria Math"/>
                          </a:rPr>
                          <m:t>1</m:t>
                        </m:r>
                      </m:sup>
                    </m:sSup>
                  </m:oMath>
                </a14:m>
                <a:r>
                  <a:rPr lang="ar-AE" sz="2800" b="0" dirty="0"/>
                  <a:t>.</a:t>
                </a:r>
              </a:p>
              <a:p>
                <a:pPr>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697935">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e>
                                  </m:d>
                                  <m:d>
                                    <m:dPr>
                                      <m:ctrlPr>
                                        <a:rPr sz="2800" i="1">
                                          <a:latin typeface="Cambria Math" panose="02040503050406030204" pitchFamily="18" charset="0"/>
                                        </a:rPr>
                                      </m:ctrlPr>
                                    </m:dPr>
                                    <m:e>
                                      <m:r>
                                        <a:rPr sz="2800">
                                          <a:latin typeface="Cambria Math"/>
                                        </a:rPr>
                                        <m:t>−</m:t>
                                      </m:r>
                                      <m:r>
                                        <a:rPr sz="2800">
                                          <a:latin typeface="Cambria Math"/>
                                        </a:rPr>
                                        <m:t>6</m:t>
                                      </m:r>
                                    </m:e>
                                  </m:d>
                                </m:num>
                                <m:den>
                                  <m:r>
                                    <a:rPr sz="2800">
                                      <a:latin typeface="Cambria Math"/>
                                    </a:rPr>
                                    <m:t>1</m:t>
                                  </m:r>
                                  <m:r>
                                    <a:rPr sz="2800">
                                      <a:latin typeface="Cambria Math"/>
                                    </a:rPr>
                                    <m:t>.</m:t>
                                  </m:r>
                                  <m:r>
                                    <a:rPr sz="2800">
                                      <a:latin typeface="Cambria Math"/>
                                    </a:rPr>
                                    <m:t>8</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r>
                                    <a:rPr sz="2800">
                                      <a:latin typeface="Cambria Math"/>
                                    </a:rPr>
                                    <m:t>+</m:t>
                                  </m:r>
                                  <m:r>
                                    <a:rPr sz="2800">
                                      <a:latin typeface="Cambria Math"/>
                                    </a:rPr>
                                    <m:t>4</m:t>
                                  </m:r>
                                  <m:r>
                                    <a:rPr sz="2800">
                                      <a:latin typeface="Cambria Math"/>
                                    </a:rPr>
                                    <m:t>−</m:t>
                                  </m:r>
                                  <m:d>
                                    <m:dPr>
                                      <m:ctrlPr>
                                        <a:rPr sz="2800" i="1">
                                          <a:latin typeface="Cambria Math" panose="02040503050406030204" pitchFamily="18" charset="0"/>
                                        </a:rPr>
                                      </m:ctrlPr>
                                    </m:dPr>
                                    <m:e>
                                      <m:r>
                                        <a:rPr sz="2800">
                                          <a:latin typeface="Cambria Math"/>
                                        </a:rPr>
                                        <m:t>−</m:t>
                                      </m:r>
                                      <m:r>
                                        <a:rPr sz="2800">
                                          <a:latin typeface="Cambria Math"/>
                                        </a:rPr>
                                        <m:t>6</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44699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12</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2</m:t>
                                  </m:r>
                                </m:sup>
                              </m:sSup>
                            </m:oMath>
                          </a14:m>
                          <a:endParaRPr sz="2800" dirty="0"/>
                        </a:p>
                      </a:txBody>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0</m:t>
                              </m:r>
                              <m:r>
                                <a:rPr sz="2800">
                                  <a:latin typeface="Cambria Math"/>
                                </a:rPr>
                                <m:t>.</m:t>
                              </m:r>
                              <m:r>
                                <a:rPr sz="2800">
                                  <a:latin typeface="Cambria Math"/>
                                </a:rPr>
                                <m:t>12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775081">
                    <a:tc>
                      <a:txBody>
                        <a:bodyPr/>
                        <a:lstStyle/>
                        <a:p>
                          <a:endParaRPr lang="en-US"/>
                        </a:p>
                      </a:txBody>
                      <a:tcPr>
                        <a:blipFill>
                          <a:blip r:embed="rId3"/>
                          <a:stretch>
                            <a:fillRect r="-3304" b="-218898"/>
                          </a:stretch>
                        </a:blipFill>
                      </a:tcPr>
                    </a:tc>
                    <a:tc>
                      <a:txBody>
                        <a:bodyPr/>
                        <a:lstStyle/>
                        <a:p>
                          <a:pPr algn="l"/>
                          <a:endParaRPr dirty="0"/>
                        </a:p>
                      </a:txBody>
                      <a:tcPr/>
                    </a:tc>
                    <a:extLst>
                      <a:ext uri="{0D108BD9-81ED-4DB2-BD59-A6C34878D82A}">
                        <a16:rowId xmlns:a16="http://schemas.microsoft.com/office/drawing/2014/main" val="10000"/>
                      </a:ext>
                    </a:extLst>
                  </a:tr>
                  <a:tr h="775081">
                    <a:tc>
                      <a:txBody>
                        <a:bodyPr/>
                        <a:lstStyle/>
                        <a:p>
                          <a:endParaRPr lang="en-US"/>
                        </a:p>
                      </a:txBody>
                      <a:tcPr>
                        <a:blipFill>
                          <a:blip r:embed="rId3"/>
                          <a:stretch>
                            <a:fillRect t="-99219" r="-3304" b="-117188"/>
                          </a:stretch>
                        </a:blipFill>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endParaRPr lang="en-US"/>
                        </a:p>
                      </a:txBody>
                      <a:tcPr>
                        <a:blipFill>
                          <a:blip r:embed="rId3"/>
                          <a:stretch>
                            <a:fillRect t="-170000" r="-3304"/>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Expressions with Scientific Notation (cont.)</a:t>
            </a:r>
            <a:endParaRPr dirty="0"/>
          </a:p>
        </p:txBody>
      </p:sp>
      <p:sp>
        <p:nvSpPr>
          <p:cNvPr id="3" name="Text Placeholder 2"/>
          <p:cNvSpPr>
            <a:spLocks noGrp="1"/>
          </p:cNvSpPr>
          <p:nvPr>
            <p:ph type="body" sz="quarter" idx="10"/>
          </p:nvPr>
        </p:nvSpPr>
        <p:spPr>
          <a:xfrm>
            <a:off x="457200" y="1219201"/>
            <a:ext cx="8229600" cy="4800600"/>
          </a:xfrm>
        </p:spPr>
        <p:txBody>
          <a:bodyPr/>
          <a:lstStyle/>
          <a:p>
            <a:pPr marL="514350" indent="-514350">
              <a:buFont typeface="+mj-lt"/>
              <a:buAutoNum type="alphaLcPeriod" startAt="2"/>
              <a:defRPr sz="2800"/>
            </a:pPr>
            <a:r>
              <a:rPr dirty="0"/>
              <a:t>​</a:t>
            </a:r>
            <a:endParaRPr lang="en-US" dirty="0"/>
          </a:p>
          <a:p>
            <a:pPr>
              <a:defRPr sz="2800"/>
            </a:pPr>
            <a:endParaRPr lang="en-US" dirty="0"/>
          </a:p>
          <a:p>
            <a:pPr>
              <a:defRPr sz="2800"/>
            </a:pPr>
            <a:endParaRPr lang="en-US" dirty="0"/>
          </a:p>
          <a:p>
            <a:pPr>
              <a:defRPr sz="2800"/>
            </a:pPr>
            <a:r>
              <a:rPr lang="en-US" dirty="0"/>
              <a:t>This answer is best written in scientific notation.</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e>
                                  </m:d>
                                  <m:d>
                                    <m:dPr>
                                      <m:ctrlPr>
                                        <a:rPr sz="2800" i="1">
                                          <a:latin typeface="Cambria Math" panose="02040503050406030204" pitchFamily="18" charset="0"/>
                                        </a:rPr>
                                      </m:ctrlPr>
                                    </m:dPr>
                                    <m:e>
                                      <m:r>
                                        <a:rPr sz="2800">
                                          <a:latin typeface="Cambria Math"/>
                                        </a:rPr>
                                        <m:t>3</m:t>
                                      </m:r>
                                    </m:e>
                                  </m:d>
                                </m:num>
                                <m:den>
                                  <m:r>
                                    <a:rPr sz="2800">
                                      <a:latin typeface="Cambria Math"/>
                                    </a:rPr>
                                    <m:t>6</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34+</m:t>
                                  </m:r>
                                  <m:d>
                                    <m:dPr>
                                      <m:ctrlPr>
                                        <a:rPr sz="2800" i="1">
                                          <a:latin typeface="Cambria Math" panose="02040503050406030204" pitchFamily="18" charset="0"/>
                                        </a:rPr>
                                      </m:ctrlPr>
                                    </m:dPr>
                                    <m:e>
                                      <m:r>
                                        <a:rPr sz="2800">
                                          <a:latin typeface="Cambria Math"/>
                                        </a:rPr>
                                        <m:t>−12</m:t>
                                      </m:r>
                                    </m:e>
                                  </m:d>
                                  <m:r>
                                    <a:rPr sz="2800">
                                      <a:latin typeface="Cambria Math"/>
                                    </a:rPr>
                                    <m:t>−</m:t>
                                  </m:r>
                                  <m:d>
                                    <m:dPr>
                                      <m:ctrlPr>
                                        <a:rPr sz="2800" i="1">
                                          <a:latin typeface="Cambria Math" panose="02040503050406030204" pitchFamily="18" charset="0"/>
                                        </a:rPr>
                                      </m:ctrlPr>
                                    </m:dPr>
                                    <m:e>
                                      <m:r>
                                        <a:rPr sz="2800">
                                          <a:latin typeface="Cambria Math"/>
                                        </a:rPr>
                                        <m:t>−7</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e>
                              </m:phant>
                              <m:r>
                                <a:rPr sz="2800">
                                  <a:latin typeface="Cambria Math"/>
                                </a:rPr>
                                <m:t>=3.5×</m:t>
                              </m:r>
                              <m:sSup>
                                <m:sSupPr>
                                  <m:ctrlPr>
                                    <a:rPr sz="2800" i="1">
                                      <a:latin typeface="Cambria Math" panose="02040503050406030204" pitchFamily="18" charset="0"/>
                                    </a:rPr>
                                  </m:ctrlPr>
                                </m:sSupPr>
                                <m:e>
                                  <m:r>
                                    <a:rPr sz="2800">
                                      <a:latin typeface="Cambria Math"/>
                                    </a:rPr>
                                    <m:t>10</m:t>
                                  </m:r>
                                </m:e>
                                <m:sup>
                                  <m:r>
                                    <a:rPr sz="2800">
                                      <a:latin typeface="Cambria Math"/>
                                    </a:rPr>
                                    <m:t>29</m:t>
                                  </m:r>
                                </m:sup>
                              </m:sSup>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774827">
                    <a:tc>
                      <a:txBody>
                        <a:bodyPr/>
                        <a:lstStyle/>
                        <a:p>
                          <a:endParaRPr lang="en-US"/>
                        </a:p>
                      </a:txBody>
                      <a:tcPr>
                        <a:blipFill>
                          <a:blip r:embed="rId2"/>
                          <a:stretch>
                            <a:fillRect r="-9630" b="-110156"/>
                          </a:stretch>
                        </a:blipFill>
                      </a:tcPr>
                    </a:tc>
                    <a:tc>
                      <a:txBody>
                        <a:bodyPr/>
                        <a:lstStyle/>
                        <a:p>
                          <a:pPr algn="l"/>
                          <a:endParaRPr dirty="0"/>
                        </a:p>
                      </a:txBody>
                      <a:tcPr/>
                    </a:tc>
                    <a:extLst>
                      <a:ext uri="{0D108BD9-81ED-4DB2-BD59-A6C34878D82A}">
                        <a16:rowId xmlns:a16="http://schemas.microsoft.com/office/drawing/2014/main" val="10000"/>
                      </a:ext>
                    </a:extLst>
                  </a:tr>
                  <a:tr h="774827">
                    <a:tc>
                      <a:txBody>
                        <a:bodyPr/>
                        <a:lstStyle/>
                        <a:p>
                          <a:endParaRPr lang="en-US"/>
                        </a:p>
                      </a:txBody>
                      <a:tcPr>
                        <a:blipFill>
                          <a:blip r:embed="rId2"/>
                          <a:stretch>
                            <a:fillRect t="-100787" r="-9630" b="-11024"/>
                          </a:stretch>
                        </a:blipFill>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Geometric Formulas</a:t>
            </a:r>
          </a:p>
        </p:txBody>
      </p:sp>
      <p:sp>
        <p:nvSpPr>
          <p:cNvPr id="3" name="Text Placeholder 2"/>
          <p:cNvSpPr>
            <a:spLocks noGrp="1"/>
          </p:cNvSpPr>
          <p:nvPr>
            <p:ph type="body" sz="quarter" idx="10"/>
          </p:nvPr>
        </p:nvSpPr>
        <p:spPr/>
        <p:txBody>
          <a:bodyPr>
            <a:normAutofit/>
          </a:bodyPr>
          <a:lstStyle/>
          <a:p>
            <a:r>
              <a:rPr sz="2800" dirty="0"/>
              <a:t>Find formulas for each of the following:</a:t>
            </a:r>
          </a:p>
          <a:p>
            <a:pPr marL="514350" indent="-514350">
              <a:buFont typeface="+mj-lt"/>
              <a:buAutoNum type="alphaLcPeriod"/>
              <a:defRPr sz="2800"/>
            </a:pPr>
            <a:r>
              <a:rPr dirty="0"/>
              <a:t>​</a:t>
            </a:r>
            <a:r>
              <a:rPr lang="en-US" dirty="0"/>
              <a:t>T</a:t>
            </a:r>
            <a:r>
              <a:rPr sz="2800" dirty="0"/>
              <a:t>he surface area of a box</a:t>
            </a:r>
          </a:p>
          <a:p>
            <a:pPr marL="514350" indent="-514350">
              <a:buFont typeface="+mj-lt"/>
              <a:buAutoNum type="alphaLcPeriod" startAt="2"/>
              <a:defRPr sz="2800"/>
            </a:pPr>
            <a:r>
              <a:rPr dirty="0"/>
              <a:t>​</a:t>
            </a:r>
            <a:r>
              <a:rPr lang="en-US" dirty="0"/>
              <a:t>T</a:t>
            </a:r>
            <a:r>
              <a:rPr sz="2800" dirty="0"/>
              <a:t>he surface area of a soup can</a:t>
            </a:r>
          </a:p>
          <a:p>
            <a:pPr marL="514350" indent="-514350">
              <a:buFont typeface="+mj-lt"/>
              <a:buAutoNum type="alphaLcPeriod" startAt="3"/>
              <a:defRPr sz="2800"/>
            </a:pPr>
            <a:r>
              <a:rPr dirty="0"/>
              <a:t>​</a:t>
            </a:r>
            <a:r>
              <a:rPr lang="en-US" dirty="0"/>
              <a:t>T</a:t>
            </a:r>
            <a:r>
              <a:rPr sz="2800" dirty="0"/>
              <a:t>he volume of a birdbath in the shape of half of a sphere</a:t>
            </a:r>
          </a:p>
          <a:p>
            <a:pPr marL="514350" indent="-514350">
              <a:buFont typeface="+mj-lt"/>
              <a:buAutoNum type="alphaLcPeriod" startAt="4"/>
              <a:defRPr sz="2800"/>
            </a:pPr>
            <a:r>
              <a:rPr dirty="0"/>
              <a:t>​</a:t>
            </a:r>
            <a:r>
              <a:rPr lang="en-US" dirty="0"/>
              <a:t>T</a:t>
            </a:r>
            <a:r>
              <a:rPr sz="2800" dirty="0"/>
              <a:t>he volume of a gold ingot whose shape is a right trapezoidal cylinder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47FCE8C9-1ECD-4B13-BB45-D540BA378EC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8500" y="1676400"/>
            <a:ext cx="2667000" cy="2762250"/>
          </a:xfrm>
        </p:spPr>
      </p:pic>
      <p:pic>
        <p:nvPicPr>
          <p:cNvPr id="4" name="Picture 3">
            <a:extLst>
              <a:ext uri="{FF2B5EF4-FFF2-40B4-BE49-F238E27FC236}">
                <a16:creationId xmlns:a16="http://schemas.microsoft.com/office/drawing/2014/main" id="{7A66076A-0E0F-406A-83F1-BE9A103E0A70}"/>
              </a:ext>
            </a:extLst>
          </p:cNvPr>
          <p:cNvPicPr>
            <a:picLocks noChangeAspect="1"/>
          </p:cNvPicPr>
          <p:nvPr/>
        </p:nvPicPr>
        <p:blipFill>
          <a:blip r:embed="rId4"/>
          <a:stretch>
            <a:fillRect/>
          </a:stretch>
        </p:blipFill>
        <p:spPr>
          <a:xfrm>
            <a:off x="3602599" y="46482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 box whose six faces are all rectangular is characterized by its length </a:t>
                </a:r>
                <a14:m>
                  <m:oMath xmlns:m="http://schemas.openxmlformats.org/officeDocument/2006/math">
                    <m:r>
                      <a:rPr>
                        <a:latin typeface="Cambria Math" panose="02040503050406030204" pitchFamily="18" charset="0"/>
                      </a:rPr>
                      <m:t>𝑙</m:t>
                    </m:r>
                  </m:oMath>
                </a14:m>
                <a:r>
                  <a:rPr sz="2800" dirty="0"/>
                  <a:t>, its width </a:t>
                </a:r>
                <a14:m>
                  <m:oMath xmlns:m="http://schemas.openxmlformats.org/officeDocument/2006/math">
                    <m:r>
                      <a:rPr>
                        <a:latin typeface="Cambria Math" panose="02040503050406030204" pitchFamily="18" charset="0"/>
                      </a:rPr>
                      <m:t>𝑤</m:t>
                    </m:r>
                  </m:oMath>
                </a14:m>
                <a:r>
                  <a:rPr sz="2800" dirty="0"/>
                  <a:t>, and its height </a:t>
                </a:r>
                <a14:m>
                  <m:oMath xmlns:m="http://schemas.openxmlformats.org/officeDocument/2006/math">
                    <m:r>
                      <a:rPr>
                        <a:latin typeface="Cambria Math" panose="02040503050406030204" pitchFamily="18" charset="0"/>
                      </a:rPr>
                      <m:t>h</m:t>
                    </m:r>
                  </m:oMath>
                </a14:m>
                <a:r>
                  <a:rPr sz="2800" dirty="0"/>
                  <a:t>. The area of a rectangle is one of the basic formulas that you should be familiar with. The formula for the surface area of a box, then, is just the sum of the areas of the six </a:t>
                </a:r>
                <a:r>
                  <a:rPr lang="en-US" sz="2800" dirty="0"/>
                  <a:t>rectangular </a:t>
                </a:r>
                <a:r>
                  <a:rPr sz="2800" dirty="0"/>
                  <a:t>sides. If we let </a:t>
                </a:r>
                <a14:m>
                  <m:oMath xmlns:m="http://schemas.openxmlformats.org/officeDocument/2006/math">
                    <m:r>
                      <a:rPr>
                        <a:latin typeface="Cambria Math" panose="02040503050406030204" pitchFamily="18" charset="0"/>
                      </a:rPr>
                      <m:t>𝑆</m:t>
                    </m:r>
                  </m:oMath>
                </a14:m>
                <a:r>
                  <a:rPr sz="2800" dirty="0"/>
                  <a:t> stand for the total surface area, we obtain the formula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oMath>
                </a14:m>
                <a:r>
                  <a:rPr sz="2800"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h</m:t>
                    </m:r>
                    <m:r>
                      <a:rPr>
                        <a:latin typeface="Cambria Math" panose="02040503050406030204" pitchFamily="18" charset="0"/>
                      </a:rPr>
                      <m:t>𝑤</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331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EB204CF4-7966-4205-BD5E-7C60F758FC4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9875" y="1447800"/>
            <a:ext cx="3524250" cy="3810000"/>
          </a:xfrm>
        </p:spPr>
      </p:pic>
      <p:pic>
        <p:nvPicPr>
          <p:cNvPr id="4" name="Picture 3">
            <a:extLst>
              <a:ext uri="{FF2B5EF4-FFF2-40B4-BE49-F238E27FC236}">
                <a16:creationId xmlns:a16="http://schemas.microsoft.com/office/drawing/2014/main" id="{63DAB548-D556-4D5B-9941-DBB95434C321}"/>
              </a:ext>
            </a:extLst>
          </p:cNvPr>
          <p:cNvPicPr>
            <a:picLocks noChangeAspect="1"/>
          </p:cNvPicPr>
          <p:nvPr/>
        </p:nvPicPr>
        <p:blipFill>
          <a:blip r:embed="rId4"/>
          <a:stretch>
            <a:fillRect/>
          </a:stretch>
        </p:blipFill>
        <p:spPr>
          <a:xfrm>
            <a:off x="3782499" y="5117527"/>
            <a:ext cx="1579001" cy="7498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fontScale="85000" lnSpcReduction="20000"/>
              </a:bodyPr>
              <a:lstStyle/>
              <a:p>
                <a:pPr marL="514350" indent="-514350">
                  <a:buFont typeface="+mj-lt"/>
                  <a:buAutoNum type="alphaLcPeriod" startAt="2"/>
                  <a:defRPr sz="2800"/>
                </a:pPr>
                <a:r>
                  <a:rPr dirty="0"/>
                  <a:t>​</a:t>
                </a:r>
                <a:r>
                  <a:rPr sz="2800" dirty="0"/>
                  <a:t>A soup can, an example of a right circular cylinder, is characterized by its height </a:t>
                </a:r>
                <a14:m>
                  <m:oMath xmlns:m="http://schemas.openxmlformats.org/officeDocument/2006/math">
                    <m:r>
                      <a:rPr>
                        <a:latin typeface="Cambria Math" panose="02040503050406030204" pitchFamily="18" charset="0"/>
                      </a:rPr>
                      <m:t>h</m:t>
                    </m:r>
                  </m:oMath>
                </a14:m>
                <a:r>
                  <a:rPr sz="2800" dirty="0"/>
                  <a:t> and the radius </a:t>
                </a:r>
                <a14:m>
                  <m:oMath xmlns:m="http://schemas.openxmlformats.org/officeDocument/2006/math">
                    <m:r>
                      <a:rPr>
                        <a:latin typeface="Cambria Math" panose="02040503050406030204" pitchFamily="18" charset="0"/>
                      </a:rPr>
                      <m:t>𝑟</m:t>
                    </m:r>
                  </m:oMath>
                </a14:m>
                <a:r>
                  <a:rPr sz="2800" dirty="0"/>
                  <a:t> of the circle that makes up the base (or the top).</a:t>
                </a:r>
              </a:p>
              <a:p>
                <a:pPr marL="457200" lvl="1" indent="0">
                  <a:buNone/>
                  <a:defRPr sz="2800"/>
                </a:pPr>
                <a:r>
                  <a:rPr dirty="0"/>
                  <a:t>To determine the surface area of </a:t>
                </a:r>
                <a:r>
                  <a:rPr lang="en-US" dirty="0"/>
                  <a:t>such a </a:t>
                </a:r>
                <a:r>
                  <a:rPr dirty="0"/>
                  <a:t>shape, imagine removing the top and bottom surfaces, cutting the soup can as shown in Figure 2, and flattening out the curved piece of metal making up the side. The flattened piece of metal </a:t>
                </a:r>
                <a:r>
                  <a:rPr lang="en-US" dirty="0"/>
                  <a:t>would be</a:t>
                </a:r>
                <a:r>
                  <a:rPr dirty="0"/>
                  <a:t> a rectangle with height </a:t>
                </a:r>
                <a14:m>
                  <m:oMath xmlns:m="http://schemas.openxmlformats.org/officeDocument/2006/math">
                    <m:r>
                      <a:rPr>
                        <a:latin typeface="Cambria Math" panose="02040503050406030204" pitchFamily="18" charset="0"/>
                      </a:rPr>
                      <m:t>h</m:t>
                    </m:r>
                  </m:oMath>
                </a14:m>
                <a:r>
                  <a:rPr dirty="0"/>
                  <a:t> and width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Do you see why? The width of the rectangle is the same as the circumference of the circular top and base, and the circumference of a circle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So the surface area of the curved side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 We also know that the area of a circle is </a:t>
                </a:r>
                <a14:m>
                  <m:oMath xmlns:m="http://schemas.openxmlformats.org/officeDocument/2006/math">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dirty="0"/>
                  <a:t>, so if we let </a:t>
                </a:r>
                <a14:m>
                  <m:oMath xmlns:m="http://schemas.openxmlformats.org/officeDocument/2006/math">
                    <m:r>
                      <a:rPr>
                        <a:latin typeface="Cambria Math" panose="02040503050406030204" pitchFamily="18" charset="0"/>
                      </a:rPr>
                      <m:t>𝑆</m:t>
                    </m:r>
                  </m:oMath>
                </a14:m>
                <a:r>
                  <a:rPr dirty="0"/>
                  <a:t> stand for the surface area of the entire can, we have</a:t>
                </a:r>
                <a:br>
                  <a:rPr lang="en-US" dirty="0"/>
                </a:b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=2</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185" t="-2454" r="-185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Using Natural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fontScale="85000" lnSpcReduction="20000"/>
              </a:bodyPr>
              <a:lstStyle/>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64</m:t>
                    </m:r>
                  </m:oMath>
                </a14:m>
                <a:endParaRPr lang="en-US" sz="2800" dirty="0"/>
              </a:p>
              <a:p>
                <a:pPr marL="457200" lvl="1" indent="0">
                  <a:buNone/>
                  <a:defRPr sz="2800"/>
                </a:pPr>
                <a:r>
                  <a:rPr lang="en-US" dirty="0"/>
                  <a:t>Thus, “four cubed is sixty-four.”</a:t>
                </a:r>
                <a:r>
                  <a:rPr dirty="0"/>
                  <a:t>  </a:t>
                </a:r>
                <a:endParaRPr lang="en-US" dirty="0"/>
              </a:p>
              <a:p>
                <a:pPr marL="457200" lvl="1" indent="0">
                  <a:buNone/>
                  <a:defRPr sz="2800"/>
                </a:pPr>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9</m:t>
                    </m:r>
                  </m:oMath>
                </a14:m>
                <a:endParaRPr lang="en-US" dirty="0"/>
              </a:p>
              <a:p>
                <a:pPr marL="457200" lvl="1" indent="0">
                  <a:buNone/>
                  <a:defRPr sz="2800"/>
                </a:pPr>
                <a:r>
                  <a:rPr lang="en-US" dirty="0"/>
                  <a:t>Thus, “negative three squared is nine.”</a:t>
                </a:r>
                <a:r>
                  <a:rPr dirty="0"/>
                  <a:t> </a:t>
                </a:r>
                <a:endParaRPr lang="en-US" dirty="0"/>
              </a:p>
              <a:p>
                <a:pPr marL="457200" lvl="1" indent="0">
                  <a:buNone/>
                  <a:defRPr sz="2800"/>
                </a:pPr>
                <a:endParaRPr lang="en-US"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4</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81</m:t>
                    </m:r>
                  </m:oMath>
                </a14:m>
                <a:r>
                  <a:rPr dirty="0"/>
                  <a:t>  </a:t>
                </a:r>
                <a:endParaRPr lang="en-US" dirty="0"/>
              </a:p>
              <a:p>
                <a:pPr marL="457200" lvl="1" indent="0">
                  <a:buNone/>
                  <a:defRPr sz="2800"/>
                </a:pPr>
                <a:r>
                  <a:rPr lang="en-US" dirty="0"/>
                  <a:t>Note that the exponent of 4 applies only to the number 3. After raising 3 to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m:t>
                        </m:r>
                      </m:e>
                      <m:sup>
                        <m:r>
                          <m:rPr>
                            <m:nor/>
                          </m:rPr>
                          <a:rPr lang="en-US"/>
                          <m:t>th</m:t>
                        </m:r>
                      </m:sup>
                    </m:sSup>
                  </m:oMath>
                </a14:m>
                <a:r>
                  <a:rPr lang="ar-AE" dirty="0"/>
                  <a:t> </a:t>
                </a:r>
                <a:r>
                  <a:rPr lang="en-US" dirty="0"/>
                  <a:t>power, the result is 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dirty="0"/>
                  <a:t>.</a:t>
                </a:r>
              </a:p>
              <a:p>
                <a:pPr marL="457200" lvl="1" indent="0">
                  <a:buNone/>
                  <a:defRPr sz="2800"/>
                </a:pPr>
                <a:endParaRPr lang="en-US" sz="2400" dirty="0"/>
              </a:p>
              <a:p>
                <a:pPr>
                  <a:defRPr sz="2000"/>
                </a:pPr>
                <a:r>
                  <a:rPr lang="en-US" sz="2400" dirty="0"/>
                  <a:t>d. </a:t>
                </a: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e>
                      <m:sup>
                        <m:r>
                          <a:rPr lang="ar-AE" sz="2600">
                            <a:latin typeface="Cambria Math" panose="02040503050406030204" pitchFamily="18" charset="0"/>
                          </a:rPr>
                          <m:t>3</m:t>
                        </m:r>
                      </m:sup>
                    </m:sSup>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5</m:t>
                        </m:r>
                      </m:e>
                      <m:sup>
                        <m:r>
                          <a:rPr lang="ar-AE" sz="2600">
                            <a:latin typeface="Cambria Math" panose="02040503050406030204" pitchFamily="18" charset="0"/>
                          </a:rPr>
                          <m:t>2</m:t>
                        </m:r>
                      </m:sup>
                    </m:sSup>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5</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8</m:t>
                        </m:r>
                      </m:e>
                    </m:d>
                    <m:d>
                      <m:dPr>
                        <m:ctrlPr>
                          <a:rPr lang="ar-AE" sz="2600" i="1">
                            <a:latin typeface="Cambria Math" panose="02040503050406030204" pitchFamily="18" charset="0"/>
                          </a:rPr>
                        </m:ctrlPr>
                      </m:dPr>
                      <m:e>
                        <m:r>
                          <a:rPr lang="ar-AE" sz="2600">
                            <a:latin typeface="Cambria Math" panose="02040503050406030204" pitchFamily="18" charset="0"/>
                          </a:rPr>
                          <m:t>25</m:t>
                        </m:r>
                      </m:e>
                    </m:d>
                    <m:r>
                      <a:rPr lang="ar-AE" sz="2600">
                        <a:latin typeface="Cambria Math" panose="02040503050406030204" pitchFamily="18" charset="0"/>
                      </a:rPr>
                      <m:t>=</m:t>
                    </m:r>
                    <m:r>
                      <a:rPr lang="ar-AE" sz="2600">
                        <a:latin typeface="Cambria Math" panose="02040503050406030204" pitchFamily="18" charset="0"/>
                      </a:rPr>
                      <m:t>200</m:t>
                    </m:r>
                  </m:oMath>
                </a14:m>
                <a:endParaRPr sz="24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185" t="-244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912C91AB-4376-47CA-83D1-693DA14845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752600"/>
            <a:ext cx="3810000" cy="2857500"/>
          </a:xfrm>
        </p:spPr>
      </p:pic>
      <p:pic>
        <p:nvPicPr>
          <p:cNvPr id="4" name="Picture 3">
            <a:extLst>
              <a:ext uri="{FF2B5EF4-FFF2-40B4-BE49-F238E27FC236}">
                <a16:creationId xmlns:a16="http://schemas.microsoft.com/office/drawing/2014/main" id="{AD7D7D47-F771-45B3-9DD9-1EA4AD83C581}"/>
              </a:ext>
            </a:extLst>
          </p:cNvPr>
          <p:cNvPicPr>
            <a:picLocks noChangeAspect="1"/>
          </p:cNvPicPr>
          <p:nvPr/>
        </p:nvPicPr>
        <p:blipFill>
          <a:blip r:embed="rId4"/>
          <a:stretch>
            <a:fillRect/>
          </a:stretch>
        </p:blipFill>
        <p:spPr>
          <a:xfrm>
            <a:off x="3782499" y="4584127"/>
            <a:ext cx="1579001"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volume of a sphere of radius </a:t>
                </a:r>
                <a14:m>
                  <m:oMath xmlns:m="http://schemas.openxmlformats.org/officeDocument/2006/math">
                    <m:r>
                      <a:rPr>
                        <a:latin typeface="Cambria Math" panose="02040503050406030204" pitchFamily="18" charset="0"/>
                      </a:rPr>
                      <m:t>𝑟</m:t>
                    </m:r>
                  </m:oMath>
                </a14:m>
                <a:r>
                  <a:rPr sz="2800" dirty="0"/>
                  <a:t> is</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 and the birdbath of which we are to find the volume has the shape of half a sphere. So if we let </a:t>
                </a:r>
                <a14:m>
                  <m:oMath xmlns:m="http://schemas.openxmlformats.org/officeDocument/2006/math">
                    <m:r>
                      <a:rPr>
                        <a:latin typeface="Cambria Math" panose="02040503050406030204" pitchFamily="18" charset="0"/>
                      </a:rPr>
                      <m:t>𝑉</m:t>
                    </m:r>
                  </m:oMath>
                </a14:m>
                <a:r>
                  <a:rPr sz="2800" dirty="0"/>
                  <a:t> stand for the birdbath's volume, </a:t>
                </a:r>
                <a14:m>
                  <m:oMath xmlns:m="http://schemas.openxmlformats.org/officeDocument/2006/math">
                    <m:r>
                      <a:rPr>
                        <a:latin typeface="Cambria Math" panose="02040503050406030204" pitchFamily="18" charset="0"/>
                      </a:rPr>
                      <m:t>𝑉</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e>
                    </m:d>
                  </m:oMath>
                </a14:m>
                <a:r>
                  <a:rPr sz="2800" dirty="0"/>
                  <a:t>, or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07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530C9F76-CF59-4923-8705-8CB6BAAB6E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600200"/>
            <a:ext cx="3810000" cy="2952750"/>
          </a:xfrm>
        </p:spPr>
      </p:pic>
      <p:pic>
        <p:nvPicPr>
          <p:cNvPr id="4" name="Picture 3">
            <a:extLst>
              <a:ext uri="{FF2B5EF4-FFF2-40B4-BE49-F238E27FC236}">
                <a16:creationId xmlns:a16="http://schemas.microsoft.com/office/drawing/2014/main" id="{3014D37E-B032-4079-A7C0-5FE7F4547141}"/>
              </a:ext>
            </a:extLst>
          </p:cNvPr>
          <p:cNvPicPr>
            <a:picLocks noChangeAspect="1"/>
          </p:cNvPicPr>
          <p:nvPr/>
        </p:nvPicPr>
        <p:blipFill>
          <a:blip r:embed="rId4"/>
          <a:stretch>
            <a:fillRect/>
          </a:stretch>
        </p:blipFill>
        <p:spPr>
          <a:xfrm>
            <a:off x="3429000" y="4736527"/>
            <a:ext cx="1579001" cy="7498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fontScale="85000" lnSpcReduction="10000"/>
              </a:bodyPr>
              <a:lstStyle/>
              <a:p>
                <a:pPr marL="514350" indent="-514350">
                  <a:buFont typeface="+mj-lt"/>
                  <a:buAutoNum type="alphaLcPeriod" startAt="4"/>
                  <a:defRPr sz="2800"/>
                </a:pPr>
                <a:r>
                  <a:rPr dirty="0"/>
                  <a:t>​</a:t>
                </a:r>
                <a:r>
                  <a:rPr sz="2800" dirty="0"/>
                  <a:t>A </a:t>
                </a:r>
                <a:r>
                  <a:rPr sz="2800" i="1" dirty="0"/>
                  <a:t>right cylinder </a:t>
                </a:r>
                <a:r>
                  <a:rPr sz="2800" dirty="0"/>
                  <a:t>is the three-dimensional object generated by extending a plane region along an axis perpendicular to itself for a certain distance. (Such objects are often called prisms when the plane region is a polygon.) The volume of any right cylinder is the product of the area of the plane region and the distance that region has been extended perpendicular to itself. The gold ingot under consideration in this example is a right cylinder based on a trapezoid, as shown in Figure 4.</a:t>
                </a:r>
                <a:endParaRPr lang="en-US" sz="2800" dirty="0"/>
              </a:p>
              <a:p>
                <a:pPr marL="457200" lvl="1" indent="0">
                  <a:buNone/>
                  <a:defRPr sz="2800"/>
                </a:pPr>
                <a:r>
                  <a:rPr dirty="0"/>
                  <a:t>The area of the trapezoid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m:t>
                    </m:r>
                  </m:oMath>
                </a14:m>
                <a:r>
                  <a:rPr dirty="0"/>
                  <a:t> and the ingot has</a:t>
                </a:r>
                <a:endParaRPr lang="en-US" dirty="0"/>
              </a:p>
              <a:p>
                <a:pPr marL="457200" lvl="1" indent="0">
                  <a:buNone/>
                  <a:defRPr sz="2800"/>
                </a:pPr>
                <a:r>
                  <a:rPr dirty="0"/>
                  <a:t>length </a:t>
                </a:r>
                <a14:m>
                  <m:oMath xmlns:m="http://schemas.openxmlformats.org/officeDocument/2006/math">
                    <m:r>
                      <a:rPr>
                        <a:latin typeface="Cambria Math" panose="02040503050406030204" pitchFamily="18" charset="0"/>
                      </a:rPr>
                      <m:t>𝑙</m:t>
                    </m:r>
                  </m:oMath>
                </a14:m>
                <a:r>
                  <a:rPr dirty="0"/>
                  <a:t>, so its volume is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oMath>
                </a14:m>
                <a:r>
                  <a:rPr dirty="0"/>
                  <a:t>. This</a:t>
                </a:r>
                <a:r>
                  <a:rPr lang="en-US" dirty="0"/>
                  <a:t> </a:t>
                </a:r>
                <a:r>
                  <a:rPr dirty="0"/>
                  <a:t>could also</a:t>
                </a:r>
                <a:endParaRPr lang="en-US" dirty="0"/>
              </a:p>
              <a:p>
                <a:pPr marL="457200" lvl="1" indent="0">
                  <a:buNone/>
                  <a:defRPr sz="2800"/>
                </a:pPr>
                <a:r>
                  <a:rPr dirty="0"/>
                  <a:t>be written as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num>
                      <m:den>
                        <m:r>
                          <a:rPr>
                            <a:latin typeface="Cambria Math" panose="02040503050406030204" pitchFamily="18" charset="0"/>
                          </a:rPr>
                          <m:t>2</m:t>
                        </m:r>
                      </m:den>
                    </m:f>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174" t="-1840" r="-660" b="-61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Using Natural Number Exponents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000"/>
                </a:pPr>
                <a:r>
                  <a:rPr lang="ar-AE" dirty="0"/>
                  <a:t>​</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3</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4</m:t>
                        </m:r>
                      </m:sup>
                    </m:sSup>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7</m:t>
                        </m:r>
                      </m:sup>
                    </m:sSup>
                  </m:oMath>
                </a14:m>
                <a:r>
                  <a:rPr lang="ar-AE" sz="2400" dirty="0"/>
                  <a:t> </a:t>
                </a:r>
                <a:endParaRPr lang="en-US" sz="2400" dirty="0"/>
              </a:p>
              <a:p>
                <a:pPr marL="457200" lvl="1" indent="0">
                  <a:buNone/>
                  <a:defRPr sz="2000"/>
                </a:pPr>
                <a:r>
                  <a:rPr lang="en-US" sz="2400" dirty="0"/>
                  <a:t>Even though </a:t>
                </a:r>
                <a14:m>
                  <m:oMath xmlns:m="http://schemas.openxmlformats.org/officeDocument/2006/math">
                    <m:r>
                      <a:rPr lang="en-US" sz="2400">
                        <a:latin typeface="Cambria Math"/>
                      </a:rPr>
                      <m:t>𝑥</m:t>
                    </m:r>
                  </m:oMath>
                </a14:m>
                <a:r>
                  <a:rPr lang="en-US" sz="2400" dirty="0"/>
                  <a:t> is a variable, preventing us from writing the expression as simply a number, we can use the definition of natural number exponents to write the product in a simpler way.</a:t>
                </a:r>
              </a:p>
              <a:p>
                <a:pPr>
                  <a:defRPr sz="2000"/>
                </a:pPr>
                <a:endParaRPr lang="en-US" sz="2400" dirty="0"/>
              </a:p>
              <a:p>
                <a:pPr marL="514350" indent="-514350">
                  <a:buFont typeface="+mj-lt"/>
                  <a:buAutoNum type="alphaLcPeriod" startAt="6"/>
                  <a:defRPr sz="2000"/>
                </a:pPr>
                <a:r>
                  <a:rPr lang="en-US" dirty="0"/>
                  <a:t>​</a:t>
                </a:r>
              </a:p>
              <a:p>
                <a:pPr marL="457200" lvl="1" indent="0">
                  <a:buNone/>
                  <a:defRPr sz="2000"/>
                </a:pPr>
                <a:r>
                  <a:rPr lang="en-US" sz="2400" dirty="0"/>
                  <a:t>We can cancel four factors of </a:t>
                </a:r>
                <a:r>
                  <a:rPr lang="en-US" sz="2400" dirty="0">
                    <a:latin typeface="Cambria Math"/>
                  </a:rPr>
                  <a:t>7</a:t>
                </a:r>
                <a:r>
                  <a:rPr lang="en-US" sz="2400" dirty="0"/>
                  <a:t> from the numerator and denominator of the original fraction, leaving us with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7</m:t>
                        </m:r>
                      </m:e>
                      <m:sup>
                        <m:r>
                          <a:rPr lang="ar-AE" sz="2400">
                            <a:latin typeface="Cambria Math"/>
                          </a:rPr>
                          <m:t>2</m:t>
                        </m:r>
                      </m:sup>
                    </m:sSup>
                  </m:oMath>
                </a14:m>
                <a:r>
                  <a:rPr lang="en-US" sz="2400" dirty="0"/>
                  <a:t>, or </a:t>
                </a:r>
                <a:r>
                  <a:rPr lang="en-US" sz="2400" dirty="0">
                    <a:latin typeface="Cambria Math"/>
                  </a:rPr>
                  <a:t>49</a:t>
                </a:r>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67C89013-3A1A-4539-966E-ADD1021CE292}"/>
                  </a:ext>
                </a:extLst>
              </p:cNvPr>
              <p:cNvSpPr txBox="1">
                <a:spLocks/>
              </p:cNvSpPr>
              <p:nvPr/>
            </p:nvSpPr>
            <p:spPr>
              <a:xfrm>
                <a:off x="838200" y="3267722"/>
                <a:ext cx="3810000" cy="7995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0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6</m:t>
                              </m:r>
                            </m:sup>
                          </m:sSup>
                        </m:num>
                        <m:den>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4</m:t>
                              </m:r>
                            </m:sup>
                          </m:sSup>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num>
                        <m:den>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49</m:t>
                      </m:r>
                    </m:oMath>
                  </m:oMathPara>
                </a14:m>
                <a:endParaRPr lang="ar-AE" sz="1800" dirty="0">
                  <a:latin typeface="Calibri" panose="020F0502020204030204" pitchFamily="34" charset="0"/>
                  <a:ea typeface="Calibri" panose="020F0502020204030204" pitchFamily="34" charset="0"/>
                  <a:cs typeface="Times New Roman" panose="02020603050405020304" pitchFamily="18" charset="0"/>
                </a:endParaRPr>
              </a:p>
              <a:p>
                <a:pPr>
                  <a:defRPr sz="2000"/>
                </a:pPr>
                <a:endParaRPr lang="en-US" sz="2000" dirty="0"/>
              </a:p>
              <a:p>
                <a:pPr>
                  <a:defRPr sz="2000"/>
                </a:pPr>
                <a:endParaRPr lang="en-US" sz="2000" dirty="0"/>
              </a:p>
              <a:p>
                <a:pPr>
                  <a:defRPr sz="2000"/>
                </a:pPr>
                <a:endParaRPr lang="en-US" sz="2000" dirty="0"/>
              </a:p>
              <a:p>
                <a:pPr>
                  <a:defRPr sz="2000"/>
                </a:pPr>
                <a:endParaRPr lang="en-US" sz="2000" dirty="0"/>
              </a:p>
              <a:p>
                <a:pPr>
                  <a:defRPr sz="2000"/>
                </a:pPr>
                <a:endParaRPr lang="ar-AE" sz="2000" dirty="0"/>
              </a:p>
            </p:txBody>
          </p:sp>
        </mc:Choice>
        <mc:Fallback xmlns="">
          <p:sp>
            <p:nvSpPr>
              <p:cNvPr id="4" name="Text Placeholder 2">
                <a:extLst>
                  <a:ext uri="{FF2B5EF4-FFF2-40B4-BE49-F238E27FC236}">
                    <a16:creationId xmlns:a16="http://schemas.microsoft.com/office/drawing/2014/main" id="{67C89013-3A1A-4539-966E-ADD1021CE292}"/>
                  </a:ext>
                </a:extLst>
              </p:cNvPr>
              <p:cNvSpPr txBox="1">
                <a:spLocks noRot="1" noChangeAspect="1" noMove="1" noResize="1" noEditPoints="1" noAdjustHandles="1" noChangeArrowheads="1" noChangeShapeType="1" noTextEdit="1"/>
              </p:cNvSpPr>
              <p:nvPr/>
            </p:nvSpPr>
            <p:spPr>
              <a:xfrm>
                <a:off x="838200" y="3267722"/>
                <a:ext cx="3810000" cy="79951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200">
                <a:latin typeface="Cambria Math"/>
              </a:rPr>
              <a:t>0</a:t>
            </a:r>
            <a:r>
              <a:rPr sz="2800"/>
              <a:t> </a:t>
            </a:r>
            <a:r>
              <a:t>as an Exponent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a:t>, we define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m:t>
                    </m:r>
                    <m:r>
                      <a:rPr>
                        <a:latin typeface="Cambria Math" panose="02040503050406030204" pitchFamily="18" charset="0"/>
                      </a:rPr>
                      <m:t>1</m:t>
                    </m:r>
                  </m:oMath>
                </a14:m>
                <a:r>
                  <a:rPr sz="2800"/>
                  <a:t>. The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0</m:t>
                        </m:r>
                      </m:sup>
                    </m:sSup>
                  </m:oMath>
                </a14:m>
                <a:r>
                  <a:rPr sz="2800"/>
                  <a:t> is undefined, just as division by </a:t>
                </a:r>
                <a:r>
                  <a:rPr sz="2800">
                    <a:latin typeface="Cambria Math"/>
                  </a:rPr>
                  <a:t>0</a:t>
                </a:r>
                <a:r>
                  <a:rPr sz="2800"/>
                  <a:t> is undefined.</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Negative Integer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lang="en-US" sz="2800" dirty="0"/>
                  <a:t>,</a:t>
                </a:r>
                <a:r>
                  <a:rPr sz="2800" dirty="0"/>
                  <a:t> and for any natural number </a:t>
                </a:r>
                <a14:m>
                  <m:oMath xmlns:m="http://schemas.openxmlformats.org/officeDocument/2006/math">
                    <m:r>
                      <a:rPr>
                        <a:latin typeface="Cambria Math" panose="02040503050406030204" pitchFamily="18" charset="0"/>
                      </a:rPr>
                      <m:t>𝑛</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r>
                          <a:rPr>
                            <a:latin typeface="Cambria Math" panose="02040503050406030204" pitchFamily="18" charset="0"/>
                          </a:rPr>
                          <m:t>𝑛</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den>
                    </m:f>
                  </m:oMath>
                </a14:m>
                <a:r>
                  <a:rPr sz="2800" dirty="0"/>
                  <a:t>. (We don't allow </a:t>
                </a:r>
                <a14:m>
                  <m:oMath xmlns:m="http://schemas.openxmlformats.org/officeDocument/2006/math">
                    <m:r>
                      <a:rPr>
                        <a:latin typeface="Cambria Math" panose="02040503050406030204" pitchFamily="18" charset="0"/>
                      </a:rPr>
                      <m:t>𝑎</m:t>
                    </m:r>
                  </m:oMath>
                </a14:m>
                <a:r>
                  <a:rPr sz="2800" dirty="0"/>
                  <a:t> to be </a:t>
                </a:r>
                <a:r>
                  <a:rPr sz="2800" dirty="0">
                    <a:latin typeface="Cambria Math"/>
                  </a:rPr>
                  <a:t>0</a:t>
                </a:r>
                <a:r>
                  <a:rPr sz="2800" dirty="0"/>
                  <a:t> simply to avoid the possibility of division by </a:t>
                </a:r>
                <a:r>
                  <a:rPr sz="2800" dirty="0">
                    <a:latin typeface="Cambria Math"/>
                  </a:rPr>
                  <a:t>0</a:t>
                </a:r>
                <a:r>
                  <a:rPr sz="2800" dirty="0"/>
                  <a:t>.) Since any negative integer is the negative of a natural number, this defines exponentiation by negative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Simplifying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7</m:t>
                            </m:r>
                          </m:sup>
                        </m:sSup>
                      </m:den>
                    </m:f>
                    <m:r>
                      <a:rPr>
                        <a:latin typeface="Cambria Math" panose="02040503050406030204" pitchFamily="18" charset="0"/>
                      </a:rPr>
                      <m:t>=</m:t>
                    </m:r>
                    <m:f>
                      <m:fPr>
                        <m:ctrlPr>
                          <a:rPr i="1">
                            <a:latin typeface="Cambria Math" panose="02040503050406030204" pitchFamily="18" charset="0"/>
                          </a:rPr>
                        </m:ctrlPr>
                      </m:fPr>
                      <m:num>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r>
                          <a:rPr>
                            <a:latin typeface="Cambria Math" panose="02040503050406030204" pitchFamily="18" charset="0"/>
                          </a:rPr>
                          <m:t>5</m:t>
                        </m:r>
                      </m:sup>
                    </m:sSup>
                  </m:oMath>
                </a14:m>
                <a:endParaRPr lang="en-US" sz="2800" dirty="0"/>
              </a:p>
              <a:p>
                <a:pPr marL="514350" indent="-514350">
                  <a:buFont typeface="+mj-lt"/>
                  <a:buAutoNum type="alphaLcPeriod"/>
                  <a:defRPr sz="2800"/>
                </a:pPr>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num>
                      <m:den>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2</m:t>
                    </m:r>
                    <m:r>
                      <a:rPr lang="ar-AE" i="1">
                        <a:latin typeface="Cambria Math" panose="02040503050406030204" pitchFamily="18" charset="0"/>
                      </a:rPr>
                      <m:t> </m:t>
                    </m:r>
                  </m:oMath>
                </a14:m>
                <a:endParaRPr lang="en-US" dirty="0"/>
              </a:p>
              <a:p>
                <a:pPr marL="457200" lvl="1" indent="0">
                  <a:buNone/>
                  <a:defRPr sz="2800"/>
                </a:pPr>
                <a:r>
                  <a:rPr lang="en-US" dirty="0"/>
                  <a:t>Note that the variable </a:t>
                </a:r>
                <a14:m>
                  <m:oMath xmlns:m="http://schemas.openxmlformats.org/officeDocument/2006/math">
                    <m:r>
                      <a:rPr lang="en-US">
                        <a:latin typeface="Cambria Math"/>
                      </a:rPr>
                      <m:t>𝑥</m:t>
                    </m:r>
                  </m:oMath>
                </a14:m>
                <a:r>
                  <a:rPr lang="en-US" dirty="0"/>
                  <a:t> cancels out entirely. Recall, as in Example 1c, </a:t>
                </a:r>
                <a14:m>
                  <m:oMath xmlns:m="http://schemas.openxmlformats.org/officeDocument/2006/math">
                    <m:r>
                      <a:rPr lang="en-US">
                        <a:latin typeface="Cambria Math"/>
                      </a:rPr>
                      <m:t>−</m:t>
                    </m:r>
                    <m:r>
                      <a:rPr lang="en-US">
                        <a:latin typeface="Cambria Math"/>
                      </a:rPr>
                      <m:t>3</m:t>
                    </m:r>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ar-AE" dirty="0"/>
                  <a:t> </a:t>
                </a:r>
                <a:r>
                  <a:rPr lang="en-US" dirty="0"/>
                  <a:t>means </a:t>
                </a:r>
                <a14:m>
                  <m:oMath xmlns:m="http://schemas.openxmlformats.org/officeDocument/2006/math">
                    <m:r>
                      <a:rPr lang="en-US">
                        <a:latin typeface="Cambria Math"/>
                      </a:rPr>
                      <m:t>−</m:t>
                    </m:r>
                    <m:r>
                      <a:rPr lang="en-US">
                        <a:latin typeface="Cambria Math"/>
                      </a:rPr>
                      <m:t>3</m:t>
                    </m:r>
                  </m:oMath>
                </a14:m>
                <a:r>
                  <a:rPr lang="en-US" dirty="0"/>
                  <a:t> times </a:t>
                </a:r>
                <a14:m>
                  <m:oMath xmlns:m="http://schemas.openxmlformats.org/officeDocument/2006/math">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en-US" dirty="0"/>
                  <a:t>, not the quantity </a:t>
                </a:r>
                <a14:m>
                  <m:oMath xmlns:m="http://schemas.openxmlformats.org/officeDocument/2006/math">
                    <m:d>
                      <m:dPr>
                        <m:ctrlPr>
                          <a:rPr lang="ar-AE" i="1">
                            <a:latin typeface="Cambria Math" panose="02040503050406030204" pitchFamily="18" charset="0"/>
                          </a:rPr>
                        </m:ctrlPr>
                      </m:dPr>
                      <m:e>
                        <m:r>
                          <a:rPr lang="ar-AE">
                            <a:latin typeface="Cambria Math"/>
                          </a:rPr>
                          <m:t>−</m:t>
                        </m:r>
                        <m:r>
                          <a:rPr lang="ar-AE">
                            <a:latin typeface="Cambria Math"/>
                          </a:rPr>
                          <m:t>3</m:t>
                        </m:r>
                        <m:r>
                          <a:rPr lang="ar-AE">
                            <a:latin typeface="Cambria Math"/>
                          </a:rPr>
                          <m:t>𝑥</m:t>
                        </m:r>
                      </m:e>
                    </m:d>
                  </m:oMath>
                </a14:m>
                <a:r>
                  <a:rPr lang="ar-AE" dirty="0"/>
                  <a:t> </a:t>
                </a:r>
                <a:r>
                  <a:rPr lang="en-US" dirty="0"/>
                  <a:t>squared.</a:t>
                </a:r>
                <a:endParaRPr dirty="0"/>
              </a:p>
              <a:p>
                <a:pPr>
                  <a:defRPr sz="20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8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Simplifying Exponents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lang="en-US" dirty="0"/>
                  <a:t>c. ​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125</m:t>
                        </m:r>
                      </m:den>
                    </m:f>
                  </m:oMath>
                </a14:m>
                <a:endParaRPr lang="ar-AE" dirty="0"/>
              </a:p>
              <a:p>
                <a:pPr marL="457200" lvl="1" indent="0">
                  <a:buNone/>
                  <a:defRPr sz="2800"/>
                </a:pPr>
                <a:r>
                  <a:rPr lang="en-US" dirty="0"/>
                  <a:t>Note that </a:t>
                </a:r>
                <a14:m>
                  <m:oMath xmlns:m="http://schemas.openxmlformats.org/officeDocument/2006/math">
                    <m:sSup>
                      <m:sSupPr>
                        <m:ctrlPr>
                          <a:rPr lang="ar-AE" i="1">
                            <a:latin typeface="Cambria Math" panose="02040503050406030204" pitchFamily="18" charset="0"/>
                          </a:rPr>
                        </m:ctrlPr>
                      </m:sSupPr>
                      <m:e>
                        <m:r>
                          <a:rPr lang="ar-AE">
                            <a:latin typeface="Cambria Math"/>
                          </a:rPr>
                          <m:t>5</m:t>
                        </m:r>
                      </m:e>
                      <m:sup>
                        <m:r>
                          <a:rPr lang="ar-AE">
                            <a:latin typeface="Cambria Math"/>
                          </a:rPr>
                          <m:t>0</m:t>
                        </m:r>
                      </m:sup>
                    </m:sSup>
                    <m:r>
                      <a:rPr lang="ar-AE">
                        <a:latin typeface="Cambria Math"/>
                      </a:rPr>
                      <m:t>=</m:t>
                    </m:r>
                    <m:r>
                      <a:rPr lang="ar-AE">
                        <a:latin typeface="Cambria Math"/>
                      </a:rPr>
                      <m:t>1</m:t>
                    </m:r>
                  </m:oMath>
                </a14:m>
                <a:r>
                  <a:rPr lang="en-US" dirty="0"/>
                  <a:t>, as does </a:t>
                </a:r>
                <a14:m>
                  <m:oMath xmlns:m="http://schemas.openxmlformats.org/officeDocument/2006/math">
                    <m:sSup>
                      <m:sSupPr>
                        <m:ctrlPr>
                          <a:rPr lang="ar-AE" i="1">
                            <a:latin typeface="Cambria Math" panose="02040503050406030204" pitchFamily="18" charset="0"/>
                          </a:rPr>
                        </m:ctrlPr>
                      </m:sSupPr>
                      <m:e>
                        <m:r>
                          <a:rPr lang="ar-AE">
                            <a:latin typeface="Cambria Math"/>
                          </a:rPr>
                          <m:t>𝑎</m:t>
                        </m:r>
                      </m:e>
                      <m:sup>
                        <m:r>
                          <a:rPr lang="ar-AE">
                            <a:latin typeface="Cambria Math"/>
                          </a:rPr>
                          <m:t>0</m:t>
                        </m:r>
                      </m:sup>
                    </m:sSup>
                  </m:oMath>
                </a14:m>
                <a:r>
                  <a:rPr lang="ar-AE" dirty="0"/>
                  <a:t> </a:t>
                </a:r>
                <a:r>
                  <a:rPr lang="en-US" dirty="0"/>
                  <a:t>for any </a:t>
                </a:r>
                <a14:m>
                  <m:oMath xmlns:m="http://schemas.openxmlformats.org/officeDocument/2006/math">
                    <m:r>
                      <a:rPr lang="en-US">
                        <a:latin typeface="Cambria Math"/>
                      </a:rPr>
                      <m:t>𝑎</m:t>
                    </m:r>
                    <m:r>
                      <a:rPr lang="en-US">
                        <a:latin typeface="Cambria Math"/>
                      </a:rPr>
                      <m:t>≠</m:t>
                    </m:r>
                    <m:r>
                      <a:rPr lang="en-US">
                        <a:latin typeface="Cambria Math"/>
                      </a:rPr>
                      <m:t>0</m:t>
                    </m:r>
                  </m:oMath>
                </a14:m>
                <a:r>
                  <a:rPr lang="en-US" dirty="0"/>
                  <a:t>.</a:t>
                </a:r>
              </a:p>
              <a:p>
                <a:pPr>
                  <a:defRPr sz="2000"/>
                </a:pPr>
                <a:endParaRPr lang="en-US" dirty="0"/>
              </a:p>
              <a:p>
                <a:pPr marL="514350" indent="-514350">
                  <a:buFont typeface="+mj-lt"/>
                  <a:buAutoNum type="alphaLcPeriod" startAt="4"/>
                  <a:defRPr sz="2800"/>
                </a:pPr>
                <a:r>
                  <a:rPr lang="en-US"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m:t>
                            </m:r>
                            <m:r>
                              <a:rPr lang="ar-AE">
                                <a:latin typeface="Cambria Math" panose="02040503050406030204" pitchFamily="18" charset="0"/>
                              </a:rPr>
                              <m:t>3</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den>
                        </m:f>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num>
                      <m:den>
                        <m:r>
                          <a:rPr lang="ar-AE">
                            <a:latin typeface="Cambria Math" panose="02040503050406030204" pitchFamily="18" charset="0"/>
                          </a:rPr>
                          <m:t>1</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oMath>
                </a14:m>
                <a:endParaRPr lang="ar-AE" dirty="0"/>
              </a:p>
              <a:p>
                <a:pPr>
                  <a:defRPr sz="2800"/>
                </a:pPr>
                <a:endParaRPr lang="ar-AE" dirty="0"/>
              </a:p>
              <a:p>
                <a:pPr marL="514350" indent="-514350">
                  <a:buFont typeface="+mj-lt"/>
                  <a:buAutoNum type="alphaLcPeriod" startAt="5"/>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3</m:t>
                        </m:r>
                      </m:sup>
                    </m:sSup>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en-US" b="0" i="1"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2203</Words>
  <Application>Microsoft Office PowerPoint</Application>
  <PresentationFormat>On-screen Show (4:3)</PresentationFormat>
  <Paragraphs>190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Courier New</vt:lpstr>
      <vt:lpstr>Arial</vt:lpstr>
      <vt:lpstr>Calibri</vt:lpstr>
      <vt:lpstr>Cambria Math</vt:lpstr>
      <vt:lpstr>Office Theme</vt:lpstr>
      <vt:lpstr>Section 1.3</vt:lpstr>
      <vt:lpstr>Natural Number Exponents</vt:lpstr>
      <vt:lpstr>Example 1: Using Natural Number Exponents</vt:lpstr>
      <vt:lpstr> Example 1: Using Natural Number Exponents (cont.)</vt:lpstr>
      <vt:lpstr>0 as an Exponent</vt:lpstr>
      <vt:lpstr>Negative Integer Exponents</vt:lpstr>
      <vt:lpstr>Example 2: Simplifying Exponents</vt:lpstr>
      <vt:lpstr>Example 2: Simplifying Exponents (cont.)</vt:lpstr>
      <vt:lpstr>Properties of Exponents</vt:lpstr>
      <vt:lpstr>Properties of Exponents (cont.)</vt:lpstr>
      <vt:lpstr>Properties of Exponents (cont.)</vt:lpstr>
      <vt:lpstr>Example 3: Using Properties of Exponents</vt:lpstr>
      <vt:lpstr>Example 3: Using Properties of Exponents (cont.)</vt:lpstr>
      <vt:lpstr>Example 3: Using Properties of Exponents (cont.)</vt:lpstr>
      <vt:lpstr>Example 3: Using Properties of Exponents (cont.)</vt:lpstr>
      <vt:lpstr>CAUTION!</vt:lpstr>
      <vt:lpstr>Scientific Notation</vt:lpstr>
      <vt:lpstr>CAUTION!</vt:lpstr>
      <vt:lpstr>Example 4: Using Scientific Notation</vt:lpstr>
      <vt:lpstr> Example 4: Using Scientific Notation (cont.)</vt:lpstr>
      <vt:lpstr> Example 4: Using Scientific Notation (cont.)</vt:lpstr>
      <vt:lpstr>Example 5: Simplifying Expressions with Scientific Notation</vt:lpstr>
      <vt:lpstr>Example 5: Simplifying Expressions with Scientific Notation (cont.)</vt:lpstr>
      <vt:lpstr>Example 5: Simplifying Expressions with Scientific Notation (cont.)</vt:lpstr>
      <vt:lpstr>Example 6: Using Geometric Formulas</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177</cp:revision>
  <dcterms:created xsi:type="dcterms:W3CDTF">2013-04-26T14:43:13Z</dcterms:created>
  <dcterms:modified xsi:type="dcterms:W3CDTF">2022-08-19T16:43:41Z</dcterms:modified>
</cp:coreProperties>
</file>