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82" r:id="rId7"/>
    <p:sldId id="265" r:id="rId8"/>
    <p:sldId id="266" r:id="rId9"/>
    <p:sldId id="283" r:id="rId10"/>
    <p:sldId id="271" r:id="rId11"/>
    <p:sldId id="272" r:id="rId12"/>
    <p:sldId id="275" r:id="rId13"/>
    <p:sldId id="277" r:id="rId14"/>
    <p:sldId id="278" r:id="rId15"/>
    <p:sldId id="28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1" autoAdjust="0"/>
    <p:restoredTop sz="94660"/>
  </p:normalViewPr>
  <p:slideViewPr>
    <p:cSldViewPr>
      <p:cViewPr varScale="1">
        <p:scale>
          <a:sx n="86" d="100"/>
          <a:sy n="86" d="100"/>
        </p:scale>
        <p:origin x="115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Rational Expressions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1.7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Combining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Multiply or divide the rational expressions,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9CA099-23D3-4B38-8F76-80ECAEDC79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83579341"/>
                  </p:ext>
                </p:extLst>
              </p:nvPr>
            </p:nvGraphicFramePr>
            <p:xfrm>
              <a:off x="838200" y="1447800"/>
              <a:ext cx="8077200" cy="26842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−10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We begin by factoring both numerators and denominators, and then write the product of the two rational expressions as a single fraction.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Since we have already factored the polynomials completely, any common factors that can be canceled are easily identified.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9CA099-23D3-4B38-8F76-80ECAEDC79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83579341"/>
                  </p:ext>
                </p:extLst>
              </p:nvPr>
            </p:nvGraphicFramePr>
            <p:xfrm>
              <a:off x="838200" y="1447800"/>
              <a:ext cx="8077200" cy="26842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752" r="-125510" b="-31834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We begin by factoring both numerators and denominators, and then write the product of the two rational expressions as a single fraction.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818" r="-125510" b="-21545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0000" r="-125510" b="-11351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Since we have already factored the polynomials completely, any common factors that can be canceled are easily identified.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0000" r="-125510" b="-1351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3148A6-6A6E-4550-ACD8-CF602906E6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59452"/>
                  </p:ext>
                </p:extLst>
              </p:nvPr>
            </p:nvGraphicFramePr>
            <p:xfrm>
              <a:off x="914400" y="1066800"/>
              <a:ext cx="7848600" cy="2979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÷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We divide the first rational expression by the second by inverting the second fraction and multiplying. Note that we</a:t>
                          </a:r>
                          <a:r>
                            <a:rPr lang="en-US" sz="1800" b="0" dirty="0"/>
                            <a:t> have</a:t>
                          </a:r>
                          <a:r>
                            <a:rPr sz="1800" b="0" dirty="0"/>
                            <a:t> factor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all the polynomials and invert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the second fraction in </a:t>
                          </a:r>
                          <a:br>
                            <a:rPr lang="en-US" sz="1800" b="0" dirty="0"/>
                          </a:br>
                          <a:r>
                            <a:rPr sz="1800" b="0" dirty="0"/>
                            <a:t>one step.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limUpp>
                                    <m:limUp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TLBR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e>
                                      </m:borderBox>
                                    </m:e>
                                    <m:lim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lim>
                                  </m:limUp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limUpp>
                                        <m:limUp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Bot m:val="on"/>
                                              <m:hideLeft m:val="on"/>
                                              <m:hideRight m:val="on"/>
                                              <m:strikeTLBR m:val="on"/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li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lim>
                                      </m:limUpp>
                                    </m:sup>
                                  </m:sSup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borderBox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orderBox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TLBR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borderBox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Now we proceed to cancel common factors (including constant factors) to obtain the final answer.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3148A6-6A6E-4550-ACD8-CF602906E6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59452"/>
                  </p:ext>
                </p:extLst>
              </p:nvPr>
            </p:nvGraphicFramePr>
            <p:xfrm>
              <a:off x="914400" y="1066800"/>
              <a:ext cx="7848600" cy="2979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587" r="-151072" b="-35779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We divide the first rational expression by the second by inverting the second fraction and multiplying. Note that we</a:t>
                          </a:r>
                          <a:r>
                            <a:rPr lang="en-US" sz="1800" b="0" dirty="0"/>
                            <a:t> have</a:t>
                          </a:r>
                          <a:r>
                            <a:rPr sz="1800" b="0" dirty="0"/>
                            <a:t> factor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all the polynomials and invert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the second fraction in </a:t>
                          </a:r>
                          <a:br>
                            <a:rPr lang="en-US" sz="1800" b="0" dirty="0"/>
                          </a:br>
                          <a:r>
                            <a:rPr sz="1800" b="0" dirty="0"/>
                            <a:t>one step.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1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7023" r="-151072" b="-19771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547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75000" r="-151072" b="-8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Now we proceed to cancel common factors (including constant factors) to obtain the final answer.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3211" r="-151072" b="-9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Simplifying Complex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complex rational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Simplifying Complex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endParaRPr sz="8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AFCDDDC-D1B4-4D91-9865-C32332DE71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0724627"/>
                  </p:ext>
                </p:extLst>
              </p:nvPr>
            </p:nvGraphicFramePr>
            <p:xfrm>
              <a:off x="838200" y="1483581"/>
              <a:ext cx="7848600" cy="33932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79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132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This complex rational expression contains two rational expressions in the numerator. It may be helpful to write the</a:t>
                          </a:r>
                          <a:r>
                            <a:rPr lang="en-US" sz="1800" b="0" baseline="0" dirty="0"/>
                            <a:t> </a:t>
                          </a:r>
                          <a:r>
                            <a:rPr sz="1800" b="0" dirty="0"/>
                            <a:t>denominator as a fraction, as we have done here, in order to determine that the LCD of all the fractions making up the overall expression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We multiply the numerator and denominator by the LCD (so we are multiplying the overall expression by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)</a:t>
                          </a:r>
                          <a:r>
                            <a:rPr lang="en-US" sz="1800" b="0" dirty="0"/>
                            <a:t>,</a:t>
                          </a:r>
                          <a:r>
                            <a:rPr lang="en-US" sz="1800" b="0" baseline="0" dirty="0"/>
                            <a:t> then c</a:t>
                          </a:r>
                          <a:r>
                            <a:rPr sz="1800" b="0" dirty="0"/>
                            <a:t>ancel out the common factor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sz="1800" b="0" dirty="0"/>
                            <a:t> to arrive at the final answer.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1322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857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AFCDDDC-D1B4-4D91-9865-C32332DE71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0724627"/>
                  </p:ext>
                </p:extLst>
              </p:nvPr>
            </p:nvGraphicFramePr>
            <p:xfrm>
              <a:off x="838200" y="1483581"/>
              <a:ext cx="7848600" cy="33932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79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1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11" r="-770270" b="-2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3311" r="-160274" b="-268874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476" t="-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1322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790" t="-103311" r="-160274" b="-1688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857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236154" r="-160274" b="-9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349600" r="-1602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Simplifying Complex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229600" cy="47009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C80DDE-D3AE-4081-9B0A-63AACA3BF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581452"/>
                  </p:ext>
                </p:extLst>
              </p:nvPr>
            </p:nvGraphicFramePr>
            <p:xfrm>
              <a:off x="884583" y="1044155"/>
              <a:ext cx="7997381" cy="4120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55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0565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This expression is a complex rational expression, a fact that is more clear once we rewrite the terms that have negative exponents as fractions.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7554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LCD in this case is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, so we multiply the top and bottom by this and factor the resulting polynomials.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𝑥𝑦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We c</a:t>
                          </a:r>
                          <a:r>
                            <a:rPr sz="1800" b="0" dirty="0"/>
                            <a:t>ancel the common factor of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to obtain the final simplified expression.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𝑥𝑦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C80DDE-D3AE-4081-9B0A-63AACA3BF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581452"/>
                  </p:ext>
                </p:extLst>
              </p:nvPr>
            </p:nvGraphicFramePr>
            <p:xfrm>
              <a:off x="884583" y="1044155"/>
              <a:ext cx="7997381" cy="4120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55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8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556500" b="-317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r="-242462" b="-317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This expression is a complex rational expression, a fact that is more clear once we rewrite the terms that have negative exponents as fractions.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7554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98780" r="-242462" b="-214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624" t="-98780" b="-214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278632" r="-2424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378632" r="-2424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624" t="-37863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478632" r="-242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rational expression</a:t>
                </a:r>
                <a:r>
                  <a:rPr sz="2800" dirty="0"/>
                  <a:t> is an expression that can be written as a </a:t>
                </a:r>
                <a:r>
                  <a:rPr sz="2800" i="1" dirty="0"/>
                  <a:t>ratio</a:t>
                </a:r>
                <a:r>
                  <a:rPr sz="2800" dirty="0"/>
                  <a:t> of two polynomials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sz="2800" dirty="0"/>
                  <a:t>. </a:t>
                </a:r>
                <a:r>
                  <a:rPr lang="en-US" sz="2800" dirty="0"/>
                  <a:t>S</a:t>
                </a:r>
                <a:r>
                  <a:rPr sz="2800" dirty="0"/>
                  <a:t>uch a fraction is undefined for any value(s) of the variable(s)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𝑄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A given rational expression is </a:t>
                </a:r>
                <a:r>
                  <a:rPr sz="2800" i="1" dirty="0"/>
                  <a:t>simplified</a:t>
                </a:r>
                <a:r>
                  <a:rPr sz="2800" dirty="0"/>
                  <a:t> or </a:t>
                </a:r>
                <a:r>
                  <a:rPr sz="2800" i="1" dirty="0"/>
                  <a:t>reduced</a:t>
                </a:r>
                <a:r>
                  <a:rPr sz="2800" dirty="0"/>
                  <a:t>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contain</a:t>
                </a:r>
                <a:r>
                  <a:rPr sz="2800" dirty="0"/>
                  <a:t> no common factors (other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Simplifying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rational expressions, and indicate values of the variable that must be excluded.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Simplifying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endParaRPr sz="12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BE8666-0491-4E0E-95C0-2E2AA7D3D5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3261104"/>
                  </p:ext>
                </p:extLst>
              </p:nvPr>
            </p:nvGraphicFramePr>
            <p:xfrm>
              <a:off x="914400" y="1676400"/>
              <a:ext cx="7772400" cy="2025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After factoring both polynomials, we cancel the common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 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≠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0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, 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Note that even though the final expression is defined when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2000" b="0" dirty="0"/>
                            <a:t>, the first and last expressions are equal only where both are defined.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BE8666-0491-4E0E-95C0-2E2AA7D3D5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3261104"/>
                  </p:ext>
                </p:extLst>
              </p:nvPr>
            </p:nvGraphicFramePr>
            <p:xfrm>
              <a:off x="914400" y="1676400"/>
              <a:ext cx="7772400" cy="2025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4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74" r="-750000" b="-199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9" t="-4274" r="-136842" b="-199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4274" b="-199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9" t="-56481" r="-136842" b="-7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56481" b="-7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Simplifying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7771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4C35A15-42D5-4566-9AFB-7ED3CEB670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70522"/>
                  </p:ext>
                </p:extLst>
              </p:nvPr>
            </p:nvGraphicFramePr>
            <p:xfrm>
              <a:off x="914399" y="1123810"/>
              <a:ext cx="7846788" cy="26282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97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4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42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628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The denominator is already factored, but we bring out a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r>
                            <a:rPr sz="2000" b="0" dirty="0"/>
                            <a:t> from the denominator in order to cancel a common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  <a:r>
                            <a:rPr lang="en-US" sz="2000" b="0" baseline="0" dirty="0"/>
                            <a:t> </a:t>
                          </a:r>
                          <a:r>
                            <a:rPr sz="2000" b="0" dirty="0"/>
                            <a:t>Note that the original and simplified versions are only equal for values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not equal to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90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2967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≠3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4C35A15-42D5-4566-9AFB-7ED3CEB670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70522"/>
                  </p:ext>
                </p:extLst>
              </p:nvPr>
            </p:nvGraphicFramePr>
            <p:xfrm>
              <a:off x="914399" y="1123810"/>
              <a:ext cx="7846788" cy="26282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97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4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42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62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549" t="-3817" r="-608242" b="-2297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3817" r="-159859" b="-22977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34" t="-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90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115254" r="-159859" b="-1550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2967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138798" r="-15985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484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Remember that only common </a:t>
                </a:r>
                <a:r>
                  <a:rPr lang="en-US" i="1" dirty="0"/>
                  <a:t>factors</a:t>
                </a:r>
                <a:r>
                  <a:rPr lang="en-US" dirty="0"/>
                  <a:t> can be canceled! A very common error is to think that common terms from the numerator and denominator can be canceled. For instance, the statement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incorrect</a:t>
                </a:r>
                <a:r>
                  <a:rPr lang="en-US" dirty="0"/>
                  <a:t>. The expression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is completely factored, so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appears in the numerator is not a factor that can be canceled with one of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in the denominator.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already simplified as far as possible. 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484"/>
              </a:xfrm>
              <a:blipFill>
                <a:blip r:embed="rId2"/>
                <a:stretch>
                  <a:fillRect l="-1328" t="-998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3D54C1-4DF1-4ED6-B706-2304E8260DD6}"/>
              </a:ext>
            </a:extLst>
          </p:cNvPr>
          <p:cNvCxnSpPr>
            <a:cxnSpLocks/>
          </p:cNvCxnSpPr>
          <p:nvPr/>
        </p:nvCxnSpPr>
        <p:spPr>
          <a:xfrm>
            <a:off x="4572000" y="2438400"/>
            <a:ext cx="152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194192-189E-45BC-96B1-245A48A37B09}"/>
              </a:ext>
            </a:extLst>
          </p:cNvPr>
          <p:cNvCxnSpPr>
            <a:cxnSpLocks/>
          </p:cNvCxnSpPr>
          <p:nvPr/>
        </p:nvCxnSpPr>
        <p:spPr>
          <a:xfrm>
            <a:off x="4876800" y="2819400"/>
            <a:ext cx="137160" cy="118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Combining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Add or subtract the rational expressions,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2E76D32-7B5A-4FEB-BD4D-9AECC7FCC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370463"/>
                  </p:ext>
                </p:extLst>
              </p:nvPr>
            </p:nvGraphicFramePr>
            <p:xfrm>
              <a:off x="838200" y="1536192"/>
              <a:ext cx="8077200" cy="33101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−4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We begin by factoring both denominators and note that the LCD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/>
                            <a:t>. In the first fraction, we multiply the top and bottom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0" dirty="0"/>
                            <a:t>. In the second fraction, we multiply the top and bottom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After subtracting the second numerator from the first, we are done. Note that there are no common factors to cancel.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2E76D32-7B5A-4FEB-BD4D-9AECC7FCC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370463"/>
                  </p:ext>
                </p:extLst>
              </p:nvPr>
            </p:nvGraphicFramePr>
            <p:xfrm>
              <a:off x="838200" y="1536192"/>
              <a:ext cx="8077200" cy="33101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73" r="-76565" b="-42243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609" t="-1515" b="-6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660" r="-76565" b="-32641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3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6325" r="-76565" b="-1957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3084" r="-76565" b="-11401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After subtracting the second numerator from the first, we are done. Note that there are no common factors to cancel.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16981" r="-76565" b="-1509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F517EEE-0DC6-4625-98C6-D64832F51C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9909759"/>
                  </p:ext>
                </p:extLst>
              </p:nvPr>
            </p:nvGraphicFramePr>
            <p:xfrm>
              <a:off x="914400" y="1076573"/>
              <a:ext cx="7924800" cy="48078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68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60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−6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−9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We again factor all the polynomials and note that the second rational expression can be reduced. We do this before determining that the LCD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−3+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dirty="0"/>
                            <a:t>After multiplying each numerator and denominator by the required factors in order to obtain a common denominator, we combine the numerators and simplify.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−15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ar-A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 the resulting numerator, there is a common factor that can be canceled.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683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F517EEE-0DC6-4625-98C6-D64832F51C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9909759"/>
                  </p:ext>
                </p:extLst>
              </p:nvPr>
            </p:nvGraphicFramePr>
            <p:xfrm>
              <a:off x="914400" y="1076573"/>
              <a:ext cx="7924800" cy="48078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68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60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73" r="-73565" b="-65233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935" t="-1563" b="-15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660" r="-73565" b="-55849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3738" r="-73565" b="-4532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3738" r="-73565" b="-35327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dirty="0"/>
                            <a:t>After multiplying each numerator and denominator by the required factors in order to obtain a common denominator, we combine the numerators and simplify.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7547" r="-73565" b="-25660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2804" r="-73565" b="-15420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0000" r="-73565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 the resulting numerator, there is a common factor that can be canceled.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683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477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982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Cambria Math</vt:lpstr>
      <vt:lpstr>Courier New</vt:lpstr>
      <vt:lpstr>Arial</vt:lpstr>
      <vt:lpstr>Office Theme</vt:lpstr>
      <vt:lpstr>Section 1.7</vt:lpstr>
      <vt:lpstr>Rational Expressions</vt:lpstr>
      <vt:lpstr>Example 1: Simplifying Rational Expressions</vt:lpstr>
      <vt:lpstr>Example 1: Simplifying Rational Expressions (cont.)</vt:lpstr>
      <vt:lpstr>Example 1: Simplifying Rational Expressions (cont.)</vt:lpstr>
      <vt:lpstr>CAUTION!</vt:lpstr>
      <vt:lpstr>Example 2: Combining Rational Expressions</vt:lpstr>
      <vt:lpstr>Example 2: Combining Rational Expressions (cont.)</vt:lpstr>
      <vt:lpstr>Example 2: Combining Rational Expressions (cont.)</vt:lpstr>
      <vt:lpstr>Example 3: Combining Rational Expressions</vt:lpstr>
      <vt:lpstr>Example 3: Combining Rational Expressions (cont.)</vt:lpstr>
      <vt:lpstr>Example 3: Combining Rational Expressions (cont.)</vt:lpstr>
      <vt:lpstr>Example 4: Simplifying Complex Rational Expressions</vt:lpstr>
      <vt:lpstr>Example 4: Simplifying Complex Rational Expressions (cont.)</vt:lpstr>
      <vt:lpstr>Example 4: Simplifying Complex Rational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157</cp:revision>
  <dcterms:created xsi:type="dcterms:W3CDTF">2013-04-26T14:43:13Z</dcterms:created>
  <dcterms:modified xsi:type="dcterms:W3CDTF">2022-08-22T19:36:53Z</dcterms:modified>
</cp:coreProperties>
</file>