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8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4" r:id="rId15"/>
    <p:sldId id="289" r:id="rId16"/>
    <p:sldId id="276" r:id="rId17"/>
    <p:sldId id="290" r:id="rId18"/>
    <p:sldId id="291" r:id="rId19"/>
    <p:sldId id="279" r:id="rId20"/>
    <p:sldId id="280" r:id="rId21"/>
    <p:sldId id="281" r:id="rId22"/>
    <p:sldId id="283" r:id="rId23"/>
    <p:sldId id="284" r:id="rId24"/>
    <p:sldId id="285" r:id="rId25"/>
    <p:sldId id="287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4" d="100"/>
          <a:sy n="114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The Law of Sines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10</a:t>
            </a:r>
            <a:r>
              <a:t>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the Law of Sines in an ASA Situation (cont.)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710285-9D99-4102-BF84-F2086D2B756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3094" y="2209800"/>
            <a:ext cx="5357813" cy="1905000"/>
          </a:xfr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A5FCBDD-0FB8-4C97-94E5-578BF5D53053}"/>
              </a:ext>
            </a:extLst>
          </p:cNvPr>
          <p:cNvSpPr txBox="1">
            <a:spLocks/>
          </p:cNvSpPr>
          <p:nvPr/>
        </p:nvSpPr>
        <p:spPr>
          <a:xfrm>
            <a:off x="3886200" y="4271963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the Law of Sines in an ASA Situation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first step is to determine the measure of the third angle. Since the sum of the angles in a triangle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sz="2800" dirty="0"/>
                  <a:t>, the third angle has measure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95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sz="2800" dirty="0"/>
                  <a:t>,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sz="2800" dirty="0"/>
                  <a:t>. The Law of Sines now tells us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970</m:t>
                        </m:r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°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95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°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en-US" dirty="0"/>
                  <a:t> </a:t>
                </a:r>
                <a:r>
                  <a:rPr sz="2800" dirty="0"/>
                  <a:t>and</a:t>
                </a:r>
                <a:r>
                  <a:rPr lang="en-US" dirty="0"/>
                  <a:t> 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970</m:t>
                        </m:r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°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72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°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Solving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, we obtain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≈</m:t>
                    </m:r>
                    <m:r>
                      <a:rPr>
                        <a:latin typeface="Cambria Math" panose="02040503050406030204" pitchFamily="18" charset="0"/>
                      </a:rPr>
                      <m:t>4428</m:t>
                    </m:r>
                  </m:oMath>
                </a14:m>
                <a:r>
                  <a:rPr sz="2800" dirty="0"/>
                  <a:t> meters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≈</m:t>
                    </m:r>
                    <m:r>
                      <a:rPr>
                        <a:latin typeface="Cambria Math" panose="02040503050406030204" pitchFamily="18" charset="0"/>
                      </a:rPr>
                      <m:t>4231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meters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Using the Law of Sines in an SSA Situation</a:t>
            </a:r>
            <a:r>
              <a:rPr lang="en-US" dirty="0"/>
              <a:t> with Two Solutions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Construct a triangle, if possible, for which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sz="2800" dirty="0"/>
                  <a:t>,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=12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=7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Using the Law of Sines in an SSA </a:t>
            </a:r>
            <a:r>
              <a:rPr lang="en-US" dirty="0"/>
              <a:t>Situation with Two Solutions</a:t>
            </a:r>
            <a:r>
              <a:rPr dirty="0"/>
              <a:t>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r>
              <a:rPr sz="2800" dirty="0"/>
              <a:t>A sketch is often useful in order to get an initial idea of whether such a triangle is possible. In this case, a rough sketch might look something like Figure 9</a:t>
            </a:r>
            <a:r>
              <a:rPr lang="en-US" sz="2800" dirty="0"/>
              <a:t>.</a:t>
            </a:r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  <a:p>
            <a:pPr algn="ctr"/>
            <a:r>
              <a:rPr lang="en-US" sz="2800" dirty="0"/>
              <a:t>Figure 9</a:t>
            </a:r>
            <a:endParaRPr sz="28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70C3ED8-5C66-4729-B0A0-8E9DAD4A0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3094" y="2831432"/>
            <a:ext cx="5357813" cy="27384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Using the Law of Sines in an SSA </a:t>
            </a:r>
            <a:r>
              <a:rPr lang="en-US" dirty="0"/>
              <a:t>Situation with Two Solutions</a:t>
            </a:r>
            <a:r>
              <a:rPr dirty="0"/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Such a sketch does</a:t>
                </a:r>
                <a:r>
                  <a:rPr lang="en-US" sz="2800" dirty="0"/>
                  <a:t>n’t</a:t>
                </a:r>
                <a:r>
                  <a:rPr sz="2800" dirty="0"/>
                  <a:t> prove anything, but it certainly hints at the possibility of two triangles satisfying the given information, and the sketch also reminds us of the criterion to check: whether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 Since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12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sz="2800" dirty="0"/>
                  <a:t>, and 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sz="2800" dirty="0"/>
                  <a:t>, we know two such triangles really do exist. The remaining task is to completely determine the dimensions of both triangles.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Using the Law of Sines in an SSA </a:t>
            </a:r>
            <a:r>
              <a:rPr lang="en-US" dirty="0"/>
              <a:t>Situation with Two Solutions</a:t>
            </a:r>
            <a:r>
              <a:rPr dirty="0"/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i="1" dirty="0"/>
                  <a:t>Triangle 1</a:t>
                </a:r>
                <a:r>
                  <a:rPr sz="2800" dirty="0"/>
                  <a:t>: We will arbitrarily designate the triangle in which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is acute as Triangle 1.</a:t>
                </a: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 algn="ctr">
                  <a:defRPr sz="2800"/>
                </a:pPr>
                <a:r>
                  <a:rPr lang="en-US" sz="2800" dirty="0"/>
                  <a:t>Figure 10: Triangle 1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phic 5">
            <a:extLst>
              <a:ext uri="{FF2B5EF4-FFF2-40B4-BE49-F238E27FC236}">
                <a16:creationId xmlns:a16="http://schemas.microsoft.com/office/drawing/2014/main" id="{209BE7FC-9659-4CD5-A8B4-20D6E57D8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3094" y="2209800"/>
            <a:ext cx="5357813" cy="27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51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Using the Law of Sines in an SSA </a:t>
            </a:r>
            <a:r>
              <a:rPr lang="en-US" dirty="0"/>
              <a:t>Situation with Two Solutions</a:t>
            </a:r>
            <a:r>
              <a:rPr dirty="0"/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defRPr sz="2800"/>
                </a:pPr>
                <a:r>
                  <a:rPr lang="en-US" dirty="0"/>
                  <a:t>The Law of Sines tells us that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func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,</a:t>
                </a:r>
                <a:endParaRPr lang="ar-AE" dirty="0"/>
              </a:p>
              <a:p>
                <a:pPr>
                  <a:defRPr sz="2800"/>
                </a:pPr>
                <a:r>
                  <a:rPr sz="2800" dirty="0"/>
                  <a:t>and 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sz="2800" dirty="0"/>
                  <a:t>. Thus,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≈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03</m:t>
                    </m:r>
                  </m:oMath>
                </a14:m>
                <a:r>
                  <a:rPr sz="2800" dirty="0"/>
                  <a:t> (remember that this is in radians). This means that angle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sz="2800" dirty="0"/>
                  <a:t> has measure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sz="2800" dirty="0"/>
                  <a:t>, or approximately </a:t>
                </a:r>
                <a:r>
                  <a:rPr sz="2800" dirty="0">
                    <a:latin typeface="Cambria Math"/>
                  </a:rPr>
                  <a:t>1.59</a:t>
                </a:r>
                <a:r>
                  <a:rPr sz="2800" dirty="0"/>
                  <a:t>, and a second application of the Law of Sines gives us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59</m:t>
                            </m:r>
                          </m:e>
                        </m:func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so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≈</m:t>
                    </m:r>
                    <m:r>
                      <a:rPr>
                        <a:latin typeface="Cambria Math" panose="02040503050406030204" pitchFamily="18" charset="0"/>
                      </a:rPr>
                      <m:t>14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 r="-1852" b="-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Using the Law of Sines in an SSA </a:t>
            </a:r>
            <a:r>
              <a:rPr lang="en-US" dirty="0"/>
              <a:t>Situation with Two Solutions</a:t>
            </a:r>
            <a:r>
              <a:rPr dirty="0"/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i="1" dirty="0"/>
                  <a:t>Triangle 2</a:t>
                </a:r>
                <a:r>
                  <a:rPr lang="en-US" sz="2800" dirty="0"/>
                  <a:t>: In the second triangle,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is obtuse and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ar-AE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ar-A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 algn="ctr">
                  <a:defRPr sz="2800"/>
                </a:pPr>
                <a:r>
                  <a:rPr lang="en-US" sz="2800" dirty="0"/>
                  <a:t>Figure 11: Triangle 2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phic 5">
            <a:extLst>
              <a:ext uri="{FF2B5EF4-FFF2-40B4-BE49-F238E27FC236}">
                <a16:creationId xmlns:a16="http://schemas.microsoft.com/office/drawing/2014/main" id="{645F57BF-D686-4231-ABA7-57B6533B9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28875" y="2056066"/>
            <a:ext cx="4286250" cy="27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6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Using the Law of Sines in an SSA </a:t>
            </a:r>
            <a:r>
              <a:rPr lang="en-US" dirty="0"/>
              <a:t>Situation with Two Solutions</a:t>
            </a:r>
            <a:r>
              <a:rPr dirty="0"/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From our work in Triangle 1, we know that the acute angle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03</m:t>
                    </m:r>
                  </m:oMath>
                </a14:m>
                <a:r>
                  <a:rPr lang="en-US" sz="2800" dirty="0"/>
                  <a:t>. Therefore,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2800" dirty="0"/>
                  <a:t> (a quick check with a calculator will verify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ar-AE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/>
                  <a:t>). In this case,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11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51</m:t>
                    </m:r>
                  </m:oMath>
                </a14:m>
                <a:r>
                  <a:rPr lang="en-US" sz="2800" dirty="0"/>
                  <a:t>, and hence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51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r>
                  <a:rPr lang="en-US" sz="2800" dirty="0"/>
                  <a:t>Solving this 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gives us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840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4: Using the Law of Sines in an SSA</a:t>
            </a:r>
            <a:r>
              <a:rPr lang="en-US" dirty="0"/>
              <a:t> </a:t>
            </a:r>
            <a:r>
              <a:rPr dirty="0"/>
              <a:t>Situation</a:t>
            </a:r>
            <a:r>
              <a:rPr lang="en-US" dirty="0"/>
              <a:t> with No Solution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Construct a triangle, if possible, for which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75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sz="2800" dirty="0"/>
                  <a:t>,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15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units</m:t>
                    </m:r>
                  </m:oMath>
                </a14:m>
                <a:r>
                  <a:rPr lang="en-US" sz="2800" dirty="0"/>
                  <a:t>, </a:t>
                </a:r>
                <a:r>
                  <a:rPr sz="2800" dirty="0"/>
                  <a:t>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Use of the Law of Sines and the Law of Cosines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62400" y="3391487"/>
            <a:ext cx="1219200" cy="49471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/>
              <a:t>Table 1</a:t>
            </a:r>
            <a:endParaRPr sz="2800" dirty="0"/>
          </a:p>
        </p:txBody>
      </p:sp>
      <p:graphicFrame>
        <p:nvGraphicFramePr>
          <p:cNvPr id="4" name="Table Placeholder 2">
            <a:extLst>
              <a:ext uri="{FF2B5EF4-FFF2-40B4-BE49-F238E27FC236}">
                <a16:creationId xmlns:a16="http://schemas.microsoft.com/office/drawing/2014/main" id="{092E6DF0-E86C-49EF-928B-E6C0CFB9FD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797262"/>
              </p:ext>
            </p:extLst>
          </p:nvPr>
        </p:nvGraphicFramePr>
        <p:xfrm>
          <a:off x="421783" y="1402080"/>
          <a:ext cx="8300434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9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1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sz="1800" b="1"/>
                      </a:pPr>
                      <a:r>
                        <a:rPr sz="2200" dirty="0"/>
                        <a:t>Law of Sines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 b="1"/>
                      </a:pPr>
                      <a:r>
                        <a:rPr sz="2200" dirty="0"/>
                        <a:t>Law of Cosines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sz="2200" b="0" dirty="0"/>
                        <a:t>Two angles and a side</a:t>
                      </a:r>
                      <a:endParaRPr lang="en-US" sz="2200" b="0" dirty="0"/>
                    </a:p>
                    <a:p>
                      <a:pPr algn="ctr"/>
                      <a:r>
                        <a:rPr sz="2200" b="0" dirty="0"/>
                        <a:t>(AAS or ASA)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2200" b="0" dirty="0"/>
                        <a:t>Two sides and the included angle</a:t>
                      </a:r>
                      <a:endParaRPr lang="en-US" sz="2200" b="0" dirty="0"/>
                    </a:p>
                    <a:p>
                      <a:pPr algn="ctr"/>
                      <a:r>
                        <a:rPr sz="2200" b="0" dirty="0"/>
                        <a:t>(SAS)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sz="2200" b="0" dirty="0"/>
                        <a:t>Two sides and a nonincluded angle</a:t>
                      </a:r>
                      <a:endParaRPr lang="en-US" sz="2200" b="0" dirty="0"/>
                    </a:p>
                    <a:p>
                      <a:pPr algn="ctr"/>
                      <a:r>
                        <a:rPr sz="2200" b="0" dirty="0"/>
                        <a:t>(SSA)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2200" b="0" dirty="0"/>
                        <a:t>Three sides</a:t>
                      </a:r>
                      <a:endParaRPr lang="en-US" sz="2200" b="0" dirty="0"/>
                    </a:p>
                    <a:p>
                      <a:pPr algn="ctr"/>
                      <a:r>
                        <a:rPr sz="2200" b="0" dirty="0"/>
                        <a:t>(SSS)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050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Using the Law of Sines in an SSA </a:t>
            </a:r>
            <a:r>
              <a:rPr lang="en-US" dirty="0"/>
              <a:t>Situation with No Solution</a:t>
            </a:r>
            <a:r>
              <a:rPr dirty="0"/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A sufficiently accurate sketch may lead you to conclude that no such triangle is possible. The proof of this fact follows from noting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15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75</m:t>
                                </m:r>
                              </m:e>
                              <m:sup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≈</m:t>
                    </m:r>
                    <m:r>
                      <a:rPr>
                        <a:latin typeface="Cambria Math" panose="02040503050406030204" pitchFamily="18" charset="0"/>
                      </a:rPr>
                      <m:t>14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, and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. In other words,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is too short to reach side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and form a triangle, so no triangle satisfies the given conditions.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Using the Law of Sines in an SSA </a:t>
            </a:r>
            <a:r>
              <a:rPr lang="en-US" dirty="0"/>
              <a:t>Situation with No Solution</a:t>
            </a:r>
            <a:r>
              <a:rPr dirty="0"/>
              <a:t>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4E6E60-91FB-4B9E-922E-F08459F0ADB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480"/>
          <a:stretch/>
        </p:blipFill>
        <p:spPr>
          <a:xfrm>
            <a:off x="3180159" y="990600"/>
            <a:ext cx="2783682" cy="4167188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D9F29A5-0B36-4EEE-81FB-6BE551086A8B}"/>
              </a:ext>
            </a:extLst>
          </p:cNvPr>
          <p:cNvSpPr txBox="1">
            <a:spLocks/>
          </p:cNvSpPr>
          <p:nvPr/>
        </p:nvSpPr>
        <p:spPr>
          <a:xfrm>
            <a:off x="3810000" y="5144087"/>
            <a:ext cx="15240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/>
              <a:t>Figure 12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Area of a Triangle (Sine Formula)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r>
                  <a:rPr sz="2800" dirty="0"/>
                  <a:t>The area of a triangle is one-half the product of the lengths of any two sides and the sine of their included angle. That is,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Area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𝑎𝑏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𝑏𝑐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𝑎𝑐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Using the Sine Formula to Find the Area of a Triangle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A businessman has an opportunity to buy a triangular plot of land in a part of town known colloquially as </a:t>
            </a:r>
            <a:r>
              <a:rPr lang="en-US" sz="2800" dirty="0"/>
              <a:t>“</a:t>
            </a:r>
            <a:r>
              <a:rPr sz="2800" dirty="0"/>
              <a:t>Five Points,</a:t>
            </a:r>
            <a:r>
              <a:rPr lang="en-US" sz="2800" dirty="0"/>
              <a:t>”</a:t>
            </a:r>
            <a:r>
              <a:rPr sz="2800" dirty="0"/>
              <a:t> as five roads intersect there to form five equal angles. The property has </a:t>
            </a:r>
            <a:r>
              <a:rPr sz="2800" dirty="0">
                <a:latin typeface="Cambria Math"/>
              </a:rPr>
              <a:t>147</a:t>
            </a:r>
            <a:r>
              <a:rPr sz="2800" dirty="0"/>
              <a:t> feet of frontage on one road and </a:t>
            </a:r>
            <a:r>
              <a:rPr sz="2800" dirty="0">
                <a:latin typeface="Cambria Math"/>
              </a:rPr>
              <a:t>207</a:t>
            </a:r>
            <a:r>
              <a:rPr sz="2800" dirty="0"/>
              <a:t> feet of frontage on the other. What is the square footage of the property?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Using the Sine Formula to Find the Area of a Triangle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Since the roads intersect to form five equal angles, the included angle of the plot must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ar-A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360</m:t>
                            </m:r>
                          </m:e>
                          <m:sup>
                            <m:r>
                              <a:rPr lang="ar-A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  <m:r>
                          <a:rPr lang="ar-A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72</m:t>
                        </m:r>
                      </m:e>
                      <m:sup>
                        <m:r>
                          <a:rPr lang="ar-A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ar-AE" sz="2800" dirty="0"/>
                  <a:t>.</a:t>
                </a:r>
              </a:p>
              <a:p>
                <a:pPr>
                  <a:defRPr sz="2800"/>
                </a:pPr>
                <a:endParaRPr lang="ar-AE" dirty="0"/>
              </a:p>
              <a:p>
                <a:pPr>
                  <a:defRPr sz="2800"/>
                </a:pPr>
                <a:endParaRPr lang="ar-AE" sz="2800" dirty="0"/>
              </a:p>
              <a:p>
                <a:pPr>
                  <a:defRPr sz="2800"/>
                </a:pPr>
                <a:endParaRPr lang="ar-AE" dirty="0"/>
              </a:p>
              <a:p>
                <a:pPr>
                  <a:defRPr sz="2800"/>
                </a:pPr>
                <a:endParaRPr lang="ar-AE" dirty="0"/>
              </a:p>
              <a:p>
                <a:pPr>
                  <a:defRPr sz="2800"/>
                </a:pPr>
                <a:endParaRPr lang="ar-AE" sz="2800" dirty="0"/>
              </a:p>
              <a:p>
                <a:pPr>
                  <a:defRPr sz="2800"/>
                </a:pPr>
                <a:endParaRPr lang="ar-AE" sz="2800" dirty="0"/>
              </a:p>
              <a:p>
                <a:pPr algn="ctr">
                  <a:defRPr sz="2800"/>
                </a:pPr>
                <a:r>
                  <a:rPr lang="en-US" dirty="0"/>
                  <a:t>Figure 14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086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6EF52C1-8B3C-4BC5-AEC2-37D8B23631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08" t="7909" b="10636"/>
          <a:stretch/>
        </p:blipFill>
        <p:spPr>
          <a:xfrm>
            <a:off x="3037511" y="2514600"/>
            <a:ext cx="3068978" cy="256033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Using the Sine Formula to Find the Area of a Triangle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The Sine Formula then quickly gives us the area of the triangular plot of land.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Area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147</m:t>
                          </m:r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207</m:t>
                          </m:r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72</m:t>
                                  </m:r>
                                </m:e>
                                <m:sup>
                                  <m:r>
                                    <a:rPr lang="ar-A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m:rPr>
                              <m:nor/>
                            </m:rPr>
                            <a:rPr lang="en-US"/>
                            <m:t>Area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470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ft</m:t>
                          </m:r>
                        </m:e>
                        <m:sup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AE"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Law of Sines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r>
                  <a:rPr sz="2800" dirty="0"/>
                  <a:t>Given a triangle with sides and angles labeled according to the convention in Figure 1, the following equation represents the </a:t>
                </a:r>
                <a:r>
                  <a:rPr sz="2800" b="1" dirty="0"/>
                  <a:t>Law of Sines</a:t>
                </a:r>
                <a:r>
                  <a:rPr sz="2800" dirty="0"/>
                  <a:t>.</a:t>
                </a:r>
                <a:endParaRPr lang="en-US" sz="2800" dirty="0"/>
              </a:p>
              <a:p>
                <a:endParaRPr sz="2800" dirty="0"/>
              </a:p>
              <a:p>
                <a:pPr marL="457200" algn="ctr"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func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>
            <a:extLst>
              <a:ext uri="{FF2B5EF4-FFF2-40B4-BE49-F238E27FC236}">
                <a16:creationId xmlns:a16="http://schemas.microsoft.com/office/drawing/2014/main" id="{949CF4E3-7ACE-4A64-BAF5-A0F1E7CB7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1997" y="2285999"/>
            <a:ext cx="4114800" cy="32004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0712D9F-450B-4239-B6B7-152994EB9D7A}"/>
              </a:ext>
            </a:extLst>
          </p:cNvPr>
          <p:cNvSpPr txBox="1">
            <a:spLocks/>
          </p:cNvSpPr>
          <p:nvPr/>
        </p:nvSpPr>
        <p:spPr>
          <a:xfrm>
            <a:off x="4571999" y="5334001"/>
            <a:ext cx="4114799" cy="715144"/>
          </a:xfrm>
          <a:prstGeom prst="rect">
            <a:avLst/>
          </a:prstGeom>
          <a:noFill/>
          <a:ln w="28575">
            <a:noFill/>
          </a:ln>
        </p:spPr>
        <p:txBody>
          <a:bodyPr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1: Oblique Triangle with </a:t>
            </a:r>
            <a:br>
              <a:rPr lang="en-US" dirty="0"/>
            </a:br>
            <a:r>
              <a:rPr lang="en-US" dirty="0"/>
              <a:t>Sides and Angles Labeled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Using the Law of Sines in an AAS Situation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Sarah is piloting a hot-air balloon and finds herself becalmed directly above a long straight road. She notices mile markers on the road and determines the angle of depression to </a:t>
                </a:r>
                <a:r>
                  <a:rPr lang="en-US" sz="2800" dirty="0"/>
                  <a:t>each of </a:t>
                </a:r>
                <a:r>
                  <a:rPr sz="2800" dirty="0"/>
                  <a:t>the two markers as shown in Figure 4. How far is she from marker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? What is her altitude?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the Law of Sines in an AAS Situation (cont.)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D3C6F17-9873-4AEC-B2D8-E55FCD7ADA5C}"/>
              </a:ext>
            </a:extLst>
          </p:cNvPr>
          <p:cNvSpPr txBox="1">
            <a:spLocks/>
          </p:cNvSpPr>
          <p:nvPr/>
        </p:nvSpPr>
        <p:spPr>
          <a:xfrm>
            <a:off x="3886200" y="4915487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4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557DF1-945A-410E-BB62-34CBCB21406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3094" y="1295400"/>
            <a:ext cx="5357813" cy="35718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the Law of Sines in an AAS Situation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To begin, note that the angle at mile marker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also has measure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19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sz="2800" dirty="0"/>
                  <a:t> (this follows from the equality of opposite angles formed by a line cutting two parallel lines). Further, the angle at Sara</a:t>
                </a:r>
                <a:r>
                  <a:rPr lang="en-US" sz="2800" dirty="0"/>
                  <a:t>h’s</a:t>
                </a:r>
                <a:r>
                  <a:rPr sz="2800" dirty="0"/>
                  <a:t> position has measure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66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19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114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sz="2800" dirty="0"/>
                  <a:t>. Expressing the one length that we know in feet, we have the information</a:t>
                </a:r>
                <a:r>
                  <a:rPr lang="en-US" sz="2800" dirty="0"/>
                  <a:t> shown in Figure 5.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the Law of Sines in an AAS Situation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7043E-4E73-47DF-846D-0264A30EFEC1}"/>
              </a:ext>
            </a:extLst>
          </p:cNvPr>
          <p:cNvSpPr txBox="1">
            <a:spLocks/>
          </p:cNvSpPr>
          <p:nvPr/>
        </p:nvSpPr>
        <p:spPr>
          <a:xfrm>
            <a:off x="3886200" y="4348163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5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09B8468-E1D5-45F3-BD93-CC200BF1D45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3094" y="2057400"/>
            <a:ext cx="5357813" cy="21431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the Law of Sines in an AAS Situation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sz="2800" dirty="0"/>
                  <a:t>We can now use the Law of Sines to obtain the equation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50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19</m:t>
                                      </m:r>
                                    </m:e>
                                    <m:sup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°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5280</m:t>
                          </m:r>
                        </m:num>
                        <m:den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114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e>
                                    <m:sup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°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which we can solve for length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</a:t>
                </a:r>
                <a:r>
                  <a:rPr lang="en-US" sz="2800" dirty="0"/>
                  <a:t>as follows.</a:t>
                </a:r>
                <a:r>
                  <a:rPr sz="2800" dirty="0"/>
                  <a:t> </a:t>
                </a:r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50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19</m:t>
                                      </m:r>
                                    </m:e>
                                    <m:sup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°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5280</m:t>
                          </m:r>
                        </m:num>
                        <m:den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114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°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>
                          <a:latin typeface="Cambria Math" panose="02040503050406030204" pitchFamily="18" charset="0"/>
                        </a:rPr>
                        <m:t>4445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m:rPr>
                          <m:nor/>
                        </m:rPr>
                        <a:rPr/>
                        <m:t>feet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To determine Sara</a:t>
                </a:r>
                <a:r>
                  <a:rPr lang="en-US" sz="2800" dirty="0"/>
                  <a:t>h’s</a:t>
                </a:r>
                <a:r>
                  <a:rPr sz="2800" dirty="0"/>
                  <a:t> altitude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, we can use the fact that the measure of the angle at marker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66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sz="2800" dirty="0"/>
                  <a:t> and observe that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66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4445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Solving this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, we obtain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≈</m:t>
                    </m:r>
                    <m:r>
                      <a:rPr>
                        <a:latin typeface="Cambria Math" panose="02040503050406030204" pitchFamily="18" charset="0"/>
                      </a:rPr>
                      <m:t>1200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feet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1840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Using the Law of Sines in an ASA Situation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A surveyor has the task of determining the dimensions of the triangular plot of land shown in Figure 6. He has already measured the length of the short </a:t>
            </a:r>
            <a:r>
              <a:rPr lang="en-US" sz="2800" dirty="0"/>
              <a:t>sid</a:t>
            </a:r>
            <a:r>
              <a:rPr sz="2800" dirty="0"/>
              <a:t>e of the plot and has also determined the measure of two of the angles. What are the lengths of the other two </a:t>
            </a:r>
            <a:r>
              <a:rPr lang="en-US" sz="2800" dirty="0"/>
              <a:t>sid</a:t>
            </a:r>
            <a:r>
              <a:rPr sz="2800" dirty="0"/>
              <a:t>es?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1355</Words>
  <Application>Microsoft Office PowerPoint</Application>
  <PresentationFormat>On-screen Show (4:3)</PresentationFormat>
  <Paragraphs>113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Courier New</vt:lpstr>
      <vt:lpstr>Office Theme</vt:lpstr>
      <vt:lpstr>Section 10.1</vt:lpstr>
      <vt:lpstr>Use of the Law of Sines and the Law of Cosines</vt:lpstr>
      <vt:lpstr>The Law of Sines</vt:lpstr>
      <vt:lpstr>Example 1: Using the Law of Sines in an AAS Situation</vt:lpstr>
      <vt:lpstr>Example 1: Using the Law of Sines in an AAS Situation (cont.)</vt:lpstr>
      <vt:lpstr>Example 1: Using the Law of Sines in an AAS Situation (cont.)</vt:lpstr>
      <vt:lpstr>Example 1: Using the Law of Sines in an AAS Situation (cont.)</vt:lpstr>
      <vt:lpstr>Example 1: Using the Law of Sines in an AAS Situation (cont.)</vt:lpstr>
      <vt:lpstr>Example 2: Using the Law of Sines in an ASA Situation</vt:lpstr>
      <vt:lpstr>Example 2: Using the Law of Sines in an ASA Situation (cont.)</vt:lpstr>
      <vt:lpstr>Example 2: Using the Law of Sines in an ASA Situation (cont.)</vt:lpstr>
      <vt:lpstr>Example 3: Using the Law of Sines in an SSA Situation with Two Solutions</vt:lpstr>
      <vt:lpstr>Example 3: Using the Law of Sines in an SSA Situation with Two Solutions (cont.)</vt:lpstr>
      <vt:lpstr>Example 3: Using the Law of Sines in an SSA Situation with Two Solutions (cont.)</vt:lpstr>
      <vt:lpstr>Example 3: Using the Law of Sines in an SSA Situation with Two Solutions (cont.)</vt:lpstr>
      <vt:lpstr>Example 3: Using the Law of Sines in an SSA Situation with Two Solutions (cont.)</vt:lpstr>
      <vt:lpstr>Example 3: Using the Law of Sines in an SSA Situation with Two Solutions (cont.)</vt:lpstr>
      <vt:lpstr>Example 3: Using the Law of Sines in an SSA Situation with Two Solutions (cont.)</vt:lpstr>
      <vt:lpstr>Example 4: Using the Law of Sines in an SSA Situation with No Solution</vt:lpstr>
      <vt:lpstr>Example 4: Using the Law of Sines in an SSA Situation with No Solution (cont.)</vt:lpstr>
      <vt:lpstr>Example 4: Using the Law of Sines in an SSA Situation with No Solution (cont.)</vt:lpstr>
      <vt:lpstr>Area of a Triangle (Sine Formula)</vt:lpstr>
      <vt:lpstr>Example 5: Using the Sine Formula to Find the Area of a Triangle</vt:lpstr>
      <vt:lpstr>Example 5: Using the Sine Formula to Find the Area of a Triangle (cont.)</vt:lpstr>
      <vt:lpstr>Example 5: Using the Sine Formula to Find the Area of a Triangle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 </dc:title>
  <dc:creator>Hawkes Learning</dc:creator>
  <cp:lastModifiedBy>Marvin Glover</cp:lastModifiedBy>
  <cp:revision>146</cp:revision>
  <dcterms:created xsi:type="dcterms:W3CDTF">2013-04-26T14:43:13Z</dcterms:created>
  <dcterms:modified xsi:type="dcterms:W3CDTF">2022-08-18T17:48:59Z</dcterms:modified>
</cp:coreProperties>
</file>