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handoutMasterIdLst>
    <p:handoutMasterId r:id="rId42"/>
  </p:handoutMasterIdLst>
  <p:sldIdLst>
    <p:sldId id="256" r:id="rId2"/>
    <p:sldId id="258" r:id="rId3"/>
    <p:sldId id="299" r:id="rId4"/>
    <p:sldId id="259" r:id="rId5"/>
    <p:sldId id="300" r:id="rId6"/>
    <p:sldId id="288" r:id="rId7"/>
    <p:sldId id="301" r:id="rId8"/>
    <p:sldId id="261" r:id="rId9"/>
    <p:sldId id="262" r:id="rId10"/>
    <p:sldId id="264" r:id="rId11"/>
    <p:sldId id="265" r:id="rId12"/>
    <p:sldId id="289" r:id="rId13"/>
    <p:sldId id="266" r:id="rId14"/>
    <p:sldId id="267" r:id="rId15"/>
    <p:sldId id="290" r:id="rId16"/>
    <p:sldId id="291" r:id="rId17"/>
    <p:sldId id="269" r:id="rId18"/>
    <p:sldId id="302" r:id="rId19"/>
    <p:sldId id="268" r:id="rId20"/>
    <p:sldId id="270" r:id="rId21"/>
    <p:sldId id="271" r:id="rId22"/>
    <p:sldId id="292" r:id="rId23"/>
    <p:sldId id="294" r:id="rId24"/>
    <p:sldId id="273" r:id="rId25"/>
    <p:sldId id="275" r:id="rId26"/>
    <p:sldId id="295" r:id="rId27"/>
    <p:sldId id="276" r:id="rId28"/>
    <p:sldId id="278" r:id="rId29"/>
    <p:sldId id="279" r:id="rId30"/>
    <p:sldId id="296" r:id="rId31"/>
    <p:sldId id="280" r:id="rId32"/>
    <p:sldId id="281" r:id="rId33"/>
    <p:sldId id="282" r:id="rId34"/>
    <p:sldId id="283" r:id="rId35"/>
    <p:sldId id="285" r:id="rId36"/>
    <p:sldId id="297" r:id="rId37"/>
    <p:sldId id="286" r:id="rId38"/>
    <p:sldId id="298" r:id="rId39"/>
    <p:sldId id="287" r:id="rId40"/>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52.svg"/></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Parametric Equations</a:t>
            </a:r>
          </a:p>
        </p:txBody>
      </p:sp>
      <p:sp>
        <p:nvSpPr>
          <p:cNvPr id="3" name="Title 2"/>
          <p:cNvSpPr>
            <a:spLocks noGrp="1"/>
          </p:cNvSpPr>
          <p:nvPr>
            <p:ph type="title"/>
          </p:nvPr>
        </p:nvSpPr>
        <p:spPr/>
        <p:txBody>
          <a:bodyPr/>
          <a:lstStyle/>
          <a:p>
            <a:r>
              <a:t>Section </a:t>
            </a:r>
            <a:r>
              <a:rPr lang="en-US"/>
              <a:t>10</a:t>
            </a:r>
            <a:r>
              <a:t>.4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Using Parametric Equations</a:t>
            </a:r>
          </a:p>
        </p:txBody>
      </p:sp>
      <p:sp>
        <p:nvSpPr>
          <p:cNvPr id="3" name="Text Placeholder 2"/>
          <p:cNvSpPr>
            <a:spLocks noGrp="1"/>
          </p:cNvSpPr>
          <p:nvPr>
            <p:ph type="body" sz="quarter" idx="10"/>
          </p:nvPr>
        </p:nvSpPr>
        <p:spPr/>
        <p:txBody>
          <a:bodyPr>
            <a:normAutofit/>
          </a:bodyPr>
          <a:lstStyle/>
          <a:p>
            <a:r>
              <a:rPr sz="2800"/>
              <a:t>Suppose the ball in Example 1 has been hit toward a </a:t>
            </a:r>
            <a:r>
              <a:rPr sz="2800">
                <a:latin typeface="Cambria Math"/>
              </a:rPr>
              <a:t>10</a:t>
            </a:r>
            <a:r>
              <a:rPr sz="2800"/>
              <a:t>-foot-high fence that is </a:t>
            </a:r>
            <a:r>
              <a:rPr sz="2800">
                <a:latin typeface="Cambria Math"/>
              </a:rPr>
              <a:t>400</a:t>
            </a:r>
            <a:r>
              <a:rPr sz="2800"/>
              <a:t> feet from home plate. Will the ball clear the fence?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Parametric Equations (cont.)</a:t>
            </a:r>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graph of the ball's flight makes it appear that the answer may be yes, but pictures can be deceptive and a graph is certainly not a proof. However, we can easily resolve the situation in two steps: first, determine the time when the ball is </a:t>
            </a:r>
            <a:r>
              <a:rPr sz="2800" dirty="0">
                <a:latin typeface="Cambria Math"/>
              </a:rPr>
              <a:t>400</a:t>
            </a:r>
            <a:r>
              <a:rPr sz="2800" dirty="0"/>
              <a:t> feet from home plate, and then calculate the height of the ball at that time.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Parametric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We determine the time by setting the equation for </a:t>
                </a:r>
                <a14:m>
                  <m:oMath xmlns:m="http://schemas.openxmlformats.org/officeDocument/2006/math">
                    <m:r>
                      <a:rPr>
                        <a:latin typeface="Cambria Math" panose="02040503050406030204" pitchFamily="18" charset="0"/>
                      </a:rPr>
                      <m:t>𝑥</m:t>
                    </m:r>
                  </m:oMath>
                </a14:m>
                <a:r>
                  <a:rPr sz="2800" dirty="0"/>
                  <a:t> equal to </a:t>
                </a:r>
                <a:r>
                  <a:rPr sz="2800" dirty="0">
                    <a:latin typeface="Cambria Math"/>
                  </a:rPr>
                  <a:t>400</a:t>
                </a:r>
                <a:r>
                  <a:rPr sz="2800" dirty="0"/>
                  <a:t> and solving for </a:t>
                </a:r>
                <a14:m>
                  <m:oMath xmlns:m="http://schemas.openxmlformats.org/officeDocument/2006/math">
                    <m:r>
                      <a:rPr>
                        <a:latin typeface="Cambria Math" panose="02040503050406030204" pitchFamily="18" charset="0"/>
                      </a:rPr>
                      <m:t>𝑡</m:t>
                    </m:r>
                  </m:oMath>
                </a14:m>
                <a:r>
                  <a:rPr lang="en-US" sz="2800" dirty="0"/>
                  <a:t>.</a:t>
                </a:r>
                <a:endParaRPr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137.9</m:t>
                      </m:r>
                      <m:r>
                        <a:rPr>
                          <a:latin typeface="Cambria Math" panose="02040503050406030204" pitchFamily="18" charset="0"/>
                        </a:rPr>
                        <m:t>𝑡</m:t>
                      </m:r>
                      <m:r>
                        <a:rPr>
                          <a:latin typeface="Cambria Math" panose="02040503050406030204" pitchFamily="18" charset="0"/>
                        </a:rPr>
                        <m:t>=400</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137.9</m:t>
                          </m:r>
                        </m:e>
                      </m:phant>
                      <m:r>
                        <a:rPr>
                          <a:latin typeface="Cambria Math" panose="02040503050406030204" pitchFamily="18" charset="0"/>
                        </a:rPr>
                        <m:t>𝑡</m:t>
                      </m:r>
                      <m:r>
                        <a:rPr>
                          <a:latin typeface="Cambria Math" panose="02040503050406030204" pitchFamily="18" charset="0"/>
                        </a:rPr>
                        <m:t>=2.9</m:t>
                      </m:r>
                      <m:r>
                        <m:rPr>
                          <m:nor/>
                        </m:rPr>
                        <a:rPr/>
                        <m:t> </m:t>
                      </m:r>
                      <m:r>
                        <m:rPr>
                          <m:sty m:val="p"/>
                        </m:rPr>
                        <a:rPr>
                          <a:latin typeface="Cambria Math" panose="02040503050406030204" pitchFamily="18" charset="0"/>
                        </a:rPr>
                        <m:t>seconds</m:t>
                      </m:r>
                    </m:oMath>
                  </m:oMathPara>
                </a14:m>
                <a:endParaRPr sz="2800" dirty="0"/>
              </a:p>
              <a:p>
                <a:pPr>
                  <a:defRPr sz="2800"/>
                </a:pPr>
                <a:r>
                  <a:rPr sz="2800" dirty="0"/>
                  <a:t>Then we evaluate the height </a:t>
                </a:r>
                <a14:m>
                  <m:oMath xmlns:m="http://schemas.openxmlformats.org/officeDocument/2006/math">
                    <m:r>
                      <a:rPr>
                        <a:latin typeface="Cambria Math" panose="02040503050406030204" pitchFamily="18" charset="0"/>
                      </a:rPr>
                      <m:t>𝑦</m:t>
                    </m:r>
                  </m:oMath>
                </a14:m>
                <a:r>
                  <a:rPr sz="2800" dirty="0"/>
                  <a:t> at this time</a:t>
                </a:r>
                <a:r>
                  <a:rPr lang="en-US" dirty="0"/>
                  <a:t>.</a:t>
                </a:r>
                <a:endParaRPr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𝑦</m:t>
                      </m:r>
                      <m:r>
                        <a:rPr>
                          <a:latin typeface="Cambria Math" panose="02040503050406030204" pitchFamily="18" charset="0"/>
                        </a:rPr>
                        <m:t>=−16</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2.9</m:t>
                              </m:r>
                            </m:e>
                          </m:d>
                        </m:e>
                        <m:sup>
                          <m:r>
                            <a:rPr>
                              <a:latin typeface="Cambria Math" panose="02040503050406030204" pitchFamily="18" charset="0"/>
                            </a:rPr>
                            <m:t>2</m:t>
                          </m:r>
                        </m:sup>
                      </m:sSup>
                      <m:r>
                        <a:rPr>
                          <a:latin typeface="Cambria Math" panose="02040503050406030204" pitchFamily="18" charset="0"/>
                        </a:rPr>
                        <m:t>+50.2</m:t>
                      </m:r>
                      <m:d>
                        <m:dPr>
                          <m:ctrlPr>
                            <a:rPr i="1">
                              <a:latin typeface="Cambria Math" panose="02040503050406030204" pitchFamily="18" charset="0"/>
                            </a:rPr>
                          </m:ctrlPr>
                        </m:dPr>
                        <m:e>
                          <m:r>
                            <a:rPr>
                              <a:latin typeface="Cambria Math" panose="02040503050406030204" pitchFamily="18" charset="0"/>
                            </a:rPr>
                            <m:t>2.9</m:t>
                          </m:r>
                        </m:e>
                      </m:d>
                      <m:r>
                        <a:rPr>
                          <a:latin typeface="Cambria Math" panose="02040503050406030204" pitchFamily="18" charset="0"/>
                        </a:rPr>
                        <m:t>+3</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𝑦</m:t>
                          </m:r>
                        </m:e>
                      </m:phant>
                      <m:r>
                        <a:rPr>
                          <a:latin typeface="Cambria Math" panose="02040503050406030204" pitchFamily="18" charset="0"/>
                        </a:rPr>
                        <m:t>=14.0</m:t>
                      </m:r>
                      <m:r>
                        <m:rPr>
                          <m:nor/>
                        </m:rPr>
                        <a:rPr/>
                        <m:t> </m:t>
                      </m:r>
                      <m:r>
                        <m:rPr>
                          <m:sty m:val="p"/>
                        </m:rPr>
                        <a:rPr>
                          <a:latin typeface="Cambria Math" panose="02040503050406030204" pitchFamily="18" charset="0"/>
                        </a:rPr>
                        <m:t>feet</m:t>
                      </m:r>
                    </m:oMath>
                  </m:oMathPara>
                </a14:m>
                <a:endParaRPr sz="2800" dirty="0"/>
              </a:p>
              <a:p>
                <a:r>
                  <a:rPr sz="2800" dirty="0"/>
                  <a:t>So the ball does indeed clear the fence.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678405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Eliminating the Parameter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Sketch the graph described by the parametric equations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1</m:t>
                            </m:r>
                          </m:e>
                        </m:rad>
                      </m:den>
                    </m:f>
                    <m:r>
                      <a:rPr>
                        <a:latin typeface="Cambria Math" panose="02040503050406030204" pitchFamily="18" charset="0"/>
                      </a:rPr>
                      <m:t>+</m:t>
                    </m:r>
                    <m:r>
                      <a:rPr>
                        <a:latin typeface="Cambria Math" panose="02040503050406030204" pitchFamily="18" charset="0"/>
                      </a:rPr>
                      <m:t>1</m:t>
                    </m:r>
                  </m:oMath>
                </a14:m>
                <a:r>
                  <a:rPr sz="280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1</m:t>
                        </m:r>
                      </m:den>
                    </m:f>
                  </m:oMath>
                </a14:m>
                <a:r>
                  <a:rPr sz="2800"/>
                  <a:t> by eliminating the parameter.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Eliminating the Parameter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If we solve the second equation for </a:t>
                </a:r>
                <a14:m>
                  <m:oMath xmlns:m="http://schemas.openxmlformats.org/officeDocument/2006/math">
                    <m:r>
                      <a:rPr>
                        <a:latin typeface="Cambria Math" panose="02040503050406030204" pitchFamily="18" charset="0"/>
                      </a:rPr>
                      <m:t>𝑡</m:t>
                    </m:r>
                  </m:oMath>
                </a14:m>
                <a:r>
                  <a:rPr sz="2800" dirty="0"/>
                  <a:t>, the result is as follows</a:t>
                </a:r>
                <a:r>
                  <a:rPr lang="en-US" sz="2800" dirty="0"/>
                  <a:t>.</a:t>
                </a:r>
                <a:endParaRPr sz="2800" dirty="0"/>
              </a:p>
              <a:p>
                <a:pPr algn="ctr"/>
                <a:r>
                  <a:rPr dirty="0"/>
                  <a:t>​</a:t>
                </a:r>
              </a:p>
              <a:p>
                <a:pPr algn="ctr"/>
                <a:r>
                  <a:rPr dirty="0"/>
                  <a:t>​</a:t>
                </a:r>
              </a:p>
              <a:p>
                <a:pPr algn="l"/>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762047774"/>
                  </p:ext>
                </p:extLst>
              </p:nvPr>
            </p:nvGraphicFramePr>
            <p:xfrm>
              <a:off x="3048000" y="2590800"/>
              <a:ext cx="3048000" cy="2390775"/>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693674">
                    <a:tc>
                      <a:txBody>
                        <a:bodyPr/>
                        <a:lstStyle/>
                        <a:p>
                          <a:pPr algn="r">
                            <a:defRPr sz="1600"/>
                          </a:pPr>
                          <a:r>
                            <a:rPr sz="2800" dirty="0"/>
                            <a:t>​</a:t>
                          </a:r>
                          <a14:m>
                            <m:oMath xmlns:m="http://schemas.openxmlformats.org/officeDocument/2006/math">
                              <m:r>
                                <a:rPr sz="2800">
                                  <a:latin typeface="Cambria Math"/>
                                </a:rPr>
                                <m:t>𝑦</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𝑡</m:t>
                                  </m:r>
                                  <m:r>
                                    <a:rPr sz="2800">
                                      <a:latin typeface="Cambria Math"/>
                                    </a:rPr>
                                    <m:t>−1</m:t>
                                  </m:r>
                                </m:den>
                              </m:f>
                            </m:oMath>
                          </a14:m>
                          <a:endParaRPr sz="2800" dirty="0"/>
                        </a:p>
                      </a:txBody>
                      <a:tcPr marL="36576" marR="36576" marT="36576" marB="36576" anchor="ctr"/>
                    </a:tc>
                    <a:extLst>
                      <a:ext uri="{0D108BD9-81ED-4DB2-BD59-A6C34878D82A}">
                        <a16:rowId xmlns:a16="http://schemas.microsoft.com/office/drawing/2014/main" val="10000"/>
                      </a:ext>
                    </a:extLst>
                  </a:tr>
                  <a:tr h="971550">
                    <a:tc>
                      <a:txBody>
                        <a:bodyPr/>
                        <a:lstStyle/>
                        <a:p>
                          <a:pPr algn="r">
                            <a:defRPr sz="1600"/>
                          </a:pPr>
                          <a:r>
                            <a:rPr sz="2800" dirty="0"/>
                            <a:t>​</a:t>
                          </a:r>
                          <a14:m>
                            <m:oMath xmlns:m="http://schemas.openxmlformats.org/officeDocument/2006/math">
                              <m:r>
                                <a:rPr sz="2800">
                                  <a:latin typeface="Cambria Math"/>
                                </a:rPr>
                                <m:t>𝑡</m:t>
                              </m:r>
                              <m:r>
                                <a:rPr sz="2800">
                                  <a:latin typeface="Cambria Math"/>
                                </a:rPr>
                                <m:t>−1</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𝑦</m:t>
                                  </m:r>
                                </m:den>
                              </m:f>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𝑡</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𝑦</m:t>
                                  </m:r>
                                </m:den>
                              </m:f>
                              <m:r>
                                <a:rPr sz="2800">
                                  <a:latin typeface="Cambria Math"/>
                                </a:rPr>
                                <m:t>+1</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762047774"/>
                  </p:ext>
                </p:extLst>
              </p:nvPr>
            </p:nvGraphicFramePr>
            <p:xfrm>
              <a:off x="3048000" y="2590800"/>
              <a:ext cx="3048000" cy="2390775"/>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693674">
                    <a:tc>
                      <a:txBody>
                        <a:bodyPr/>
                        <a:lstStyle/>
                        <a:p>
                          <a:endParaRPr lang="en-US"/>
                        </a:p>
                      </a:txBody>
                      <a:tcPr marL="36576" marR="36576" marT="36576" marB="36576" anchor="ctr">
                        <a:blipFill>
                          <a:blip r:embed="rId3"/>
                          <a:stretch>
                            <a:fillRect r="-122222" b="-254386"/>
                          </a:stretch>
                        </a:blipFill>
                      </a:tcPr>
                    </a:tc>
                    <a:tc>
                      <a:txBody>
                        <a:bodyPr/>
                        <a:lstStyle/>
                        <a:p>
                          <a:endParaRPr lang="en-US"/>
                        </a:p>
                      </a:txBody>
                      <a:tcPr marL="36576" marR="36576" marT="36576" marB="36576" anchor="ctr">
                        <a:blipFill>
                          <a:blip r:embed="rId3"/>
                          <a:stretch>
                            <a:fillRect l="-81818" b="-254386"/>
                          </a:stretch>
                        </a:blipFill>
                      </a:tcPr>
                    </a:tc>
                    <a:extLst>
                      <a:ext uri="{0D108BD9-81ED-4DB2-BD59-A6C34878D82A}">
                        <a16:rowId xmlns:a16="http://schemas.microsoft.com/office/drawing/2014/main" val="10000"/>
                      </a:ext>
                    </a:extLst>
                  </a:tr>
                  <a:tr h="971550">
                    <a:tc>
                      <a:txBody>
                        <a:bodyPr/>
                        <a:lstStyle/>
                        <a:p>
                          <a:endParaRPr lang="en-US"/>
                        </a:p>
                      </a:txBody>
                      <a:tcPr marL="36576" marR="36576" marT="36576" marB="36576" anchor="ctr">
                        <a:blipFill>
                          <a:blip r:embed="rId3"/>
                          <a:stretch>
                            <a:fillRect t="-71250" r="-122222" b="-81250"/>
                          </a:stretch>
                        </a:blipFill>
                      </a:tcPr>
                    </a:tc>
                    <a:tc>
                      <a:txBody>
                        <a:bodyPr/>
                        <a:lstStyle/>
                        <a:p>
                          <a:endParaRPr lang="en-US"/>
                        </a:p>
                      </a:txBody>
                      <a:tcPr marL="36576" marR="36576" marT="36576" marB="36576" anchor="ctr">
                        <a:blipFill>
                          <a:blip r:embed="rId3"/>
                          <a:stretch>
                            <a:fillRect l="-81818" t="-71250" b="-81250"/>
                          </a:stretch>
                        </a:blipFill>
                      </a:tcPr>
                    </a:tc>
                    <a:extLst>
                      <a:ext uri="{0D108BD9-81ED-4DB2-BD59-A6C34878D82A}">
                        <a16:rowId xmlns:a16="http://schemas.microsoft.com/office/drawing/2014/main" val="10001"/>
                      </a:ext>
                    </a:extLst>
                  </a:tr>
                  <a:tr h="725551">
                    <a:tc>
                      <a:txBody>
                        <a:bodyPr/>
                        <a:lstStyle/>
                        <a:p>
                          <a:endParaRPr lang="en-US"/>
                        </a:p>
                      </a:txBody>
                      <a:tcPr marL="36576" marR="36576" marT="36576" marB="36576" anchor="ctr">
                        <a:blipFill>
                          <a:blip r:embed="rId3"/>
                          <a:stretch>
                            <a:fillRect t="-230252" r="-122222" b="-9244"/>
                          </a:stretch>
                        </a:blipFill>
                      </a:tcPr>
                    </a:tc>
                    <a:tc>
                      <a:txBody>
                        <a:bodyPr/>
                        <a:lstStyle/>
                        <a:p>
                          <a:endParaRPr lang="en-US"/>
                        </a:p>
                      </a:txBody>
                      <a:tcPr marL="36576" marR="36576" marT="36576" marB="36576" anchor="ctr">
                        <a:blipFill>
                          <a:blip r:embed="rId3"/>
                          <a:stretch>
                            <a:fillRect l="-81818" t="-230252" b="-9244"/>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Eliminating the Parameter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lgn="l">
                  <a:defRPr sz="2800"/>
                </a:pPr>
                <a:r>
                  <a:rPr sz="2800" dirty="0"/>
                  <a:t>Substituting this into the first equation and simplifying, we obtain an equation in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a:t>
                </a:r>
                <a:endParaRPr lang="en-US" sz="2800" dirty="0"/>
              </a:p>
              <a:p>
                <a:pPr algn="l">
                  <a:defRPr sz="2800"/>
                </a:pPr>
                <a:endParaRPr lang="en-US"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𝑦</m:t>
                                      </m:r>
                                    </m:den>
                                  </m:f>
                                  <m:r>
                                    <a:rPr>
                                      <a:latin typeface="Cambria Math" panose="02040503050406030204" pitchFamily="18" charset="0"/>
                                    </a:rPr>
                                    <m:t>+1</m:t>
                                  </m:r>
                                </m:e>
                              </m:d>
                              <m:r>
                                <a:rPr>
                                  <a:latin typeface="Cambria Math" panose="02040503050406030204" pitchFamily="18" charset="0"/>
                                </a:rPr>
                                <m:t>−1</m:t>
                              </m:r>
                            </m:e>
                          </m:rad>
                        </m:den>
                      </m:f>
                      <m:r>
                        <a:rPr>
                          <a:latin typeface="Cambria Math" panose="02040503050406030204" pitchFamily="18" charset="0"/>
                        </a:rPr>
                        <m:t>+1</m:t>
                      </m:r>
                    </m:oMath>
                  </m:oMathPara>
                </a14:m>
                <a:endParaRPr lang="en-US" dirty="0">
                  <a:latin typeface="Cambria Math" panose="02040503050406030204" pitchFamily="18" charset="0"/>
                </a:endParaRPr>
              </a:p>
              <a:p>
                <a:pPr/>
                <a:br>
                  <a:rPr dirty="0">
                    <a:latin typeface="Cambria Math" panose="02040503050406030204" pitchFamily="18" charset="0"/>
                  </a:rPr>
                </a:br>
                <a14:m>
                  <m:oMathPara xmlns:m="http://schemas.openxmlformats.org/officeDocument/2006/math">
                    <m:oMathParaPr>
                      <m:jc m:val="centerGroup"/>
                    </m:oMathParaPr>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𝑥</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𝑦</m:t>
                                  </m:r>
                                </m:den>
                              </m:f>
                            </m:e>
                          </m:rad>
                        </m:den>
                      </m:f>
                      <m:r>
                        <a:rPr>
                          <a:latin typeface="Cambria Math" panose="02040503050406030204" pitchFamily="18" charset="0"/>
                        </a:rPr>
                        <m:t>+1</m:t>
                      </m:r>
                    </m:oMath>
                  </m:oMathPara>
                </a14:m>
                <a:endParaRPr lang="en-US" dirty="0">
                  <a:latin typeface="Cambria Math" panose="02040503050406030204" pitchFamily="18" charset="0"/>
                </a:endParaRPr>
              </a:p>
              <a:p>
                <a:pPr/>
                <a:br>
                  <a:rPr dirty="0">
                    <a:latin typeface="Cambria Math" panose="02040503050406030204" pitchFamily="18" charset="0"/>
                  </a:rPr>
                </a:br>
                <a14:m>
                  <m:oMathPara xmlns:m="http://schemas.openxmlformats.org/officeDocument/2006/math">
                    <m:oMathParaPr>
                      <m:jc m:val="centerGroup"/>
                    </m:oMathParaPr>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𝑥</m:t>
                          </m:r>
                        </m:e>
                      </m:phant>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𝑦</m:t>
                          </m:r>
                        </m:e>
                      </m:rad>
                      <m:r>
                        <a:rPr>
                          <a:latin typeface="Cambria Math" panose="02040503050406030204" pitchFamily="18" charset="0"/>
                        </a:rPr>
                        <m:t>+1</m:t>
                      </m:r>
                    </m:oMath>
                  </m:oMathPara>
                </a14:m>
                <a:endParaRPr sz="2800" dirty="0"/>
              </a:p>
              <a:p>
                <a:pPr algn="ctr"/>
                <a:r>
                  <a:rPr dirty="0"/>
                  <a:t>​</a:t>
                </a:r>
              </a:p>
              <a:p>
                <a:pPr algn="l"/>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b="-1104"/>
                </a:stretch>
              </a:blipFill>
            </p:spPr>
            <p:txBody>
              <a:bodyPr/>
              <a:lstStyle/>
              <a:p>
                <a:r>
                  <a:rPr lang="en-US">
                    <a:noFill/>
                  </a:rPr>
                  <a:t> </a:t>
                </a:r>
              </a:p>
            </p:txBody>
          </p:sp>
        </mc:Fallback>
      </mc:AlternateContent>
    </p:spTree>
    <p:extLst>
      <p:ext uri="{BB962C8B-B14F-4D97-AF65-F5344CB8AC3E}">
        <p14:creationId xmlns:p14="http://schemas.microsoft.com/office/powerpoint/2010/main" val="3610203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Eliminating the Parameter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We are more accustomed to graphing such equations in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if they are solved for </a:t>
                </a:r>
                <a14:m>
                  <m:oMath xmlns:m="http://schemas.openxmlformats.org/officeDocument/2006/math">
                    <m:r>
                      <a:rPr>
                        <a:latin typeface="Cambria Math" panose="02040503050406030204" pitchFamily="18" charset="0"/>
                      </a:rPr>
                      <m:t>𝑦</m:t>
                    </m:r>
                  </m:oMath>
                </a14:m>
                <a:r>
                  <a:rPr sz="2800" dirty="0"/>
                  <a:t>, and doing so in this case leads to a curve we know well</a:t>
                </a:r>
                <a:r>
                  <a:rPr lang="en-US" sz="2800" dirty="0"/>
                  <a:t>.</a:t>
                </a:r>
                <a:endParaRPr sz="2800" dirty="0"/>
              </a:p>
              <a:p>
                <a:pPr algn="ctr"/>
                <a:r>
                  <a:rPr dirty="0"/>
                  <a:t>​</a:t>
                </a:r>
              </a:p>
              <a:p>
                <a:pPr algn="l"/>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4101922999"/>
                  </p:ext>
                </p:extLst>
              </p:nvPr>
            </p:nvGraphicFramePr>
            <p:xfrm>
              <a:off x="2743200" y="25908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𝑥</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ad>
                                <m:radPr>
                                  <m:degHide m:val="on"/>
                                  <m:ctrlPr>
                                    <a:rPr sz="2800" i="1">
                                      <a:latin typeface="Cambria Math" panose="02040503050406030204" pitchFamily="18" charset="0"/>
                                    </a:rPr>
                                  </m:ctrlPr>
                                </m:radPr>
                                <m:deg/>
                                <m:e>
                                  <m:r>
                                    <a:rPr sz="2800">
                                      <a:latin typeface="Cambria Math"/>
                                    </a:rPr>
                                    <m:t>𝑦</m:t>
                                  </m:r>
                                </m:e>
                              </m:rad>
                              <m:r>
                                <a:rPr sz="2800">
                                  <a:latin typeface="Cambria Math"/>
                                </a:rPr>
                                <m:t>+</m:t>
                              </m:r>
                              <m:r>
                                <a:rPr sz="2800">
                                  <a:latin typeface="Cambria Math"/>
                                </a:rPr>
                                <m:t>1</m:t>
                              </m:r>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𝑥</m:t>
                              </m:r>
                              <m:r>
                                <a:rPr sz="2800">
                                  <a:latin typeface="Cambria Math"/>
                                </a:rPr>
                                <m:t>−</m:t>
                              </m:r>
                              <m:r>
                                <a:rPr sz="2800">
                                  <a:latin typeface="Cambria Math"/>
                                </a:rPr>
                                <m:t>1</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ad>
                                <m:radPr>
                                  <m:degHide m:val="on"/>
                                  <m:ctrlPr>
                                    <a:rPr sz="2800" i="1">
                                      <a:latin typeface="Cambria Math" panose="02040503050406030204" pitchFamily="18" charset="0"/>
                                    </a:rPr>
                                  </m:ctrlPr>
                                </m:radPr>
                                <m:deg/>
                                <m:e>
                                  <m:r>
                                    <a:rPr sz="2800">
                                      <a:latin typeface="Cambria Math"/>
                                    </a:rPr>
                                    <m:t>𝑦</m:t>
                                  </m:r>
                                </m:e>
                              </m:rad>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1</m:t>
                                      </m:r>
                                    </m:e>
                                  </m:d>
                                </m:e>
                                <m:sup>
                                  <m:r>
                                    <a:rPr sz="2800">
                                      <a:latin typeface="Cambria Math"/>
                                    </a:rPr>
                                    <m:t>2</m:t>
                                  </m:r>
                                </m:sup>
                              </m:sSup>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𝑦</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4101922999"/>
                  </p:ext>
                </p:extLst>
              </p:nvPr>
            </p:nvGraphicFramePr>
            <p:xfrm>
              <a:off x="2743200" y="25908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3000" r="-100000" b="-221000"/>
                          </a:stretch>
                        </a:blipFill>
                      </a:tcPr>
                    </a:tc>
                    <a:tc>
                      <a:txBody>
                        <a:bodyPr/>
                        <a:lstStyle/>
                        <a:p>
                          <a:endParaRPr lang="en-US"/>
                        </a:p>
                      </a:txBody>
                      <a:tcPr marL="36576" marR="36576" marT="36576" marB="36576" anchor="ctr">
                        <a:blipFill>
                          <a:blip r:embed="rId3"/>
                          <a:stretch>
                            <a:fillRect l="-100000" t="-3000" b="-22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3000" r="-100000" b="-121000"/>
                          </a:stretch>
                        </a:blipFill>
                      </a:tcPr>
                    </a:tc>
                    <a:tc>
                      <a:txBody>
                        <a:bodyPr/>
                        <a:lstStyle/>
                        <a:p>
                          <a:endParaRPr lang="en-US"/>
                        </a:p>
                      </a:txBody>
                      <a:tcPr marL="36576" marR="36576" marT="36576" marB="36576" anchor="ctr">
                        <a:blipFill>
                          <a:blip r:embed="rId3"/>
                          <a:stretch>
                            <a:fillRect l="-100000" t="-103000" b="-121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3000" r="-100000" b="-21000"/>
                          </a:stretch>
                        </a:blipFill>
                      </a:tcPr>
                    </a:tc>
                    <a:tc>
                      <a:txBody>
                        <a:bodyPr/>
                        <a:lstStyle/>
                        <a:p>
                          <a:endParaRPr lang="en-US"/>
                        </a:p>
                      </a:txBody>
                      <a:tcPr marL="36576" marR="36576" marT="36576" marB="36576" anchor="ctr">
                        <a:blipFill>
                          <a:blip r:embed="rId3"/>
                          <a:stretch>
                            <a:fillRect l="-100000" t="-203000" b="-21000"/>
                          </a:stretch>
                        </a:blip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1474752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Eliminating the Parameter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As we know, the graph of this last equation is an upward-opening parabola with vertex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r>
                          <m:rPr>
                            <m:nor/>
                          </m:rPr>
                          <a:rPr/>
                          <m:t>, </m:t>
                        </m:r>
                        <m:r>
                          <a:rPr>
                            <a:latin typeface="Cambria Math" panose="02040503050406030204" pitchFamily="18" charset="0"/>
                          </a:rPr>
                          <m:t>0</m:t>
                        </m:r>
                      </m:e>
                    </m:d>
                  </m:oMath>
                </a14:m>
                <a:r>
                  <a:rPr sz="2800" dirty="0"/>
                  <a:t>. But before sketching this curve and proclaiming it as the answer, look again at the original parametric equations. The formulas in </a:t>
                </a:r>
                <a14:m>
                  <m:oMath xmlns:m="http://schemas.openxmlformats.org/officeDocument/2006/math">
                    <m:r>
                      <a:rPr>
                        <a:latin typeface="Cambria Math" panose="02040503050406030204" pitchFamily="18" charset="0"/>
                      </a:rPr>
                      <m:t>𝑡</m:t>
                    </m:r>
                  </m:oMath>
                </a14:m>
                <a:r>
                  <a:rPr sz="2800" dirty="0"/>
                  <a:t> are only valid for </a:t>
                </a:r>
                <a14:m>
                  <m:oMath xmlns:m="http://schemas.openxmlformats.org/officeDocument/2006/math">
                    <m:r>
                      <a:rPr>
                        <a:latin typeface="Cambria Math" panose="02040503050406030204" pitchFamily="18" charset="0"/>
                      </a:rPr>
                      <m:t>𝑡</m:t>
                    </m:r>
                    <m:r>
                      <a:rPr>
                        <a:latin typeface="Cambria Math" panose="02040503050406030204" pitchFamily="18" charset="0"/>
                      </a:rPr>
                      <m:t>&gt;1</m:t>
                    </m:r>
                  </m:oMath>
                </a14:m>
                <a:r>
                  <a:rPr sz="2800" dirty="0"/>
                  <a:t> (because of the presence of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𝑡</m:t>
                        </m:r>
                        <m:r>
                          <a:rPr>
                            <a:latin typeface="Cambria Math" panose="02040503050406030204" pitchFamily="18" charset="0"/>
                          </a:rPr>
                          <m:t>−1</m:t>
                        </m:r>
                      </m:e>
                    </m:rad>
                  </m:oMath>
                </a14:m>
                <a:r>
                  <a:rPr sz="2800" dirty="0"/>
                  <a:t>), and this restriction on </a:t>
                </a:r>
                <a14:m>
                  <m:oMath xmlns:m="http://schemas.openxmlformats.org/officeDocument/2006/math">
                    <m:r>
                      <a:rPr>
                        <a:latin typeface="Cambria Math" panose="02040503050406030204" pitchFamily="18" charset="0"/>
                      </a:rPr>
                      <m:t>𝑡</m:t>
                    </m:r>
                  </m:oMath>
                </a14:m>
                <a:r>
                  <a:rPr sz="2800" dirty="0"/>
                  <a:t> leads to corresponding restrictions on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If we consider all possible values of </a:t>
                </a:r>
                <a14:m>
                  <m:oMath xmlns:m="http://schemas.openxmlformats.org/officeDocument/2006/math">
                    <m:r>
                      <a:rPr>
                        <a:latin typeface="Cambria Math" panose="02040503050406030204" pitchFamily="18" charset="0"/>
                      </a:rPr>
                      <m:t>𝑡</m:t>
                    </m:r>
                  </m:oMath>
                </a14:m>
                <a:r>
                  <a:rPr sz="2800" dirty="0"/>
                  <a:t> bigger than </a:t>
                </a:r>
                <a:r>
                  <a:rPr sz="2800" dirty="0">
                    <a:latin typeface="Cambria Math"/>
                  </a:rPr>
                  <a:t>1</a:t>
                </a:r>
                <a:r>
                  <a:rPr sz="2800" dirty="0"/>
                  <a:t>, we see that the restriction on </a:t>
                </a:r>
                <a14:m>
                  <m:oMath xmlns:m="http://schemas.openxmlformats.org/officeDocument/2006/math">
                    <m:r>
                      <a:rPr>
                        <a:latin typeface="Cambria Math" panose="02040503050406030204" pitchFamily="18" charset="0"/>
                      </a:rPr>
                      <m:t>𝑦</m:t>
                    </m:r>
                  </m:oMath>
                </a14:m>
                <a:r>
                  <a:rPr sz="2800" dirty="0"/>
                  <a:t> is simply </a:t>
                </a:r>
                <a14:m>
                  <m:oMath xmlns:m="http://schemas.openxmlformats.org/officeDocument/2006/math">
                    <m:r>
                      <a:rPr>
                        <a:latin typeface="Cambria Math" panose="02040503050406030204" pitchFamily="18" charset="0"/>
                      </a:rPr>
                      <m:t>𝑦</m:t>
                    </m:r>
                    <m:r>
                      <a:rPr>
                        <a:latin typeface="Cambria Math" panose="02040503050406030204" pitchFamily="18" charset="0"/>
                      </a:rPr>
                      <m:t>&gt;0</m:t>
                    </m:r>
                  </m:oMath>
                </a14:m>
                <a:r>
                  <a:rPr sz="2800" dirty="0"/>
                  <a:t>. However, as </a:t>
                </a:r>
                <a14:m>
                  <m:oMath xmlns:m="http://schemas.openxmlformats.org/officeDocument/2006/math">
                    <m:r>
                      <a:rPr>
                        <a:latin typeface="Cambria Math" panose="02040503050406030204" pitchFamily="18" charset="0"/>
                      </a:rPr>
                      <m:t>𝑡</m:t>
                    </m:r>
                    <m:r>
                      <a:rPr>
                        <a:latin typeface="Cambria Math" panose="02040503050406030204" pitchFamily="18" charset="0"/>
                      </a:rPr>
                      <m:t>→∞</m:t>
                    </m:r>
                  </m:oMath>
                </a14:m>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dirty="0"/>
                  <a:t> and as </a:t>
                </a:r>
                <a14:m>
                  <m:oMath xmlns:m="http://schemas.openxmlformats.org/officeDocument/2006/math">
                    <m:r>
                      <a:rPr>
                        <a:latin typeface="Cambria Math" panose="02040503050406030204" pitchFamily="18" charset="0"/>
                      </a:rPr>
                      <m:t>𝑡</m:t>
                    </m:r>
                    <m:r>
                      <a:rPr>
                        <a:latin typeface="Cambria Math" panose="02040503050406030204" pitchFamily="18" charset="0"/>
                      </a:rPr>
                      <m:t>→1</m:t>
                    </m:r>
                  </m:oMath>
                </a14:m>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oMath>
                </a14:m>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926"/>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Eliminating the Parameter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In particular, note that there is no value of </a:t>
                </a:r>
                <a14:m>
                  <m:oMath xmlns:m="http://schemas.openxmlformats.org/officeDocument/2006/math">
                    <m:r>
                      <a:rPr>
                        <a:latin typeface="Cambria Math" panose="02040503050406030204" pitchFamily="18" charset="0"/>
                      </a:rPr>
                      <m:t>𝑡</m:t>
                    </m:r>
                  </m:oMath>
                </a14:m>
                <a:r>
                  <a:rPr sz="2800" dirty="0"/>
                  <a:t> for which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dirty="0"/>
                  <a:t> (or anything smaller than </a:t>
                </a:r>
                <a:r>
                  <a:rPr sz="2800" dirty="0">
                    <a:latin typeface="Cambria Math"/>
                  </a:rPr>
                  <a:t>1</a:t>
                </a:r>
                <a:r>
                  <a:rPr sz="2800" dirty="0"/>
                  <a:t>). The graph defined by the original parametric equations is thus only half of the parabola, as shown</a:t>
                </a:r>
                <a:r>
                  <a:rPr lang="en-US" sz="2800" dirty="0"/>
                  <a:t> in Figure 4</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spTree>
    <p:extLst>
      <p:ext uri="{BB962C8B-B14F-4D97-AF65-F5344CB8AC3E}">
        <p14:creationId xmlns:p14="http://schemas.microsoft.com/office/powerpoint/2010/main" val="3938689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Eliminating the Parameter (cont.)</a:t>
            </a:r>
          </a:p>
        </p:txBody>
      </p:sp>
      <p:pic>
        <p:nvPicPr>
          <p:cNvPr id="5" name="Content Placeholder 4">
            <a:extLst>
              <a:ext uri="{FF2B5EF4-FFF2-40B4-BE49-F238E27FC236}">
                <a16:creationId xmlns:a16="http://schemas.microsoft.com/office/drawing/2014/main" id="{C59A232B-AF5C-44DA-BD89-2B0F9796059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07047" y="1082675"/>
            <a:ext cx="4329907" cy="4329907"/>
          </a:xfrm>
        </p:spPr>
      </p:pic>
      <p:pic>
        <p:nvPicPr>
          <p:cNvPr id="4" name="Picture 3">
            <a:extLst>
              <a:ext uri="{FF2B5EF4-FFF2-40B4-BE49-F238E27FC236}">
                <a16:creationId xmlns:a16="http://schemas.microsoft.com/office/drawing/2014/main" id="{721C0A99-65C0-4E68-88D3-4812B2A192D7}"/>
              </a:ext>
            </a:extLst>
          </p:cNvPr>
          <p:cNvPicPr>
            <a:picLocks noChangeAspect="1"/>
          </p:cNvPicPr>
          <p:nvPr/>
        </p:nvPicPr>
        <p:blipFill>
          <a:blip r:embed="rId4"/>
          <a:stretch>
            <a:fillRect/>
          </a:stretch>
        </p:blipFill>
        <p:spPr>
          <a:xfrm>
            <a:off x="3834320" y="5394899"/>
            <a:ext cx="1475360" cy="7011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Parametric Equations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82000" cy="4967067"/>
              </a:xfrm>
            </p:spPr>
            <p:txBody>
              <a:bodyPr>
                <a:normAutofit lnSpcReduction="10000"/>
              </a:bodyPr>
              <a:lstStyle/>
              <a:p>
                <a:pPr algn="l"/>
                <a:r>
                  <a:rPr lang="en-US" b="0" i="0" u="none" strike="noStrike" baseline="0" dirty="0"/>
                  <a:t>Many curves in the plane are most naturally defined in terms of a variable called a </a:t>
                </a:r>
                <a:r>
                  <a:rPr lang="en-US" b="1" i="0" u="none" strike="noStrike" baseline="0" dirty="0"/>
                  <a:t>parameter</a:t>
                </a:r>
                <a:r>
                  <a:rPr lang="en-US" b="0" i="0" u="none" strike="noStrike" baseline="0" dirty="0"/>
                  <a:t>, a variable different from those representing the coordinates. For instance, if </a:t>
                </a:r>
                <a14:m>
                  <m:oMath xmlns:m="http://schemas.openxmlformats.org/officeDocument/2006/math">
                    <m:r>
                      <a:rPr lang="en-US" b="0" i="1" u="none" strike="noStrike" baseline="0" smtClean="0">
                        <a:latin typeface="Cambria Math" panose="02040503050406030204" pitchFamily="18" charset="0"/>
                      </a:rPr>
                      <m:t>(</m:t>
                    </m:r>
                    <m:r>
                      <a:rPr lang="en-US" b="0" i="1" u="none" strike="noStrike" baseline="0" smtClean="0">
                        <a:latin typeface="Cambria Math" panose="02040503050406030204" pitchFamily="18" charset="0"/>
                      </a:rPr>
                      <m:t>𝑥</m:t>
                    </m:r>
                    <m:r>
                      <a:rPr lang="en-US" b="0" i="1" u="none" strike="noStrike" baseline="0" smtClean="0">
                        <a:latin typeface="Cambria Math" panose="02040503050406030204" pitchFamily="18" charset="0"/>
                      </a:rPr>
                      <m:t>,</m:t>
                    </m:r>
                    <m:r>
                      <a:rPr lang="en-US" b="0" i="1" u="none" strike="noStrike" baseline="0" smtClean="0">
                        <a:latin typeface="Cambria Math" panose="02040503050406030204" pitchFamily="18" charset="0"/>
                      </a:rPr>
                      <m:t>𝑦</m:t>
                    </m:r>
                    <m:r>
                      <a:rPr lang="en-US" b="0" i="1" u="none" strike="noStrike" baseline="0" smtClean="0">
                        <a:latin typeface="Cambria Math" panose="02040503050406030204" pitchFamily="18" charset="0"/>
                      </a:rPr>
                      <m:t>)</m:t>
                    </m:r>
                  </m:oMath>
                </a14:m>
                <a:r>
                  <a:rPr lang="en-US" b="0" i="0" u="none" strike="noStrike" baseline="0" dirty="0"/>
                  <a:t> denotes the position of a thrown object, both </a:t>
                </a:r>
                <a14:m>
                  <m:oMath xmlns:m="http://schemas.openxmlformats.org/officeDocument/2006/math">
                    <m:r>
                      <a:rPr lang="en-US" b="0" i="1" u="none" strike="noStrike" baseline="0" smtClean="0">
                        <a:latin typeface="Cambria Math" panose="02040503050406030204" pitchFamily="18" charset="0"/>
                      </a:rPr>
                      <m:t>𝑥</m:t>
                    </m:r>
                  </m:oMath>
                </a14:m>
                <a:r>
                  <a:rPr lang="en-US" b="0" i="1" u="none" strike="noStrike" baseline="0" dirty="0"/>
                  <a:t> </a:t>
                </a:r>
                <a:r>
                  <a:rPr lang="en-US" b="0" i="0" u="none" strike="noStrike" baseline="0" dirty="0"/>
                  <a:t>and </a:t>
                </a:r>
                <a14:m>
                  <m:oMath xmlns:m="http://schemas.openxmlformats.org/officeDocument/2006/math">
                    <m:r>
                      <a:rPr lang="en-US" b="0" i="1" u="none" strike="noStrike" baseline="0" smtClean="0">
                        <a:latin typeface="Cambria Math" panose="02040503050406030204" pitchFamily="18" charset="0"/>
                      </a:rPr>
                      <m:t>𝑦</m:t>
                    </m:r>
                  </m:oMath>
                </a14:m>
                <a:r>
                  <a:rPr lang="en-US" b="0" i="1" u="none" strike="noStrike" baseline="0" dirty="0"/>
                  <a:t> </a:t>
                </a:r>
                <a:r>
                  <a:rPr lang="en-US" b="0" i="0" u="none" strike="noStrike" baseline="0" dirty="0"/>
                  <a:t>may be thought of as functions of a third variable </a:t>
                </a:r>
                <a14:m>
                  <m:oMath xmlns:m="http://schemas.openxmlformats.org/officeDocument/2006/math">
                    <m:r>
                      <a:rPr lang="en-US" b="0" i="1" u="none" strike="noStrike" baseline="0" smtClean="0">
                        <a:latin typeface="Cambria Math" panose="02040503050406030204" pitchFamily="18" charset="0"/>
                      </a:rPr>
                      <m:t>𝑡</m:t>
                    </m:r>
                  </m:oMath>
                </a14:m>
                <a:r>
                  <a:rPr lang="en-US" b="0" i="0" u="none" strike="noStrike" baseline="0" dirty="0"/>
                  <a:t>, representing time.</a:t>
                </a:r>
              </a:p>
              <a:p>
                <a:pPr algn="l"/>
                <a:r>
                  <a:rPr lang="en-US" b="0" i="0" u="none" strike="noStrike" baseline="0" dirty="0"/>
                  <a:t>If we have determined exactly how </a:t>
                </a:r>
                <a14:m>
                  <m:oMath xmlns:m="http://schemas.openxmlformats.org/officeDocument/2006/math">
                    <m:r>
                      <a:rPr lang="en-US" b="0" i="1" u="none" strike="noStrike" baseline="0" smtClean="0">
                        <a:latin typeface="Cambria Math" panose="02040503050406030204" pitchFamily="18" charset="0"/>
                      </a:rPr>
                      <m:t>𝑥</m:t>
                    </m:r>
                  </m:oMath>
                </a14:m>
                <a:r>
                  <a:rPr lang="en-US" b="0" i="1" u="none" strike="noStrike" baseline="0" dirty="0"/>
                  <a:t> </a:t>
                </a:r>
                <a:r>
                  <a:rPr lang="en-US" b="0" i="0" u="none" strike="noStrike" baseline="0" dirty="0"/>
                  <a:t>and </a:t>
                </a:r>
                <a14:m>
                  <m:oMath xmlns:m="http://schemas.openxmlformats.org/officeDocument/2006/math">
                    <m:r>
                      <a:rPr lang="en-US" b="0" i="1" u="none" strike="noStrike" baseline="0" smtClean="0">
                        <a:latin typeface="Cambria Math" panose="02040503050406030204" pitchFamily="18" charset="0"/>
                      </a:rPr>
                      <m:t>𝑦</m:t>
                    </m:r>
                  </m:oMath>
                </a14:m>
                <a:r>
                  <a:rPr lang="en-US" b="0" i="1" u="none" strike="noStrike" baseline="0" dirty="0"/>
                  <a:t> </a:t>
                </a:r>
                <a:r>
                  <a:rPr lang="en-US" b="0" i="0" u="none" strike="noStrike" baseline="0" dirty="0"/>
                  <a:t>depend on </a:t>
                </a:r>
                <a14:m>
                  <m:oMath xmlns:m="http://schemas.openxmlformats.org/officeDocument/2006/math">
                    <m:r>
                      <a:rPr lang="en-US" b="0" i="1" u="none" strike="noStrike" baseline="0" smtClean="0">
                        <a:latin typeface="Cambria Math" panose="02040503050406030204" pitchFamily="18" charset="0"/>
                      </a:rPr>
                      <m:t>𝑡</m:t>
                    </m:r>
                  </m:oMath>
                </a14:m>
                <a:r>
                  <a:rPr lang="en-US" b="0" i="0" u="none" strike="noStrike" baseline="0" dirty="0"/>
                  <a:t>, so that</a:t>
                </a:r>
              </a:p>
              <a:p>
                <a:pPr algn="ctr"/>
                <a14:m>
                  <m:oMath xmlns:m="http://schemas.openxmlformats.org/officeDocument/2006/math">
                    <m:r>
                      <a:rPr lang="en-US" b="0" i="1" u="none" strike="noStrike" baseline="0" smtClean="0">
                        <a:latin typeface="Cambria Math" panose="02040503050406030204" pitchFamily="18" charset="0"/>
                      </a:rPr>
                      <m:t>𝑥</m:t>
                    </m:r>
                    <m:r>
                      <a:rPr lang="en-US" b="0" i="1" u="none" strike="noStrike" baseline="0" smtClean="0">
                        <a:latin typeface="Cambria Math" panose="02040503050406030204" pitchFamily="18" charset="0"/>
                      </a:rPr>
                      <m:t>=</m:t>
                    </m:r>
                    <m:r>
                      <a:rPr lang="en-US" b="0" i="1" u="none" strike="noStrike" baseline="0" smtClean="0">
                        <a:latin typeface="Cambria Math" panose="02040503050406030204" pitchFamily="18" charset="0"/>
                      </a:rPr>
                      <m:t>𝑓</m:t>
                    </m:r>
                    <m:r>
                      <a:rPr lang="en-US" b="0" i="1" u="none" strike="noStrike" baseline="0" smtClean="0">
                        <a:latin typeface="Cambria Math" panose="02040503050406030204" pitchFamily="18" charset="0"/>
                      </a:rPr>
                      <m:t>(</m:t>
                    </m:r>
                    <m:r>
                      <a:rPr lang="en-US" b="0" i="1" u="none" strike="noStrike" baseline="0" smtClean="0">
                        <a:latin typeface="Cambria Math" panose="02040503050406030204" pitchFamily="18" charset="0"/>
                      </a:rPr>
                      <m:t>𝑡</m:t>
                    </m:r>
                    <m:r>
                      <a:rPr lang="en-US" b="0" i="1" u="none" strike="noStrike" baseline="0" smtClean="0">
                        <a:latin typeface="Cambria Math" panose="02040503050406030204" pitchFamily="18" charset="0"/>
                      </a:rPr>
                      <m:t>)</m:t>
                    </m:r>
                  </m:oMath>
                </a14:m>
                <a:r>
                  <a:rPr lang="fr-FR" b="0" i="1" u="none" strike="noStrike" baseline="0" dirty="0"/>
                  <a:t>  </a:t>
                </a:r>
                <a:r>
                  <a:rPr lang="fr-FR" b="0" i="0" u="none" strike="noStrike" baseline="0" dirty="0"/>
                  <a:t>and  </a:t>
                </a:r>
                <a14:m>
                  <m:oMath xmlns:m="http://schemas.openxmlformats.org/officeDocument/2006/math">
                    <m:r>
                      <a:rPr lang="en-US" b="0" i="1" u="none" strike="noStrike" baseline="0" smtClean="0">
                        <a:latin typeface="Cambria Math" panose="02040503050406030204" pitchFamily="18" charset="0"/>
                      </a:rPr>
                      <m:t>𝑦</m:t>
                    </m:r>
                    <m:r>
                      <a:rPr lang="en-US" b="0" i="1" u="none" strike="noStrike" baseline="0" smtClean="0">
                        <a:latin typeface="Cambria Math" panose="02040503050406030204" pitchFamily="18" charset="0"/>
                      </a:rPr>
                      <m:t>=</m:t>
                    </m:r>
                    <m:r>
                      <a:rPr lang="en-US" b="0" i="1" u="none" strike="noStrike" baseline="0" smtClean="0">
                        <a:latin typeface="Cambria Math" panose="02040503050406030204" pitchFamily="18" charset="0"/>
                      </a:rPr>
                      <m:t>𝑔</m:t>
                    </m:r>
                    <m:r>
                      <a:rPr lang="en-US" b="0" i="1" u="none" strike="noStrike" baseline="0" smtClean="0">
                        <a:latin typeface="Cambria Math" panose="02040503050406030204" pitchFamily="18" charset="0"/>
                      </a:rPr>
                      <m:t>(</m:t>
                    </m:r>
                    <m:r>
                      <a:rPr lang="en-US" b="0" i="1" u="none" strike="noStrike" baseline="0" smtClean="0">
                        <a:latin typeface="Cambria Math" panose="02040503050406030204" pitchFamily="18" charset="0"/>
                      </a:rPr>
                      <m:t>𝑡</m:t>
                    </m:r>
                    <m:r>
                      <a:rPr lang="en-US" b="0" i="1" u="none" strike="noStrike" baseline="0" smtClean="0">
                        <a:latin typeface="Cambria Math" panose="02040503050406030204" pitchFamily="18" charset="0"/>
                      </a:rPr>
                      <m:t>)</m:t>
                    </m:r>
                  </m:oMath>
                </a14:m>
                <a:endParaRPr lang="fr-FR" b="0" i="0" u="none" strike="noStrike" baseline="0" dirty="0"/>
              </a:p>
              <a:p>
                <a:r>
                  <a:rPr lang="en-US" b="0" i="0" u="none" strike="noStrike" baseline="0" dirty="0"/>
                  <a:t>for some functions </a:t>
                </a:r>
                <a14:m>
                  <m:oMath xmlns:m="http://schemas.openxmlformats.org/officeDocument/2006/math">
                    <m:r>
                      <a:rPr lang="en-US" b="0" i="1" u="none" strike="noStrike" baseline="0" smtClean="0">
                        <a:latin typeface="Cambria Math" panose="02040503050406030204" pitchFamily="18" charset="0"/>
                      </a:rPr>
                      <m:t>𝑓</m:t>
                    </m:r>
                    <m:r>
                      <a:rPr lang="en-US" b="0" i="0" u="none" strike="noStrike" baseline="0" smtClean="0">
                        <a:latin typeface="Cambria Math" panose="02040503050406030204" pitchFamily="18" charset="0"/>
                      </a:rPr>
                      <m:t> </m:t>
                    </m:r>
                  </m:oMath>
                </a14:m>
                <a:r>
                  <a:rPr lang="en-US" b="0" i="0" u="none" strike="noStrike" baseline="0" dirty="0"/>
                  <a:t>and </a:t>
                </a:r>
                <a14:m>
                  <m:oMath xmlns:m="http://schemas.openxmlformats.org/officeDocument/2006/math">
                    <m:r>
                      <a:rPr lang="en-US" b="0" i="1" u="none" strike="noStrike" baseline="0" smtClean="0">
                        <a:latin typeface="Cambria Math" panose="02040503050406030204" pitchFamily="18" charset="0"/>
                      </a:rPr>
                      <m:t>𝑔</m:t>
                    </m:r>
                  </m:oMath>
                </a14:m>
                <a:r>
                  <a:rPr lang="en-US" b="0" i="0" u="none" strike="noStrike" baseline="0" dirty="0"/>
                  <a:t>, we have determined </a:t>
                </a:r>
                <a:r>
                  <a:rPr lang="en-US" b="1" i="0" u="none" strike="noStrike" baseline="0" dirty="0"/>
                  <a:t>parametric equations </a:t>
                </a:r>
                <a:r>
                  <a:rPr lang="en-US" b="0" i="0" u="none" strike="noStrike" baseline="0" dirty="0"/>
                  <a:t>for the curve traced out by </a:t>
                </a:r>
                <a14:m>
                  <m:oMath xmlns:m="http://schemas.openxmlformats.org/officeDocument/2006/math">
                    <m:r>
                      <a:rPr lang="en-US" b="0" i="1" u="none" strike="noStrike" baseline="0" smtClean="0">
                        <a:latin typeface="Cambria Math" panose="02040503050406030204" pitchFamily="18" charset="0"/>
                      </a:rPr>
                      <m:t>(</m:t>
                    </m:r>
                    <m:r>
                      <a:rPr lang="en-US" b="0" i="1" u="none" strike="noStrike" baseline="0" smtClean="0">
                        <a:latin typeface="Cambria Math" panose="02040503050406030204" pitchFamily="18" charset="0"/>
                      </a:rPr>
                      <m:t>𝑥</m:t>
                    </m:r>
                    <m:r>
                      <a:rPr lang="en-US" b="0" i="1" u="none" strike="noStrike" baseline="0" smtClean="0">
                        <a:latin typeface="Cambria Math" panose="02040503050406030204" pitchFamily="18" charset="0"/>
                      </a:rPr>
                      <m:t>,</m:t>
                    </m:r>
                    <m:r>
                      <a:rPr lang="en-US" b="0" i="1" u="none" strike="noStrike" baseline="0" smtClean="0">
                        <a:latin typeface="Cambria Math" panose="02040503050406030204" pitchFamily="18" charset="0"/>
                      </a:rPr>
                      <m:t>𝑦</m:t>
                    </m:r>
                    <m:r>
                      <a:rPr lang="en-US" b="0" i="1" u="none" strike="noStrike" baseline="0" smtClean="0">
                        <a:latin typeface="Cambria Math" panose="02040503050406030204" pitchFamily="18" charset="0"/>
                      </a:rPr>
                      <m:t>)</m:t>
                    </m:r>
                  </m:oMath>
                </a14:m>
                <a:r>
                  <a:rPr lang="en-US" b="0" i="0" u="none" strike="noStrike" baseline="0" dirty="0"/>
                  <a:t>.</a:t>
                </a:r>
                <a:endParaRPr sz="4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1455" t="-2086" r="-2255"/>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Eliminating the Parameter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Sketch the graph described by the parametric equations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oMath>
                </a14:m>
                <a:r>
                  <a:rPr sz="280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=5</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oMath>
                </a14:m>
                <a:r>
                  <a:rPr sz="2800"/>
                  <a:t> for </a:t>
                </a:r>
                <a14:m>
                  <m:oMath xmlns:m="http://schemas.openxmlformats.org/officeDocument/2006/math">
                    <m:r>
                      <a:rPr>
                        <a:latin typeface="Cambria Math" panose="02040503050406030204" pitchFamily="18" charset="0"/>
                      </a:rPr>
                      <m:t>0≤</m:t>
                    </m:r>
                    <m:r>
                      <a:rPr>
                        <a:latin typeface="Cambria Math" panose="02040503050406030204" pitchFamily="18" charset="0"/>
                      </a:rPr>
                      <m:t>𝜃</m:t>
                    </m:r>
                    <m:r>
                      <a:rPr>
                        <a:latin typeface="Cambria Math" panose="02040503050406030204" pitchFamily="18" charset="0"/>
                      </a:rPr>
                      <m:t>≤2</m:t>
                    </m:r>
                    <m:r>
                      <a:rPr>
                        <a:latin typeface="Cambria Math" panose="02040503050406030204" pitchFamily="18" charset="0"/>
                      </a:rPr>
                      <m:t>𝜋</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444"/>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Eliminating the Parameter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We have many ways of determining the shape of this curve. One way is to recognize the equations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=5</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oMath>
                </a14:m>
                <a:r>
                  <a:rPr sz="2800" dirty="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=5</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oMath>
                </a14:m>
                <a:r>
                  <a:rPr sz="2800" dirty="0"/>
                  <a:t> as specific instances of the formulas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𝑟</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oMath>
                </a14:m>
                <a:r>
                  <a:rPr sz="2800" dirty="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𝑟</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oMath>
                </a14:m>
                <a:r>
                  <a:rPr sz="2800" dirty="0"/>
                  <a:t> that relate rectangular and polar coordinates. If we make this connection, we see immediately that </a:t>
                </a:r>
                <a14:m>
                  <m:oMath xmlns:m="http://schemas.openxmlformats.org/officeDocument/2006/math">
                    <m:r>
                      <a:rPr>
                        <a:latin typeface="Cambria Math" panose="02040503050406030204" pitchFamily="18" charset="0"/>
                      </a:rPr>
                      <m:t>𝑟</m:t>
                    </m:r>
                    <m:r>
                      <a:rPr>
                        <a:latin typeface="Cambria Math" panose="02040503050406030204" pitchFamily="18" charset="0"/>
                      </a:rPr>
                      <m:t>=5</m:t>
                    </m:r>
                  </m:oMath>
                </a14:m>
                <a:r>
                  <a:rPr sz="2800" dirty="0"/>
                  <a:t> and the curve is thus a circle of radius </a:t>
                </a:r>
                <a:r>
                  <a:rPr sz="2800" dirty="0">
                    <a:latin typeface="Cambria Math"/>
                  </a:rPr>
                  <a:t>5</a:t>
                </a:r>
                <a:r>
                  <a:rPr sz="2800" dirty="0"/>
                  <a:t> centered at the origin.</a:t>
                </a:r>
              </a:p>
              <a:p>
                <a:pPr algn="ctr"/>
                <a:r>
                  <a:rPr dirty="0"/>
                  <a:t>​</a:t>
                </a:r>
              </a:p>
              <a:p>
                <a:pPr algn="l"/>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Eliminating the Parameter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But we don't have to rely on this insight in order to obtain the answer. Another approach is to eliminate the parameter as in the last example, and again we have several options. One is to solve for </a:t>
                </a:r>
                <a14:m>
                  <m:oMath xmlns:m="http://schemas.openxmlformats.org/officeDocument/2006/math">
                    <m:r>
                      <a:rPr>
                        <a:latin typeface="Cambria Math" panose="02040503050406030204" pitchFamily="18" charset="0"/>
                      </a:rPr>
                      <m:t>𝜃</m:t>
                    </m:r>
                  </m:oMath>
                </a14:m>
                <a:r>
                  <a:rPr sz="2800" dirty="0"/>
                  <a:t> in one equation and substitute the result in the other equation</a:t>
                </a:r>
                <a:r>
                  <a:rPr lang="en-US" sz="2800" dirty="0"/>
                  <a:t>.</a:t>
                </a:r>
                <a:endParaRPr sz="2800" dirty="0"/>
              </a:p>
              <a:p>
                <a:pPr algn="ctr"/>
                <a:r>
                  <a:rPr dirty="0"/>
                  <a:t>​</a:t>
                </a:r>
              </a:p>
              <a:p>
                <a:pPr algn="l"/>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812120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Eliminating the Parameter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The process for </a:t>
                </a:r>
                <a14:m>
                  <m:oMath xmlns:m="http://schemas.openxmlformats.org/officeDocument/2006/math">
                    <m:r>
                      <a:rPr lang="en-US" sz="2800" b="0" i="1" smtClean="0">
                        <a:latin typeface="Cambria Math" panose="02040503050406030204" pitchFamily="18" charset="0"/>
                      </a:rPr>
                      <m:t>0&lt;</m:t>
                    </m:r>
                    <m:r>
                      <a:rPr lang="en-US" sz="2800" b="0" i="1" smtClean="0">
                        <a:latin typeface="Cambria Math" panose="02040503050406030204" pitchFamily="18" charset="0"/>
                        <a:ea typeface="Cambria Math" panose="02040503050406030204" pitchFamily="18" charset="0"/>
                      </a:rPr>
                      <m:t>𝜃</m:t>
                    </m:r>
                    <m:r>
                      <a:rPr lang="en-US" sz="2800" b="0" i="1" smtClean="0">
                        <a:latin typeface="Cambria Math" panose="02040503050406030204" pitchFamily="18" charset="0"/>
                        <a:ea typeface="Cambria Math" panose="02040503050406030204" pitchFamily="18" charset="0"/>
                      </a:rPr>
                      <m:t>&lt;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𝜋</m:t>
                        </m:r>
                      </m:num>
                      <m:den>
                        <m:r>
                          <a:rPr lang="en-US" sz="2800" b="0" i="1" smtClean="0">
                            <a:latin typeface="Cambria Math" panose="02040503050406030204" pitchFamily="18" charset="0"/>
                            <a:ea typeface="Cambria Math" panose="02040503050406030204" pitchFamily="18" charset="0"/>
                          </a:rPr>
                          <m:t>2</m:t>
                        </m:r>
                      </m:den>
                    </m:f>
                  </m:oMath>
                </a14:m>
                <a:r>
                  <a:rPr lang="en-US" sz="2800" dirty="0"/>
                  <a:t> is as follows:</a:t>
                </a:r>
              </a:p>
              <a:p>
                <a:pPr>
                  <a:defRPr sz="2800"/>
                </a:pPr>
                <a:endParaRPr lang="en-US" sz="2800" dirty="0"/>
              </a:p>
              <a:p>
                <a:pPr algn="ctr"/>
                <a:r>
                  <a:rPr lang="en-US" dirty="0"/>
                  <a:t>​</a:t>
                </a:r>
              </a:p>
              <a:p>
                <a:pPr algn="l"/>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74519083"/>
                  </p:ext>
                </p:extLst>
              </p:nvPr>
            </p:nvGraphicFramePr>
            <p:xfrm>
              <a:off x="838200" y="2057400"/>
              <a:ext cx="3657600" cy="2261744"/>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746634">
                    <a:tc>
                      <a:txBody>
                        <a:bodyPr/>
                        <a:lstStyle/>
                        <a:p>
                          <a:pPr algn="r">
                            <a:defRPr sz="1600"/>
                          </a:pPr>
                          <a:r>
                            <a:rPr sz="2800" dirty="0"/>
                            <a:t>​</a:t>
                          </a:r>
                          <a14:m>
                            <m:oMath xmlns:m="http://schemas.openxmlformats.org/officeDocument/2006/math">
                              <m:r>
                                <a:rPr sz="2800">
                                  <a:latin typeface="Cambria Math"/>
                                </a:rPr>
                                <m:t>𝑦</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=5</m:t>
                              </m:r>
                              <m:func>
                                <m:funcPr>
                                  <m:ctrlPr>
                                    <a:rPr sz="2800" i="1">
                                      <a:latin typeface="Cambria Math" panose="02040503050406030204" pitchFamily="18" charset="0"/>
                                    </a:rPr>
                                  </m:ctrlPr>
                                </m:funcPr>
                                <m:fName>
                                  <m:r>
                                    <m:rPr>
                                      <m:sty m:val="p"/>
                                    </m:rPr>
                                    <a:rPr sz="2800">
                                      <a:latin typeface="Cambria Math"/>
                                    </a:rPr>
                                    <m:t>sin</m:t>
                                  </m:r>
                                </m:fName>
                                <m:e>
                                  <m:r>
                                    <a:rPr sz="2800">
                                      <a:latin typeface="Cambria Math"/>
                                    </a:rPr>
                                    <m:t>𝜃</m:t>
                                  </m:r>
                                </m:e>
                              </m:func>
                            </m:oMath>
                          </a14:m>
                          <a:endParaRPr sz="2800" dirty="0"/>
                        </a:p>
                      </a:txBody>
                      <a:tcPr marL="36576" marR="36576" marT="36576" marB="36576" anchor="ctr"/>
                    </a:tc>
                    <a:extLst>
                      <a:ext uri="{0D108BD9-81ED-4DB2-BD59-A6C34878D82A}">
                        <a16:rowId xmlns:a16="http://schemas.microsoft.com/office/drawing/2014/main" val="10000"/>
                      </a:ext>
                    </a:extLst>
                  </a:tr>
                  <a:tr h="803338">
                    <a:tc>
                      <a:txBody>
                        <a:bodyPr/>
                        <a:lstStyle/>
                        <a:p>
                          <a:pPr algn="r">
                            <a:defRPr sz="1600"/>
                          </a:pPr>
                          <a:r>
                            <a:rPr sz="2800" dirty="0"/>
                            <a:t>​</a:t>
                          </a:r>
                          <a14:m>
                            <m:oMath xmlns:m="http://schemas.openxmlformats.org/officeDocument/2006/math">
                              <m:r>
                                <m:rPr>
                                  <m:sty m:val="p"/>
                                </m:rPr>
                                <a:rPr sz="2800">
                                  <a:latin typeface="Cambria Math"/>
                                </a:rPr>
                                <m:t>sin</m:t>
                              </m:r>
                              <m:r>
                                <a:rPr sz="2800">
                                  <a:latin typeface="Cambria Math"/>
                                </a:rPr>
                                <m:t>⁡</m:t>
                              </m:r>
                              <m:r>
                                <a:rPr sz="2800">
                                  <a:latin typeface="Cambria Math"/>
                                </a:rPr>
                                <m:t>𝜃</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𝑦</m:t>
                                  </m:r>
                                </m:num>
                                <m:den>
                                  <m:r>
                                    <a:rPr sz="2800">
                                      <a:latin typeface="Cambria Math"/>
                                    </a:rPr>
                                    <m:t>5</m:t>
                                  </m:r>
                                </m:den>
                              </m:f>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𝜃</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unc>
                                <m:funcPr>
                                  <m:ctrlPr>
                                    <a:rPr sz="2800" i="1">
                                      <a:latin typeface="Cambria Math" panose="02040503050406030204" pitchFamily="18" charset="0"/>
                                    </a:rPr>
                                  </m:ctrlPr>
                                </m:funcPr>
                                <m:fName>
                                  <m:sSup>
                                    <m:sSupPr>
                                      <m:ctrlPr>
                                        <a:rPr sz="2800" i="1">
                                          <a:latin typeface="Cambria Math" panose="02040503050406030204" pitchFamily="18" charset="0"/>
                                        </a:rPr>
                                      </m:ctrlPr>
                                    </m:sSupPr>
                                    <m:e>
                                      <m:r>
                                        <m:rPr>
                                          <m:sty m:val="p"/>
                                        </m:rPr>
                                        <a:rPr sz="2800">
                                          <a:latin typeface="Cambria Math"/>
                                        </a:rPr>
                                        <m:t>sin</m:t>
                                      </m:r>
                                    </m:e>
                                    <m:sup>
                                      <m:r>
                                        <a:rPr sz="2800">
                                          <a:latin typeface="Cambria Math"/>
                                        </a:rPr>
                                        <m:t>−1</m:t>
                                      </m:r>
                                    </m:sup>
                                  </m:sSup>
                                </m:fName>
                                <m:e>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𝑦</m:t>
                                          </m:r>
                                        </m:num>
                                        <m:den>
                                          <m:r>
                                            <a:rPr sz="2800">
                                              <a:latin typeface="Cambria Math"/>
                                            </a:rPr>
                                            <m:t>5</m:t>
                                          </m:r>
                                        </m:den>
                                      </m:f>
                                    </m:e>
                                  </m:d>
                                </m:e>
                              </m:func>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74519083"/>
                  </p:ext>
                </p:extLst>
              </p:nvPr>
            </p:nvGraphicFramePr>
            <p:xfrm>
              <a:off x="838200" y="2057400"/>
              <a:ext cx="3657600" cy="2261744"/>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746634">
                    <a:tc>
                      <a:txBody>
                        <a:bodyPr/>
                        <a:lstStyle/>
                        <a:p>
                          <a:endParaRPr lang="en-US"/>
                        </a:p>
                      </a:txBody>
                      <a:tcPr marL="36576" marR="36576" marT="36576" marB="36576" anchor="ctr">
                        <a:blipFill>
                          <a:blip r:embed="rId3"/>
                          <a:stretch>
                            <a:fillRect r="-167111" b="-213008"/>
                          </a:stretch>
                        </a:blipFill>
                      </a:tcPr>
                    </a:tc>
                    <a:tc>
                      <a:txBody>
                        <a:bodyPr/>
                        <a:lstStyle/>
                        <a:p>
                          <a:endParaRPr lang="en-US"/>
                        </a:p>
                      </a:txBody>
                      <a:tcPr marL="36576" marR="36576" marT="36576" marB="36576" anchor="ctr">
                        <a:blipFill>
                          <a:blip r:embed="rId3"/>
                          <a:stretch>
                            <a:fillRect l="-59840" b="-213008"/>
                          </a:stretch>
                        </a:blipFill>
                      </a:tcPr>
                    </a:tc>
                    <a:extLst>
                      <a:ext uri="{0D108BD9-81ED-4DB2-BD59-A6C34878D82A}">
                        <a16:rowId xmlns:a16="http://schemas.microsoft.com/office/drawing/2014/main" val="10000"/>
                      </a:ext>
                    </a:extLst>
                  </a:tr>
                  <a:tr h="803338">
                    <a:tc>
                      <a:txBody>
                        <a:bodyPr/>
                        <a:lstStyle/>
                        <a:p>
                          <a:endParaRPr lang="en-US"/>
                        </a:p>
                      </a:txBody>
                      <a:tcPr marL="36576" marR="36576" marT="36576" marB="36576" anchor="ctr">
                        <a:blipFill>
                          <a:blip r:embed="rId3"/>
                          <a:stretch>
                            <a:fillRect t="-93182" r="-167111" b="-98485"/>
                          </a:stretch>
                        </a:blipFill>
                      </a:tcPr>
                    </a:tc>
                    <a:tc>
                      <a:txBody>
                        <a:bodyPr/>
                        <a:lstStyle/>
                        <a:p>
                          <a:endParaRPr lang="en-US"/>
                        </a:p>
                      </a:txBody>
                      <a:tcPr marL="36576" marR="36576" marT="36576" marB="36576" anchor="ctr">
                        <a:blipFill>
                          <a:blip r:embed="rId3"/>
                          <a:stretch>
                            <a:fillRect l="-59840" t="-93182" b="-98485"/>
                          </a:stretch>
                        </a:blipFill>
                      </a:tcPr>
                    </a:tc>
                    <a:extLst>
                      <a:ext uri="{0D108BD9-81ED-4DB2-BD59-A6C34878D82A}">
                        <a16:rowId xmlns:a16="http://schemas.microsoft.com/office/drawing/2014/main" val="10001"/>
                      </a:ext>
                    </a:extLst>
                  </a:tr>
                  <a:tr h="711772">
                    <a:tc>
                      <a:txBody>
                        <a:bodyPr/>
                        <a:lstStyle/>
                        <a:p>
                          <a:endParaRPr lang="en-US"/>
                        </a:p>
                      </a:txBody>
                      <a:tcPr marL="36576" marR="36576" marT="36576" marB="36576" anchor="ctr">
                        <a:blipFill>
                          <a:blip r:embed="rId3"/>
                          <a:stretch>
                            <a:fillRect t="-217949" r="-167111" b="-11111"/>
                          </a:stretch>
                        </a:blipFill>
                      </a:tcPr>
                    </a:tc>
                    <a:tc>
                      <a:txBody>
                        <a:bodyPr/>
                        <a:lstStyle/>
                        <a:p>
                          <a:endParaRPr lang="en-US"/>
                        </a:p>
                      </a:txBody>
                      <a:tcPr marL="36576" marR="36576" marT="36576" marB="36576" anchor="ctr">
                        <a:blipFill>
                          <a:blip r:embed="rId3"/>
                          <a:stretch>
                            <a:fillRect l="-59840" t="-217949" b="-11111"/>
                          </a:stretch>
                        </a:blipFill>
                      </a:tcPr>
                    </a:tc>
                    <a:extLst>
                      <a:ext uri="{0D108BD9-81ED-4DB2-BD59-A6C34878D82A}">
                        <a16:rowId xmlns:a16="http://schemas.microsoft.com/office/drawing/2014/main" val="10002"/>
                      </a:ext>
                    </a:extLst>
                  </a:tr>
                </a:tbl>
              </a:graphicData>
            </a:graphic>
          </p:graphicFrame>
        </mc:Fallback>
      </mc:AlternateContent>
      <p:pic>
        <p:nvPicPr>
          <p:cNvPr id="5" name="Content Placeholder 4">
            <a:extLst>
              <a:ext uri="{FF2B5EF4-FFF2-40B4-BE49-F238E27FC236}">
                <a16:creationId xmlns:a16="http://schemas.microsoft.com/office/drawing/2014/main" id="{74741C0A-3E7F-4B5B-8788-815C27EB23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67300" y="1638300"/>
            <a:ext cx="2857500" cy="2857500"/>
          </a:xfrm>
          <a:prstGeom prst="rect">
            <a:avLst/>
          </a:prstGeom>
        </p:spPr>
      </p:pic>
      <p:pic>
        <p:nvPicPr>
          <p:cNvPr id="7" name="Picture 6">
            <a:extLst>
              <a:ext uri="{FF2B5EF4-FFF2-40B4-BE49-F238E27FC236}">
                <a16:creationId xmlns:a16="http://schemas.microsoft.com/office/drawing/2014/main" id="{B8BC13CA-977D-4C18-96D2-8AF835229476}"/>
              </a:ext>
            </a:extLst>
          </p:cNvPr>
          <p:cNvPicPr>
            <a:picLocks noChangeAspect="1"/>
          </p:cNvPicPr>
          <p:nvPr/>
        </p:nvPicPr>
        <p:blipFill>
          <a:blip r:embed="rId6"/>
          <a:stretch>
            <a:fillRect/>
          </a:stretch>
        </p:blipFill>
        <p:spPr>
          <a:xfrm>
            <a:off x="5736199" y="4267200"/>
            <a:ext cx="1579001" cy="749873"/>
          </a:xfrm>
          <a:prstGeom prst="rect">
            <a:avLst/>
          </a:prstGeom>
        </p:spPr>
      </p:pic>
    </p:spTree>
    <p:extLst>
      <p:ext uri="{BB962C8B-B14F-4D97-AF65-F5344CB8AC3E}">
        <p14:creationId xmlns:p14="http://schemas.microsoft.com/office/powerpoint/2010/main" val="1298372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Eliminating the Parameter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and so</a:t>
                </a:r>
                <a:endParaRPr lang="en-US" sz="2800" dirty="0"/>
              </a:p>
              <a:p>
                <a:endParaRPr sz="2800" dirty="0"/>
              </a:p>
              <a:p>
                <a:pPr marL="457200" lvl="1" indent="0">
                  <a:buNone/>
                </a:pPr>
                <a14:m>
                  <m:oMathPara xmlns:m="http://schemas.openxmlformats.org/officeDocument/2006/math">
                    <m:oMathParaPr>
                      <m:jc m:val="left"/>
                    </m:oMathParaPr>
                    <m:oMath xmlns:m="http://schemas.openxmlformats.org/officeDocument/2006/math">
                      <m:r>
                        <a:rPr>
                          <a:latin typeface="Cambria Math" panose="02040503050406030204" pitchFamily="18" charset="0"/>
                        </a:rPr>
                        <m:t>𝑥</m:t>
                      </m:r>
                      <m:r>
                        <a:rPr>
                          <a:latin typeface="Cambria Math" panose="02040503050406030204" pitchFamily="18" charset="0"/>
                        </a:rPr>
                        <m:t>=5</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𝑦</m:t>
                                          </m:r>
                                        </m:num>
                                        <m:den>
                                          <m:r>
                                            <a:rPr>
                                              <a:latin typeface="Cambria Math" panose="02040503050406030204" pitchFamily="18" charset="0"/>
                                            </a:rPr>
                                            <m:t>5</m:t>
                                          </m:r>
                                        </m:den>
                                      </m:f>
                                    </m:e>
                                  </m:d>
                                </m:e>
                              </m:func>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𝑥</m:t>
                          </m:r>
                        </m:e>
                      </m:phant>
                      <m:r>
                        <a:rPr>
                          <a:latin typeface="Cambria Math" panose="02040503050406030204" pitchFamily="18" charset="0"/>
                        </a:rPr>
                        <m:t>=5</m:t>
                      </m:r>
                      <m:d>
                        <m:dPr>
                          <m:ctrlPr>
                            <a:rPr i="1">
                              <a:latin typeface="Cambria Math" panose="02040503050406030204" pitchFamily="18" charset="0"/>
                            </a:rPr>
                          </m:ctrlPr>
                        </m:dPr>
                        <m:e>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25−</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e>
                              </m:rad>
                            </m:num>
                            <m:den>
                              <m:r>
                                <a:rPr>
                                  <a:latin typeface="Cambria Math" panose="02040503050406030204" pitchFamily="18" charset="0"/>
                                </a:rPr>
                                <m:t>5</m:t>
                              </m:r>
                            </m:den>
                          </m:f>
                        </m:e>
                      </m:d>
                    </m:oMath>
                  </m:oMathPara>
                </a14:m>
                <a:br>
                  <a:rPr dirty="0">
                    <a:latin typeface="Cambria Math" panose="02040503050406030204" pitchFamily="18" charset="0"/>
                  </a:rPr>
                </a:br>
                <a14:m>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𝑥</m:t>
                        </m:r>
                      </m:e>
                    </m:phant>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25−</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e>
                    </m:rad>
                  </m:oMath>
                </a14:m>
                <a:r>
                  <a:rPr lang="en-US" dirty="0"/>
                  <a:t>.</a:t>
                </a:r>
                <a:endParaRPr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5709A857-9588-4391-972A-8B68087415B0}"/>
              </a:ext>
            </a:extLst>
          </p:cNvPr>
          <p:cNvPicPr>
            <a:picLocks noChangeAspect="1"/>
          </p:cNvPicPr>
          <p:nvPr/>
        </p:nvPicPr>
        <p:blipFill>
          <a:blip r:embed="rId3"/>
          <a:stretch>
            <a:fillRect/>
          </a:stretch>
        </p:blipFill>
        <p:spPr>
          <a:xfrm>
            <a:off x="5646242" y="1752600"/>
            <a:ext cx="2049958" cy="2789162"/>
          </a:xfrm>
          <a:prstGeom prst="rect">
            <a:avLst/>
          </a:prstGeom>
        </p:spPr>
      </p:pic>
      <p:pic>
        <p:nvPicPr>
          <p:cNvPr id="9" name="Picture 8">
            <a:extLst>
              <a:ext uri="{FF2B5EF4-FFF2-40B4-BE49-F238E27FC236}">
                <a16:creationId xmlns:a16="http://schemas.microsoft.com/office/drawing/2014/main" id="{3B7A8DF2-A2D4-4C67-B18A-9D7BB9EE9B41}"/>
              </a:ext>
            </a:extLst>
          </p:cNvPr>
          <p:cNvPicPr>
            <a:picLocks noChangeAspect="1"/>
          </p:cNvPicPr>
          <p:nvPr/>
        </p:nvPicPr>
        <p:blipFill>
          <a:blip r:embed="rId4"/>
          <a:stretch>
            <a:fillRect/>
          </a:stretch>
        </p:blipFill>
        <p:spPr>
          <a:xfrm>
            <a:off x="5791200" y="4507927"/>
            <a:ext cx="1579001" cy="74987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Eliminating the Parameter (cont.)</a:t>
            </a:r>
          </a:p>
        </p:txBody>
      </p:sp>
      <p:sp>
        <p:nvSpPr>
          <p:cNvPr id="3" name="Text Placeholder 2"/>
          <p:cNvSpPr>
            <a:spLocks noGrp="1"/>
          </p:cNvSpPr>
          <p:nvPr>
            <p:ph type="body" sz="quarter" idx="10"/>
          </p:nvPr>
        </p:nvSpPr>
        <p:spPr/>
        <p:txBody>
          <a:bodyPr>
            <a:normAutofit/>
          </a:bodyPr>
          <a:lstStyle/>
          <a:p>
            <a:r>
              <a:rPr sz="2800" dirty="0"/>
              <a:t>This last equation is more meaningful if we square both sides and rearrange terms slightly</a:t>
            </a:r>
            <a:r>
              <a:rPr lang="en-US" sz="2800" dirty="0"/>
              <a:t>.</a:t>
            </a:r>
          </a:p>
          <a:p>
            <a:endParaRPr lang="en-US" dirty="0"/>
          </a:p>
          <a:p>
            <a:endParaRPr lang="en-US" sz="2800" dirty="0"/>
          </a:p>
          <a:p>
            <a:endParaRPr sz="2800" dirty="0"/>
          </a:p>
          <a:p>
            <a:pPr algn="ctr"/>
            <a:r>
              <a:rPr dirty="0"/>
              <a:t>​</a:t>
            </a:r>
          </a:p>
          <a:p>
            <a:pPr algn="l"/>
            <a:r>
              <a:rPr sz="2800" dirty="0"/>
              <a:t>Using this method, we arrive at the rectangular form for the equation of a circle of radius </a:t>
            </a:r>
            <a:r>
              <a:rPr sz="2800" dirty="0">
                <a:latin typeface="Cambria Math"/>
              </a:rPr>
              <a:t>5</a:t>
            </a:r>
            <a:r>
              <a:rPr sz="2800" dirty="0"/>
              <a:t> centered at the origin.</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242194328"/>
                  </p:ext>
                </p:extLst>
              </p:nvPr>
            </p:nvGraphicFramePr>
            <p:xfrm>
              <a:off x="2400300" y="2057400"/>
              <a:ext cx="4343400" cy="1828800"/>
            </p:xfrm>
            <a:graphic>
              <a:graphicData uri="http://schemas.openxmlformats.org/drawingml/2006/table">
                <a:tbl>
                  <a:tblPr firstRow="1" bandRow="1">
                    <a:tableStyleId>{2D5ABB26-0587-4C30-8999-92F81FD0307C}</a:tableStyleId>
                  </a:tblPr>
                  <a:tblGrid>
                    <a:gridCol w="16764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609600">
                    <a:tc>
                      <a:txBody>
                        <a:bodyPr/>
                        <a:lstStyle/>
                        <a:p>
                          <a:pPr algn="r">
                            <a:defRPr sz="1600"/>
                          </a:pPr>
                          <a:r>
                            <a:rPr sz="2800"/>
                            <a:t>​</a:t>
                          </a:r>
                          <a14:m>
                            <m:oMath xmlns:m="http://schemas.openxmlformats.org/officeDocument/2006/math">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ad>
                                <m:radPr>
                                  <m:degHide m:val="on"/>
                                  <m:ctrlPr>
                                    <a:rPr sz="2800" i="1">
                                      <a:latin typeface="Cambria Math" panose="02040503050406030204" pitchFamily="18" charset="0"/>
                                    </a:rPr>
                                  </m:ctrlPr>
                                </m:radPr>
                                <m:deg/>
                                <m:e>
                                  <m:r>
                                    <a:rPr sz="2800">
                                      <a:latin typeface="Cambria Math"/>
                                    </a:rPr>
                                    <m:t>25−</m:t>
                                  </m:r>
                                  <m:sSup>
                                    <m:sSupPr>
                                      <m:ctrlPr>
                                        <a:rPr sz="2800" i="1">
                                          <a:latin typeface="Cambria Math" panose="02040503050406030204" pitchFamily="18" charset="0"/>
                                        </a:rPr>
                                      </m:ctrlPr>
                                    </m:sSupPr>
                                    <m:e>
                                      <m:r>
                                        <a:rPr sz="2800">
                                          <a:latin typeface="Cambria Math"/>
                                        </a:rPr>
                                        <m:t>𝑦</m:t>
                                      </m:r>
                                    </m:e>
                                    <m:sup>
                                      <m:r>
                                        <a:rPr sz="2800">
                                          <a:latin typeface="Cambria Math"/>
                                        </a:rPr>
                                        <m:t>2</m:t>
                                      </m:r>
                                    </m:sup>
                                  </m:sSup>
                                </m:e>
                              </m:rad>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a:t>​</a:t>
                          </a:r>
                          <a14:m>
                            <m:oMath xmlns:m="http://schemas.openxmlformats.org/officeDocument/2006/math">
                              <m:sSup>
                                <m:sSupPr>
                                  <m:ctrlPr>
                                    <a:rPr sz="2800" i="1">
                                      <a:latin typeface="Cambria Math" panose="02040503050406030204" pitchFamily="18" charset="0"/>
                                    </a:rPr>
                                  </m:ctrlPr>
                                </m:sSupPr>
                                <m:e>
                                  <m:r>
                                    <a:rPr sz="2800">
                                      <a:latin typeface="Cambria Math"/>
                                    </a:rPr>
                                    <m:t>𝑥</m:t>
                                  </m:r>
                                </m:e>
                                <m:sup>
                                  <m:r>
                                    <a:rPr sz="2800">
                                      <a:latin typeface="Cambria Math"/>
                                    </a:rPr>
                                    <m:t>2</m:t>
                                  </m:r>
                                </m:sup>
                              </m:sSup>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=25−</m:t>
                              </m:r>
                              <m:sSup>
                                <m:sSupPr>
                                  <m:ctrlPr>
                                    <a:rPr sz="2800" i="1">
                                      <a:latin typeface="Cambria Math" panose="02040503050406030204" pitchFamily="18" charset="0"/>
                                    </a:rPr>
                                  </m:ctrlPr>
                                </m:sSupPr>
                                <m:e>
                                  <m:r>
                                    <a:rPr sz="2800">
                                      <a:latin typeface="Cambria Math"/>
                                    </a:rPr>
                                    <m:t>𝑦</m:t>
                                  </m:r>
                                </m:e>
                                <m:sup>
                                  <m:r>
                                    <a:rPr sz="2800">
                                      <a:latin typeface="Cambria Math"/>
                                    </a:rPr>
                                    <m:t>2</m:t>
                                  </m:r>
                                </m:sup>
                              </m:sSup>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𝑦</m:t>
                                  </m:r>
                                </m:e>
                                <m:sup>
                                  <m:r>
                                    <a:rPr sz="2800">
                                      <a:latin typeface="Cambria Math"/>
                                    </a:rPr>
                                    <m:t>2</m:t>
                                  </m:r>
                                </m:sup>
                              </m:sSup>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=25</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242194328"/>
                  </p:ext>
                </p:extLst>
              </p:nvPr>
            </p:nvGraphicFramePr>
            <p:xfrm>
              <a:off x="2400300" y="2057400"/>
              <a:ext cx="4343400" cy="1828800"/>
            </p:xfrm>
            <a:graphic>
              <a:graphicData uri="http://schemas.openxmlformats.org/drawingml/2006/table">
                <a:tbl>
                  <a:tblPr firstRow="1" bandRow="1">
                    <a:tableStyleId>{2D5ABB26-0587-4C30-8999-92F81FD0307C}</a:tableStyleId>
                  </a:tblPr>
                  <a:tblGrid>
                    <a:gridCol w="16764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2"/>
                          <a:stretch>
                            <a:fillRect t="-1000" r="-158696" b="-222000"/>
                          </a:stretch>
                        </a:blipFill>
                      </a:tcPr>
                    </a:tc>
                    <a:tc>
                      <a:txBody>
                        <a:bodyPr/>
                        <a:lstStyle/>
                        <a:p>
                          <a:endParaRPr lang="en-US"/>
                        </a:p>
                      </a:txBody>
                      <a:tcPr marL="36576" marR="36576" marT="36576" marB="36576" anchor="ctr">
                        <a:blipFill>
                          <a:blip r:embed="rId2"/>
                          <a:stretch>
                            <a:fillRect l="-63014" t="-1000" b="-222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2"/>
                          <a:stretch>
                            <a:fillRect t="-100000" r="-158696" b="-119802"/>
                          </a:stretch>
                        </a:blipFill>
                      </a:tcPr>
                    </a:tc>
                    <a:tc>
                      <a:txBody>
                        <a:bodyPr/>
                        <a:lstStyle/>
                        <a:p>
                          <a:endParaRPr lang="en-US"/>
                        </a:p>
                      </a:txBody>
                      <a:tcPr marL="36576" marR="36576" marT="36576" marB="36576" anchor="ctr">
                        <a:blipFill>
                          <a:blip r:embed="rId2"/>
                          <a:stretch>
                            <a:fillRect l="-63014" t="-100000" b="-119802"/>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2"/>
                          <a:stretch>
                            <a:fillRect t="-202000" r="-158696" b="-21000"/>
                          </a:stretch>
                        </a:blipFill>
                      </a:tcPr>
                    </a:tc>
                    <a:tc>
                      <a:txBody>
                        <a:bodyPr/>
                        <a:lstStyle/>
                        <a:p>
                          <a:endParaRPr lang="en-US"/>
                        </a:p>
                      </a:txBody>
                      <a:tcPr marL="36576" marR="36576" marT="36576" marB="36576" anchor="ctr">
                        <a:blipFill>
                          <a:blip r:embed="rId2"/>
                          <a:stretch>
                            <a:fillRect l="-63014" t="-202000" b="-21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Eliminating the Parameter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dirty="0"/>
                  <a:t>Another method of eliminating the parameter is indirect, but very useful. If we square both sides of each of the parametric equations, we can apply the Pythagorean identity </a:t>
                </a:r>
                <a14:m>
                  <m:oMath xmlns:m="http://schemas.openxmlformats.org/officeDocument/2006/math">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sin</m:t>
                            </m:r>
                          </m:e>
                          <m:sup>
                            <m:r>
                              <a:rPr lang="en-US" sz="2800" b="0" i="1" smtClean="0">
                                <a:latin typeface="Cambria Math" panose="02040503050406030204" pitchFamily="18" charset="0"/>
                              </a:rPr>
                              <m:t>2</m:t>
                            </m:r>
                          </m:sup>
                        </m:sSup>
                      </m:fName>
                      <m:e>
                        <m:r>
                          <a:rPr lang="en-US" sz="2800" b="0" i="1" smtClean="0">
                            <a:latin typeface="Cambria Math" panose="02040503050406030204" pitchFamily="18" charset="0"/>
                            <a:ea typeface="Cambria Math" panose="02040503050406030204" pitchFamily="18" charset="0"/>
                          </a:rPr>
                          <m:t>𝜃</m:t>
                        </m:r>
                      </m:e>
                    </m:func>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cos</m:t>
                            </m:r>
                          </m:e>
                          <m:sup>
                            <m:r>
                              <a:rPr lang="en-US" sz="2800" b="0" i="1" smtClean="0">
                                <a:latin typeface="Cambria Math" panose="02040503050406030204" pitchFamily="18" charset="0"/>
                              </a:rPr>
                              <m:t>2</m:t>
                            </m:r>
                          </m:sup>
                        </m:sSup>
                      </m:fName>
                      <m:e>
                        <m:r>
                          <a:rPr lang="en-US" sz="2800" b="0" i="1" smtClean="0">
                            <a:latin typeface="Cambria Math" panose="02040503050406030204" pitchFamily="18" charset="0"/>
                            <a:ea typeface="Cambria Math" panose="02040503050406030204" pitchFamily="18" charset="0"/>
                          </a:rPr>
                          <m:t>𝜃</m:t>
                        </m:r>
                      </m:e>
                    </m:func>
                    <m:r>
                      <a:rPr lang="en-US" sz="2800" b="0" i="1" smtClean="0">
                        <a:latin typeface="Cambria Math" panose="02040503050406030204" pitchFamily="18" charset="0"/>
                      </a:rPr>
                      <m:t>=1</m:t>
                    </m:r>
                  </m:oMath>
                </a14:m>
                <a:r>
                  <a:rPr lang="en-US" sz="2800" dirty="0"/>
                  <a:t> as follows:</a:t>
                </a:r>
              </a:p>
              <a:p>
                <a:pPr algn="ctr">
                  <a:defRPr sz="2800"/>
                </a:pP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25</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cos</m:t>
                            </m:r>
                          </m:e>
                          <m:sup>
                            <m:r>
                              <a:rPr lang="ar-AE">
                                <a:latin typeface="Cambria Math" panose="02040503050406030204" pitchFamily="18" charset="0"/>
                              </a:rPr>
                              <m:t>2</m:t>
                            </m:r>
                          </m:sup>
                        </m:sSup>
                      </m:fName>
                      <m:e>
                        <m:r>
                          <a:rPr lang="ar-AE">
                            <a:latin typeface="Cambria Math" panose="02040503050406030204" pitchFamily="18" charset="0"/>
                          </a:rPr>
                          <m:t>𝜃</m:t>
                        </m:r>
                      </m:e>
                    </m:func>
                  </m:oMath>
                </a14:m>
                <a:r>
                  <a:rPr lang="en-US" sz="2800" dirty="0"/>
                  <a:t>  </a:t>
                </a:r>
                <a:r>
                  <a:rPr lang="ar-AE" sz="2800" dirty="0"/>
                  <a:t> </a:t>
                </a:r>
                <a:r>
                  <a:rPr lang="en-US" sz="2800" dirty="0"/>
                  <a:t>and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25</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oMath>
                </a14:m>
                <a:endParaRPr lang="ar-AE" sz="2800" dirty="0"/>
              </a:p>
              <a:p>
                <a:r>
                  <a:rPr lang="en-US" sz="2800" dirty="0"/>
                  <a:t>so</a:t>
                </a:r>
              </a:p>
              <a:p>
                <a:pPr/>
                <a14:m>
                  <m:oMathPara xmlns:m="http://schemas.openxmlformats.org/officeDocument/2006/math">
                    <m:oMathParaPr>
                      <m:jc m:val="centerGroup"/>
                    </m:oMathParaPr>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25</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cos</m:t>
                              </m:r>
                            </m:e>
                            <m:sup>
                              <m:r>
                                <a:rPr lang="ar-AE">
                                  <a:latin typeface="Cambria Math" panose="02040503050406030204" pitchFamily="18" charset="0"/>
                                </a:rPr>
                                <m:t>2</m:t>
                              </m:r>
                            </m:sup>
                          </m:sSup>
                        </m:fName>
                        <m:e>
                          <m:r>
                            <a:rPr lang="ar-AE">
                              <a:latin typeface="Cambria Math" panose="02040503050406030204" pitchFamily="18" charset="0"/>
                            </a:rPr>
                            <m:t>𝜃</m:t>
                          </m:r>
                        </m:e>
                      </m:func>
                      <m:r>
                        <a:rPr lang="ar-AE">
                          <a:latin typeface="Cambria Math" panose="02040503050406030204" pitchFamily="18" charset="0"/>
                        </a:rPr>
                        <m:t>+</m:t>
                      </m:r>
                      <m:r>
                        <a:rPr lang="ar-AE">
                          <a:latin typeface="Cambria Math" panose="02040503050406030204" pitchFamily="18" charset="0"/>
                        </a:rPr>
                        <m:t>25</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oMath>
                    <m:oMath xmlns:m="http://schemas.openxmlformats.org/officeDocument/2006/math">
                      <m:phant>
                        <m:phantPr>
                          <m:show m:val="off"/>
                          <m:ctrlPr>
                            <a:rPr lang="ar-AE" i="1">
                              <a:latin typeface="Cambria Math" panose="02040503050406030204" pitchFamily="18" charset="0"/>
                            </a:rPr>
                          </m:ctrlPr>
                        </m:phant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phant>
                      <m:r>
                        <a:rPr lang="ar-AE">
                          <a:latin typeface="Cambria Math" panose="02040503050406030204" pitchFamily="18" charset="0"/>
                        </a:rPr>
                        <m:t>=</m:t>
                      </m:r>
                      <m:r>
                        <a:rPr lang="ar-AE">
                          <a:latin typeface="Cambria Math" panose="02040503050406030204" pitchFamily="18" charset="0"/>
                        </a:rPr>
                        <m:t>25</m:t>
                      </m:r>
                      <m:d>
                        <m:dPr>
                          <m:ctrlPr>
                            <a:rPr lang="ar-AE" i="1">
                              <a:latin typeface="Cambria Math" panose="02040503050406030204" pitchFamily="18" charset="0"/>
                            </a:rPr>
                          </m:ctrlPr>
                        </m:dPr>
                        <m:e>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cos</m:t>
                                  </m:r>
                                </m:e>
                                <m:sup>
                                  <m:r>
                                    <a:rPr lang="ar-AE">
                                      <a:latin typeface="Cambria Math" panose="02040503050406030204" pitchFamily="18" charset="0"/>
                                    </a:rPr>
                                    <m:t>2</m:t>
                                  </m:r>
                                </m:sup>
                              </m:sSup>
                            </m:fName>
                            <m:e>
                              <m:r>
                                <a:rPr lang="ar-AE">
                                  <a:latin typeface="Cambria Math" panose="02040503050406030204" pitchFamily="18" charset="0"/>
                                </a:rPr>
                                <m:t>𝜃</m:t>
                              </m:r>
                            </m:e>
                          </m:func>
                          <m:r>
                            <a:rPr lang="ar-AE">
                              <a:latin typeface="Cambria Math" panose="02040503050406030204" pitchFamily="18" charset="0"/>
                            </a:rPr>
                            <m:t>+</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e>
                      </m:d>
                    </m:oMath>
                    <m:oMath xmlns:m="http://schemas.openxmlformats.org/officeDocument/2006/math">
                      <m:phant>
                        <m:phantPr>
                          <m:show m:val="off"/>
                          <m:ctrlPr>
                            <a:rPr lang="ar-AE" i="1">
                              <a:latin typeface="Cambria Math" panose="02040503050406030204" pitchFamily="18" charset="0"/>
                            </a:rPr>
                          </m:ctrlPr>
                        </m:phant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phant>
                      <m:r>
                        <a:rPr lang="ar-AE">
                          <a:latin typeface="Cambria Math" panose="02040503050406030204" pitchFamily="18" charset="0"/>
                        </a:rPr>
                        <m:t>=</m:t>
                      </m:r>
                      <m:r>
                        <a:rPr lang="ar-AE">
                          <a:latin typeface="Cambria Math" panose="02040503050406030204" pitchFamily="18" charset="0"/>
                        </a:rPr>
                        <m:t>25</m:t>
                      </m:r>
                    </m:oMath>
                  </m:oMathPara>
                </a14:m>
                <a:endParaRPr lang="ar-AE" sz="2800" dirty="0"/>
              </a:p>
              <a:p>
                <a:r>
                  <a:rPr lang="en-US" sz="2800" dirty="0"/>
                  <a:t>Using any method, we arrive at the graph shown in Figure 7.</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a:stretch>
              </a:blipFill>
            </p:spPr>
            <p:txBody>
              <a:bodyPr/>
              <a:lstStyle/>
              <a:p>
                <a:r>
                  <a:rPr lang="en-US">
                    <a:noFill/>
                  </a:rPr>
                  <a:t> </a:t>
                </a:r>
              </a:p>
            </p:txBody>
          </p:sp>
        </mc:Fallback>
      </mc:AlternateContent>
    </p:spTree>
    <p:extLst>
      <p:ext uri="{BB962C8B-B14F-4D97-AF65-F5344CB8AC3E}">
        <p14:creationId xmlns:p14="http://schemas.microsoft.com/office/powerpoint/2010/main" val="878419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Eliminating the Parameter (cont.)</a:t>
            </a:r>
          </a:p>
        </p:txBody>
      </p:sp>
      <p:pic>
        <p:nvPicPr>
          <p:cNvPr id="5" name="Content Placeholder 4">
            <a:extLst>
              <a:ext uri="{FF2B5EF4-FFF2-40B4-BE49-F238E27FC236}">
                <a16:creationId xmlns:a16="http://schemas.microsoft.com/office/drawing/2014/main" id="{6FF1468F-B6C6-480F-9DCD-F1C96B40B4A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30847" y="1082675"/>
            <a:ext cx="4482307" cy="4482307"/>
          </a:xfrm>
        </p:spPr>
      </p:pic>
      <p:pic>
        <p:nvPicPr>
          <p:cNvPr id="4" name="Picture 3">
            <a:extLst>
              <a:ext uri="{FF2B5EF4-FFF2-40B4-BE49-F238E27FC236}">
                <a16:creationId xmlns:a16="http://schemas.microsoft.com/office/drawing/2014/main" id="{68C34B7D-59FF-4F8E-BEA5-F1F0ABE05330}"/>
              </a:ext>
            </a:extLst>
          </p:cNvPr>
          <p:cNvPicPr>
            <a:picLocks noChangeAspect="1"/>
          </p:cNvPicPr>
          <p:nvPr/>
        </p:nvPicPr>
        <p:blipFill>
          <a:blip r:embed="rId4"/>
          <a:stretch>
            <a:fillRect/>
          </a:stretch>
        </p:blipFill>
        <p:spPr>
          <a:xfrm>
            <a:off x="3782499" y="5486400"/>
            <a:ext cx="1579001" cy="74987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Constructing Parametric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Construct parametric equations describing the graph of </a:t>
                </a:r>
                <a14:m>
                  <m:oMath xmlns:m="http://schemas.openxmlformats.org/officeDocument/2006/math">
                    <m:r>
                      <a:rPr>
                        <a:latin typeface="Cambria Math" panose="02040503050406030204" pitchFamily="18" charset="0"/>
                      </a:rPr>
                      <m:t>𝑦</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630"/>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Constructing Parametric Equations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One hallmark of parametric descriptions of graphs is that they are not unique. Geometrically, the reason for this is that a given curve can be traced out by two parameters at different "speeds" or even in opposite directions. We will illustrate this point with two solutions to the problem in this example.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Determining Parametric Equations and Their Graphs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Suppose a baseball is hit </a:t>
                </a:r>
                <a:r>
                  <a:rPr lang="en-US" sz="2800" dirty="0">
                    <a:latin typeface="Cambria Math"/>
                  </a:rPr>
                  <a:t>3</a:t>
                </a:r>
                <a:r>
                  <a:rPr lang="en-US" sz="2800" dirty="0"/>
                  <a:t> feet above the ground, and that it leaves the bat at a speed of </a:t>
                </a:r>
                <a:r>
                  <a:rPr lang="en-US" sz="2800" dirty="0">
                    <a:latin typeface="Cambria Math"/>
                  </a:rPr>
                  <a:t>100</a:t>
                </a:r>
                <a:r>
                  <a:rPr lang="en-US" sz="2800" dirty="0"/>
                  <a:t> miles an hour at an angle of </a:t>
                </a:r>
                <a14:m>
                  <m:oMath xmlns:m="http://schemas.openxmlformats.org/officeDocument/2006/math">
                    <m:r>
                      <a:rPr lang="en-US" sz="2800" b="0" i="1" smtClean="0">
                        <a:latin typeface="Cambria Math" panose="02040503050406030204" pitchFamily="18" charset="0"/>
                      </a:rPr>
                      <m:t>20</m:t>
                    </m:r>
                    <m:r>
                      <a:rPr lang="en-US" sz="2800" b="0" i="1" smtClean="0">
                        <a:latin typeface="Cambria Math" panose="02040503050406030204" pitchFamily="18" charset="0"/>
                        <a:ea typeface="Cambria Math" panose="02040503050406030204" pitchFamily="18" charset="0"/>
                      </a:rPr>
                      <m:t>°</m:t>
                    </m:r>
                  </m:oMath>
                </a14:m>
                <a:r>
                  <a:rPr lang="en-US" sz="2800" dirty="0"/>
                  <a:t> from the horizontal. Construct a set of parametric equations describing the ball's flight, and sketch a graph of the ball's travel.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77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88CC94B-E166-4388-9FD4-AC9E5F9BC778}"/>
              </a:ext>
            </a:extLst>
          </p:cNvPr>
          <p:cNvPicPr>
            <a:picLocks noChangeAspect="1"/>
          </p:cNvPicPr>
          <p:nvPr/>
        </p:nvPicPr>
        <p:blipFill>
          <a:blip r:embed="rId3"/>
          <a:stretch>
            <a:fillRect/>
          </a:stretch>
        </p:blipFill>
        <p:spPr>
          <a:xfrm>
            <a:off x="2438400" y="3200400"/>
            <a:ext cx="4343400" cy="2362200"/>
          </a:xfrm>
          <a:prstGeom prst="rect">
            <a:avLst/>
          </a:prstGeom>
        </p:spPr>
      </p:pic>
      <p:pic>
        <p:nvPicPr>
          <p:cNvPr id="6" name="Picture 5">
            <a:extLst>
              <a:ext uri="{FF2B5EF4-FFF2-40B4-BE49-F238E27FC236}">
                <a16:creationId xmlns:a16="http://schemas.microsoft.com/office/drawing/2014/main" id="{697ECAF8-48D5-4892-8BB2-3D4098F19D84}"/>
              </a:ext>
            </a:extLst>
          </p:cNvPr>
          <p:cNvPicPr>
            <a:picLocks noChangeAspect="1"/>
          </p:cNvPicPr>
          <p:nvPr/>
        </p:nvPicPr>
        <p:blipFill>
          <a:blip r:embed="rId4"/>
          <a:stretch>
            <a:fillRect/>
          </a:stretch>
        </p:blipFill>
        <p:spPr>
          <a:xfrm>
            <a:off x="3782499" y="5422327"/>
            <a:ext cx="1579001" cy="749873"/>
          </a:xfrm>
          <a:prstGeom prst="rect">
            <a:avLst/>
          </a:prstGeom>
        </p:spPr>
      </p:pic>
    </p:spTree>
    <p:extLst>
      <p:ext uri="{BB962C8B-B14F-4D97-AF65-F5344CB8AC3E}">
        <p14:creationId xmlns:p14="http://schemas.microsoft.com/office/powerpoint/2010/main" val="1173818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Constructing Parametric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b="1" i="1" dirty="0"/>
                  <a:t>Solution 1:</a:t>
                </a:r>
                <a:r>
                  <a:rPr sz="2800" b="1" dirty="0"/>
                  <a:t> </a:t>
                </a:r>
                <a:r>
                  <a:rPr sz="2800" dirty="0"/>
                  <a:t>One parameterization of the graph is achieved by letting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𝑡</m:t>
                    </m:r>
                  </m:oMath>
                </a14:m>
                <a:r>
                  <a:rPr sz="2800" dirty="0"/>
                  <a:t> and thereby defining </a:t>
                </a:r>
                <a:br>
                  <a:rPr lang="en-US" sz="2800" dirty="0"/>
                </a:br>
                <a14:m>
                  <m:oMath xmlns:m="http://schemas.openxmlformats.org/officeDocument/2006/math">
                    <m:r>
                      <a:rPr>
                        <a:latin typeface="Cambria Math" panose="02040503050406030204" pitchFamily="18" charset="0"/>
                      </a:rPr>
                      <m:t>𝑦</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𝑡</m:t>
                        </m:r>
                      </m:e>
                      <m:sup>
                        <m:r>
                          <a:rPr>
                            <a:latin typeface="Cambria Math" panose="02040503050406030204" pitchFamily="18" charset="0"/>
                          </a:rPr>
                          <m:t>2</m:t>
                        </m:r>
                      </m:sup>
                    </m:sSup>
                    <m:r>
                      <a:rPr>
                        <a:latin typeface="Cambria Math" panose="02040503050406030204" pitchFamily="18" charset="0"/>
                      </a:rPr>
                      <m:t>+3</m:t>
                    </m:r>
                  </m:oMath>
                </a14:m>
                <a:r>
                  <a:rPr sz="2800" dirty="0"/>
                  <a:t>. As </a:t>
                </a:r>
                <a14:m>
                  <m:oMath xmlns:m="http://schemas.openxmlformats.org/officeDocument/2006/math">
                    <m:r>
                      <a:rPr>
                        <a:latin typeface="Cambria Math" panose="02040503050406030204" pitchFamily="18" charset="0"/>
                      </a:rPr>
                      <m:t>𝑡</m:t>
                    </m:r>
                  </m:oMath>
                </a14:m>
                <a:r>
                  <a:rPr sz="2800" dirty="0"/>
                  <a:t> increases, the parabola defined by the parametric equations is traced out from left to right. Plot a few points to verify this claim.</a:t>
                </a:r>
                <a:r>
                  <a:rPr lang="en-US" sz="2800" dirty="0"/>
                  <a:t> </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spTree>
    <p:extLst>
      <p:ext uri="{BB962C8B-B14F-4D97-AF65-F5344CB8AC3E}">
        <p14:creationId xmlns:p14="http://schemas.microsoft.com/office/powerpoint/2010/main" val="1727255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Constructing Parametric Equations (cont.)</a:t>
            </a:r>
          </a:p>
        </p:txBody>
      </p:sp>
      <p:pic>
        <p:nvPicPr>
          <p:cNvPr id="5" name="Content Placeholder 4">
            <a:extLst>
              <a:ext uri="{FF2B5EF4-FFF2-40B4-BE49-F238E27FC236}">
                <a16:creationId xmlns:a16="http://schemas.microsoft.com/office/drawing/2014/main" id="{6E920E6B-38F7-4BD3-B1B6-3231473CEC28}"/>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30847" y="1066800"/>
            <a:ext cx="4482307" cy="4482307"/>
          </a:xfrm>
        </p:spPr>
      </p:pic>
      <p:pic>
        <p:nvPicPr>
          <p:cNvPr id="4" name="Picture 3">
            <a:extLst>
              <a:ext uri="{FF2B5EF4-FFF2-40B4-BE49-F238E27FC236}">
                <a16:creationId xmlns:a16="http://schemas.microsoft.com/office/drawing/2014/main" id="{B0B157C8-98BF-4AD0-BB28-6EE0F927ECF0}"/>
              </a:ext>
            </a:extLst>
          </p:cNvPr>
          <p:cNvPicPr>
            <a:picLocks noChangeAspect="1"/>
          </p:cNvPicPr>
          <p:nvPr/>
        </p:nvPicPr>
        <p:blipFill>
          <a:blip r:embed="rId4"/>
          <a:stretch>
            <a:fillRect/>
          </a:stretch>
        </p:blipFill>
        <p:spPr>
          <a:xfrm>
            <a:off x="3782500" y="5422327"/>
            <a:ext cx="1579001" cy="74987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Constructing Parametric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b="1" i="1" dirty="0"/>
                  <a:t>Solution 2:</a:t>
                </a:r>
                <a:r>
                  <a:rPr sz="2800" dirty="0"/>
                  <a:t> One of an infinite number of alternative solutions, and one that traces out the graph in the opposite direction, is achieved by letting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r>
                      <a:rPr>
                        <a:latin typeface="Cambria Math" panose="02040503050406030204" pitchFamily="18" charset="0"/>
                      </a:rPr>
                      <m:t>𝑡</m:t>
                    </m:r>
                  </m:oMath>
                </a14:m>
                <a:r>
                  <a:rPr sz="2800" dirty="0"/>
                  <a:t> (there is no special significance to the number </a:t>
                </a:r>
                <a:r>
                  <a:rPr sz="2800" dirty="0">
                    <a:latin typeface="Cambria Math"/>
                  </a:rPr>
                  <a:t>5</a:t>
                </a:r>
                <a:r>
                  <a:rPr sz="2800" dirty="0"/>
                  <a:t> here). Now, as </a:t>
                </a:r>
                <a14:m>
                  <m:oMath xmlns:m="http://schemas.openxmlformats.org/officeDocument/2006/math">
                    <m:r>
                      <a:rPr>
                        <a:latin typeface="Cambria Math" panose="02040503050406030204" pitchFamily="18" charset="0"/>
                      </a:rPr>
                      <m:t>𝑡</m:t>
                    </m:r>
                  </m:oMath>
                </a14:m>
                <a:r>
                  <a:rPr sz="2800" dirty="0"/>
                  <a:t> increases, </a:t>
                </a:r>
                <a14:m>
                  <m:oMath xmlns:m="http://schemas.openxmlformats.org/officeDocument/2006/math">
                    <m:r>
                      <a:rPr>
                        <a:latin typeface="Cambria Math" panose="02040503050406030204" pitchFamily="18" charset="0"/>
                      </a:rPr>
                      <m:t>𝑥</m:t>
                    </m:r>
                  </m:oMath>
                </a14:m>
                <a:r>
                  <a:rPr sz="2800" dirty="0"/>
                  <a:t> decreases and so the points on the parabola will be traced out from right to left. We know this to be true even before determining that </a:t>
                </a:r>
                <a:br>
                  <a:rPr lang="en-US" sz="2800" dirty="0"/>
                </a:br>
                <a14:m>
                  <m:oMath xmlns:m="http://schemas.openxmlformats.org/officeDocument/2006/math">
                    <m:r>
                      <a:rPr>
                        <a:latin typeface="Cambria Math" panose="02040503050406030204" pitchFamily="18" charset="0"/>
                      </a:rPr>
                      <m:t>𝑦</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+3=</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5−</m:t>
                            </m:r>
                            <m:r>
                              <a:rPr>
                                <a:latin typeface="Cambria Math" panose="02040503050406030204" pitchFamily="18" charset="0"/>
                              </a:rPr>
                              <m:t>𝑡</m:t>
                            </m:r>
                          </m:e>
                        </m:d>
                      </m:e>
                      <m:sup>
                        <m:r>
                          <a:rPr>
                            <a:latin typeface="Cambria Math" panose="02040503050406030204" pitchFamily="18" charset="0"/>
                          </a:rPr>
                          <m:t>2</m:t>
                        </m:r>
                      </m:sup>
                    </m:sSup>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𝑡</m:t>
                        </m:r>
                      </m:e>
                      <m:sup>
                        <m:r>
                          <a:rPr>
                            <a:latin typeface="Cambria Math" panose="02040503050406030204" pitchFamily="18" charset="0"/>
                          </a:rPr>
                          <m:t>2</m:t>
                        </m:r>
                      </m:sup>
                    </m:sSup>
                    <m:r>
                      <a:rPr>
                        <a:latin typeface="Cambria Math" panose="02040503050406030204" pitchFamily="18" charset="0"/>
                      </a:rPr>
                      <m:t>−10</m:t>
                    </m:r>
                    <m:r>
                      <a:rPr>
                        <a:latin typeface="Cambria Math" panose="02040503050406030204" pitchFamily="18" charset="0"/>
                      </a:rPr>
                      <m:t>𝑡</m:t>
                    </m:r>
                    <m:r>
                      <a:rPr>
                        <a:latin typeface="Cambria Math" panose="02040503050406030204" pitchFamily="18" charset="0"/>
                      </a:rPr>
                      <m:t>+28</m:t>
                    </m:r>
                  </m:oMath>
                </a14:m>
                <a:r>
                  <a:rPr sz="2800" dirty="0"/>
                  <a:t>. </a:t>
                </a:r>
                <a:endParaRPr lang="en-US" sz="2800" dirty="0"/>
              </a:p>
              <a:p>
                <a:pPr>
                  <a:defRPr sz="2800"/>
                </a:pPr>
                <a:r>
                  <a:rPr sz="2800" dirty="0"/>
                  <a:t>Again, plot a few points to verify the claim.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Constructing Parametric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 </a:t>
                </a:r>
                <a:r>
                  <a:rPr sz="2800" b="1" dirty="0"/>
                  <a:t>cycloid</a:t>
                </a:r>
                <a:r>
                  <a:rPr sz="2800" dirty="0"/>
                  <a:t> is the curve traced out by a point on a circle as it rolls along a straight line</a:t>
                </a:r>
                <a:r>
                  <a:rPr lang="en-US" dirty="0"/>
                  <a:t> (see Figure 9)</a:t>
                </a:r>
                <a:r>
                  <a:rPr sz="2800" dirty="0"/>
                  <a:t>. Fix a point </a:t>
                </a:r>
                <a14:m>
                  <m:oMath xmlns:m="http://schemas.openxmlformats.org/officeDocument/2006/math">
                    <m:r>
                      <a:rPr>
                        <a:latin typeface="Cambria Math" panose="02040503050406030204" pitchFamily="18" charset="0"/>
                      </a:rPr>
                      <m:t>𝑃</m:t>
                    </m:r>
                  </m:oMath>
                </a14:m>
                <a:r>
                  <a:rPr sz="2800" dirty="0"/>
                  <a:t> on a circle of radius </a:t>
                </a:r>
                <a14:m>
                  <m:oMath xmlns:m="http://schemas.openxmlformats.org/officeDocument/2006/math">
                    <m:r>
                      <a:rPr>
                        <a:latin typeface="Cambria Math" panose="02040503050406030204" pitchFamily="18" charset="0"/>
                      </a:rPr>
                      <m:t>𝑎</m:t>
                    </m:r>
                  </m:oMath>
                </a14:m>
                <a:r>
                  <a:rPr sz="2800" dirty="0"/>
                  <a:t>, and assume that </a:t>
                </a:r>
                <a14:m>
                  <m:oMath xmlns:m="http://schemas.openxmlformats.org/officeDocument/2006/math">
                    <m:r>
                      <a:rPr>
                        <a:latin typeface="Cambria Math" panose="02040503050406030204" pitchFamily="18" charset="0"/>
                      </a:rPr>
                      <m:t>𝑃</m:t>
                    </m:r>
                  </m:oMath>
                </a14:m>
                <a:r>
                  <a:rPr sz="2800" dirty="0"/>
                  <a:t> lies initially at the origin and that the circle rolls to the right</a:t>
                </a:r>
                <a:r>
                  <a:rPr lang="en-US" sz="2800" dirty="0"/>
                  <a:t>,</a:t>
                </a:r>
                <a:r>
                  <a:rPr sz="2800" dirty="0"/>
                  <a:t> as shown. Find parametric equations describing the cycloid traced out by </a:t>
                </a:r>
                <a14:m>
                  <m:oMath xmlns:m="http://schemas.openxmlformats.org/officeDocument/2006/math">
                    <m:r>
                      <a:rPr>
                        <a:latin typeface="Cambria Math" panose="02040503050406030204" pitchFamily="18" charset="0"/>
                      </a:rPr>
                      <m:t>𝑃</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Parametric Equations (cont.)</a:t>
            </a:r>
          </a:p>
        </p:txBody>
      </p:sp>
      <p:pic>
        <p:nvPicPr>
          <p:cNvPr id="4" name="Picture 3">
            <a:extLst>
              <a:ext uri="{FF2B5EF4-FFF2-40B4-BE49-F238E27FC236}">
                <a16:creationId xmlns:a16="http://schemas.microsoft.com/office/drawing/2014/main" id="{53C63F63-ADD4-47FA-B684-8A9646F28A99}"/>
              </a:ext>
            </a:extLst>
          </p:cNvPr>
          <p:cNvPicPr>
            <a:picLocks noChangeAspect="1"/>
          </p:cNvPicPr>
          <p:nvPr/>
        </p:nvPicPr>
        <p:blipFill>
          <a:blip r:embed="rId2"/>
          <a:stretch>
            <a:fillRect/>
          </a:stretch>
        </p:blipFill>
        <p:spPr>
          <a:xfrm>
            <a:off x="3782499" y="4343400"/>
            <a:ext cx="1579001" cy="749873"/>
          </a:xfrm>
          <a:prstGeom prst="rect">
            <a:avLst/>
          </a:prstGeom>
        </p:spPr>
      </p:pic>
      <p:sp>
        <p:nvSpPr>
          <p:cNvPr id="7" name="Content Placeholder 6">
            <a:extLst>
              <a:ext uri="{FF2B5EF4-FFF2-40B4-BE49-F238E27FC236}">
                <a16:creationId xmlns:a16="http://schemas.microsoft.com/office/drawing/2014/main" id="{156284ED-5D22-47AD-BBDA-47A920AA6F9A}"/>
              </a:ext>
            </a:extLst>
          </p:cNvPr>
          <p:cNvSpPr>
            <a:spLocks noGrp="1"/>
          </p:cNvSpPr>
          <p:nvPr>
            <p:ph sz="quarter" idx="11"/>
          </p:nvPr>
        </p:nvSpPr>
        <p:spPr/>
        <p:txBody>
          <a:bodyPr/>
          <a:lstStyle/>
          <a:p>
            <a:endParaRPr lang="en-US" dirty="0"/>
          </a:p>
        </p:txBody>
      </p:sp>
      <p:pic>
        <p:nvPicPr>
          <p:cNvPr id="9" name="Picture 8">
            <a:extLst>
              <a:ext uri="{FF2B5EF4-FFF2-40B4-BE49-F238E27FC236}">
                <a16:creationId xmlns:a16="http://schemas.microsoft.com/office/drawing/2014/main" id="{134FE26F-A1D2-406A-B188-23C6FA3DBB55}"/>
              </a:ext>
            </a:extLst>
          </p:cNvPr>
          <p:cNvPicPr>
            <a:picLocks noChangeAspect="1"/>
          </p:cNvPicPr>
          <p:nvPr/>
        </p:nvPicPr>
        <p:blipFill>
          <a:blip r:embed="rId3"/>
          <a:stretch>
            <a:fillRect/>
          </a:stretch>
        </p:blipFill>
        <p:spPr>
          <a:xfrm>
            <a:off x="594015" y="2598348"/>
            <a:ext cx="7955969" cy="166130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Parametric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dirty="0"/>
                  <a:t>Solution</a:t>
                </a:r>
              </a:p>
              <a:p>
                <a:pPr>
                  <a:defRPr sz="2800"/>
                </a:pPr>
                <a:r>
                  <a:rPr sz="2800" dirty="0"/>
                  <a:t>The first step is to make a wise choice of parameter. To this end, let </a:t>
                </a:r>
                <a14:m>
                  <m:oMath xmlns:m="http://schemas.openxmlformats.org/officeDocument/2006/math">
                    <m:r>
                      <a:rPr>
                        <a:latin typeface="Cambria Math" panose="02040503050406030204" pitchFamily="18" charset="0"/>
                      </a:rPr>
                      <m:t>𝜃</m:t>
                    </m:r>
                  </m:oMath>
                </a14:m>
                <a:r>
                  <a:rPr sz="2800" dirty="0"/>
                  <a:t> measure the angle between the ray extending straight down from the circle's center and the ray extending from the circle's center through the point </a:t>
                </a:r>
                <a14:m>
                  <m:oMath xmlns:m="http://schemas.openxmlformats.org/officeDocument/2006/math">
                    <m:r>
                      <a:rPr>
                        <a:latin typeface="Cambria Math" panose="02040503050406030204" pitchFamily="18" charset="0"/>
                      </a:rPr>
                      <m:t>𝑃</m:t>
                    </m:r>
                  </m:oMath>
                </a14:m>
                <a:r>
                  <a:rPr sz="2800" dirty="0"/>
                  <a:t>. Then when the circle is in the initial position, the two rays coincide and </a:t>
                </a:r>
                <a14:m>
                  <m:oMath xmlns:m="http://schemas.openxmlformats.org/officeDocument/2006/math">
                    <m:r>
                      <a:rPr>
                        <a:latin typeface="Cambria Math" panose="02040503050406030204" pitchFamily="18" charset="0"/>
                      </a:rPr>
                      <m:t>𝜃</m:t>
                    </m:r>
                    <m:r>
                      <a:rPr>
                        <a:latin typeface="Cambria Math" panose="02040503050406030204" pitchFamily="18" charset="0"/>
                      </a:rPr>
                      <m:t>=0</m:t>
                    </m:r>
                  </m:oMath>
                </a14:m>
                <a:r>
                  <a:rPr sz="2800" dirty="0"/>
                  <a:t>. As the circle rolls to the right, </a:t>
                </a:r>
                <a14:m>
                  <m:oMath xmlns:m="http://schemas.openxmlformats.org/officeDocument/2006/math">
                    <m:r>
                      <a:rPr>
                        <a:latin typeface="Cambria Math" panose="02040503050406030204" pitchFamily="18" charset="0"/>
                      </a:rPr>
                      <m:t>𝜃</m:t>
                    </m:r>
                  </m:oMath>
                </a14:m>
                <a:r>
                  <a:rPr sz="2800" dirty="0"/>
                  <a:t> increases; when the circle is in the position of the second circle shown </a:t>
                </a:r>
                <a:r>
                  <a:rPr lang="en-US" dirty="0"/>
                  <a:t>in Figure 9</a:t>
                </a:r>
                <a:r>
                  <a:rPr sz="2800" dirty="0"/>
                  <a:t>,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and </a:t>
                </a:r>
                <a:br>
                  <a:rPr lang="en-US" sz="2800" dirty="0"/>
                </a:br>
                <a14:m>
                  <m:oMath xmlns:m="http://schemas.openxmlformats.org/officeDocument/2006/math">
                    <m:r>
                      <a:rPr>
                        <a:latin typeface="Cambria Math" panose="02040503050406030204" pitchFamily="18" charset="0"/>
                      </a:rPr>
                      <m:t>𝜃</m:t>
                    </m:r>
                    <m:r>
                      <a:rPr>
                        <a:latin typeface="Cambria Math" panose="02040503050406030204" pitchFamily="18" charset="0"/>
                      </a:rPr>
                      <m:t>=</m:t>
                    </m:r>
                    <m:r>
                      <a:rPr>
                        <a:latin typeface="Cambria Math" panose="02040503050406030204" pitchFamily="18" charset="0"/>
                      </a:rPr>
                      <m:t>𝜋</m:t>
                    </m:r>
                  </m:oMath>
                </a14:m>
                <a:r>
                  <a:rPr sz="2800" dirty="0"/>
                  <a:t> when the point </a:t>
                </a:r>
                <a14:m>
                  <m:oMath xmlns:m="http://schemas.openxmlformats.org/officeDocument/2006/math">
                    <m:r>
                      <a:rPr>
                        <a:latin typeface="Cambria Math" panose="02040503050406030204" pitchFamily="18" charset="0"/>
                      </a:rPr>
                      <m:t>𝑃</m:t>
                    </m:r>
                  </m:oMath>
                </a14:m>
                <a:r>
                  <a:rPr sz="2800" dirty="0"/>
                  <a:t> reaches its topmost position the first time (the third circle </a:t>
                </a:r>
                <a:r>
                  <a:rPr lang="en-US" sz="2800" dirty="0"/>
                  <a:t>in Figure 9</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593"/>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Parametric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Consider the enlarged diagram </a:t>
                </a:r>
                <a:r>
                  <a:rPr lang="en-US" sz="2800" dirty="0"/>
                  <a:t>in Figure 10</a:t>
                </a:r>
                <a:r>
                  <a:rPr sz="2800" dirty="0"/>
                  <a:t>. If we let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dirty="0"/>
                  <a:t> denote the coordinates of the point </a:t>
                </a:r>
                <a14:m>
                  <m:oMath xmlns:m="http://schemas.openxmlformats.org/officeDocument/2006/math">
                    <m:r>
                      <a:rPr>
                        <a:latin typeface="Cambria Math" panose="02040503050406030204" pitchFamily="18" charset="0"/>
                      </a:rPr>
                      <m:t>𝑃</m:t>
                    </m:r>
                  </m:oMath>
                </a14:m>
                <a:r>
                  <a:rPr sz="2800" dirty="0"/>
                  <a:t>, our goal is to write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as functions of </a:t>
                </a:r>
                <a14:m>
                  <m:oMath xmlns:m="http://schemas.openxmlformats.org/officeDocument/2006/math">
                    <m:r>
                      <a:rPr>
                        <a:latin typeface="Cambria Math" panose="02040503050406030204" pitchFamily="18" charset="0"/>
                      </a:rPr>
                      <m:t>𝜃</m:t>
                    </m:r>
                  </m:oMath>
                </a14:m>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894947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Parametric Equations (cont.)</a:t>
            </a:r>
          </a:p>
        </p:txBody>
      </p:sp>
      <p:pic>
        <p:nvPicPr>
          <p:cNvPr id="4" name="Picture 3">
            <a:extLst>
              <a:ext uri="{FF2B5EF4-FFF2-40B4-BE49-F238E27FC236}">
                <a16:creationId xmlns:a16="http://schemas.microsoft.com/office/drawing/2014/main" id="{0E67C78B-839C-4886-8001-DA6F5171E14A}"/>
              </a:ext>
            </a:extLst>
          </p:cNvPr>
          <p:cNvPicPr>
            <a:picLocks noChangeAspect="1"/>
          </p:cNvPicPr>
          <p:nvPr/>
        </p:nvPicPr>
        <p:blipFill>
          <a:blip r:embed="rId2"/>
          <a:stretch>
            <a:fillRect/>
          </a:stretch>
        </p:blipFill>
        <p:spPr>
          <a:xfrm>
            <a:off x="3876996" y="5428437"/>
            <a:ext cx="1390008" cy="591363"/>
          </a:xfrm>
          <a:prstGeom prst="rect">
            <a:avLst/>
          </a:prstGeom>
        </p:spPr>
      </p:pic>
      <p:pic>
        <p:nvPicPr>
          <p:cNvPr id="9" name="Content Placeholder 8">
            <a:extLst>
              <a:ext uri="{FF2B5EF4-FFF2-40B4-BE49-F238E27FC236}">
                <a16:creationId xmlns:a16="http://schemas.microsoft.com/office/drawing/2014/main" id="{37504949-F5BB-45BF-B8B7-B7B677F1FCB9}"/>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7047" y="1082675"/>
            <a:ext cx="4329907" cy="4329907"/>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Parametric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Our first observation is that the line segment </a:t>
                </a:r>
                <a14:m>
                  <m:oMath xmlns:m="http://schemas.openxmlformats.org/officeDocument/2006/math">
                    <m:bar>
                      <m:barPr>
                        <m:pos m:val="top"/>
                        <m:ctrlPr>
                          <a:rPr lang="ar-AE" i="1">
                            <a:latin typeface="Cambria Math" panose="02040503050406030204" pitchFamily="18" charset="0"/>
                          </a:rPr>
                        </m:ctrlPr>
                      </m:barPr>
                      <m:e>
                        <m:r>
                          <a:rPr lang="ar-AE">
                            <a:latin typeface="Cambria Math" panose="02040503050406030204" pitchFamily="18" charset="0"/>
                          </a:rPr>
                          <m:t>𝑂𝐴</m:t>
                        </m:r>
                      </m:e>
                    </m:bar>
                  </m:oMath>
                </a14:m>
                <a:r>
                  <a:rPr lang="ar-AE" sz="2800" dirty="0"/>
                  <a:t> </a:t>
                </a:r>
                <a:r>
                  <a:rPr lang="en-US" sz="2800" dirty="0"/>
                  <a:t>must have the same length as the arc </a:t>
                </a:r>
                <a14:m>
                  <m:oMath xmlns:m="http://schemas.openxmlformats.org/officeDocument/2006/math">
                    <m:groupChr>
                      <m:groupChrPr>
                        <m:chr m:val="⏜"/>
                        <m:pos m:val="top"/>
                        <m:vertJc m:val="bot"/>
                        <m:ctrlPr>
                          <a:rPr lang="en-US" i="1">
                            <a:latin typeface="Cambria Math" panose="02040503050406030204" pitchFamily="18" charset="0"/>
                          </a:rPr>
                        </m:ctrlPr>
                      </m:groupChrPr>
                      <m:e>
                        <m:r>
                          <a:rPr lang="en-US" i="1">
                            <a:latin typeface="Cambria Math" panose="02040503050406030204" pitchFamily="18" charset="0"/>
                          </a:rPr>
                          <m:t>𝑃𝐴</m:t>
                        </m:r>
                      </m:e>
                    </m:groupChr>
                  </m:oMath>
                </a14:m>
                <a:r>
                  <a:rPr lang="en-US" sz="2800" dirty="0"/>
                  <a:t>, since the circle rolls without slipping</a:t>
                </a:r>
                <a:r>
                  <a:rPr lang="en-US" dirty="0"/>
                  <a:t>. T</a:t>
                </a:r>
                <a:r>
                  <a:rPr lang="en-US" sz="2800" dirty="0"/>
                  <a:t>he arc length formula tells us the length of </a:t>
                </a:r>
                <a14:m>
                  <m:oMath xmlns:m="http://schemas.openxmlformats.org/officeDocument/2006/math">
                    <m:groupChr>
                      <m:groupChrPr>
                        <m:chr m:val="⏜"/>
                        <m:pos m:val="top"/>
                        <m:vertJc m:val="bot"/>
                        <m:ctrlPr>
                          <a:rPr lang="en-US" i="1">
                            <a:latin typeface="Cambria Math" panose="02040503050406030204" pitchFamily="18" charset="0"/>
                          </a:rPr>
                        </m:ctrlPr>
                      </m:groupChrPr>
                      <m:e>
                        <m:r>
                          <a:rPr lang="en-US" i="1">
                            <a:latin typeface="Cambria Math" panose="02040503050406030204" pitchFamily="18" charset="0"/>
                          </a:rPr>
                          <m:t>𝑃𝐴</m:t>
                        </m:r>
                      </m:e>
                    </m:groupChr>
                    <m:r>
                      <a:rPr lang="en-US" i="1">
                        <a:latin typeface="Cambria Math" panose="02040503050406030204" pitchFamily="18" charset="0"/>
                      </a:rPr>
                      <m:t> </m:t>
                    </m:r>
                  </m:oMath>
                </a14:m>
                <a:r>
                  <a:rPr lang="en-US" sz="2800"/>
                  <a:t>is </a:t>
                </a:r>
                <a14:m>
                  <m:oMath xmlns:m="http://schemas.openxmlformats.org/officeDocument/2006/math">
                    <m:r>
                      <a:rPr lang="en-US">
                        <a:latin typeface="Cambria Math" panose="02040503050406030204" pitchFamily="18" charset="0"/>
                      </a:rPr>
                      <m:t>𝑎</m:t>
                    </m:r>
                    <m:r>
                      <a:rPr lang="en-US">
                        <a:latin typeface="Cambria Math" panose="02040503050406030204" pitchFamily="18" charset="0"/>
                      </a:rPr>
                      <m:t>𝜃</m:t>
                    </m:r>
                  </m:oMath>
                </a14:m>
                <a:r>
                  <a:rPr lang="en-US" sz="2800" dirty="0"/>
                  <a:t>, so this is the length of </a:t>
                </a:r>
                <a14:m>
                  <m:oMath xmlns:m="http://schemas.openxmlformats.org/officeDocument/2006/math">
                    <m:bar>
                      <m:barPr>
                        <m:pos m:val="top"/>
                        <m:ctrlPr>
                          <a:rPr lang="ar-AE" i="1">
                            <a:latin typeface="Cambria Math" panose="02040503050406030204" pitchFamily="18" charset="0"/>
                          </a:rPr>
                        </m:ctrlPr>
                      </m:barPr>
                      <m:e>
                        <m:r>
                          <a:rPr lang="ar-AE">
                            <a:latin typeface="Cambria Math" panose="02040503050406030204" pitchFamily="18" charset="0"/>
                          </a:rPr>
                          <m:t>𝑂𝐴</m:t>
                        </m:r>
                      </m:e>
                    </m:bar>
                  </m:oMath>
                </a14:m>
                <a:r>
                  <a:rPr lang="ar-AE" sz="2800" dirty="0"/>
                  <a:t> </a:t>
                </a:r>
                <a:r>
                  <a:rPr lang="en-US" sz="2800" dirty="0"/>
                  <a:t>as well. This means the coordinates of point </a:t>
                </a:r>
                <a14:m>
                  <m:oMath xmlns:m="http://schemas.openxmlformats.org/officeDocument/2006/math">
                    <m:r>
                      <a:rPr lang="en-US">
                        <a:latin typeface="Cambria Math" panose="02040503050406030204" pitchFamily="18" charset="0"/>
                      </a:rPr>
                      <m:t>𝐶</m:t>
                    </m:r>
                  </m:oMath>
                </a14:m>
                <a:r>
                  <a:rPr lang="en-US" sz="2800" dirty="0"/>
                  <a:t> are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𝑎</m:t>
                        </m:r>
                        <m:r>
                          <a:rPr lang="ar-AE">
                            <a:latin typeface="Cambria Math" panose="02040503050406030204" pitchFamily="18" charset="0"/>
                          </a:rPr>
                          <m:t>𝜃</m:t>
                        </m:r>
                        <m:r>
                          <m:rPr>
                            <m:nor/>
                          </m:rPr>
                          <a:rPr lang="en-US" b="0" i="0" smtClean="0">
                            <a:latin typeface="Cambria Math" panose="02040503050406030204" pitchFamily="18" charset="0"/>
                          </a:rPr>
                          <m:t>,</m:t>
                        </m:r>
                        <m:r>
                          <a:rPr lang="ar-AE">
                            <a:latin typeface="Cambria Math" panose="02040503050406030204" pitchFamily="18" charset="0"/>
                          </a:rPr>
                          <m:t>𝑎</m:t>
                        </m:r>
                      </m:e>
                    </m:d>
                  </m:oMath>
                </a14:m>
                <a:r>
                  <a:rPr lang="ar-AE" sz="2800" dirty="0"/>
                  <a:t> </a:t>
                </a:r>
                <a:r>
                  <a:rPr lang="en-US" sz="2800" dirty="0"/>
                  <a:t>and that the coordinates of point </a:t>
                </a:r>
                <a14:m>
                  <m:oMath xmlns:m="http://schemas.openxmlformats.org/officeDocument/2006/math">
                    <m:r>
                      <a:rPr lang="en-US">
                        <a:latin typeface="Cambria Math" panose="02040503050406030204" pitchFamily="18" charset="0"/>
                      </a:rPr>
                      <m:t>𝐴</m:t>
                    </m:r>
                  </m:oMath>
                </a14:m>
                <a:r>
                  <a:rPr lang="en-US" sz="2800" dirty="0"/>
                  <a:t> are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𝑎</m:t>
                        </m:r>
                        <m:r>
                          <a:rPr lang="ar-AE">
                            <a:latin typeface="Cambria Math" panose="02040503050406030204" pitchFamily="18" charset="0"/>
                          </a:rPr>
                          <m:t>𝜃</m:t>
                        </m:r>
                        <m:r>
                          <a:rPr lang="en-US" b="0" i="0" smtClean="0">
                            <a:latin typeface="Cambria Math" panose="02040503050406030204" pitchFamily="18" charset="0"/>
                          </a:rPr>
                          <m:t>,</m:t>
                        </m:r>
                        <m:r>
                          <a:rPr lang="ar-AE">
                            <a:latin typeface="Cambria Math" panose="02040503050406030204" pitchFamily="18" charset="0"/>
                          </a:rPr>
                          <m:t>0</m:t>
                        </m:r>
                      </m:e>
                    </m:d>
                  </m:oMath>
                </a14:m>
                <a:r>
                  <a:rPr lang="en-US" sz="2800" dirty="0"/>
                  <a:t>.</a:t>
                </a:r>
                <a:r>
                  <a:rPr lang="ar-AE" sz="2800" dirty="0"/>
                  <a:t> </a:t>
                </a:r>
                <a:r>
                  <a:rPr lang="en-US" sz="2800" dirty="0"/>
                  <a:t>The dashed line in the diagram has length </a:t>
                </a:r>
                <a14:m>
                  <m:oMath xmlns:m="http://schemas.openxmlformats.org/officeDocument/2006/math">
                    <m:r>
                      <a:rPr lang="en-US">
                        <a:latin typeface="Cambria Math" panose="02040503050406030204" pitchFamily="18" charset="0"/>
                      </a:rPr>
                      <m:t>𝑎</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𝜃</m:t>
                        </m:r>
                      </m:e>
                    </m:func>
                  </m:oMath>
                </a14:m>
                <a:r>
                  <a:rPr lang="en-US" sz="2800" dirty="0"/>
                  <a:t>,</a:t>
                </a:r>
                <a:r>
                  <a:rPr lang="ar-AE" sz="2800" dirty="0"/>
                  <a:t> </a:t>
                </a:r>
                <a:r>
                  <a:rPr lang="en-US" sz="2800" dirty="0"/>
                  <a:t>and the other leg of the right triangle has length </a:t>
                </a:r>
                <a14:m>
                  <m:oMath xmlns:m="http://schemas.openxmlformats.org/officeDocument/2006/math">
                    <m:r>
                      <a:rPr lang="en-US">
                        <a:latin typeface="Cambria Math" panose="02040503050406030204" pitchFamily="18" charset="0"/>
                      </a:rPr>
                      <m:t>𝑎</m:t>
                    </m:r>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613" r="-222"/>
                </a:stretch>
              </a:blipFill>
            </p:spPr>
            <p:txBody>
              <a:bodyPr/>
              <a:lstStyle/>
              <a:p>
                <a:r>
                  <a:rPr lang="en-US">
                    <a:noFill/>
                  </a:rPr>
                  <a:t> </a:t>
                </a:r>
              </a:p>
            </p:txBody>
          </p:sp>
        </mc:Fallback>
      </mc:AlternateContent>
    </p:spTree>
    <p:extLst>
      <p:ext uri="{BB962C8B-B14F-4D97-AF65-F5344CB8AC3E}">
        <p14:creationId xmlns:p14="http://schemas.microsoft.com/office/powerpoint/2010/main" val="2140414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Parametric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Putting this all together, we have</a:t>
                </a:r>
              </a:p>
              <a:p>
                <a:pPr algn="ctr">
                  <a:defRPr sz="2800"/>
                </a:pP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𝑎</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𝜃</m:t>
                    </m:r>
                  </m:oMath>
                </a14:m>
                <a:r>
                  <a:rPr lang="en-US" sz="2800" dirty="0"/>
                  <a:t>  </a:t>
                </a:r>
                <a:r>
                  <a:rPr sz="2800" dirty="0"/>
                  <a:t> and</a:t>
                </a:r>
                <a:r>
                  <a:rPr lang="en-US" sz="2800" dirty="0"/>
                  <a:t> </a:t>
                </a:r>
                <a:r>
                  <a:rPr sz="2800" dirty="0"/>
                  <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𝑎</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𝑎</m:t>
                    </m:r>
                  </m:oMath>
                </a14:m>
                <a:r>
                  <a:rPr sz="2800" dirty="0"/>
                  <a:t>.</a:t>
                </a:r>
              </a:p>
              <a:p>
                <a:pPr>
                  <a:defRPr sz="2800"/>
                </a:pPr>
                <a:r>
                  <a:rPr sz="2800" dirty="0"/>
                  <a:t>Solving for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lang="en-US" sz="2800" dirty="0"/>
                  <a:t>, </a:t>
                </a:r>
                <a:r>
                  <a:rPr sz="2800" dirty="0"/>
                  <a:t>we obtain the desired parametric equations (verifying that the equations above remain true as </a:t>
                </a:r>
                <a14:m>
                  <m:oMath xmlns:m="http://schemas.openxmlformats.org/officeDocument/2006/math">
                    <m:r>
                      <a:rPr>
                        <a:latin typeface="Cambria Math" panose="02040503050406030204" pitchFamily="18" charset="0"/>
                      </a:rPr>
                      <m:t>𝜃</m:t>
                    </m:r>
                  </m:oMath>
                </a14:m>
                <a:r>
                  <a:rPr sz="2800" dirty="0"/>
                  <a:t> takes on larger values is left to the reader)</a:t>
                </a:r>
                <a:r>
                  <a:rPr lang="en-US" sz="2800" dirty="0"/>
                  <a:t>.</a:t>
                </a:r>
                <a:endParaRPr sz="2800" dirty="0"/>
              </a:p>
              <a:p>
                <a:pPr algn="ctr">
                  <a:defRPr sz="2800"/>
                </a:pP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𝑎</m:t>
                    </m:r>
                    <m:d>
                      <m:dPr>
                        <m:ctrlPr>
                          <a:rPr i="1">
                            <a:latin typeface="Cambria Math" panose="02040503050406030204" pitchFamily="18" charset="0"/>
                          </a:rPr>
                        </m:ctrlPr>
                      </m:dPr>
                      <m:e>
                        <m:r>
                          <a:rPr>
                            <a:latin typeface="Cambria Math" panose="02040503050406030204" pitchFamily="18" charset="0"/>
                          </a:rPr>
                          <m:t>𝜃</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e>
                    </m:d>
                  </m:oMath>
                </a14:m>
                <a:r>
                  <a:rPr sz="2800" dirty="0"/>
                  <a:t> </a:t>
                </a:r>
                <a:r>
                  <a:rPr lang="en-US" sz="2800" dirty="0"/>
                  <a:t>  </a:t>
                </a:r>
                <a:r>
                  <a:rPr sz="2800" dirty="0"/>
                  <a:t>and</a:t>
                </a:r>
                <a:r>
                  <a:rPr lang="en-US" sz="2800" dirty="0"/>
                  <a:t>  </a:t>
                </a:r>
                <a:r>
                  <a:rPr sz="2800" dirty="0"/>
                  <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𝑎</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e>
                    </m:d>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Determining Parametric Equations and Their Graphs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lang="en-US" sz="2800" b="1" dirty="0"/>
                  <a:t>Solution</a:t>
                </a:r>
              </a:p>
              <a:p>
                <a:pPr>
                  <a:defRPr sz="2800"/>
                </a:pPr>
                <a:r>
                  <a:rPr lang="en-US" sz="2800" dirty="0"/>
                  <a:t>With the information given, it's appropriate to work in units of feet and seconds. Recall that </a:t>
                </a:r>
                <a14:m>
                  <m:oMath xmlns:m="http://schemas.openxmlformats.org/officeDocument/2006/math">
                    <m:r>
                      <a:rPr lang="en-US">
                        <a:latin typeface="Cambria Math" panose="02040503050406030204" pitchFamily="18" charset="0"/>
                      </a:rPr>
                      <m:t>𝑔</m:t>
                    </m:r>
                    <m:r>
                      <a:rPr lang="en-US">
                        <a:latin typeface="Cambria Math" panose="02040503050406030204" pitchFamily="18" charset="0"/>
                      </a:rPr>
                      <m:t>=32 </m:t>
                    </m:r>
                    <m:r>
                      <m:rPr>
                        <m:sty m:val="p"/>
                      </m:rPr>
                      <a:rPr lang="en-US" b="0" i="0" smtClean="0">
                        <a:latin typeface="Cambria Math" panose="02040503050406030204" pitchFamily="18" charset="0"/>
                      </a:rPr>
                      <m:t>ft</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m:t>
                        </m:r>
                      </m:e>
                      <m:sup>
                        <m:r>
                          <a:rPr lang="en-US" b="0" i="0" smtClean="0">
                            <a:latin typeface="Cambria Math" panose="02040503050406030204" pitchFamily="18" charset="0"/>
                          </a:rPr>
                          <m:t>2</m:t>
                        </m:r>
                      </m:sup>
                    </m:sSup>
                  </m:oMath>
                </a14:m>
                <a:r>
                  <a:rPr lang="en-US" sz="2800" dirty="0"/>
                  <a:t>, and that all the quantities must be expressed in the same units. Hence,</a:t>
                </a:r>
              </a:p>
              <a:p>
                <a:pPr algn="ctr">
                  <a:defRPr sz="2800"/>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h</m:t>
                          </m:r>
                        </m:e>
                        <m:sub>
                          <m:r>
                            <a:rPr lang="ar-AE">
                              <a:latin typeface="Cambria Math" panose="02040503050406030204" pitchFamily="18" charset="0"/>
                            </a:rPr>
                            <m:t>0</m:t>
                          </m:r>
                        </m:sub>
                      </m:sSub>
                      <m:r>
                        <a:rPr lang="ar-AE">
                          <a:latin typeface="Cambria Math" panose="02040503050406030204" pitchFamily="18" charset="0"/>
                        </a:rPr>
                        <m:t>=</m:t>
                      </m:r>
                      <m:r>
                        <a:rPr lang="ar-AE">
                          <a:latin typeface="Cambria Math" panose="02040503050406030204" pitchFamily="18" charset="0"/>
                        </a:rPr>
                        <m:t>3</m:t>
                      </m:r>
                      <m:r>
                        <m:rPr>
                          <m:nor/>
                        </m:rPr>
                        <a:rPr lang="ar-AE"/>
                        <m:t> </m:t>
                      </m:r>
                      <m:r>
                        <m:rPr>
                          <m:sty m:val="p"/>
                        </m:rPr>
                        <a:rPr lang="en-US">
                          <a:latin typeface="Cambria Math" panose="02040503050406030204" pitchFamily="18" charset="0"/>
                        </a:rPr>
                        <m:t>feet</m:t>
                      </m:r>
                    </m:oMath>
                  </m:oMathPara>
                </a14:m>
                <a:endParaRPr lang="en-US" sz="2800" dirty="0"/>
              </a:p>
              <a:p>
                <a:r>
                  <a:rPr lang="en-US" sz="2800" dirty="0"/>
                  <a:t>and</a:t>
                </a:r>
              </a:p>
              <a:p>
                <a:pPr algn="ctr">
                  <a:defRPr sz="2800"/>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𝑣</m:t>
                          </m:r>
                        </m:e>
                        <m:sub>
                          <m:r>
                            <a:rPr lang="ar-AE">
                              <a:latin typeface="Cambria Math" panose="02040503050406030204" pitchFamily="18" charset="0"/>
                            </a:rPr>
                            <m:t>0</m:t>
                          </m:r>
                        </m:sub>
                      </m:sSub>
                      <m:r>
                        <a:rPr lang="ar-AE">
                          <a:latin typeface="Cambria Math" panose="02040503050406030204" pitchFamily="18" charset="0"/>
                        </a:rPr>
                        <m:t>=</m:t>
                      </m:r>
                      <m:r>
                        <a:rPr lang="ar-AE">
                          <a:latin typeface="Cambria Math" panose="02040503050406030204" pitchFamily="18" charset="0"/>
                        </a:rPr>
                        <m:t>100</m:t>
                      </m:r>
                      <m:f>
                        <m:fPr>
                          <m:ctrlPr>
                            <a:rPr lang="ar-AE" i="1">
                              <a:latin typeface="Cambria Math" panose="02040503050406030204" pitchFamily="18" charset="0"/>
                            </a:rPr>
                          </m:ctrlPr>
                        </m:fPr>
                        <m:num>
                          <m:r>
                            <m:rPr>
                              <m:sty m:val="p"/>
                            </m:rPr>
                            <a:rPr lang="en-US">
                              <a:latin typeface="Cambria Math" panose="02040503050406030204" pitchFamily="18" charset="0"/>
                            </a:rPr>
                            <m:t>miles</m:t>
                          </m:r>
                        </m:num>
                        <m:den>
                          <m:r>
                            <m:rPr>
                              <m:sty m:val="p"/>
                            </m:rPr>
                            <a:rPr lang="en-US">
                              <a:latin typeface="Cambria Math" panose="02040503050406030204" pitchFamily="18" charset="0"/>
                            </a:rPr>
                            <m:t>hour</m:t>
                          </m:r>
                        </m:den>
                      </m:f>
                      <m:r>
                        <a:rPr lang="ar-AE">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100</m:t>
                              </m:r>
                              <m:r>
                                <m:rPr>
                                  <m:nor/>
                                </m:rPr>
                                <a:rPr lang="ar-AE"/>
                                <m:t> </m:t>
                              </m:r>
                              <m:r>
                                <m:rPr>
                                  <m:sty m:val="p"/>
                                </m:rPr>
                                <a:rPr lang="en-US">
                                  <a:latin typeface="Cambria Math" panose="02040503050406030204" pitchFamily="18" charset="0"/>
                                </a:rPr>
                                <m:t>miles</m:t>
                              </m:r>
                            </m:num>
                            <m:den>
                              <m:r>
                                <m:rPr>
                                  <m:sty m:val="p"/>
                                </m:rPr>
                                <a:rPr lang="en-US">
                                  <a:latin typeface="Cambria Math" panose="02040503050406030204" pitchFamily="18" charset="0"/>
                                </a:rPr>
                                <m:t>hour</m:t>
                              </m:r>
                            </m:den>
                          </m:f>
                        </m:e>
                      </m:d>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5280</m:t>
                              </m:r>
                              <m:r>
                                <m:rPr>
                                  <m:nor/>
                                </m:rPr>
                                <a:rPr lang="ar-AE"/>
                                <m:t> </m:t>
                              </m:r>
                              <m:r>
                                <m:rPr>
                                  <m:sty m:val="p"/>
                                </m:rPr>
                                <a:rPr lang="en-US">
                                  <a:latin typeface="Cambria Math" panose="02040503050406030204" pitchFamily="18" charset="0"/>
                                </a:rPr>
                                <m:t>feet</m:t>
                              </m:r>
                            </m:num>
                            <m:den>
                              <m:r>
                                <a:rPr lang="ar-AE">
                                  <a:latin typeface="Cambria Math" panose="02040503050406030204" pitchFamily="18" charset="0"/>
                                </a:rPr>
                                <m:t>1</m:t>
                              </m:r>
                              <m:r>
                                <m:rPr>
                                  <m:nor/>
                                </m:rPr>
                                <a:rPr lang="en-US" b="0" i="0" smtClean="0">
                                  <a:latin typeface="Cambria Math" panose="02040503050406030204" pitchFamily="18" charset="0"/>
                                </a:rPr>
                                <m:t> </m:t>
                              </m:r>
                              <m:r>
                                <m:rPr>
                                  <m:sty m:val="p"/>
                                </m:rPr>
                                <a:rPr lang="en-US">
                                  <a:latin typeface="Cambria Math" panose="02040503050406030204" pitchFamily="18" charset="0"/>
                                </a:rPr>
                                <m:t>mile</m:t>
                              </m:r>
                            </m:den>
                          </m:f>
                        </m:e>
                      </m:d>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r>
                                <m:rPr>
                                  <m:nor/>
                                </m:rPr>
                                <a:rPr lang="ar-AE"/>
                                <m:t> </m:t>
                              </m:r>
                              <m:r>
                                <m:rPr>
                                  <m:sty m:val="p"/>
                                </m:rPr>
                                <a:rPr lang="en-US">
                                  <a:latin typeface="Cambria Math" panose="02040503050406030204" pitchFamily="18" charset="0"/>
                                </a:rPr>
                                <m:t>hour</m:t>
                              </m:r>
                            </m:num>
                            <m:den>
                              <m:r>
                                <a:rPr lang="ar-AE">
                                  <a:latin typeface="Cambria Math" panose="02040503050406030204" pitchFamily="18" charset="0"/>
                                </a:rPr>
                                <m:t>3600</m:t>
                              </m:r>
                              <m:r>
                                <m:rPr>
                                  <m:nor/>
                                </m:rPr>
                                <a:rPr lang="ar-AE"/>
                                <m:t> </m:t>
                              </m:r>
                              <m:r>
                                <m:rPr>
                                  <m:sty m:val="p"/>
                                </m:rPr>
                                <a:rPr lang="en-US">
                                  <a:latin typeface="Cambria Math" panose="02040503050406030204" pitchFamily="18" charset="0"/>
                                </a:rPr>
                                <m:t>seconds</m:t>
                              </m:r>
                            </m:den>
                          </m:f>
                        </m:e>
                      </m:d>
                      <m:r>
                        <a:rPr lang="ar-AE">
                          <a:latin typeface="Cambria Math" panose="02040503050406030204" pitchFamily="18" charset="0"/>
                        </a:rPr>
                        <m:t>≈</m:t>
                      </m:r>
                      <m:r>
                        <a:rPr lang="ar-AE">
                          <a:latin typeface="Cambria Math" panose="02040503050406030204" pitchFamily="18" charset="0"/>
                        </a:rPr>
                        <m:t>146</m:t>
                      </m:r>
                      <m:r>
                        <a:rPr lang="ar-AE">
                          <a:latin typeface="Cambria Math" panose="02040503050406030204" pitchFamily="18" charset="0"/>
                        </a:rPr>
                        <m:t>.</m:t>
                      </m:r>
                      <m:r>
                        <a:rPr lang="ar-AE">
                          <a:latin typeface="Cambria Math" panose="02040503050406030204" pitchFamily="18" charset="0"/>
                        </a:rPr>
                        <m:t>7</m:t>
                      </m:r>
                      <m:f>
                        <m:fPr>
                          <m:ctrlPr>
                            <a:rPr lang="ar-AE" i="1">
                              <a:latin typeface="Cambria Math" panose="02040503050406030204" pitchFamily="18" charset="0"/>
                            </a:rPr>
                          </m:ctrlPr>
                        </m:fPr>
                        <m:num>
                          <m:r>
                            <m:rPr>
                              <m:sty m:val="p"/>
                            </m:rPr>
                            <a:rPr lang="en-US">
                              <a:latin typeface="Cambria Math" panose="02040503050406030204" pitchFamily="18" charset="0"/>
                            </a:rPr>
                            <m:t>feet</m:t>
                          </m:r>
                        </m:num>
                        <m:den>
                          <m:r>
                            <m:rPr>
                              <m:sty m:val="p"/>
                            </m:rPr>
                            <a:rPr lang="en-US">
                              <a:latin typeface="Cambria Math" panose="02040503050406030204" pitchFamily="18" charset="0"/>
                            </a:rPr>
                            <m:t>second</m:t>
                          </m:r>
                        </m:den>
                      </m:f>
                    </m:oMath>
                  </m:oMathPara>
                </a14:m>
                <a:endParaRPr lang="ar-AE" sz="2800" dirty="0"/>
              </a:p>
              <a:p>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630"/>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Determining Parametric Equations and Their Graphs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We can now determine the parametric equations:</a:t>
                </a:r>
              </a:p>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𝑦</m:t>
                      </m:r>
                      <m:r>
                        <a:rPr lang="en-US" b="0" i="0" smtClean="0">
                          <a:latin typeface="Cambria Math" panose="02040503050406030204" pitchFamily="18" charset="0"/>
                        </a:rPr>
                        <m:t>=</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d>
                        <m:dPr>
                          <m:ctrlPr>
                            <a:rPr lang="ar-AE" i="1">
                              <a:latin typeface="Cambria Math" panose="02040503050406030204" pitchFamily="18" charset="0"/>
                            </a:rPr>
                          </m:ctrlPr>
                        </m:dPr>
                        <m:e>
                          <m:r>
                            <a:rPr lang="ar-AE">
                              <a:latin typeface="Cambria Math" panose="02040503050406030204" pitchFamily="18" charset="0"/>
                            </a:rPr>
                            <m:t>32</m:t>
                          </m:r>
                        </m:e>
                      </m:d>
                      <m:sSup>
                        <m:sSupPr>
                          <m:ctrlPr>
                            <a:rPr lang="ar-AE" i="1">
                              <a:latin typeface="Cambria Math" panose="02040503050406030204" pitchFamily="18" charset="0"/>
                            </a:rPr>
                          </m:ctrlPr>
                        </m:sSupPr>
                        <m:e>
                          <m:r>
                            <a:rPr lang="ar-AE">
                              <a:latin typeface="Cambria Math" panose="02040503050406030204" pitchFamily="18" charset="0"/>
                            </a:rPr>
                            <m:t>𝑡</m:t>
                          </m:r>
                        </m:e>
                        <m:sup>
                          <m:r>
                            <a:rPr lang="ar-AE">
                              <a:latin typeface="Cambria Math" panose="02040503050406030204" pitchFamily="18" charset="0"/>
                            </a:rPr>
                            <m:t>2</m:t>
                          </m:r>
                        </m:sup>
                      </m:sSup>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146</m:t>
                          </m:r>
                          <m:r>
                            <a:rPr lang="ar-AE">
                              <a:latin typeface="Cambria Math" panose="02040503050406030204" pitchFamily="18" charset="0"/>
                            </a:rPr>
                            <m:t>.</m:t>
                          </m:r>
                          <m:r>
                            <a:rPr lang="ar-AE">
                              <a:latin typeface="Cambria Math" panose="02040503050406030204" pitchFamily="18" charset="0"/>
                            </a:rPr>
                            <m:t>7</m:t>
                          </m:r>
                        </m:e>
                      </m:d>
                      <m:d>
                        <m:dPr>
                          <m:ctrlPr>
                            <a:rPr lang="ar-AE" i="1">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20</m:t>
                              </m:r>
                              <m:r>
                                <a:rPr lang="en-US" b="0" i="1" smtClean="0">
                                  <a:latin typeface="Cambria Math" panose="02040503050406030204" pitchFamily="18" charset="0"/>
                                  <a:ea typeface="Cambria Math" panose="02040503050406030204" pitchFamily="18" charset="0"/>
                                </a:rPr>
                                <m:t>°</m:t>
                              </m:r>
                            </m:e>
                          </m:func>
                        </m:e>
                      </m:d>
                      <m:r>
                        <a:rPr lang="ar-AE">
                          <a:latin typeface="Cambria Math" panose="02040503050406030204" pitchFamily="18" charset="0"/>
                        </a:rPr>
                        <m:t>𝑡</m:t>
                      </m:r>
                      <m:r>
                        <a:rPr lang="ar-AE">
                          <a:latin typeface="Cambria Math" panose="02040503050406030204" pitchFamily="18" charset="0"/>
                        </a:rPr>
                        <m:t>+</m:t>
                      </m:r>
                      <m:r>
                        <a:rPr lang="ar-AE">
                          <a:latin typeface="Cambria Math" panose="02040503050406030204" pitchFamily="18" charset="0"/>
                        </a:rPr>
                        <m:t>3</m:t>
                      </m:r>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𝑦</m:t>
                          </m:r>
                        </m:e>
                      </m:phant>
                      <m:r>
                        <a:rPr lang="ar-AE" i="1" smtClean="0">
                          <a:latin typeface="Cambria Math" panose="02040503050406030204" pitchFamily="18" charset="0"/>
                          <a:ea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16</m:t>
                      </m:r>
                      <m:sSup>
                        <m:sSupPr>
                          <m:ctrlPr>
                            <a:rPr lang="ar-AE" i="1">
                              <a:latin typeface="Cambria Math" panose="02040503050406030204" pitchFamily="18" charset="0"/>
                            </a:rPr>
                          </m:ctrlPr>
                        </m:sSupPr>
                        <m:e>
                          <m:r>
                            <a:rPr lang="ar-AE">
                              <a:latin typeface="Cambria Math" panose="02040503050406030204" pitchFamily="18" charset="0"/>
                            </a:rPr>
                            <m:t>𝑡</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50</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𝑡</m:t>
                      </m:r>
                      <m:r>
                        <a:rPr lang="ar-AE">
                          <a:latin typeface="Cambria Math" panose="02040503050406030204" pitchFamily="18" charset="0"/>
                        </a:rPr>
                        <m:t>+</m:t>
                      </m:r>
                      <m:r>
                        <a:rPr lang="ar-AE">
                          <a:latin typeface="Cambria Math" panose="02040503050406030204" pitchFamily="18" charset="0"/>
                        </a:rPr>
                        <m:t>3</m:t>
                      </m:r>
                    </m:oMath>
                  </m:oMathPara>
                </a14:m>
                <a:endParaRPr lang="ar-AE" sz="2800" dirty="0"/>
              </a:p>
              <a:p>
                <a:endParaRPr lang="en-US" sz="2800" dirty="0"/>
              </a:p>
              <a:p>
                <a:r>
                  <a:rPr lang="en-US" sz="2800" dirty="0"/>
                  <a:t>and</a:t>
                </a:r>
              </a:p>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𝑥</m:t>
                      </m:r>
                      <m:r>
                        <a:rPr lang="en-US" b="0" i="1" smtClean="0">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146</m:t>
                          </m:r>
                          <m:r>
                            <a:rPr lang="ar-AE">
                              <a:latin typeface="Cambria Math" panose="02040503050406030204" pitchFamily="18" charset="0"/>
                            </a:rPr>
                            <m:t>.</m:t>
                          </m:r>
                          <m:r>
                            <a:rPr lang="ar-AE">
                              <a:latin typeface="Cambria Math" panose="02040503050406030204" pitchFamily="18" charset="0"/>
                            </a:rPr>
                            <m:t>7</m:t>
                          </m:r>
                        </m:e>
                      </m:d>
                      <m:d>
                        <m:dPr>
                          <m:ctrlPr>
                            <a:rPr lang="ar-AE" i="1">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20</m:t>
                              </m:r>
                              <m:r>
                                <a:rPr lang="en-US" b="0" i="1" smtClean="0">
                                  <a:latin typeface="Cambria Math" panose="02040503050406030204" pitchFamily="18" charset="0"/>
                                  <a:ea typeface="Cambria Math" panose="02040503050406030204" pitchFamily="18" charset="0"/>
                                </a:rPr>
                                <m:t>°</m:t>
                              </m:r>
                            </m:e>
                          </m:func>
                        </m:e>
                      </m:d>
                      <m:r>
                        <a:rPr lang="ar-AE">
                          <a:latin typeface="Cambria Math" panose="02040503050406030204" pitchFamily="18" charset="0"/>
                        </a:rPr>
                        <m:t>𝑡</m:t>
                      </m:r>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𝑥</m:t>
                          </m:r>
                        </m:e>
                      </m:phant>
                      <m:r>
                        <a:rPr lang="ar-AE" i="1" smtClean="0">
                          <a:latin typeface="Cambria Math" panose="02040503050406030204" pitchFamily="18" charset="0"/>
                          <a:ea typeface="Cambria Math" panose="02040503050406030204" pitchFamily="18" charset="0"/>
                        </a:rPr>
                        <m:t>≈</m:t>
                      </m:r>
                      <m:r>
                        <a:rPr lang="ar-AE">
                          <a:latin typeface="Cambria Math" panose="02040503050406030204" pitchFamily="18" charset="0"/>
                        </a:rPr>
                        <m:t>137</m:t>
                      </m:r>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𝑡</m:t>
                      </m:r>
                      <m:r>
                        <m:rPr>
                          <m:nor/>
                        </m:rPr>
                        <a:rPr lang="ar-AE"/>
                        <m:t>.</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22510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Determining Parametric Equations and Their Graphs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For the purposes of this application, the part of the curve we are interested in begins with </a:t>
                </a:r>
                <a14:m>
                  <m:oMath xmlns:m="http://schemas.openxmlformats.org/officeDocument/2006/math">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0</m:t>
                    </m:r>
                  </m:oMath>
                </a14:m>
                <a:r>
                  <a:rPr sz="2800" dirty="0"/>
                  <a:t>, the moment the bat hits the ball. Note that at this time,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dirty="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3</m:t>
                    </m:r>
                  </m:oMath>
                </a14:m>
                <a:r>
                  <a:rPr sz="2800" dirty="0"/>
                  <a:t>; that is, the ball starts off at the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3</m:t>
                        </m:r>
                      </m:e>
                    </m:d>
                  </m:oMath>
                </a14:m>
                <a:r>
                  <a:rPr sz="2800" dirty="0"/>
                  <a:t>, as we intended. As time moves on, the </a:t>
                </a:r>
                <a:br>
                  <a:rPr lang="en-US" sz="2800" dirty="0"/>
                </a:br>
                <a14:m>
                  <m:oMath xmlns:m="http://schemas.openxmlformats.org/officeDocument/2006/math">
                    <m:r>
                      <a:rPr>
                        <a:latin typeface="Cambria Math" panose="02040503050406030204" pitchFamily="18" charset="0"/>
                      </a:rPr>
                      <m:t>𝑥</m:t>
                    </m:r>
                  </m:oMath>
                </a14:m>
                <a:r>
                  <a:rPr sz="2800" dirty="0"/>
                  <a:t>-coordinate increases and the </a:t>
                </a:r>
                <a14:m>
                  <m:oMath xmlns:m="http://schemas.openxmlformats.org/officeDocument/2006/math">
                    <m:r>
                      <a:rPr>
                        <a:latin typeface="Cambria Math" panose="02040503050406030204" pitchFamily="18" charset="0"/>
                      </a:rPr>
                      <m:t>𝑦</m:t>
                    </m:r>
                  </m:oMath>
                </a14:m>
                <a:r>
                  <a:rPr sz="2800" dirty="0"/>
                  <a:t>-coordinate at first increases and then decreases. Considering the physical situation giving rise to the equations, we are probably only interested in the curve up to the point where </a:t>
                </a:r>
                <a:br>
                  <a:rPr lang="en-US" sz="2800" dirty="0"/>
                </a:b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0</m:t>
                    </m:r>
                  </m:oMath>
                </a14:m>
                <a:r>
                  <a:rPr sz="2800" dirty="0"/>
                  <a:t> (when the ball hits the ground).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a:stretch>
              </a:blipFill>
            </p:spPr>
            <p:txBody>
              <a:bodyPr/>
              <a:lstStyle/>
              <a:p>
                <a:r>
                  <a:rPr lang="en-US">
                    <a:noFill/>
                  </a:rPr>
                  <a:t> </a:t>
                </a:r>
              </a:p>
            </p:txBody>
          </p:sp>
        </mc:Fallback>
      </mc:AlternateContent>
    </p:spTree>
    <p:extLst>
      <p:ext uri="{BB962C8B-B14F-4D97-AF65-F5344CB8AC3E}">
        <p14:creationId xmlns:p14="http://schemas.microsoft.com/office/powerpoint/2010/main" val="1030078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Determining Parametric Equations and Their Graphs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we calculate </a:t>
                </a:r>
                <a14:m>
                  <m:oMath xmlns:m="http://schemas.openxmlformats.org/officeDocument/2006/math">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oMath>
                </a14:m>
                <a:r>
                  <a:rPr sz="2800" dirty="0"/>
                  <a:t> for values of </a:t>
                </a:r>
                <a14:m>
                  <m:oMath xmlns:m="http://schemas.openxmlformats.org/officeDocument/2006/math">
                    <m:r>
                      <a:rPr>
                        <a:latin typeface="Cambria Math" panose="02040503050406030204" pitchFamily="18" charset="0"/>
                      </a:rPr>
                      <m:t>𝑡</m:t>
                    </m:r>
                  </m:oMath>
                </a14:m>
                <a:r>
                  <a:rPr sz="2800" dirty="0"/>
                  <a:t> from </a:t>
                </a:r>
                <a:r>
                  <a:rPr sz="2800" dirty="0">
                    <a:latin typeface="Cambria Math"/>
                  </a:rPr>
                  <a:t>0</a:t>
                </a:r>
                <a:r>
                  <a:rPr sz="2800" dirty="0"/>
                  <a:t> to </a:t>
                </a:r>
                <a:r>
                  <a:rPr sz="2800" dirty="0">
                    <a:latin typeface="Cambria Math"/>
                  </a:rPr>
                  <a:t>3.5</a:t>
                </a:r>
                <a:r>
                  <a:rPr sz="2800" dirty="0"/>
                  <a:t>, in half-second increments, we obtain the following table: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C32A3BC9-FF0D-4A52-84EC-95EBCCE5500A}"/>
                  </a:ext>
                </a:extLst>
              </p:cNvPr>
              <p:cNvGraphicFramePr>
                <a:graphicFrameLocks/>
              </p:cNvGraphicFramePr>
              <p:nvPr>
                <p:extLst>
                  <p:ext uri="{D42A27DB-BD31-4B8C-83A1-F6EECF244321}">
                    <p14:modId xmlns:p14="http://schemas.microsoft.com/office/powerpoint/2010/main" val="3497025684"/>
                  </p:ext>
                </p:extLst>
              </p:nvPr>
            </p:nvGraphicFramePr>
            <p:xfrm>
              <a:off x="457200" y="2133600"/>
              <a:ext cx="8229600" cy="3429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8100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𝑡</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m:t>
                                </m:r>
                                <m:r>
                                  <a:rPr sz="1800">
                                    <a:latin typeface="Cambria Math"/>
                                  </a:rPr>
                                  <m:t>𝑥</m:t>
                                </m:r>
                                <m:r>
                                  <a:rPr sz="1800">
                                    <a:latin typeface="Cambria Math"/>
                                  </a:rPr>
                                  <m:t>,</m:t>
                                </m:r>
                                <m:r>
                                  <a:rPr sz="1800">
                                    <a:latin typeface="Cambria Math"/>
                                  </a:rPr>
                                  <m:t>𝑦</m:t>
                                </m:r>
                                <m:r>
                                  <a:rPr sz="1800">
                                    <a:latin typeface="Cambria Math"/>
                                  </a:rPr>
                                  <m:t>)</m:t>
                                </m:r>
                              </m:oMath>
                            </m:oMathPara>
                          </a14:m>
                          <a:endParaRPr dirty="0"/>
                        </a:p>
                      </a:txBody>
                      <a:tcPr/>
                    </a:tc>
                    <a:extLst>
                      <a:ext uri="{0D108BD9-81ED-4DB2-BD59-A6C34878D82A}">
                        <a16:rowId xmlns:a16="http://schemas.microsoft.com/office/drawing/2014/main" val="10000"/>
                      </a:ext>
                    </a:extLst>
                  </a:tr>
                  <a:tr h="381000">
                    <a:tc>
                      <a:txBody>
                        <a:bodyPr/>
                        <a:lstStyle/>
                        <a:p>
                          <a:pPr algn="ctr"/>
                          <a:r>
                            <a:rPr sz="1800">
                              <a:latin typeface="Cambria Math"/>
                            </a:rPr>
                            <a:t>0</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(0,3)</m:t>
                                </m:r>
                              </m:oMath>
                            </m:oMathPara>
                          </a14:m>
                          <a:endParaRPr/>
                        </a:p>
                      </a:txBody>
                      <a:tcPr/>
                    </a:tc>
                    <a:extLst>
                      <a:ext uri="{0D108BD9-81ED-4DB2-BD59-A6C34878D82A}">
                        <a16:rowId xmlns:a16="http://schemas.microsoft.com/office/drawing/2014/main" val="10001"/>
                      </a:ext>
                    </a:extLst>
                  </a:tr>
                  <a:tr h="381000">
                    <a:tc>
                      <a:txBody>
                        <a:bodyPr/>
                        <a:lstStyle/>
                        <a:p>
                          <a:pPr algn="ctr"/>
                          <a:r>
                            <a:rPr sz="1800">
                              <a:latin typeface="Cambria Math"/>
                            </a:rPr>
                            <a:t>0.5</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(69.0,24.1)</m:t>
                                </m:r>
                              </m:oMath>
                            </m:oMathPara>
                          </a14:m>
                          <a:endParaRPr/>
                        </a:p>
                      </a:txBody>
                      <a:tcPr/>
                    </a:tc>
                    <a:extLst>
                      <a:ext uri="{0D108BD9-81ED-4DB2-BD59-A6C34878D82A}">
                        <a16:rowId xmlns:a16="http://schemas.microsoft.com/office/drawing/2014/main" val="10002"/>
                      </a:ext>
                    </a:extLst>
                  </a:tr>
                  <a:tr h="381000">
                    <a:tc>
                      <a:txBody>
                        <a:bodyPr/>
                        <a:lstStyle/>
                        <a:p>
                          <a:pPr algn="ctr"/>
                          <a:r>
                            <a:rPr sz="1800">
                              <a:latin typeface="Cambria Math"/>
                            </a:rPr>
                            <a:t>1.0</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(137.9,37.2)</m:t>
                                </m:r>
                              </m:oMath>
                            </m:oMathPara>
                          </a14:m>
                          <a:endParaRPr/>
                        </a:p>
                      </a:txBody>
                      <a:tcPr/>
                    </a:tc>
                    <a:extLst>
                      <a:ext uri="{0D108BD9-81ED-4DB2-BD59-A6C34878D82A}">
                        <a16:rowId xmlns:a16="http://schemas.microsoft.com/office/drawing/2014/main" val="10003"/>
                      </a:ext>
                    </a:extLst>
                  </a:tr>
                  <a:tr h="381000">
                    <a:tc>
                      <a:txBody>
                        <a:bodyPr/>
                        <a:lstStyle/>
                        <a:p>
                          <a:pPr algn="ctr"/>
                          <a:r>
                            <a:rPr sz="1800">
                              <a:latin typeface="Cambria Math"/>
                            </a:rPr>
                            <a:t>1.5</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(206.9,42.3)</m:t>
                                </m:r>
                              </m:oMath>
                            </m:oMathPara>
                          </a14:m>
                          <a:endParaRPr/>
                        </a:p>
                      </a:txBody>
                      <a:tcPr/>
                    </a:tc>
                    <a:extLst>
                      <a:ext uri="{0D108BD9-81ED-4DB2-BD59-A6C34878D82A}">
                        <a16:rowId xmlns:a16="http://schemas.microsoft.com/office/drawing/2014/main" val="10004"/>
                      </a:ext>
                    </a:extLst>
                  </a:tr>
                  <a:tr h="381000">
                    <a:tc>
                      <a:txBody>
                        <a:bodyPr/>
                        <a:lstStyle/>
                        <a:p>
                          <a:pPr algn="ctr"/>
                          <a:r>
                            <a:rPr sz="1800">
                              <a:latin typeface="Cambria Math"/>
                            </a:rPr>
                            <a:t>2.0</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(275.8,39.4)</m:t>
                                </m:r>
                              </m:oMath>
                            </m:oMathPara>
                          </a14:m>
                          <a:endParaRPr/>
                        </a:p>
                      </a:txBody>
                      <a:tcPr/>
                    </a:tc>
                    <a:extLst>
                      <a:ext uri="{0D108BD9-81ED-4DB2-BD59-A6C34878D82A}">
                        <a16:rowId xmlns:a16="http://schemas.microsoft.com/office/drawing/2014/main" val="10005"/>
                      </a:ext>
                    </a:extLst>
                  </a:tr>
                  <a:tr h="381000">
                    <a:tc>
                      <a:txBody>
                        <a:bodyPr/>
                        <a:lstStyle/>
                        <a:p>
                          <a:pPr algn="ctr"/>
                          <a:r>
                            <a:rPr sz="1800">
                              <a:latin typeface="Cambria Math"/>
                            </a:rPr>
                            <a:t>2.5</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(344.8,28.5)</m:t>
                                </m:r>
                              </m:oMath>
                            </m:oMathPara>
                          </a14:m>
                          <a:endParaRPr/>
                        </a:p>
                      </a:txBody>
                      <a:tcPr/>
                    </a:tc>
                    <a:extLst>
                      <a:ext uri="{0D108BD9-81ED-4DB2-BD59-A6C34878D82A}">
                        <a16:rowId xmlns:a16="http://schemas.microsoft.com/office/drawing/2014/main" val="10006"/>
                      </a:ext>
                    </a:extLst>
                  </a:tr>
                  <a:tr h="381000">
                    <a:tc>
                      <a:txBody>
                        <a:bodyPr/>
                        <a:lstStyle/>
                        <a:p>
                          <a:pPr algn="ctr"/>
                          <a:r>
                            <a:rPr sz="1800">
                              <a:latin typeface="Cambria Math"/>
                            </a:rPr>
                            <a:t>3.0</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(413.7,9.6)</m:t>
                                </m:r>
                              </m:oMath>
                            </m:oMathPara>
                          </a14:m>
                          <a:endParaRPr/>
                        </a:p>
                      </a:txBody>
                      <a:tcPr/>
                    </a:tc>
                    <a:extLst>
                      <a:ext uri="{0D108BD9-81ED-4DB2-BD59-A6C34878D82A}">
                        <a16:rowId xmlns:a16="http://schemas.microsoft.com/office/drawing/2014/main" val="10007"/>
                      </a:ext>
                    </a:extLst>
                  </a:tr>
                  <a:tr h="381000">
                    <a:tc>
                      <a:txBody>
                        <a:bodyPr/>
                        <a:lstStyle/>
                        <a:p>
                          <a:pPr algn="ctr"/>
                          <a:r>
                            <a:rPr sz="1800">
                              <a:latin typeface="Cambria Math"/>
                            </a:rPr>
                            <a:t>3.5</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(482.7,−17.3)</m:t>
                                </m:r>
                              </m:oMath>
                            </m:oMathPara>
                          </a14:m>
                          <a:endParaRPr dirty="0"/>
                        </a:p>
                      </a:txBody>
                      <a:tcPr/>
                    </a:tc>
                    <a:extLst>
                      <a:ext uri="{0D108BD9-81ED-4DB2-BD59-A6C34878D82A}">
                        <a16:rowId xmlns:a16="http://schemas.microsoft.com/office/drawing/2014/main" val="10008"/>
                      </a:ext>
                    </a:extLst>
                  </a:tr>
                </a:tbl>
              </a:graphicData>
            </a:graphic>
          </p:graphicFrame>
        </mc:Choice>
        <mc:Fallback xmlns="">
          <p:graphicFrame>
            <p:nvGraphicFramePr>
              <p:cNvPr id="4" name="Table Placeholder 2">
                <a:extLst>
                  <a:ext uri="{FF2B5EF4-FFF2-40B4-BE49-F238E27FC236}">
                    <a16:creationId xmlns:a16="http://schemas.microsoft.com/office/drawing/2014/main" id="{C32A3BC9-FF0D-4A52-84EC-95EBCCE5500A}"/>
                  </a:ext>
                </a:extLst>
              </p:cNvPr>
              <p:cNvGraphicFramePr>
                <a:graphicFrameLocks/>
              </p:cNvGraphicFramePr>
              <p:nvPr>
                <p:extLst>
                  <p:ext uri="{D42A27DB-BD31-4B8C-83A1-F6EECF244321}">
                    <p14:modId xmlns:p14="http://schemas.microsoft.com/office/powerpoint/2010/main" val="3497025684"/>
                  </p:ext>
                </p:extLst>
              </p:nvPr>
            </p:nvGraphicFramePr>
            <p:xfrm>
              <a:off x="457200" y="2133600"/>
              <a:ext cx="8229600" cy="3429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81000">
                    <a:tc>
                      <a:txBody>
                        <a:bodyPr/>
                        <a:lstStyle/>
                        <a:p>
                          <a:endParaRPr lang="en-US"/>
                        </a:p>
                      </a:txBody>
                      <a:tcPr>
                        <a:blipFill>
                          <a:blip r:embed="rId3"/>
                          <a:stretch>
                            <a:fillRect l="-296" t="-3175" r="-100741" b="-812698"/>
                          </a:stretch>
                        </a:blipFill>
                      </a:tcPr>
                    </a:tc>
                    <a:tc>
                      <a:txBody>
                        <a:bodyPr/>
                        <a:lstStyle/>
                        <a:p>
                          <a:endParaRPr lang="en-US"/>
                        </a:p>
                      </a:txBody>
                      <a:tcPr>
                        <a:blipFill>
                          <a:blip r:embed="rId3"/>
                          <a:stretch>
                            <a:fillRect l="-100296" t="-3175" r="-741" b="-812698"/>
                          </a:stretch>
                        </a:blipFill>
                      </a:tcPr>
                    </a:tc>
                    <a:extLst>
                      <a:ext uri="{0D108BD9-81ED-4DB2-BD59-A6C34878D82A}">
                        <a16:rowId xmlns:a16="http://schemas.microsoft.com/office/drawing/2014/main" val="10000"/>
                      </a:ext>
                    </a:extLst>
                  </a:tr>
                  <a:tr h="381000">
                    <a:tc>
                      <a:txBody>
                        <a:bodyPr/>
                        <a:lstStyle/>
                        <a:p>
                          <a:pPr algn="ctr"/>
                          <a:r>
                            <a:rPr sz="1800">
                              <a:latin typeface="Cambria Math"/>
                            </a:rPr>
                            <a:t>0</a:t>
                          </a:r>
                        </a:p>
                      </a:txBody>
                      <a:tcPr/>
                    </a:tc>
                    <a:tc>
                      <a:txBody>
                        <a:bodyPr/>
                        <a:lstStyle/>
                        <a:p>
                          <a:endParaRPr lang="en-US"/>
                        </a:p>
                      </a:txBody>
                      <a:tcPr>
                        <a:blipFill>
                          <a:blip r:embed="rId3"/>
                          <a:stretch>
                            <a:fillRect l="-100296" t="-104839" r="-741" b="-725806"/>
                          </a:stretch>
                        </a:blipFill>
                      </a:tcPr>
                    </a:tc>
                    <a:extLst>
                      <a:ext uri="{0D108BD9-81ED-4DB2-BD59-A6C34878D82A}">
                        <a16:rowId xmlns:a16="http://schemas.microsoft.com/office/drawing/2014/main" val="10001"/>
                      </a:ext>
                    </a:extLst>
                  </a:tr>
                  <a:tr h="381000">
                    <a:tc>
                      <a:txBody>
                        <a:bodyPr/>
                        <a:lstStyle/>
                        <a:p>
                          <a:pPr algn="ctr"/>
                          <a:r>
                            <a:rPr sz="1800">
                              <a:latin typeface="Cambria Math"/>
                            </a:rPr>
                            <a:t>0.5</a:t>
                          </a:r>
                        </a:p>
                      </a:txBody>
                      <a:tcPr/>
                    </a:tc>
                    <a:tc>
                      <a:txBody>
                        <a:bodyPr/>
                        <a:lstStyle/>
                        <a:p>
                          <a:endParaRPr lang="en-US"/>
                        </a:p>
                      </a:txBody>
                      <a:tcPr>
                        <a:blipFill>
                          <a:blip r:embed="rId3"/>
                          <a:stretch>
                            <a:fillRect l="-100296" t="-201587" r="-741" b="-614286"/>
                          </a:stretch>
                        </a:blipFill>
                      </a:tcPr>
                    </a:tc>
                    <a:extLst>
                      <a:ext uri="{0D108BD9-81ED-4DB2-BD59-A6C34878D82A}">
                        <a16:rowId xmlns:a16="http://schemas.microsoft.com/office/drawing/2014/main" val="10002"/>
                      </a:ext>
                    </a:extLst>
                  </a:tr>
                  <a:tr h="381000">
                    <a:tc>
                      <a:txBody>
                        <a:bodyPr/>
                        <a:lstStyle/>
                        <a:p>
                          <a:pPr algn="ctr"/>
                          <a:r>
                            <a:rPr sz="1800">
                              <a:latin typeface="Cambria Math"/>
                            </a:rPr>
                            <a:t>1.0</a:t>
                          </a:r>
                        </a:p>
                      </a:txBody>
                      <a:tcPr/>
                    </a:tc>
                    <a:tc>
                      <a:txBody>
                        <a:bodyPr/>
                        <a:lstStyle/>
                        <a:p>
                          <a:endParaRPr lang="en-US"/>
                        </a:p>
                      </a:txBody>
                      <a:tcPr>
                        <a:blipFill>
                          <a:blip r:embed="rId3"/>
                          <a:stretch>
                            <a:fillRect l="-100296" t="-306452" r="-741" b="-524194"/>
                          </a:stretch>
                        </a:blipFill>
                      </a:tcPr>
                    </a:tc>
                    <a:extLst>
                      <a:ext uri="{0D108BD9-81ED-4DB2-BD59-A6C34878D82A}">
                        <a16:rowId xmlns:a16="http://schemas.microsoft.com/office/drawing/2014/main" val="10003"/>
                      </a:ext>
                    </a:extLst>
                  </a:tr>
                  <a:tr h="381000">
                    <a:tc>
                      <a:txBody>
                        <a:bodyPr/>
                        <a:lstStyle/>
                        <a:p>
                          <a:pPr algn="ctr"/>
                          <a:r>
                            <a:rPr sz="1800">
                              <a:latin typeface="Cambria Math"/>
                            </a:rPr>
                            <a:t>1.5</a:t>
                          </a:r>
                        </a:p>
                      </a:txBody>
                      <a:tcPr/>
                    </a:tc>
                    <a:tc>
                      <a:txBody>
                        <a:bodyPr/>
                        <a:lstStyle/>
                        <a:p>
                          <a:endParaRPr lang="en-US"/>
                        </a:p>
                      </a:txBody>
                      <a:tcPr>
                        <a:blipFill>
                          <a:blip r:embed="rId3"/>
                          <a:stretch>
                            <a:fillRect l="-100296" t="-400000" r="-741" b="-415873"/>
                          </a:stretch>
                        </a:blipFill>
                      </a:tcPr>
                    </a:tc>
                    <a:extLst>
                      <a:ext uri="{0D108BD9-81ED-4DB2-BD59-A6C34878D82A}">
                        <a16:rowId xmlns:a16="http://schemas.microsoft.com/office/drawing/2014/main" val="10004"/>
                      </a:ext>
                    </a:extLst>
                  </a:tr>
                  <a:tr h="381000">
                    <a:tc>
                      <a:txBody>
                        <a:bodyPr/>
                        <a:lstStyle/>
                        <a:p>
                          <a:pPr algn="ctr"/>
                          <a:r>
                            <a:rPr sz="1800">
                              <a:latin typeface="Cambria Math"/>
                            </a:rPr>
                            <a:t>2.0</a:t>
                          </a:r>
                        </a:p>
                      </a:txBody>
                      <a:tcPr/>
                    </a:tc>
                    <a:tc>
                      <a:txBody>
                        <a:bodyPr/>
                        <a:lstStyle/>
                        <a:p>
                          <a:endParaRPr lang="en-US"/>
                        </a:p>
                      </a:txBody>
                      <a:tcPr>
                        <a:blipFill>
                          <a:blip r:embed="rId3"/>
                          <a:stretch>
                            <a:fillRect l="-100296" t="-508065" r="-741" b="-322581"/>
                          </a:stretch>
                        </a:blipFill>
                      </a:tcPr>
                    </a:tc>
                    <a:extLst>
                      <a:ext uri="{0D108BD9-81ED-4DB2-BD59-A6C34878D82A}">
                        <a16:rowId xmlns:a16="http://schemas.microsoft.com/office/drawing/2014/main" val="10005"/>
                      </a:ext>
                    </a:extLst>
                  </a:tr>
                  <a:tr h="381000">
                    <a:tc>
                      <a:txBody>
                        <a:bodyPr/>
                        <a:lstStyle/>
                        <a:p>
                          <a:pPr algn="ctr"/>
                          <a:r>
                            <a:rPr sz="1800">
                              <a:latin typeface="Cambria Math"/>
                            </a:rPr>
                            <a:t>2.5</a:t>
                          </a:r>
                        </a:p>
                      </a:txBody>
                      <a:tcPr/>
                    </a:tc>
                    <a:tc>
                      <a:txBody>
                        <a:bodyPr/>
                        <a:lstStyle/>
                        <a:p>
                          <a:endParaRPr lang="en-US"/>
                        </a:p>
                      </a:txBody>
                      <a:tcPr>
                        <a:blipFill>
                          <a:blip r:embed="rId3"/>
                          <a:stretch>
                            <a:fillRect l="-100296" t="-598413" r="-741" b="-217460"/>
                          </a:stretch>
                        </a:blipFill>
                      </a:tcPr>
                    </a:tc>
                    <a:extLst>
                      <a:ext uri="{0D108BD9-81ED-4DB2-BD59-A6C34878D82A}">
                        <a16:rowId xmlns:a16="http://schemas.microsoft.com/office/drawing/2014/main" val="10006"/>
                      </a:ext>
                    </a:extLst>
                  </a:tr>
                  <a:tr h="381000">
                    <a:tc>
                      <a:txBody>
                        <a:bodyPr/>
                        <a:lstStyle/>
                        <a:p>
                          <a:pPr algn="ctr"/>
                          <a:r>
                            <a:rPr sz="1800">
                              <a:latin typeface="Cambria Math"/>
                            </a:rPr>
                            <a:t>3.0</a:t>
                          </a:r>
                        </a:p>
                      </a:txBody>
                      <a:tcPr/>
                    </a:tc>
                    <a:tc>
                      <a:txBody>
                        <a:bodyPr/>
                        <a:lstStyle/>
                        <a:p>
                          <a:endParaRPr lang="en-US"/>
                        </a:p>
                      </a:txBody>
                      <a:tcPr>
                        <a:blipFill>
                          <a:blip r:embed="rId3"/>
                          <a:stretch>
                            <a:fillRect l="-100296" t="-709677" r="-741" b="-120968"/>
                          </a:stretch>
                        </a:blipFill>
                      </a:tcPr>
                    </a:tc>
                    <a:extLst>
                      <a:ext uri="{0D108BD9-81ED-4DB2-BD59-A6C34878D82A}">
                        <a16:rowId xmlns:a16="http://schemas.microsoft.com/office/drawing/2014/main" val="10007"/>
                      </a:ext>
                    </a:extLst>
                  </a:tr>
                  <a:tr h="381000">
                    <a:tc>
                      <a:txBody>
                        <a:bodyPr/>
                        <a:lstStyle/>
                        <a:p>
                          <a:pPr algn="ctr"/>
                          <a:r>
                            <a:rPr sz="1800">
                              <a:latin typeface="Cambria Math"/>
                            </a:rPr>
                            <a:t>3.5</a:t>
                          </a:r>
                        </a:p>
                      </a:txBody>
                      <a:tcPr/>
                    </a:tc>
                    <a:tc>
                      <a:txBody>
                        <a:bodyPr/>
                        <a:lstStyle/>
                        <a:p>
                          <a:endParaRPr lang="en-US"/>
                        </a:p>
                      </a:txBody>
                      <a:tcPr>
                        <a:blipFill>
                          <a:blip r:embed="rId3"/>
                          <a:stretch>
                            <a:fillRect l="-100296" t="-796825" r="-741" b="-19048"/>
                          </a:stretch>
                        </a:blipFill>
                      </a:tcPr>
                    </a:tc>
                    <a:extLst>
                      <a:ext uri="{0D108BD9-81ED-4DB2-BD59-A6C34878D82A}">
                        <a16:rowId xmlns:a16="http://schemas.microsoft.com/office/drawing/2014/main" val="10008"/>
                      </a:ext>
                    </a:extLst>
                  </a:tr>
                </a:tbl>
              </a:graphicData>
            </a:graphic>
          </p:graphicFrame>
        </mc:Fallback>
      </mc:AlternateContent>
    </p:spTree>
    <p:extLst>
      <p:ext uri="{BB962C8B-B14F-4D97-AF65-F5344CB8AC3E}">
        <p14:creationId xmlns:p14="http://schemas.microsoft.com/office/powerpoint/2010/main" val="487793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Determining Parametric Equations and Their Graphs (cont.)</a:t>
            </a:r>
          </a:p>
        </p:txBody>
      </p:sp>
      <p:sp>
        <p:nvSpPr>
          <p:cNvPr id="3" name="Text Placeholder 2"/>
          <p:cNvSpPr>
            <a:spLocks noGrp="1"/>
          </p:cNvSpPr>
          <p:nvPr>
            <p:ph type="body" sz="quarter" idx="10"/>
          </p:nvPr>
        </p:nvSpPr>
        <p:spPr/>
        <p:txBody>
          <a:bodyPr>
            <a:normAutofit/>
          </a:bodyPr>
          <a:lstStyle/>
          <a:p>
            <a:r>
              <a:rPr sz="2800" dirty="0"/>
              <a:t>We can now plot these points and connect them, as usual, with a smooth curve. The resulting graph is</a:t>
            </a:r>
            <a:r>
              <a:rPr lang="en-US" sz="2800" dirty="0"/>
              <a:t> shown in Figure 3.</a:t>
            </a:r>
            <a:endParaRPr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Determining Parametric Equations and Their Graphs (cont.)</a:t>
            </a:r>
          </a:p>
        </p:txBody>
      </p:sp>
      <p:pic>
        <p:nvPicPr>
          <p:cNvPr id="5" name="Content Placeholder 4">
            <a:extLst>
              <a:ext uri="{FF2B5EF4-FFF2-40B4-BE49-F238E27FC236}">
                <a16:creationId xmlns:a16="http://schemas.microsoft.com/office/drawing/2014/main" id="{D84376FF-2AA1-4EB1-8FD8-1953B0603DE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07047" y="1082675"/>
            <a:ext cx="4329907" cy="4329907"/>
          </a:xfrm>
        </p:spPr>
      </p:pic>
      <p:pic>
        <p:nvPicPr>
          <p:cNvPr id="4" name="Picture 3">
            <a:extLst>
              <a:ext uri="{FF2B5EF4-FFF2-40B4-BE49-F238E27FC236}">
                <a16:creationId xmlns:a16="http://schemas.microsoft.com/office/drawing/2014/main" id="{35866CF1-BF88-4143-AD28-FC4528C2CC6E}"/>
              </a:ext>
            </a:extLst>
          </p:cNvPr>
          <p:cNvPicPr>
            <a:picLocks noChangeAspect="1"/>
          </p:cNvPicPr>
          <p:nvPr/>
        </p:nvPicPr>
        <p:blipFill>
          <a:blip r:embed="rId4"/>
          <a:stretch>
            <a:fillRect/>
          </a:stretch>
        </p:blipFill>
        <p:spPr>
          <a:xfrm>
            <a:off x="3782500" y="5346127"/>
            <a:ext cx="1579001" cy="749873"/>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2251</Words>
  <Application>Microsoft Office PowerPoint</Application>
  <PresentationFormat>On-screen Show (4:3)</PresentationFormat>
  <Paragraphs>161</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Cambria Math</vt:lpstr>
      <vt:lpstr>Courier New</vt:lpstr>
      <vt:lpstr>Office Theme</vt:lpstr>
      <vt:lpstr>Section 10.4</vt:lpstr>
      <vt:lpstr>Parametric Equations</vt:lpstr>
      <vt:lpstr>Example 1: Determining Parametric Equations and Their Graphs</vt:lpstr>
      <vt:lpstr>Example 1: Determining Parametric Equations and Their Graphs (cont.)</vt:lpstr>
      <vt:lpstr>Example 1: Determining Parametric Equations and Their Graphs (cont.)</vt:lpstr>
      <vt:lpstr>Example 1: Determining Parametric Equations and Their Graphs (cont.)</vt:lpstr>
      <vt:lpstr>Example 1: Determining Parametric Equations and Their Graphs (cont.)</vt:lpstr>
      <vt:lpstr>Example 1: Determining Parametric Equations and Their Graphs (cont.)</vt:lpstr>
      <vt:lpstr>Example 1: Determining Parametric Equations and Their Graphs (cont.)</vt:lpstr>
      <vt:lpstr>Example 2: Using Parametric Equations</vt:lpstr>
      <vt:lpstr>Example 2: Using Parametric Equations (cont.)</vt:lpstr>
      <vt:lpstr>Example 2: Using Parametric Equations (cont.)</vt:lpstr>
      <vt:lpstr>Example 3: Eliminating the Parameter</vt:lpstr>
      <vt:lpstr>Example 3: Eliminating the Parameter (cont.)</vt:lpstr>
      <vt:lpstr>Example 3: Eliminating the Parameter (cont.)</vt:lpstr>
      <vt:lpstr>Example 3: Eliminating the Parameter (cont.)</vt:lpstr>
      <vt:lpstr>Example 3: Eliminating the Parameter (cont.)</vt:lpstr>
      <vt:lpstr>Example 3: Eliminating the Parameter (cont.)</vt:lpstr>
      <vt:lpstr>Example 3: Eliminating the Parameter (cont.)</vt:lpstr>
      <vt:lpstr>Example 4: Eliminating the Parameter</vt:lpstr>
      <vt:lpstr>Example 4: Eliminating the Parameter (cont.)</vt:lpstr>
      <vt:lpstr>Example 4: Eliminating the Parameter (cont.)</vt:lpstr>
      <vt:lpstr>Example 4: Eliminating the Parameter (cont.)</vt:lpstr>
      <vt:lpstr>Example 4: Eliminating the Parameter (cont.)</vt:lpstr>
      <vt:lpstr>Example 4: Eliminating the Parameter (cont.)</vt:lpstr>
      <vt:lpstr>Example 4: Eliminating the Parameter (cont.)</vt:lpstr>
      <vt:lpstr>Example 4: Eliminating the Parameter (cont.)</vt:lpstr>
      <vt:lpstr>Example 5: Constructing Parametric Equations</vt:lpstr>
      <vt:lpstr>Example 5: Constructing Parametric Equations (cont.)</vt:lpstr>
      <vt:lpstr>Example 5: Constructing Parametric Equations (cont.)</vt:lpstr>
      <vt:lpstr>Example 5: Constructing Parametric Equations (cont.)</vt:lpstr>
      <vt:lpstr>Example 5: Constructing Parametric Equations (cont.)</vt:lpstr>
      <vt:lpstr>Example 6: Constructing Parametric Equations</vt:lpstr>
      <vt:lpstr>Example 6: Constructing Parametric Equations (cont.)</vt:lpstr>
      <vt:lpstr>Example 6: Constructing Parametric Equations (cont.)</vt:lpstr>
      <vt:lpstr>Example 6: Constructing Parametric Equations (cont.)</vt:lpstr>
      <vt:lpstr>Example 6: Constructing Parametric Equations (cont.)</vt:lpstr>
      <vt:lpstr>Example 6: Constructing Parametric Equations (cont.)</vt:lpstr>
      <vt:lpstr>Example 6: Constructing Parametric Equations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 </dc:title>
  <dc:creator>Hawkes Learning</dc:creator>
  <cp:lastModifiedBy>Marvin Glover</cp:lastModifiedBy>
  <cp:revision>155</cp:revision>
  <dcterms:created xsi:type="dcterms:W3CDTF">2013-04-26T14:43:13Z</dcterms:created>
  <dcterms:modified xsi:type="dcterms:W3CDTF">2022-08-18T17:51:06Z</dcterms:modified>
</cp:coreProperties>
</file>