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8"/>
  </p:notesMasterIdLst>
  <p:handoutMasterIdLst>
    <p:handoutMasterId r:id="rId39"/>
  </p:handoutMasterIdLst>
  <p:sldIdLst>
    <p:sldId id="256" r:id="rId2"/>
    <p:sldId id="294" r:id="rId3"/>
    <p:sldId id="257" r:id="rId4"/>
    <p:sldId id="258" r:id="rId5"/>
    <p:sldId id="259" r:id="rId6"/>
    <p:sldId id="260" r:id="rId7"/>
    <p:sldId id="261" r:id="rId8"/>
    <p:sldId id="262" r:id="rId9"/>
    <p:sldId id="264" r:id="rId10"/>
    <p:sldId id="265" r:id="rId11"/>
    <p:sldId id="267" r:id="rId12"/>
    <p:sldId id="295" r:id="rId13"/>
    <p:sldId id="268" r:id="rId14"/>
    <p:sldId id="269" r:id="rId15"/>
    <p:sldId id="270" r:id="rId16"/>
    <p:sldId id="272" r:id="rId17"/>
    <p:sldId id="273" r:id="rId18"/>
    <p:sldId id="274" r:id="rId19"/>
    <p:sldId id="275" r:id="rId20"/>
    <p:sldId id="276" r:id="rId21"/>
    <p:sldId id="277" r:id="rId22"/>
    <p:sldId id="278" r:id="rId23"/>
    <p:sldId id="279" r:id="rId24"/>
    <p:sldId id="280" r:id="rId25"/>
    <p:sldId id="281" r:id="rId26"/>
    <p:sldId id="282" r:id="rId27"/>
    <p:sldId id="284" r:id="rId28"/>
    <p:sldId id="285" r:id="rId29"/>
    <p:sldId id="286" r:id="rId30"/>
    <p:sldId id="287" r:id="rId31"/>
    <p:sldId id="288" r:id="rId32"/>
    <p:sldId id="289" r:id="rId33"/>
    <p:sldId id="296" r:id="rId34"/>
    <p:sldId id="290" r:id="rId35"/>
    <p:sldId id="292" r:id="rId36"/>
    <p:sldId id="293" r:id="rId37"/>
  </p:sldIdLst>
  <p:sldSz cx="9144000" cy="6858000" type="screen4x3"/>
  <p:notesSz cx="6858000" cy="9144000"/>
  <p:embeddedFontLst>
    <p:embeddedFont>
      <p:font typeface="Calibri" panose="020F0502020204030204" pitchFamily="34" charset="0"/>
      <p:regular r:id="rId40"/>
      <p:bold r:id="rId41"/>
      <p:italic r:id="rId42"/>
      <p:boldItalic r:id="rId43"/>
    </p:embeddedFont>
    <p:embeddedFont>
      <p:font typeface="Cambria Math" panose="02040503050406030204" pitchFamily="18" charset="0"/>
      <p:regular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853" autoAdjust="0"/>
    <p:restoredTop sz="94660"/>
  </p:normalViewPr>
  <p:slideViewPr>
    <p:cSldViewPr>
      <p:cViewPr varScale="1">
        <p:scale>
          <a:sx n="114" d="100"/>
          <a:sy n="114" d="100"/>
        </p:scale>
        <p:origin x="1686" y="102"/>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8/18/2022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8/18/2022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image" Target="../media/image13.sv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5" Type="http://schemas.openxmlformats.org/officeDocument/2006/relationships/image" Target="../media/image17.sv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9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00.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30.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 Id="rId4" Type="http://schemas.openxmlformats.org/officeDocument/2006/relationships/image" Target="../media/image30.svg"/></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10.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xml"/><Relationship Id="rId4" Type="http://schemas.openxmlformats.org/officeDocument/2006/relationships/image" Target="../media/image37.svg"/></Relationships>
</file>

<file path=ppt/slides/_rels/slide3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9.sv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t>Trigonometric Form of Complex Numbers</a:t>
            </a:r>
          </a:p>
        </p:txBody>
      </p:sp>
      <p:sp>
        <p:nvSpPr>
          <p:cNvPr id="3" name="Title 2"/>
          <p:cNvSpPr>
            <a:spLocks noGrp="1"/>
          </p:cNvSpPr>
          <p:nvPr>
            <p:ph type="title"/>
          </p:nvPr>
        </p:nvSpPr>
        <p:spPr/>
        <p:txBody>
          <a:bodyPr/>
          <a:lstStyle/>
          <a:p>
            <a:r>
              <a:rPr dirty="0"/>
              <a:t>Section </a:t>
            </a:r>
            <a:r>
              <a:rPr lang="en-US" dirty="0"/>
              <a:t>10</a:t>
            </a:r>
            <a:r>
              <a:rPr dirty="0"/>
              <a:t>.5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Graphing Regions in the Complex Plane (cont.)</a:t>
            </a:r>
          </a:p>
        </p:txBody>
      </p:sp>
      <p:pic>
        <p:nvPicPr>
          <p:cNvPr id="4" name="Picture 3">
            <a:extLst>
              <a:ext uri="{FF2B5EF4-FFF2-40B4-BE49-F238E27FC236}">
                <a16:creationId xmlns:a16="http://schemas.microsoft.com/office/drawing/2014/main" id="{B4BC114D-CFDC-4DDE-AE29-D631DA30BBCE}"/>
              </a:ext>
            </a:extLst>
          </p:cNvPr>
          <p:cNvPicPr>
            <a:picLocks noChangeAspect="1"/>
          </p:cNvPicPr>
          <p:nvPr/>
        </p:nvPicPr>
        <p:blipFill>
          <a:blip r:embed="rId2"/>
          <a:stretch>
            <a:fillRect/>
          </a:stretch>
        </p:blipFill>
        <p:spPr>
          <a:xfrm>
            <a:off x="3782500" y="4572000"/>
            <a:ext cx="1579001" cy="749873"/>
          </a:xfrm>
          <a:prstGeom prst="rect">
            <a:avLst/>
          </a:prstGeom>
        </p:spPr>
      </p:pic>
      <p:pic>
        <p:nvPicPr>
          <p:cNvPr id="8" name="Content Placeholder 7">
            <a:extLst>
              <a:ext uri="{FF2B5EF4-FFF2-40B4-BE49-F238E27FC236}">
                <a16:creationId xmlns:a16="http://schemas.microsoft.com/office/drawing/2014/main" id="{F35C48ED-6068-4F7E-AE8C-3878D209FC00}"/>
              </a:ext>
            </a:extLst>
          </p:cNvPr>
          <p:cNvPicPr>
            <a:picLocks noGrp="1" noChangeAspect="1"/>
          </p:cNvPicPr>
          <p:nvPr>
            <p:ph sz="quarter" idx="1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95500" y="1600200"/>
            <a:ext cx="4953000" cy="2857500"/>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rPr dirty="0"/>
                  <a:t>Trigonometric Form of</a:t>
                </a:r>
                <a:r>
                  <a:rPr sz="2800" dirty="0"/>
                  <a:t> </a:t>
                </a:r>
                <a14:m>
                  <m:oMath xmlns:m="http://schemas.openxmlformats.org/officeDocument/2006/math">
                    <m:r>
                      <a:rPr sz="3200">
                        <a:latin typeface="Cambria Math"/>
                      </a:rPr>
                      <m:t>𝑧</m:t>
                    </m:r>
                    <m:r>
                      <a:rPr sz="3200">
                        <a:latin typeface="Cambria Math"/>
                      </a:rPr>
                      <m:t>=</m:t>
                    </m:r>
                    <m:r>
                      <a:rPr sz="3200">
                        <a:latin typeface="Cambria Math"/>
                      </a:rPr>
                      <m:t>𝑎</m:t>
                    </m:r>
                    <m:r>
                      <a:rPr sz="3200">
                        <a:latin typeface="Cambria Math"/>
                      </a:rPr>
                      <m:t>+</m:t>
                    </m:r>
                    <m:r>
                      <a:rPr sz="3200">
                        <a:latin typeface="Cambria Math"/>
                      </a:rPr>
                      <m:t>𝑏𝑖</m:t>
                    </m:r>
                  </m:oMath>
                </a14:m>
                <a:endParaRPr sz="2800"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dirty="0"/>
                  <a:t>Definition</a:t>
                </a:r>
              </a:p>
              <a:p>
                <a:pPr>
                  <a:defRPr sz="2800"/>
                </a:pPr>
                <a:r>
                  <a:rPr sz="2800" dirty="0"/>
                  <a:t>Given </a:t>
                </a:r>
                <a14:m>
                  <m:oMath xmlns:m="http://schemas.openxmlformats.org/officeDocument/2006/math">
                    <m:r>
                      <a:rPr>
                        <a:latin typeface="Cambria Math" panose="02040503050406030204" pitchFamily="18" charset="0"/>
                      </a:rPr>
                      <m:t>𝑧</m:t>
                    </m:r>
                    <m:r>
                      <a:rPr>
                        <a:latin typeface="Cambria Math" panose="02040503050406030204" pitchFamily="18" charset="0"/>
                      </a:rPr>
                      <m:t>=</m:t>
                    </m:r>
                    <m:r>
                      <a:rPr>
                        <a:latin typeface="Cambria Math" panose="02040503050406030204" pitchFamily="18" charset="0"/>
                      </a:rPr>
                      <m:t>𝑎</m:t>
                    </m:r>
                    <m:r>
                      <a:rPr>
                        <a:latin typeface="Cambria Math" panose="02040503050406030204" pitchFamily="18" charset="0"/>
                      </a:rPr>
                      <m:t>+</m:t>
                    </m:r>
                    <m:r>
                      <a:rPr>
                        <a:latin typeface="Cambria Math" panose="02040503050406030204" pitchFamily="18" charset="0"/>
                      </a:rPr>
                      <m:t>𝑏𝑖</m:t>
                    </m:r>
                  </m:oMath>
                </a14:m>
                <a:r>
                  <a:rPr sz="2800" dirty="0"/>
                  <a:t>, the </a:t>
                </a:r>
                <a:r>
                  <a:rPr sz="2800" b="1" dirty="0"/>
                  <a:t>trigonometric form</a:t>
                </a:r>
                <a:r>
                  <a:rPr sz="2800" dirty="0"/>
                  <a:t> of </a:t>
                </a:r>
                <a14:m>
                  <m:oMath xmlns:m="http://schemas.openxmlformats.org/officeDocument/2006/math">
                    <m:r>
                      <a:rPr>
                        <a:latin typeface="Cambria Math" panose="02040503050406030204" pitchFamily="18" charset="0"/>
                      </a:rPr>
                      <m:t>𝑧</m:t>
                    </m:r>
                  </m:oMath>
                </a14:m>
                <a:r>
                  <a:rPr sz="2800" dirty="0"/>
                  <a:t> is given by</a:t>
                </a:r>
              </a:p>
              <a:p>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𝑧</m:t>
                      </m:r>
                      <m:r>
                        <a:rPr>
                          <a:latin typeface="Cambria Math" panose="02040503050406030204" pitchFamily="18" charset="0"/>
                        </a:rPr>
                        <m:t>=</m:t>
                      </m:r>
                      <m:d>
                        <m:dPr>
                          <m:begChr m:val="|"/>
                          <m:endChr m:val="|"/>
                          <m:ctrlPr>
                            <a:rPr i="1">
                              <a:latin typeface="Cambria Math" panose="02040503050406030204" pitchFamily="18" charset="0"/>
                            </a:rPr>
                          </m:ctrlPr>
                        </m:dPr>
                        <m:e>
                          <m:r>
                            <a:rPr>
                              <a:latin typeface="Cambria Math" panose="02040503050406030204" pitchFamily="18" charset="0"/>
                            </a:rPr>
                            <m:t>𝑧</m:t>
                          </m:r>
                        </m:e>
                      </m:d>
                      <m:func>
                        <m:funcPr>
                          <m:ctrlPr>
                            <a:rPr i="1">
                              <a:latin typeface="Cambria Math" panose="02040503050406030204" pitchFamily="18" charset="0"/>
                            </a:rPr>
                          </m:ctrlPr>
                        </m:funcPr>
                        <m:fName>
                          <m:r>
                            <m:rPr>
                              <m:sty m:val="p"/>
                            </m:rPr>
                            <a:rPr>
                              <a:latin typeface="Cambria Math" panose="02040503050406030204" pitchFamily="18" charset="0"/>
                            </a:rPr>
                            <m:t>cos</m:t>
                          </m:r>
                        </m:fName>
                        <m:e>
                          <m:r>
                            <a:rPr>
                              <a:latin typeface="Cambria Math" panose="02040503050406030204" pitchFamily="18" charset="0"/>
                            </a:rPr>
                            <m:t>𝜃</m:t>
                          </m:r>
                        </m:e>
                      </m:func>
                      <m:r>
                        <a:rPr>
                          <a:latin typeface="Cambria Math" panose="02040503050406030204" pitchFamily="18" charset="0"/>
                        </a:rPr>
                        <m:t>+</m:t>
                      </m:r>
                      <m:r>
                        <a:rPr>
                          <a:latin typeface="Cambria Math" panose="02040503050406030204" pitchFamily="18" charset="0"/>
                        </a:rPr>
                        <m:t>𝑖</m:t>
                      </m:r>
                      <m:d>
                        <m:dPr>
                          <m:begChr m:val="|"/>
                          <m:endChr m:val="|"/>
                          <m:ctrlPr>
                            <a:rPr i="1">
                              <a:latin typeface="Cambria Math" panose="02040503050406030204" pitchFamily="18" charset="0"/>
                            </a:rPr>
                          </m:ctrlPr>
                        </m:dPr>
                        <m:e>
                          <m:r>
                            <a:rPr>
                              <a:latin typeface="Cambria Math" panose="02040503050406030204" pitchFamily="18" charset="0"/>
                            </a:rPr>
                            <m:t>𝑧</m:t>
                          </m:r>
                        </m:e>
                      </m:d>
                      <m:func>
                        <m:funcPr>
                          <m:ctrlPr>
                            <a:rPr i="1">
                              <a:latin typeface="Cambria Math" panose="02040503050406030204" pitchFamily="18" charset="0"/>
                            </a:rPr>
                          </m:ctrlPr>
                        </m:funcPr>
                        <m:fName>
                          <m:r>
                            <m:rPr>
                              <m:sty m:val="p"/>
                            </m:rPr>
                            <a:rPr>
                              <a:latin typeface="Cambria Math" panose="02040503050406030204" pitchFamily="18" charset="0"/>
                            </a:rPr>
                            <m:t>sin</m:t>
                          </m:r>
                        </m:fName>
                        <m:e>
                          <m:r>
                            <a:rPr>
                              <a:latin typeface="Cambria Math" panose="02040503050406030204" pitchFamily="18" charset="0"/>
                            </a:rPr>
                            <m:t>𝜃</m:t>
                          </m:r>
                        </m:e>
                      </m:func>
                    </m:oMath>
                    <m:oMath xmlns:m="http://schemas.openxmlformats.org/officeDocument/2006/math">
                      <m:phant>
                        <m:phantPr>
                          <m:show m:val="off"/>
                          <m:ctrlPr>
                            <a:rPr i="1">
                              <a:latin typeface="Cambria Math" panose="02040503050406030204" pitchFamily="18" charset="0"/>
                            </a:rPr>
                          </m:ctrlPr>
                        </m:phantPr>
                        <m:e>
                          <m:r>
                            <a:rPr>
                              <a:latin typeface="Cambria Math" panose="02040503050406030204" pitchFamily="18" charset="0"/>
                            </a:rPr>
                            <m:t>𝑧</m:t>
                          </m:r>
                        </m:e>
                      </m:phant>
                      <m:r>
                        <a:rPr>
                          <a:latin typeface="Cambria Math" panose="02040503050406030204" pitchFamily="18" charset="0"/>
                        </a:rPr>
                        <m:t>=</m:t>
                      </m:r>
                      <m:d>
                        <m:dPr>
                          <m:begChr m:val="|"/>
                          <m:endChr m:val="|"/>
                          <m:ctrlPr>
                            <a:rPr i="1">
                              <a:latin typeface="Cambria Math" panose="02040503050406030204" pitchFamily="18" charset="0"/>
                            </a:rPr>
                          </m:ctrlPr>
                        </m:dPr>
                        <m:e>
                          <m:r>
                            <a:rPr>
                              <a:latin typeface="Cambria Math" panose="02040503050406030204" pitchFamily="18" charset="0"/>
                            </a:rPr>
                            <m:t>𝑧</m:t>
                          </m:r>
                        </m:e>
                      </m:d>
                      <m:d>
                        <m:dPr>
                          <m:ctrlPr>
                            <a:rPr i="1">
                              <a:latin typeface="Cambria Math" panose="02040503050406030204" pitchFamily="18" charset="0"/>
                            </a:rPr>
                          </m:ctrlPr>
                        </m:dPr>
                        <m:e>
                          <m:func>
                            <m:funcPr>
                              <m:ctrlPr>
                                <a:rPr i="1">
                                  <a:latin typeface="Cambria Math" panose="02040503050406030204" pitchFamily="18" charset="0"/>
                                </a:rPr>
                              </m:ctrlPr>
                            </m:funcPr>
                            <m:fName>
                              <m:r>
                                <m:rPr>
                                  <m:sty m:val="p"/>
                                </m:rPr>
                                <a:rPr>
                                  <a:latin typeface="Cambria Math" panose="02040503050406030204" pitchFamily="18" charset="0"/>
                                </a:rPr>
                                <m:t>cos</m:t>
                              </m:r>
                            </m:fName>
                            <m:e>
                              <m:r>
                                <a:rPr>
                                  <a:latin typeface="Cambria Math" panose="02040503050406030204" pitchFamily="18" charset="0"/>
                                </a:rPr>
                                <m:t>𝜃</m:t>
                              </m:r>
                            </m:e>
                          </m:func>
                          <m:r>
                            <a:rPr>
                              <a:latin typeface="Cambria Math" panose="02040503050406030204" pitchFamily="18" charset="0"/>
                            </a:rPr>
                            <m:t>+</m:t>
                          </m:r>
                          <m:r>
                            <a:rPr>
                              <a:latin typeface="Cambria Math" panose="02040503050406030204" pitchFamily="18" charset="0"/>
                            </a:rPr>
                            <m:t>𝑖</m:t>
                          </m:r>
                          <m:func>
                            <m:funcPr>
                              <m:ctrlPr>
                                <a:rPr i="1">
                                  <a:latin typeface="Cambria Math" panose="02040503050406030204" pitchFamily="18" charset="0"/>
                                </a:rPr>
                              </m:ctrlPr>
                            </m:funcPr>
                            <m:fName>
                              <m:r>
                                <m:rPr>
                                  <m:sty m:val="p"/>
                                </m:rPr>
                                <a:rPr>
                                  <a:latin typeface="Cambria Math" panose="02040503050406030204" pitchFamily="18" charset="0"/>
                                </a:rPr>
                                <m:t>sin</m:t>
                              </m:r>
                            </m:fName>
                            <m:e>
                              <m:r>
                                <a:rPr>
                                  <a:latin typeface="Cambria Math" panose="02040503050406030204" pitchFamily="18" charset="0"/>
                                </a:rPr>
                                <m:t>𝜃</m:t>
                              </m:r>
                            </m:e>
                          </m:func>
                        </m:e>
                      </m:d>
                      <m:r>
                        <m:rPr>
                          <m:nor/>
                        </m:rPr>
                        <a:rPr/>
                        <m:t>,</m:t>
                      </m:r>
                    </m:oMath>
                  </m:oMathPara>
                </a14:m>
                <a:endParaRPr sz="2800" dirty="0"/>
              </a:p>
              <a:p>
                <a:pPr>
                  <a:defRPr sz="2800"/>
                </a:pPr>
                <a:r>
                  <a:rPr sz="2800" dirty="0"/>
                  <a:t>where </a:t>
                </a:r>
                <a14:m>
                  <m:oMath xmlns:m="http://schemas.openxmlformats.org/officeDocument/2006/math">
                    <m:d>
                      <m:dPr>
                        <m:begChr m:val="|"/>
                        <m:endChr m:val="|"/>
                        <m:ctrlPr>
                          <a:rPr i="1">
                            <a:latin typeface="Cambria Math" panose="02040503050406030204" pitchFamily="18" charset="0"/>
                          </a:rPr>
                        </m:ctrlPr>
                      </m:dPr>
                      <m:e>
                        <m:r>
                          <a:rPr>
                            <a:latin typeface="Cambria Math" panose="02040503050406030204" pitchFamily="18" charset="0"/>
                          </a:rPr>
                          <m:t>𝑧</m:t>
                        </m:r>
                      </m:e>
                    </m:d>
                    <m:r>
                      <a:rPr>
                        <a:latin typeface="Cambria Math" panose="02040503050406030204" pitchFamily="18" charset="0"/>
                      </a:rPr>
                      <m:t>=</m:t>
                    </m:r>
                    <m:rad>
                      <m:radPr>
                        <m:degHide m:val="on"/>
                        <m:ctrlPr>
                          <a:rPr i="1">
                            <a:latin typeface="Cambria Math" panose="02040503050406030204" pitchFamily="18" charset="0"/>
                          </a:rPr>
                        </m:ctrlPr>
                      </m:radPr>
                      <m:deg/>
                      <m:e>
                        <m:sSup>
                          <m:sSupPr>
                            <m:ctrlPr>
                              <a:rPr i="1">
                                <a:latin typeface="Cambria Math" panose="02040503050406030204" pitchFamily="18" charset="0"/>
                              </a:rPr>
                            </m:ctrlPr>
                          </m:sSupPr>
                          <m:e>
                            <m:r>
                              <a:rPr>
                                <a:latin typeface="Cambria Math" panose="02040503050406030204" pitchFamily="18" charset="0"/>
                              </a:rPr>
                              <m:t>𝑎</m:t>
                            </m:r>
                          </m:e>
                          <m:sup>
                            <m:r>
                              <a:rPr>
                                <a:latin typeface="Cambria Math" panose="02040503050406030204" pitchFamily="18" charset="0"/>
                              </a:rPr>
                              <m:t>2</m:t>
                            </m:r>
                          </m:sup>
                        </m:sSup>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𝑏</m:t>
                            </m:r>
                          </m:e>
                          <m:sup>
                            <m:r>
                              <a:rPr>
                                <a:latin typeface="Cambria Math" panose="02040503050406030204" pitchFamily="18" charset="0"/>
                              </a:rPr>
                              <m:t>2</m:t>
                            </m:r>
                          </m:sup>
                        </m:sSup>
                      </m:e>
                    </m:rad>
                  </m:oMath>
                </a14:m>
                <a:r>
                  <a:rPr sz="2800" dirty="0"/>
                  <a:t> and </a:t>
                </a:r>
                <a14:m>
                  <m:oMath xmlns:m="http://schemas.openxmlformats.org/officeDocument/2006/math">
                    <m:r>
                      <a:rPr>
                        <a:latin typeface="Cambria Math" panose="02040503050406030204" pitchFamily="18" charset="0"/>
                      </a:rPr>
                      <m:t>𝜃</m:t>
                    </m:r>
                  </m:oMath>
                </a14:m>
                <a:r>
                  <a:rPr sz="2800" dirty="0"/>
                  <a:t> satisfies </a:t>
                </a:r>
                <a14:m>
                  <m:oMath xmlns:m="http://schemas.openxmlformats.org/officeDocument/2006/math">
                    <m:func>
                      <m:funcPr>
                        <m:ctrlPr>
                          <a:rPr i="1">
                            <a:latin typeface="Cambria Math" panose="02040503050406030204" pitchFamily="18" charset="0"/>
                          </a:rPr>
                        </m:ctrlPr>
                      </m:funcPr>
                      <m:fName>
                        <m:r>
                          <m:rPr>
                            <m:sty m:val="p"/>
                          </m:rPr>
                          <a:rPr>
                            <a:latin typeface="Cambria Math" panose="02040503050406030204" pitchFamily="18" charset="0"/>
                          </a:rPr>
                          <m:t>tan</m:t>
                        </m:r>
                      </m:fName>
                      <m:e>
                        <m:r>
                          <a:rPr>
                            <a:latin typeface="Cambria Math" panose="02040503050406030204" pitchFamily="18" charset="0"/>
                          </a:rPr>
                          <m:t>𝜃</m:t>
                        </m:r>
                      </m:e>
                    </m:func>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𝑏</m:t>
                        </m:r>
                      </m:num>
                      <m:den>
                        <m:r>
                          <a:rPr>
                            <a:latin typeface="Cambria Math" panose="02040503050406030204" pitchFamily="18" charset="0"/>
                          </a:rPr>
                          <m:t>𝑎</m:t>
                        </m:r>
                      </m:den>
                    </m:f>
                  </m:oMath>
                </a14:m>
                <a:r>
                  <a:rPr sz="2800" dirty="0"/>
                  <a:t>. The angle </a:t>
                </a:r>
                <a14:m>
                  <m:oMath xmlns:m="http://schemas.openxmlformats.org/officeDocument/2006/math">
                    <m:r>
                      <a:rPr>
                        <a:latin typeface="Cambria Math" panose="02040503050406030204" pitchFamily="18" charset="0"/>
                      </a:rPr>
                      <m:t>𝜃</m:t>
                    </m:r>
                  </m:oMath>
                </a14:m>
                <a:r>
                  <a:rPr sz="2800" dirty="0"/>
                  <a:t> is called the </a:t>
                </a:r>
                <a:r>
                  <a:rPr sz="2800" b="1" dirty="0"/>
                  <a:t>argument</a:t>
                </a:r>
                <a:r>
                  <a:rPr sz="2800" dirty="0"/>
                  <a:t> of </a:t>
                </a:r>
                <a14:m>
                  <m:oMath xmlns:m="http://schemas.openxmlformats.org/officeDocument/2006/math">
                    <m:r>
                      <a:rPr>
                        <a:latin typeface="Cambria Math" panose="02040503050406030204" pitchFamily="18" charset="0"/>
                      </a:rPr>
                      <m:t>𝑧</m:t>
                    </m:r>
                  </m:oMath>
                </a14:m>
                <a:r>
                  <a:rPr sz="2800" dirty="0"/>
                  <a:t>.</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3"/>
                <a:stretch>
                  <a:fillRect l="-1328" t="-986"/>
                </a:stretch>
              </a:blipFill>
            </p:spPr>
            <p:txBody>
              <a:bodyPr/>
              <a:lstStyle/>
              <a:p>
                <a:r>
                  <a:rPr lang="en-US">
                    <a:noFill/>
                  </a:rPr>
                  <a:t> </a:t>
                </a:r>
              </a:p>
            </p:txBody>
          </p:sp>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pPr>
                  <a:defRPr sz="3200"/>
                </a:pPr>
                <a:r>
                  <a:rPr lang="en-US" dirty="0"/>
                  <a:t>Trigonometric Form of</a:t>
                </a:r>
                <a:r>
                  <a:rPr lang="en-US" sz="2800" dirty="0"/>
                  <a:t> </a:t>
                </a:r>
                <a14:m>
                  <m:oMath xmlns:m="http://schemas.openxmlformats.org/officeDocument/2006/math">
                    <m:r>
                      <a:rPr lang="en-US" sz="3200">
                        <a:latin typeface="Cambria Math"/>
                      </a:rPr>
                      <m:t>𝑧</m:t>
                    </m:r>
                    <m:r>
                      <a:rPr lang="en-US" sz="3200">
                        <a:latin typeface="Cambria Math"/>
                      </a:rPr>
                      <m:t>=</m:t>
                    </m:r>
                    <m:r>
                      <a:rPr lang="en-US" sz="3200">
                        <a:latin typeface="Cambria Math"/>
                      </a:rPr>
                      <m:t>𝑎</m:t>
                    </m:r>
                    <m:r>
                      <a:rPr lang="en-US" sz="3200">
                        <a:latin typeface="Cambria Math"/>
                      </a:rPr>
                      <m:t>+</m:t>
                    </m:r>
                    <m:r>
                      <a:rPr lang="en-US" sz="3200">
                        <a:latin typeface="Cambria Math"/>
                      </a:rPr>
                      <m:t>𝑏𝑖</m:t>
                    </m:r>
                  </m:oMath>
                </a14:m>
                <a:endParaRPr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a:blip r:embed="rId2"/>
                <a:stretch>
                  <a:fillRect/>
                </a:stretch>
              </a:blipFill>
            </p:spPr>
            <p:txBody>
              <a:bodyPr/>
              <a:lstStyle/>
              <a:p>
                <a:r>
                  <a:rPr lang="en-US">
                    <a:noFill/>
                  </a:rPr>
                  <a:t> </a:t>
                </a:r>
              </a:p>
            </p:txBody>
          </p:sp>
        </mc:Fallback>
      </mc:AlternateContent>
      <p:pic>
        <p:nvPicPr>
          <p:cNvPr id="12" name="Picture 11">
            <a:extLst>
              <a:ext uri="{FF2B5EF4-FFF2-40B4-BE49-F238E27FC236}">
                <a16:creationId xmlns:a16="http://schemas.microsoft.com/office/drawing/2014/main" id="{93BEB3E5-00E3-4E3E-99CB-522F3BC7F0EF}"/>
              </a:ext>
            </a:extLst>
          </p:cNvPr>
          <p:cNvPicPr>
            <a:picLocks noChangeAspect="1"/>
          </p:cNvPicPr>
          <p:nvPr/>
        </p:nvPicPr>
        <p:blipFill>
          <a:blip r:embed="rId3"/>
          <a:stretch>
            <a:fillRect/>
          </a:stretch>
        </p:blipFill>
        <p:spPr>
          <a:xfrm>
            <a:off x="3782500" y="5422327"/>
            <a:ext cx="1579001" cy="749873"/>
          </a:xfrm>
          <a:prstGeom prst="rect">
            <a:avLst/>
          </a:prstGeom>
        </p:spPr>
      </p:pic>
      <p:pic>
        <p:nvPicPr>
          <p:cNvPr id="16" name="Content Placeholder 15">
            <a:extLst>
              <a:ext uri="{FF2B5EF4-FFF2-40B4-BE49-F238E27FC236}">
                <a16:creationId xmlns:a16="http://schemas.microsoft.com/office/drawing/2014/main" id="{5F862D5D-0537-462A-B717-FCA342CB580C}"/>
              </a:ext>
            </a:extLst>
          </p:cNvPr>
          <p:cNvPicPr>
            <a:picLocks noGrp="1" noChangeAspect="1"/>
          </p:cNvPicPr>
          <p:nvPr>
            <p:ph sz="quarter" idx="11"/>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330847" y="1082675"/>
            <a:ext cx="4482307" cy="4482307"/>
          </a:xfrm>
        </p:spPr>
      </p:pic>
    </p:spTree>
    <p:extLst>
      <p:ext uri="{BB962C8B-B14F-4D97-AF65-F5344CB8AC3E}">
        <p14:creationId xmlns:p14="http://schemas.microsoft.com/office/powerpoint/2010/main" val="42045644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3: Writing Complex Numbers in Trigonometric Form</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a:t>Write each of the following complex numbers in trigonometric form.</a:t>
                </a:r>
              </a:p>
              <a:p>
                <a:pPr marL="514350" indent="-514350">
                  <a:buFont typeface="+mj-lt"/>
                  <a:buAutoNum type="alphaLcPeriod"/>
                  <a:defRPr sz="2800"/>
                </a:pPr>
                <a:r>
                  <a:t>​</a:t>
                </a:r>
                <a14:m>
                  <m:oMath xmlns:m="http://schemas.openxmlformats.org/officeDocument/2006/math">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𝑖</m:t>
                    </m:r>
                  </m:oMath>
                </a14:m>
                <a:endParaRPr/>
              </a:p>
              <a:p>
                <a:pPr marL="514350" indent="-514350">
                  <a:buFont typeface="+mj-lt"/>
                  <a:buAutoNum type="alphaLcPeriod" startAt="2"/>
                  <a:defRPr sz="2800"/>
                </a:pPr>
                <a:r>
                  <a:t>​</a:t>
                </a:r>
                <a14:m>
                  <m:oMath xmlns:m="http://schemas.openxmlformats.org/officeDocument/2006/math">
                    <m:r>
                      <a:rPr>
                        <a:latin typeface="Cambria Math" panose="02040503050406030204" pitchFamily="18" charset="0"/>
                      </a:rPr>
                      <m:t>3</m:t>
                    </m:r>
                    <m:r>
                      <a:rPr>
                        <a:latin typeface="Cambria Math" panose="02040503050406030204" pitchFamily="18" charset="0"/>
                      </a:rPr>
                      <m:t>−</m:t>
                    </m:r>
                    <m:r>
                      <a:rPr>
                        <a:latin typeface="Cambria Math" panose="02040503050406030204" pitchFamily="18" charset="0"/>
                      </a:rPr>
                      <m:t>4</m:t>
                    </m:r>
                    <m:r>
                      <a:rPr>
                        <a:latin typeface="Cambria Math" panose="02040503050406030204" pitchFamily="18" charset="0"/>
                      </a:rPr>
                      <m:t>𝑖</m:t>
                    </m:r>
                  </m:oMath>
                </a14:m>
                <a:endParaRP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Writing Complex Numbers in Trigonometric Form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marL="514350" indent="-514350">
                  <a:buFont typeface="+mj-lt"/>
                  <a:buAutoNum type="alphaLcPeriod"/>
                  <a:defRPr sz="2800"/>
                </a:pPr>
                <a:r>
                  <a:rPr dirty="0"/>
                  <a:t>​</a:t>
                </a:r>
                <a14:m>
                  <m:oMath xmlns:m="http://schemas.openxmlformats.org/officeDocument/2006/math">
                    <m:d>
                      <m:dPr>
                        <m:begChr m:val="|"/>
                        <m:endChr m:val="|"/>
                        <m:ctrlPr>
                          <a:rPr i="1">
                            <a:latin typeface="Cambria Math" panose="02040503050406030204" pitchFamily="18" charset="0"/>
                          </a:rPr>
                        </m:ctrlPr>
                      </m:dPr>
                      <m:e>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𝑖</m:t>
                        </m:r>
                      </m:e>
                    </m:d>
                    <m:r>
                      <a:rPr>
                        <a:latin typeface="Cambria Math" panose="02040503050406030204" pitchFamily="18" charset="0"/>
                      </a:rPr>
                      <m:t>=</m:t>
                    </m:r>
                    <m:rad>
                      <m:radPr>
                        <m:degHide m:val="on"/>
                        <m:ctrlPr>
                          <a:rPr i="1">
                            <a:latin typeface="Cambria Math" panose="02040503050406030204" pitchFamily="18" charset="0"/>
                          </a:rPr>
                        </m:ctrlPr>
                      </m:radPr>
                      <m:deg/>
                      <m:e>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1</m:t>
                        </m:r>
                      </m:e>
                    </m:rad>
                    <m:r>
                      <a:rPr>
                        <a:latin typeface="Cambria Math" panose="02040503050406030204" pitchFamily="18" charset="0"/>
                      </a:rPr>
                      <m:t>=</m:t>
                    </m:r>
                    <m:rad>
                      <m:radPr>
                        <m:degHide m:val="on"/>
                        <m:ctrlPr>
                          <a:rPr i="1">
                            <a:latin typeface="Cambria Math" panose="02040503050406030204" pitchFamily="18" charset="0"/>
                          </a:rPr>
                        </m:ctrlPr>
                      </m:radPr>
                      <m:deg/>
                      <m:e>
                        <m:r>
                          <a:rPr>
                            <a:latin typeface="Cambria Math" panose="02040503050406030204" pitchFamily="18" charset="0"/>
                          </a:rPr>
                          <m:t>2</m:t>
                        </m:r>
                      </m:e>
                    </m:rad>
                  </m:oMath>
                </a14:m>
                <a:r>
                  <a:rPr sz="2800" dirty="0"/>
                  <a:t> and the argument of </a:t>
                </a:r>
                <a:br>
                  <a:rPr lang="en-US" dirty="0">
                    <a:latin typeface="Cambria Math" panose="02040503050406030204" pitchFamily="18" charset="0"/>
                  </a:rPr>
                </a:br>
                <a14:m>
                  <m:oMath xmlns:m="http://schemas.openxmlformats.org/officeDocument/2006/math">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𝑖</m:t>
                    </m:r>
                  </m:oMath>
                </a14:m>
                <a:r>
                  <a:rPr sz="2800" dirty="0"/>
                  <a:t> is </a:t>
                </a:r>
                <a14:m>
                  <m:oMath xmlns:m="http://schemas.openxmlformats.org/officeDocument/2006/math">
                    <m:r>
                      <a:rPr>
                        <a:latin typeface="Cambria Math" panose="02040503050406030204" pitchFamily="18" charset="0"/>
                      </a:rPr>
                      <m:t>𝜃</m:t>
                    </m:r>
                    <m:r>
                      <a:rPr>
                        <a:latin typeface="Cambria Math" panose="02040503050406030204" pitchFamily="18" charset="0"/>
                      </a:rPr>
                      <m:t>=</m:t>
                    </m:r>
                    <m:sSup>
                      <m:sSupPr>
                        <m:ctrlPr>
                          <a:rPr i="1">
                            <a:latin typeface="Cambria Math" panose="02040503050406030204" pitchFamily="18" charset="0"/>
                          </a:rPr>
                        </m:ctrlPr>
                      </m:sSupPr>
                      <m:e>
                        <m:r>
                          <m:rPr>
                            <m:sty m:val="p"/>
                          </m:rPr>
                          <a:rPr>
                            <a:latin typeface="Cambria Math" panose="02040503050406030204" pitchFamily="18" charset="0"/>
                          </a:rPr>
                          <m:t>tan</m:t>
                        </m:r>
                      </m:e>
                      <m:sup>
                        <m:r>
                          <a:rPr>
                            <a:latin typeface="Cambria Math" panose="02040503050406030204" pitchFamily="18" charset="0"/>
                          </a:rPr>
                          <m:t>−</m:t>
                        </m:r>
                        <m:r>
                          <a:rPr>
                            <a:latin typeface="Cambria Math" panose="02040503050406030204" pitchFamily="18" charset="0"/>
                          </a:rPr>
                          <m:t>1</m:t>
                        </m:r>
                      </m:sup>
                    </m:sSup>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m:t>
                        </m:r>
                        <m:r>
                          <a:rPr>
                            <a:latin typeface="Cambria Math" panose="02040503050406030204" pitchFamily="18" charset="0"/>
                          </a:rPr>
                          <m:t>1</m:t>
                        </m:r>
                      </m:e>
                    </m:d>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3</m:t>
                        </m:r>
                        <m:r>
                          <a:rPr>
                            <a:latin typeface="Cambria Math" panose="02040503050406030204" pitchFamily="18" charset="0"/>
                          </a:rPr>
                          <m:t>𝜋</m:t>
                        </m:r>
                      </m:num>
                      <m:den>
                        <m:r>
                          <a:rPr>
                            <a:latin typeface="Cambria Math" panose="02040503050406030204" pitchFamily="18" charset="0"/>
                          </a:rPr>
                          <m:t>4</m:t>
                        </m:r>
                      </m:den>
                    </m:f>
                  </m:oMath>
                </a14:m>
                <a:r>
                  <a:rPr sz="2800" dirty="0"/>
                  <a:t>. Note that </a:t>
                </a:r>
                <a14:m>
                  <m:oMath xmlns:m="http://schemas.openxmlformats.org/officeDocument/2006/math">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𝑖</m:t>
                    </m:r>
                  </m:oMath>
                </a14:m>
                <a:r>
                  <a:rPr sz="2800" dirty="0"/>
                  <a:t> lies in the second quadrant of the complex plane, as shown in Figure 5. In trigonometric form, </a:t>
                </a:r>
                <a14:m>
                  <m:oMath xmlns:m="http://schemas.openxmlformats.org/officeDocument/2006/math">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𝑖</m:t>
                    </m:r>
                  </m:oMath>
                </a14:m>
                <a:r>
                  <a:rPr sz="2800" dirty="0"/>
                  <a:t> is written </a:t>
                </a:r>
                <a14:m>
                  <m:oMath xmlns:m="http://schemas.openxmlformats.org/officeDocument/2006/math">
                    <m:rad>
                      <m:radPr>
                        <m:degHide m:val="on"/>
                        <m:ctrlPr>
                          <a:rPr i="1">
                            <a:latin typeface="Cambria Math" panose="02040503050406030204" pitchFamily="18" charset="0"/>
                          </a:rPr>
                        </m:ctrlPr>
                      </m:radPr>
                      <m:deg/>
                      <m:e>
                        <m:r>
                          <a:rPr>
                            <a:latin typeface="Cambria Math" panose="02040503050406030204" pitchFamily="18" charset="0"/>
                          </a:rPr>
                          <m:t>2</m:t>
                        </m:r>
                      </m:e>
                    </m:rad>
                    <m:d>
                      <m:dPr>
                        <m:ctrlPr>
                          <a:rPr i="1">
                            <a:latin typeface="Cambria Math" panose="02040503050406030204" pitchFamily="18" charset="0"/>
                          </a:rPr>
                        </m:ctrlPr>
                      </m:dPr>
                      <m:e>
                        <m:func>
                          <m:funcPr>
                            <m:ctrlPr>
                              <a:rPr i="1">
                                <a:latin typeface="Cambria Math" panose="02040503050406030204" pitchFamily="18" charset="0"/>
                              </a:rPr>
                            </m:ctrlPr>
                          </m:funcPr>
                          <m:fName>
                            <m:r>
                              <m:rPr>
                                <m:sty m:val="p"/>
                              </m:rPr>
                              <a:rPr>
                                <a:latin typeface="Cambria Math" panose="02040503050406030204" pitchFamily="18" charset="0"/>
                              </a:rPr>
                              <m:t>cos</m:t>
                            </m:r>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3</m:t>
                                    </m:r>
                                    <m:r>
                                      <a:rPr>
                                        <a:latin typeface="Cambria Math" panose="02040503050406030204" pitchFamily="18" charset="0"/>
                                      </a:rPr>
                                      <m:t>𝜋</m:t>
                                    </m:r>
                                  </m:num>
                                  <m:den>
                                    <m:r>
                                      <a:rPr>
                                        <a:latin typeface="Cambria Math" panose="02040503050406030204" pitchFamily="18" charset="0"/>
                                      </a:rPr>
                                      <m:t>4</m:t>
                                    </m:r>
                                  </m:den>
                                </m:f>
                              </m:e>
                            </m:d>
                          </m:e>
                        </m:func>
                        <m:r>
                          <a:rPr>
                            <a:latin typeface="Cambria Math" panose="02040503050406030204" pitchFamily="18" charset="0"/>
                          </a:rPr>
                          <m:t>+</m:t>
                        </m:r>
                        <m:r>
                          <a:rPr>
                            <a:latin typeface="Cambria Math" panose="02040503050406030204" pitchFamily="18" charset="0"/>
                          </a:rPr>
                          <m:t>𝑖</m:t>
                        </m:r>
                        <m:func>
                          <m:funcPr>
                            <m:ctrlPr>
                              <a:rPr i="1">
                                <a:latin typeface="Cambria Math" panose="02040503050406030204" pitchFamily="18" charset="0"/>
                              </a:rPr>
                            </m:ctrlPr>
                          </m:funcPr>
                          <m:fName>
                            <m:r>
                              <m:rPr>
                                <m:sty m:val="p"/>
                              </m:rPr>
                              <a:rPr>
                                <a:latin typeface="Cambria Math" panose="02040503050406030204" pitchFamily="18" charset="0"/>
                              </a:rPr>
                              <m:t>sin</m:t>
                            </m:r>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3</m:t>
                                    </m:r>
                                    <m:r>
                                      <a:rPr>
                                        <a:latin typeface="Cambria Math" panose="02040503050406030204" pitchFamily="18" charset="0"/>
                                      </a:rPr>
                                      <m:t>𝜋</m:t>
                                    </m:r>
                                  </m:num>
                                  <m:den>
                                    <m:r>
                                      <a:rPr>
                                        <a:latin typeface="Cambria Math" panose="02040503050406030204" pitchFamily="18" charset="0"/>
                                      </a:rPr>
                                      <m:t>4</m:t>
                                    </m:r>
                                  </m:den>
                                </m:f>
                              </m:e>
                            </m:d>
                          </m:e>
                        </m:func>
                      </m:e>
                    </m:d>
                  </m:oMath>
                </a14:m>
                <a:r>
                  <a:rPr sz="2800" dirty="0"/>
                  <a:t>.</a:t>
                </a:r>
              </a:p>
              <a:p>
                <a:r>
                  <a:rPr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r="-2000"/>
                </a:stretch>
              </a:blipFill>
            </p:spPr>
            <p:txBody>
              <a:bodyPr/>
              <a:lstStyle/>
              <a:p>
                <a:r>
                  <a:rPr lang="en-US">
                    <a:noFill/>
                  </a:rPr>
                  <a:t> </a:t>
                </a:r>
              </a:p>
            </p:txBody>
          </p:sp>
        </mc:Fallback>
      </mc:AlternateContent>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Writing Complex Numbers in Trigonometric Form (cont.)</a:t>
            </a:r>
          </a:p>
        </p:txBody>
      </p:sp>
      <p:pic>
        <p:nvPicPr>
          <p:cNvPr id="4" name="Picture 3">
            <a:extLst>
              <a:ext uri="{FF2B5EF4-FFF2-40B4-BE49-F238E27FC236}">
                <a16:creationId xmlns:a16="http://schemas.microsoft.com/office/drawing/2014/main" id="{B68831B3-E7A2-4C6C-9803-4B5362F8E332}"/>
              </a:ext>
            </a:extLst>
          </p:cNvPr>
          <p:cNvPicPr>
            <a:picLocks noChangeAspect="1"/>
          </p:cNvPicPr>
          <p:nvPr/>
        </p:nvPicPr>
        <p:blipFill>
          <a:blip r:embed="rId2"/>
          <a:stretch>
            <a:fillRect/>
          </a:stretch>
        </p:blipFill>
        <p:spPr>
          <a:xfrm>
            <a:off x="4135999" y="5346127"/>
            <a:ext cx="1579001" cy="749873"/>
          </a:xfrm>
          <a:prstGeom prst="rect">
            <a:avLst/>
          </a:prstGeom>
        </p:spPr>
      </p:pic>
      <p:pic>
        <p:nvPicPr>
          <p:cNvPr id="9" name="Content Placeholder 8">
            <a:extLst>
              <a:ext uri="{FF2B5EF4-FFF2-40B4-BE49-F238E27FC236}">
                <a16:creationId xmlns:a16="http://schemas.microsoft.com/office/drawing/2014/main" id="{3AE016A7-A806-4825-9A19-4E05CB209118}"/>
              </a:ext>
            </a:extLst>
          </p:cNvPr>
          <p:cNvPicPr>
            <a:picLocks noGrp="1" noChangeAspect="1"/>
          </p:cNvPicPr>
          <p:nvPr>
            <p:ph sz="quarter" idx="11"/>
          </p:nvPr>
        </p:nvPicPr>
        <p:blipFill>
          <a:blip r:embed="rId3"/>
          <a:stretch>
            <a:fillRect/>
          </a:stretch>
        </p:blipFill>
        <p:spPr>
          <a:xfrm>
            <a:off x="2153982" y="1139023"/>
            <a:ext cx="4836036" cy="4190088"/>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Writing Complex Numbers in Trigonometric Form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rPr dirty="0"/>
                  <a:t>​</a:t>
                </a:r>
                <a:r>
                  <a:rPr sz="2800" dirty="0"/>
                  <a:t>The magnitude of </a:t>
                </a:r>
                <a14:m>
                  <m:oMath xmlns:m="http://schemas.openxmlformats.org/officeDocument/2006/math">
                    <m:r>
                      <a:rPr>
                        <a:latin typeface="Cambria Math" panose="02040503050406030204" pitchFamily="18" charset="0"/>
                      </a:rPr>
                      <m:t>3</m:t>
                    </m:r>
                    <m:r>
                      <a:rPr>
                        <a:latin typeface="Cambria Math" panose="02040503050406030204" pitchFamily="18" charset="0"/>
                      </a:rPr>
                      <m:t>−</m:t>
                    </m:r>
                    <m:r>
                      <a:rPr>
                        <a:latin typeface="Cambria Math" panose="02040503050406030204" pitchFamily="18" charset="0"/>
                      </a:rPr>
                      <m:t>4</m:t>
                    </m:r>
                    <m:r>
                      <a:rPr>
                        <a:latin typeface="Cambria Math" panose="02040503050406030204" pitchFamily="18" charset="0"/>
                      </a:rPr>
                      <m:t>𝑖</m:t>
                    </m:r>
                  </m:oMath>
                </a14:m>
                <a:r>
                  <a:rPr sz="2800" dirty="0"/>
                  <a:t> is </a:t>
                </a:r>
                <a:r>
                  <a:rPr sz="2800" dirty="0">
                    <a:latin typeface="Cambria Math"/>
                  </a:rPr>
                  <a:t>5</a:t>
                </a:r>
                <a:r>
                  <a:rPr sz="2800" dirty="0"/>
                  <a:t>, but the argument is not so neatly expressed. In degrees,</a:t>
                </a:r>
                <a:br>
                  <a:rPr lang="en-US" sz="2800" dirty="0"/>
                </a:br>
                <a14:m>
                  <m:oMath xmlns:m="http://schemas.openxmlformats.org/officeDocument/2006/math">
                    <m:r>
                      <a:rPr>
                        <a:latin typeface="Cambria Math" panose="02040503050406030204" pitchFamily="18" charset="0"/>
                      </a:rPr>
                      <m:t>𝜃</m:t>
                    </m:r>
                    <m:r>
                      <a:rPr>
                        <a:latin typeface="Cambria Math" panose="02040503050406030204" pitchFamily="18" charset="0"/>
                      </a:rPr>
                      <m:t>=</m:t>
                    </m:r>
                    <m:func>
                      <m:funcPr>
                        <m:ctrlPr>
                          <a:rPr i="1">
                            <a:latin typeface="Cambria Math" panose="02040503050406030204" pitchFamily="18" charset="0"/>
                          </a:rPr>
                        </m:ctrlPr>
                      </m:funcPr>
                      <m:fName>
                        <m:sSup>
                          <m:sSupPr>
                            <m:ctrlPr>
                              <a:rPr i="1">
                                <a:latin typeface="Cambria Math" panose="02040503050406030204" pitchFamily="18" charset="0"/>
                              </a:rPr>
                            </m:ctrlPr>
                          </m:sSupPr>
                          <m:e>
                            <m:r>
                              <m:rPr>
                                <m:sty m:val="p"/>
                              </m:rPr>
                              <a:rPr>
                                <a:latin typeface="Cambria Math" panose="02040503050406030204" pitchFamily="18" charset="0"/>
                              </a:rPr>
                              <m:t>tan</m:t>
                            </m:r>
                          </m:e>
                          <m:sup>
                            <m:r>
                              <a:rPr>
                                <a:latin typeface="Cambria Math" panose="02040503050406030204" pitchFamily="18" charset="0"/>
                              </a:rPr>
                              <m:t>−</m:t>
                            </m:r>
                            <m:r>
                              <a:rPr>
                                <a:latin typeface="Cambria Math" panose="02040503050406030204" pitchFamily="18" charset="0"/>
                              </a:rPr>
                              <m:t>1</m:t>
                            </m:r>
                          </m:sup>
                        </m:sSup>
                      </m:fName>
                      <m:e>
                        <m:d>
                          <m:dPr>
                            <m:ctrlPr>
                              <a:rPr i="1">
                                <a:latin typeface="Cambria Math" panose="02040503050406030204" pitchFamily="18" charset="0"/>
                              </a:rPr>
                            </m:ctrlPr>
                          </m:dPr>
                          <m:e>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4</m:t>
                                </m:r>
                              </m:num>
                              <m:den>
                                <m:r>
                                  <a:rPr>
                                    <a:latin typeface="Cambria Math" panose="02040503050406030204" pitchFamily="18" charset="0"/>
                                  </a:rPr>
                                  <m:t>3</m:t>
                                </m:r>
                              </m:den>
                            </m:f>
                          </m:e>
                        </m:d>
                      </m:e>
                    </m:func>
                    <m:r>
                      <a:rPr>
                        <a:latin typeface="Cambria Math" panose="02040503050406030204" pitchFamily="18" charset="0"/>
                      </a:rPr>
                      <m:t>≈−</m:t>
                    </m:r>
                    <m:r>
                      <a:rPr>
                        <a:latin typeface="Cambria Math" panose="02040503050406030204" pitchFamily="18" charset="0"/>
                      </a:rPr>
                      <m:t>53</m:t>
                    </m:r>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oMath>
                </a14:m>
                <a:r>
                  <a:rPr sz="2800" dirty="0"/>
                  <a:t>. </a:t>
                </a:r>
                <a:br>
                  <a:rPr lang="en-US" sz="2800" dirty="0"/>
                </a:br>
                <a:r>
                  <a:rPr sz="2800" dirty="0"/>
                  <a:t>So </a:t>
                </a:r>
                <a14:m>
                  <m:oMath xmlns:m="http://schemas.openxmlformats.org/officeDocument/2006/math">
                    <m:r>
                      <a:rPr>
                        <a:latin typeface="Cambria Math" panose="02040503050406030204" pitchFamily="18" charset="0"/>
                      </a:rPr>
                      <m:t>3</m:t>
                    </m:r>
                    <m:r>
                      <a:rPr>
                        <a:latin typeface="Cambria Math" panose="02040503050406030204" pitchFamily="18" charset="0"/>
                      </a:rPr>
                      <m:t>−</m:t>
                    </m:r>
                    <m:r>
                      <a:rPr>
                        <a:latin typeface="Cambria Math" panose="02040503050406030204" pitchFamily="18" charset="0"/>
                      </a:rPr>
                      <m:t>4</m:t>
                    </m:r>
                    <m:r>
                      <a:rPr>
                        <a:latin typeface="Cambria Math" panose="02040503050406030204" pitchFamily="18" charset="0"/>
                      </a:rPr>
                      <m:t>𝑖</m:t>
                    </m:r>
                    <m:r>
                      <a:rPr>
                        <a:latin typeface="Cambria Math" panose="02040503050406030204" pitchFamily="18" charset="0"/>
                      </a:rPr>
                      <m:t>≈</m:t>
                    </m:r>
                    <m:r>
                      <a:rPr>
                        <a:latin typeface="Cambria Math" panose="02040503050406030204" pitchFamily="18" charset="0"/>
                      </a:rPr>
                      <m:t>5</m:t>
                    </m:r>
                    <m:d>
                      <m:dPr>
                        <m:ctrlPr>
                          <a:rPr i="1">
                            <a:latin typeface="Cambria Math" panose="02040503050406030204" pitchFamily="18" charset="0"/>
                          </a:rPr>
                        </m:ctrlPr>
                      </m:dPr>
                      <m:e>
                        <m:func>
                          <m:funcPr>
                            <m:ctrlPr>
                              <a:rPr i="1">
                                <a:latin typeface="Cambria Math" panose="02040503050406030204" pitchFamily="18" charset="0"/>
                              </a:rPr>
                            </m:ctrlPr>
                          </m:funcPr>
                          <m:fName>
                            <m:r>
                              <m:rPr>
                                <m:sty m:val="p"/>
                              </m:rPr>
                              <a:rPr>
                                <a:latin typeface="Cambria Math" panose="02040503050406030204" pitchFamily="18" charset="0"/>
                              </a:rPr>
                              <m:t>cos</m:t>
                            </m:r>
                          </m:fName>
                          <m:e>
                            <m:d>
                              <m:dPr>
                                <m:ctrlPr>
                                  <a:rPr i="1">
                                    <a:latin typeface="Cambria Math" panose="02040503050406030204" pitchFamily="18" charset="0"/>
                                  </a:rPr>
                                </m:ctrlPr>
                              </m:dPr>
                              <m:e>
                                <m:r>
                                  <a:rPr>
                                    <a:latin typeface="Cambria Math" panose="02040503050406030204" pitchFamily="18" charset="0"/>
                                  </a:rPr>
                                  <m:t>−</m:t>
                                </m:r>
                                <m:r>
                                  <a:rPr>
                                    <a:latin typeface="Cambria Math" panose="02040503050406030204" pitchFamily="18" charset="0"/>
                                  </a:rPr>
                                  <m:t>53</m:t>
                                </m:r>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e>
                            </m:d>
                          </m:e>
                        </m:func>
                        <m:r>
                          <a:rPr>
                            <a:latin typeface="Cambria Math" panose="02040503050406030204" pitchFamily="18" charset="0"/>
                          </a:rPr>
                          <m:t>+</m:t>
                        </m:r>
                        <m:r>
                          <a:rPr>
                            <a:latin typeface="Cambria Math" panose="02040503050406030204" pitchFamily="18" charset="0"/>
                          </a:rPr>
                          <m:t>𝑖</m:t>
                        </m:r>
                        <m:func>
                          <m:funcPr>
                            <m:ctrlPr>
                              <a:rPr i="1">
                                <a:latin typeface="Cambria Math" panose="02040503050406030204" pitchFamily="18" charset="0"/>
                              </a:rPr>
                            </m:ctrlPr>
                          </m:funcPr>
                          <m:fName>
                            <m:r>
                              <m:rPr>
                                <m:sty m:val="p"/>
                              </m:rPr>
                              <a:rPr>
                                <a:latin typeface="Cambria Math" panose="02040503050406030204" pitchFamily="18" charset="0"/>
                              </a:rPr>
                              <m:t>sin</m:t>
                            </m:r>
                          </m:fName>
                          <m:e>
                            <m:d>
                              <m:dPr>
                                <m:ctrlPr>
                                  <a:rPr i="1">
                                    <a:latin typeface="Cambria Math" panose="02040503050406030204" pitchFamily="18" charset="0"/>
                                  </a:rPr>
                                </m:ctrlPr>
                              </m:dPr>
                              <m:e>
                                <m:r>
                                  <a:rPr>
                                    <a:latin typeface="Cambria Math" panose="02040503050406030204" pitchFamily="18" charset="0"/>
                                  </a:rPr>
                                  <m:t>−</m:t>
                                </m:r>
                                <m:r>
                                  <a:rPr>
                                    <a:latin typeface="Cambria Math" panose="02040503050406030204" pitchFamily="18" charset="0"/>
                                  </a:rPr>
                                  <m:t>53</m:t>
                                </m:r>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e>
                            </m:d>
                          </m:e>
                        </m:func>
                      </m:e>
                    </m:d>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595"/>
                </a:stretch>
              </a:blipFill>
            </p:spPr>
            <p:txBody>
              <a:bodyPr/>
              <a:lstStyle/>
              <a:p>
                <a:r>
                  <a:rPr lang="en-US">
                    <a:noFill/>
                  </a:rPr>
                  <a:t> </a:t>
                </a:r>
              </a:p>
            </p:txBody>
          </p:sp>
        </mc:Fallback>
      </mc:AlternateContent>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4: Writing Complex Numbers in Standard Form</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Write the complex number </a:t>
                </a:r>
                <a14:m>
                  <m:oMath xmlns:m="http://schemas.openxmlformats.org/officeDocument/2006/math">
                    <m:r>
                      <a:rPr>
                        <a:latin typeface="Cambria Math" panose="02040503050406030204" pitchFamily="18" charset="0"/>
                      </a:rPr>
                      <m:t>2</m:t>
                    </m:r>
                    <m:d>
                      <m:dPr>
                        <m:ctrlPr>
                          <a:rPr i="1">
                            <a:latin typeface="Cambria Math" panose="02040503050406030204" pitchFamily="18" charset="0"/>
                          </a:rPr>
                        </m:ctrlPr>
                      </m:dPr>
                      <m:e>
                        <m:func>
                          <m:funcPr>
                            <m:ctrlPr>
                              <a:rPr i="1">
                                <a:latin typeface="Cambria Math" panose="02040503050406030204" pitchFamily="18" charset="0"/>
                              </a:rPr>
                            </m:ctrlPr>
                          </m:funcPr>
                          <m:fName>
                            <m:r>
                              <m:rPr>
                                <m:sty m:val="p"/>
                              </m:rPr>
                              <a:rPr>
                                <a:latin typeface="Cambria Math" panose="02040503050406030204" pitchFamily="18" charset="0"/>
                              </a:rPr>
                              <m:t>cos</m:t>
                            </m:r>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6</m:t>
                                    </m:r>
                                  </m:den>
                                </m:f>
                              </m:e>
                            </m:d>
                          </m:e>
                        </m:func>
                        <m:r>
                          <a:rPr>
                            <a:latin typeface="Cambria Math" panose="02040503050406030204" pitchFamily="18" charset="0"/>
                          </a:rPr>
                          <m:t>+</m:t>
                        </m:r>
                        <m:r>
                          <a:rPr>
                            <a:latin typeface="Cambria Math" panose="02040503050406030204" pitchFamily="18" charset="0"/>
                          </a:rPr>
                          <m:t>𝑖</m:t>
                        </m:r>
                        <m:func>
                          <m:funcPr>
                            <m:ctrlPr>
                              <a:rPr i="1">
                                <a:latin typeface="Cambria Math" panose="02040503050406030204" pitchFamily="18" charset="0"/>
                              </a:rPr>
                            </m:ctrlPr>
                          </m:funcPr>
                          <m:fName>
                            <m:r>
                              <m:rPr>
                                <m:sty m:val="p"/>
                              </m:rPr>
                              <a:rPr>
                                <a:latin typeface="Cambria Math" panose="02040503050406030204" pitchFamily="18" charset="0"/>
                              </a:rPr>
                              <m:t>sin</m:t>
                            </m:r>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6</m:t>
                                    </m:r>
                                  </m:den>
                                </m:f>
                              </m:e>
                            </m:d>
                          </m:e>
                        </m:func>
                      </m:e>
                    </m:d>
                  </m:oMath>
                </a14:m>
                <a:r>
                  <a:rPr sz="2800"/>
                  <a:t> in standard form.</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a:stretch>
              </a:blipFill>
            </p:spPr>
            <p:txBody>
              <a:bodyPr/>
              <a:lstStyle/>
              <a:p>
                <a:r>
                  <a:rPr lang="en-US">
                    <a:noFill/>
                  </a:rPr>
                  <a:t> </a:t>
                </a:r>
              </a:p>
            </p:txBody>
          </p:sp>
        </mc:Fallback>
      </mc:AlternateContent>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Writing Complex Numbers in Standard Form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algn="ctr">
                  <a:defRPr sz="2800"/>
                </a:pPr>
                <a14:m>
                  <m:oMathPara xmlns:m="http://schemas.openxmlformats.org/officeDocument/2006/math">
                    <m:oMathParaPr>
                      <m:jc m:val="centerGroup"/>
                    </m:oMathParaPr>
                    <m:oMath xmlns:m="http://schemas.openxmlformats.org/officeDocument/2006/math">
                      <m:r>
                        <a:rPr>
                          <a:latin typeface="Cambria Math" panose="02040503050406030204" pitchFamily="18" charset="0"/>
                        </a:rPr>
                        <m:t>2</m:t>
                      </m:r>
                      <m:d>
                        <m:dPr>
                          <m:ctrlPr>
                            <a:rPr i="1">
                              <a:latin typeface="Cambria Math" panose="02040503050406030204" pitchFamily="18" charset="0"/>
                            </a:rPr>
                          </m:ctrlPr>
                        </m:dPr>
                        <m:e>
                          <m:func>
                            <m:funcPr>
                              <m:ctrlPr>
                                <a:rPr i="1">
                                  <a:latin typeface="Cambria Math" panose="02040503050406030204" pitchFamily="18" charset="0"/>
                                </a:rPr>
                              </m:ctrlPr>
                            </m:funcPr>
                            <m:fName>
                              <m:r>
                                <m:rPr>
                                  <m:sty m:val="p"/>
                                </m:rPr>
                                <a:rPr>
                                  <a:latin typeface="Cambria Math" panose="02040503050406030204" pitchFamily="18" charset="0"/>
                                </a:rPr>
                                <m:t>cos</m:t>
                              </m:r>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6</m:t>
                                      </m:r>
                                    </m:den>
                                  </m:f>
                                </m:e>
                              </m:d>
                            </m:e>
                          </m:func>
                          <m:r>
                            <a:rPr>
                              <a:latin typeface="Cambria Math" panose="02040503050406030204" pitchFamily="18" charset="0"/>
                            </a:rPr>
                            <m:t>+</m:t>
                          </m:r>
                          <m:r>
                            <a:rPr>
                              <a:latin typeface="Cambria Math" panose="02040503050406030204" pitchFamily="18" charset="0"/>
                            </a:rPr>
                            <m:t>𝑖</m:t>
                          </m:r>
                          <m:func>
                            <m:funcPr>
                              <m:ctrlPr>
                                <a:rPr i="1">
                                  <a:latin typeface="Cambria Math" panose="02040503050406030204" pitchFamily="18" charset="0"/>
                                </a:rPr>
                              </m:ctrlPr>
                            </m:funcPr>
                            <m:fName>
                              <m:r>
                                <m:rPr>
                                  <m:sty m:val="p"/>
                                </m:rPr>
                                <a:rPr>
                                  <a:latin typeface="Cambria Math" panose="02040503050406030204" pitchFamily="18" charset="0"/>
                                </a:rPr>
                                <m:t>sin</m:t>
                              </m:r>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6</m:t>
                                      </m:r>
                                    </m:den>
                                  </m:f>
                                </m:e>
                              </m:d>
                            </m:e>
                          </m:func>
                        </m:e>
                      </m:d>
                      <m:r>
                        <a:rPr>
                          <a:latin typeface="Cambria Math" panose="02040503050406030204" pitchFamily="18" charset="0"/>
                        </a:rPr>
                        <m:t>=</m:t>
                      </m:r>
                      <m:r>
                        <a:rPr>
                          <a:latin typeface="Cambria Math" panose="02040503050406030204" pitchFamily="18" charset="0"/>
                        </a:rPr>
                        <m:t>2</m:t>
                      </m:r>
                      <m:d>
                        <m:dPr>
                          <m:ctrlPr>
                            <a:rPr i="1">
                              <a:latin typeface="Cambria Math" panose="02040503050406030204" pitchFamily="18" charset="0"/>
                            </a:rPr>
                          </m:ctrlPr>
                        </m:dPr>
                        <m:e>
                          <m:f>
                            <m:fPr>
                              <m:ctrlPr>
                                <a:rPr i="1">
                                  <a:latin typeface="Cambria Math" panose="02040503050406030204" pitchFamily="18" charset="0"/>
                                </a:rPr>
                              </m:ctrlPr>
                            </m:fPr>
                            <m:num>
                              <m:rad>
                                <m:radPr>
                                  <m:degHide m:val="on"/>
                                  <m:ctrlPr>
                                    <a:rPr i="1">
                                      <a:latin typeface="Cambria Math" panose="02040503050406030204" pitchFamily="18" charset="0"/>
                                    </a:rPr>
                                  </m:ctrlPr>
                                </m:radPr>
                                <m:deg/>
                                <m:e>
                                  <m:r>
                                    <a:rPr>
                                      <a:latin typeface="Cambria Math" panose="02040503050406030204" pitchFamily="18" charset="0"/>
                                    </a:rPr>
                                    <m:t>3</m:t>
                                  </m:r>
                                </m:e>
                              </m:rad>
                            </m:num>
                            <m:den>
                              <m:r>
                                <a:rPr>
                                  <a:latin typeface="Cambria Math" panose="02040503050406030204" pitchFamily="18" charset="0"/>
                                </a:rPr>
                                <m:t>2</m:t>
                              </m:r>
                            </m:den>
                          </m:f>
                          <m:r>
                            <a:rPr>
                              <a:latin typeface="Cambria Math" panose="02040503050406030204" pitchFamily="18" charset="0"/>
                            </a:rPr>
                            <m:t>+</m:t>
                          </m:r>
                          <m:r>
                            <a:rPr>
                              <a:latin typeface="Cambria Math" panose="02040503050406030204" pitchFamily="18" charset="0"/>
                            </a:rPr>
                            <m:t>𝑖</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e>
                      </m:d>
                      <m:r>
                        <a:rPr>
                          <a:latin typeface="Cambria Math" panose="02040503050406030204" pitchFamily="18" charset="0"/>
                        </a:rPr>
                        <m:t>=</m:t>
                      </m:r>
                      <m:rad>
                        <m:radPr>
                          <m:degHide m:val="on"/>
                          <m:ctrlPr>
                            <a:rPr i="1">
                              <a:latin typeface="Cambria Math" panose="02040503050406030204" pitchFamily="18" charset="0"/>
                            </a:rPr>
                          </m:ctrlPr>
                        </m:radPr>
                        <m:deg/>
                        <m:e>
                          <m:r>
                            <a:rPr>
                              <a:latin typeface="Cambria Math" panose="02040503050406030204" pitchFamily="18" charset="0"/>
                            </a:rPr>
                            <m:t>3</m:t>
                          </m:r>
                        </m:e>
                      </m:rad>
                      <m:r>
                        <a:rPr>
                          <a:latin typeface="Cambria Math" panose="02040503050406030204" pitchFamily="18" charset="0"/>
                        </a:rPr>
                        <m:t>+</m:t>
                      </m:r>
                      <m:r>
                        <a:rPr>
                          <a:latin typeface="Cambria Math" panose="02040503050406030204" pitchFamily="18" charset="0"/>
                        </a:rPr>
                        <m:t>𝑖</m:t>
                      </m:r>
                    </m:oMath>
                  </m:oMathPara>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Product and Quotient of Complex Numbers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lang="en-US" dirty="0"/>
                  <a:t>Formula</a:t>
                </a:r>
              </a:p>
              <a:p>
                <a:pPr>
                  <a:defRPr sz="2800"/>
                </a:pPr>
                <a:r>
                  <a:rPr lang="en-US" sz="2800" dirty="0"/>
                  <a:t>Given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𝑧</m:t>
                        </m:r>
                      </m:e>
                      <m:sub>
                        <m:r>
                          <a:rPr lang="ar-AE">
                            <a:latin typeface="Cambria Math" panose="02040503050406030204" pitchFamily="18" charset="0"/>
                          </a:rPr>
                          <m:t>1</m:t>
                        </m:r>
                      </m:sub>
                    </m:sSub>
                    <m:r>
                      <a:rPr lang="ar-AE">
                        <a:latin typeface="Cambria Math" panose="02040503050406030204" pitchFamily="18" charset="0"/>
                      </a:rPr>
                      <m:t>=</m:t>
                    </m:r>
                    <m:d>
                      <m:dPr>
                        <m:begChr m:val="|"/>
                        <m:endChr m:val="|"/>
                        <m:ctrlPr>
                          <a:rPr lang="ar-AE" i="1">
                            <a:latin typeface="Cambria Math" panose="02040503050406030204" pitchFamily="18" charset="0"/>
                          </a:rPr>
                        </m:ctrlPr>
                      </m:dPr>
                      <m:e>
                        <m:sSub>
                          <m:sSubPr>
                            <m:ctrlPr>
                              <a:rPr lang="ar-AE" i="1">
                                <a:latin typeface="Cambria Math" panose="02040503050406030204" pitchFamily="18" charset="0"/>
                              </a:rPr>
                            </m:ctrlPr>
                          </m:sSubPr>
                          <m:e>
                            <m:r>
                              <a:rPr lang="ar-AE">
                                <a:latin typeface="Cambria Math" panose="02040503050406030204" pitchFamily="18" charset="0"/>
                              </a:rPr>
                              <m:t>𝑧</m:t>
                            </m:r>
                          </m:e>
                          <m:sub>
                            <m:r>
                              <a:rPr lang="ar-AE">
                                <a:latin typeface="Cambria Math" panose="02040503050406030204" pitchFamily="18" charset="0"/>
                              </a:rPr>
                              <m:t>1</m:t>
                            </m:r>
                          </m:sub>
                        </m:sSub>
                      </m:e>
                    </m:d>
                    <m:d>
                      <m:dPr>
                        <m:ctrlPr>
                          <a:rPr lang="ar-AE" i="1">
                            <a:latin typeface="Cambria Math" panose="02040503050406030204" pitchFamily="18" charset="0"/>
                          </a:rPr>
                        </m:ctrlPr>
                      </m:dPr>
                      <m:e>
                        <m:func>
                          <m:funcPr>
                            <m:ctrlPr>
                              <a:rPr lang="ar-AE" i="1">
                                <a:latin typeface="Cambria Math" panose="02040503050406030204" pitchFamily="18" charset="0"/>
                              </a:rPr>
                            </m:ctrlPr>
                          </m:funcPr>
                          <m:fName>
                            <m:r>
                              <m:rPr>
                                <m:sty m:val="p"/>
                              </m:rPr>
                              <a:rPr lang="en-US">
                                <a:latin typeface="Cambria Math" panose="02040503050406030204" pitchFamily="18" charset="0"/>
                              </a:rPr>
                              <m:t>cos</m:t>
                            </m:r>
                          </m:fName>
                          <m:e>
                            <m:d>
                              <m:dPr>
                                <m:ctrlPr>
                                  <a:rPr lang="ar-AE" i="1">
                                    <a:latin typeface="Cambria Math" panose="02040503050406030204" pitchFamily="18" charset="0"/>
                                  </a:rPr>
                                </m:ctrlPr>
                              </m:dPr>
                              <m:e>
                                <m:sSub>
                                  <m:sSubPr>
                                    <m:ctrlPr>
                                      <a:rPr lang="ar-AE" i="1">
                                        <a:latin typeface="Cambria Math" panose="02040503050406030204" pitchFamily="18" charset="0"/>
                                      </a:rPr>
                                    </m:ctrlPr>
                                  </m:sSubPr>
                                  <m:e>
                                    <m:r>
                                      <a:rPr lang="ar-AE">
                                        <a:latin typeface="Cambria Math" panose="02040503050406030204" pitchFamily="18" charset="0"/>
                                      </a:rPr>
                                      <m:t>𝜃</m:t>
                                    </m:r>
                                  </m:e>
                                  <m:sub>
                                    <m:r>
                                      <a:rPr lang="ar-AE">
                                        <a:latin typeface="Cambria Math" panose="02040503050406030204" pitchFamily="18" charset="0"/>
                                      </a:rPr>
                                      <m:t>1</m:t>
                                    </m:r>
                                  </m:sub>
                                </m:sSub>
                              </m:e>
                            </m:d>
                          </m:e>
                        </m:func>
                        <m:r>
                          <a:rPr lang="ar-AE">
                            <a:latin typeface="Cambria Math" panose="02040503050406030204" pitchFamily="18" charset="0"/>
                          </a:rPr>
                          <m:t>+</m:t>
                        </m:r>
                        <m:r>
                          <a:rPr lang="ar-AE">
                            <a:latin typeface="Cambria Math" panose="02040503050406030204" pitchFamily="18" charset="0"/>
                          </a:rPr>
                          <m:t>𝑖</m:t>
                        </m:r>
                        <m:func>
                          <m:funcPr>
                            <m:ctrlPr>
                              <a:rPr lang="ar-AE" i="1">
                                <a:latin typeface="Cambria Math" panose="02040503050406030204" pitchFamily="18" charset="0"/>
                              </a:rPr>
                            </m:ctrlPr>
                          </m:funcPr>
                          <m:fName>
                            <m:r>
                              <m:rPr>
                                <m:sty m:val="p"/>
                              </m:rPr>
                              <a:rPr lang="en-US">
                                <a:latin typeface="Cambria Math" panose="02040503050406030204" pitchFamily="18" charset="0"/>
                              </a:rPr>
                              <m:t>sin</m:t>
                            </m:r>
                          </m:fName>
                          <m:e>
                            <m:d>
                              <m:dPr>
                                <m:ctrlPr>
                                  <a:rPr lang="ar-AE" i="1">
                                    <a:latin typeface="Cambria Math" panose="02040503050406030204" pitchFamily="18" charset="0"/>
                                  </a:rPr>
                                </m:ctrlPr>
                              </m:dPr>
                              <m:e>
                                <m:sSub>
                                  <m:sSubPr>
                                    <m:ctrlPr>
                                      <a:rPr lang="ar-AE" i="1">
                                        <a:latin typeface="Cambria Math" panose="02040503050406030204" pitchFamily="18" charset="0"/>
                                      </a:rPr>
                                    </m:ctrlPr>
                                  </m:sSubPr>
                                  <m:e>
                                    <m:r>
                                      <a:rPr lang="ar-AE">
                                        <a:latin typeface="Cambria Math" panose="02040503050406030204" pitchFamily="18" charset="0"/>
                                      </a:rPr>
                                      <m:t>𝜃</m:t>
                                    </m:r>
                                  </m:e>
                                  <m:sub>
                                    <m:r>
                                      <a:rPr lang="ar-AE">
                                        <a:latin typeface="Cambria Math" panose="02040503050406030204" pitchFamily="18" charset="0"/>
                                      </a:rPr>
                                      <m:t>1</m:t>
                                    </m:r>
                                  </m:sub>
                                </m:sSub>
                              </m:e>
                            </m:d>
                          </m:e>
                        </m:func>
                      </m:e>
                    </m:d>
                  </m:oMath>
                </a14:m>
                <a:r>
                  <a:rPr lang="ar-AE" sz="2800" dirty="0"/>
                  <a:t> </a:t>
                </a:r>
                <a:r>
                  <a:rPr lang="en-US" sz="2800" dirty="0"/>
                  <a:t>and </a:t>
                </a:r>
                <a:br>
                  <a:rPr lang="en-US" sz="2800" dirty="0"/>
                </a:b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𝑧</m:t>
                        </m:r>
                      </m:e>
                      <m:sub>
                        <m:r>
                          <a:rPr lang="ar-AE">
                            <a:latin typeface="Cambria Math" panose="02040503050406030204" pitchFamily="18" charset="0"/>
                          </a:rPr>
                          <m:t>2</m:t>
                        </m:r>
                      </m:sub>
                    </m:sSub>
                    <m:r>
                      <a:rPr lang="ar-AE">
                        <a:latin typeface="Cambria Math" panose="02040503050406030204" pitchFamily="18" charset="0"/>
                      </a:rPr>
                      <m:t>=</m:t>
                    </m:r>
                    <m:d>
                      <m:dPr>
                        <m:begChr m:val="|"/>
                        <m:endChr m:val="|"/>
                        <m:ctrlPr>
                          <a:rPr lang="ar-AE" i="1">
                            <a:latin typeface="Cambria Math" panose="02040503050406030204" pitchFamily="18" charset="0"/>
                          </a:rPr>
                        </m:ctrlPr>
                      </m:dPr>
                      <m:e>
                        <m:sSub>
                          <m:sSubPr>
                            <m:ctrlPr>
                              <a:rPr lang="ar-AE" i="1">
                                <a:latin typeface="Cambria Math" panose="02040503050406030204" pitchFamily="18" charset="0"/>
                              </a:rPr>
                            </m:ctrlPr>
                          </m:sSubPr>
                          <m:e>
                            <m:r>
                              <a:rPr lang="ar-AE">
                                <a:latin typeface="Cambria Math" panose="02040503050406030204" pitchFamily="18" charset="0"/>
                              </a:rPr>
                              <m:t>𝑧</m:t>
                            </m:r>
                          </m:e>
                          <m:sub>
                            <m:r>
                              <a:rPr lang="ar-AE">
                                <a:latin typeface="Cambria Math" panose="02040503050406030204" pitchFamily="18" charset="0"/>
                              </a:rPr>
                              <m:t>2</m:t>
                            </m:r>
                          </m:sub>
                        </m:sSub>
                      </m:e>
                    </m:d>
                    <m:d>
                      <m:dPr>
                        <m:ctrlPr>
                          <a:rPr lang="ar-AE" i="1">
                            <a:latin typeface="Cambria Math" panose="02040503050406030204" pitchFamily="18" charset="0"/>
                          </a:rPr>
                        </m:ctrlPr>
                      </m:dPr>
                      <m:e>
                        <m:func>
                          <m:funcPr>
                            <m:ctrlPr>
                              <a:rPr lang="ar-AE" i="1">
                                <a:latin typeface="Cambria Math" panose="02040503050406030204" pitchFamily="18" charset="0"/>
                              </a:rPr>
                            </m:ctrlPr>
                          </m:funcPr>
                          <m:fName>
                            <m:r>
                              <m:rPr>
                                <m:sty m:val="p"/>
                              </m:rPr>
                              <a:rPr lang="en-US">
                                <a:latin typeface="Cambria Math" panose="02040503050406030204" pitchFamily="18" charset="0"/>
                              </a:rPr>
                              <m:t>cos</m:t>
                            </m:r>
                          </m:fName>
                          <m:e>
                            <m:d>
                              <m:dPr>
                                <m:ctrlPr>
                                  <a:rPr lang="ar-AE" i="1">
                                    <a:latin typeface="Cambria Math" panose="02040503050406030204" pitchFamily="18" charset="0"/>
                                  </a:rPr>
                                </m:ctrlPr>
                              </m:dPr>
                              <m:e>
                                <m:sSub>
                                  <m:sSubPr>
                                    <m:ctrlPr>
                                      <a:rPr lang="ar-AE" i="1">
                                        <a:latin typeface="Cambria Math" panose="02040503050406030204" pitchFamily="18" charset="0"/>
                                      </a:rPr>
                                    </m:ctrlPr>
                                  </m:sSubPr>
                                  <m:e>
                                    <m:r>
                                      <a:rPr lang="ar-AE">
                                        <a:latin typeface="Cambria Math" panose="02040503050406030204" pitchFamily="18" charset="0"/>
                                      </a:rPr>
                                      <m:t>𝜃</m:t>
                                    </m:r>
                                  </m:e>
                                  <m:sub>
                                    <m:r>
                                      <a:rPr lang="ar-AE">
                                        <a:latin typeface="Cambria Math" panose="02040503050406030204" pitchFamily="18" charset="0"/>
                                      </a:rPr>
                                      <m:t>2</m:t>
                                    </m:r>
                                  </m:sub>
                                </m:sSub>
                              </m:e>
                            </m:d>
                          </m:e>
                        </m:func>
                        <m:r>
                          <a:rPr lang="ar-AE">
                            <a:latin typeface="Cambria Math" panose="02040503050406030204" pitchFamily="18" charset="0"/>
                          </a:rPr>
                          <m:t>+</m:t>
                        </m:r>
                        <m:r>
                          <a:rPr lang="ar-AE">
                            <a:latin typeface="Cambria Math" panose="02040503050406030204" pitchFamily="18" charset="0"/>
                          </a:rPr>
                          <m:t>𝑖</m:t>
                        </m:r>
                        <m:func>
                          <m:funcPr>
                            <m:ctrlPr>
                              <a:rPr lang="ar-AE" i="1">
                                <a:latin typeface="Cambria Math" panose="02040503050406030204" pitchFamily="18" charset="0"/>
                              </a:rPr>
                            </m:ctrlPr>
                          </m:funcPr>
                          <m:fName>
                            <m:r>
                              <m:rPr>
                                <m:sty m:val="p"/>
                              </m:rPr>
                              <a:rPr lang="en-US">
                                <a:latin typeface="Cambria Math" panose="02040503050406030204" pitchFamily="18" charset="0"/>
                              </a:rPr>
                              <m:t>sin</m:t>
                            </m:r>
                          </m:fName>
                          <m:e>
                            <m:d>
                              <m:dPr>
                                <m:ctrlPr>
                                  <a:rPr lang="ar-AE" i="1">
                                    <a:latin typeface="Cambria Math" panose="02040503050406030204" pitchFamily="18" charset="0"/>
                                  </a:rPr>
                                </m:ctrlPr>
                              </m:dPr>
                              <m:e>
                                <m:sSub>
                                  <m:sSubPr>
                                    <m:ctrlPr>
                                      <a:rPr lang="ar-AE" i="1">
                                        <a:latin typeface="Cambria Math" panose="02040503050406030204" pitchFamily="18" charset="0"/>
                                      </a:rPr>
                                    </m:ctrlPr>
                                  </m:sSubPr>
                                  <m:e>
                                    <m:r>
                                      <a:rPr lang="ar-AE">
                                        <a:latin typeface="Cambria Math" panose="02040503050406030204" pitchFamily="18" charset="0"/>
                                      </a:rPr>
                                      <m:t>𝜃</m:t>
                                    </m:r>
                                  </m:e>
                                  <m:sub>
                                    <m:r>
                                      <a:rPr lang="ar-AE">
                                        <a:latin typeface="Cambria Math" panose="02040503050406030204" pitchFamily="18" charset="0"/>
                                      </a:rPr>
                                      <m:t>2</m:t>
                                    </m:r>
                                  </m:sub>
                                </m:sSub>
                              </m:e>
                            </m:d>
                          </m:e>
                        </m:func>
                      </m:e>
                    </m:d>
                  </m:oMath>
                </a14:m>
                <a:r>
                  <a:rPr lang="en-US" sz="2800" dirty="0"/>
                  <a:t>,</a:t>
                </a:r>
                <a:endParaRPr lang="ar-AE" sz="2800" dirty="0"/>
              </a:p>
              <a:p>
                <a:pPr algn="ctr">
                  <a:lnSpc>
                    <a:spcPct val="200000"/>
                  </a:lnSpc>
                  <a:defRPr sz="2800"/>
                </a:pPr>
                <a14:m>
                  <m:oMathPara xmlns:m="http://schemas.openxmlformats.org/officeDocument/2006/math">
                    <m:oMathParaPr>
                      <m:jc m:val="centerGroup"/>
                    </m:oMathParaPr>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𝑧</m:t>
                          </m:r>
                        </m:e>
                        <m:sub>
                          <m:r>
                            <a:rPr lang="ar-AE">
                              <a:latin typeface="Cambria Math" panose="02040503050406030204" pitchFamily="18" charset="0"/>
                            </a:rPr>
                            <m:t>1</m:t>
                          </m:r>
                        </m:sub>
                      </m:sSub>
                      <m:sSub>
                        <m:sSubPr>
                          <m:ctrlPr>
                            <a:rPr lang="ar-AE" i="1">
                              <a:latin typeface="Cambria Math" panose="02040503050406030204" pitchFamily="18" charset="0"/>
                            </a:rPr>
                          </m:ctrlPr>
                        </m:sSubPr>
                        <m:e>
                          <m:r>
                            <a:rPr lang="ar-AE">
                              <a:latin typeface="Cambria Math" panose="02040503050406030204" pitchFamily="18" charset="0"/>
                            </a:rPr>
                            <m:t>𝑧</m:t>
                          </m:r>
                        </m:e>
                        <m:sub>
                          <m:r>
                            <a:rPr lang="ar-AE">
                              <a:latin typeface="Cambria Math" panose="02040503050406030204" pitchFamily="18" charset="0"/>
                            </a:rPr>
                            <m:t>2</m:t>
                          </m:r>
                        </m:sub>
                      </m:sSub>
                      <m:r>
                        <a:rPr lang="ar-AE">
                          <a:latin typeface="Cambria Math" panose="02040503050406030204" pitchFamily="18" charset="0"/>
                        </a:rPr>
                        <m:t>=</m:t>
                      </m:r>
                      <m:d>
                        <m:dPr>
                          <m:begChr m:val="|"/>
                          <m:endChr m:val="|"/>
                          <m:ctrlPr>
                            <a:rPr lang="ar-AE" i="1">
                              <a:latin typeface="Cambria Math" panose="02040503050406030204" pitchFamily="18" charset="0"/>
                            </a:rPr>
                          </m:ctrlPr>
                        </m:dPr>
                        <m:e>
                          <m:sSub>
                            <m:sSubPr>
                              <m:ctrlPr>
                                <a:rPr lang="ar-AE" i="1">
                                  <a:latin typeface="Cambria Math" panose="02040503050406030204" pitchFamily="18" charset="0"/>
                                </a:rPr>
                              </m:ctrlPr>
                            </m:sSubPr>
                            <m:e>
                              <m:r>
                                <a:rPr lang="ar-AE">
                                  <a:latin typeface="Cambria Math" panose="02040503050406030204" pitchFamily="18" charset="0"/>
                                </a:rPr>
                                <m:t>𝑧</m:t>
                              </m:r>
                            </m:e>
                            <m:sub>
                              <m:r>
                                <a:rPr lang="ar-AE">
                                  <a:latin typeface="Cambria Math" panose="02040503050406030204" pitchFamily="18" charset="0"/>
                                </a:rPr>
                                <m:t>1</m:t>
                              </m:r>
                            </m:sub>
                          </m:sSub>
                        </m:e>
                      </m:d>
                      <m:d>
                        <m:dPr>
                          <m:begChr m:val="|"/>
                          <m:endChr m:val="|"/>
                          <m:ctrlPr>
                            <a:rPr lang="ar-AE" i="1">
                              <a:latin typeface="Cambria Math" panose="02040503050406030204" pitchFamily="18" charset="0"/>
                            </a:rPr>
                          </m:ctrlPr>
                        </m:dPr>
                        <m:e>
                          <m:sSub>
                            <m:sSubPr>
                              <m:ctrlPr>
                                <a:rPr lang="ar-AE" i="1">
                                  <a:latin typeface="Cambria Math" panose="02040503050406030204" pitchFamily="18" charset="0"/>
                                </a:rPr>
                              </m:ctrlPr>
                            </m:sSubPr>
                            <m:e>
                              <m:r>
                                <a:rPr lang="ar-AE">
                                  <a:latin typeface="Cambria Math" panose="02040503050406030204" pitchFamily="18" charset="0"/>
                                </a:rPr>
                                <m:t>𝑧</m:t>
                              </m:r>
                            </m:e>
                            <m:sub>
                              <m:r>
                                <a:rPr lang="ar-AE">
                                  <a:latin typeface="Cambria Math" panose="02040503050406030204" pitchFamily="18" charset="0"/>
                                </a:rPr>
                                <m:t>2</m:t>
                              </m:r>
                            </m:sub>
                          </m:sSub>
                        </m:e>
                      </m:d>
                      <m:d>
                        <m:dPr>
                          <m:begChr m:val="["/>
                          <m:endChr m:val="]"/>
                          <m:ctrlPr>
                            <a:rPr lang="ar-AE" i="1">
                              <a:latin typeface="Cambria Math" panose="02040503050406030204" pitchFamily="18" charset="0"/>
                            </a:rPr>
                          </m:ctrlPr>
                        </m:dPr>
                        <m:e>
                          <m:func>
                            <m:funcPr>
                              <m:ctrlPr>
                                <a:rPr lang="ar-AE" i="1">
                                  <a:latin typeface="Cambria Math" panose="02040503050406030204" pitchFamily="18" charset="0"/>
                                </a:rPr>
                              </m:ctrlPr>
                            </m:funcPr>
                            <m:fName>
                              <m:r>
                                <m:rPr>
                                  <m:sty m:val="p"/>
                                </m:rPr>
                                <a:rPr lang="en-US">
                                  <a:latin typeface="Cambria Math" panose="02040503050406030204" pitchFamily="18" charset="0"/>
                                </a:rPr>
                                <m:t>cos</m:t>
                              </m:r>
                            </m:fName>
                            <m:e>
                              <m:d>
                                <m:dPr>
                                  <m:ctrlPr>
                                    <a:rPr lang="ar-AE" i="1">
                                      <a:latin typeface="Cambria Math" panose="02040503050406030204" pitchFamily="18" charset="0"/>
                                    </a:rPr>
                                  </m:ctrlPr>
                                </m:dPr>
                                <m:e>
                                  <m:sSub>
                                    <m:sSubPr>
                                      <m:ctrlPr>
                                        <a:rPr lang="ar-AE" i="1">
                                          <a:latin typeface="Cambria Math" panose="02040503050406030204" pitchFamily="18" charset="0"/>
                                        </a:rPr>
                                      </m:ctrlPr>
                                    </m:sSubPr>
                                    <m:e>
                                      <m:r>
                                        <a:rPr lang="ar-AE">
                                          <a:latin typeface="Cambria Math" panose="02040503050406030204" pitchFamily="18" charset="0"/>
                                        </a:rPr>
                                        <m:t>𝜃</m:t>
                                      </m:r>
                                    </m:e>
                                    <m:sub>
                                      <m:r>
                                        <a:rPr lang="ar-AE">
                                          <a:latin typeface="Cambria Math" panose="02040503050406030204" pitchFamily="18" charset="0"/>
                                        </a:rPr>
                                        <m:t>1</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𝜃</m:t>
                                      </m:r>
                                    </m:e>
                                    <m:sub>
                                      <m:r>
                                        <a:rPr lang="ar-AE">
                                          <a:latin typeface="Cambria Math" panose="02040503050406030204" pitchFamily="18" charset="0"/>
                                        </a:rPr>
                                        <m:t>2</m:t>
                                      </m:r>
                                    </m:sub>
                                  </m:sSub>
                                </m:e>
                              </m:d>
                            </m:e>
                          </m:func>
                          <m:r>
                            <a:rPr lang="ar-AE">
                              <a:latin typeface="Cambria Math" panose="02040503050406030204" pitchFamily="18" charset="0"/>
                            </a:rPr>
                            <m:t>+</m:t>
                          </m:r>
                          <m:r>
                            <a:rPr lang="ar-AE">
                              <a:latin typeface="Cambria Math" panose="02040503050406030204" pitchFamily="18" charset="0"/>
                            </a:rPr>
                            <m:t>𝑖</m:t>
                          </m:r>
                          <m:func>
                            <m:funcPr>
                              <m:ctrlPr>
                                <a:rPr lang="ar-AE" i="1">
                                  <a:latin typeface="Cambria Math" panose="02040503050406030204" pitchFamily="18" charset="0"/>
                                </a:rPr>
                              </m:ctrlPr>
                            </m:funcPr>
                            <m:fName>
                              <m:r>
                                <m:rPr>
                                  <m:sty m:val="p"/>
                                </m:rPr>
                                <a:rPr lang="en-US">
                                  <a:latin typeface="Cambria Math" panose="02040503050406030204" pitchFamily="18" charset="0"/>
                                </a:rPr>
                                <m:t>sin</m:t>
                              </m:r>
                            </m:fName>
                            <m:e>
                              <m:d>
                                <m:dPr>
                                  <m:ctrlPr>
                                    <a:rPr lang="ar-AE" i="1">
                                      <a:latin typeface="Cambria Math" panose="02040503050406030204" pitchFamily="18" charset="0"/>
                                    </a:rPr>
                                  </m:ctrlPr>
                                </m:dPr>
                                <m:e>
                                  <m:sSub>
                                    <m:sSubPr>
                                      <m:ctrlPr>
                                        <a:rPr lang="ar-AE" i="1">
                                          <a:latin typeface="Cambria Math" panose="02040503050406030204" pitchFamily="18" charset="0"/>
                                        </a:rPr>
                                      </m:ctrlPr>
                                    </m:sSubPr>
                                    <m:e>
                                      <m:r>
                                        <a:rPr lang="ar-AE">
                                          <a:latin typeface="Cambria Math" panose="02040503050406030204" pitchFamily="18" charset="0"/>
                                        </a:rPr>
                                        <m:t>𝜃</m:t>
                                      </m:r>
                                    </m:e>
                                    <m:sub>
                                      <m:r>
                                        <a:rPr lang="ar-AE">
                                          <a:latin typeface="Cambria Math" panose="02040503050406030204" pitchFamily="18" charset="0"/>
                                        </a:rPr>
                                        <m:t>1</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𝜃</m:t>
                                      </m:r>
                                    </m:e>
                                    <m:sub>
                                      <m:r>
                                        <a:rPr lang="ar-AE">
                                          <a:latin typeface="Cambria Math" panose="02040503050406030204" pitchFamily="18" charset="0"/>
                                        </a:rPr>
                                        <m:t>2</m:t>
                                      </m:r>
                                    </m:sub>
                                  </m:sSub>
                                </m:e>
                              </m:d>
                            </m:e>
                          </m:func>
                        </m:e>
                      </m:d>
                    </m:oMath>
                  </m:oMathPara>
                </a14:m>
                <a:endParaRPr lang="ar-AE" sz="2800" dirty="0"/>
              </a:p>
              <a:p>
                <a:r>
                  <a:rPr lang="en-US" sz="2800" dirty="0"/>
                  <a:t>and</a:t>
                </a:r>
              </a:p>
              <a:p>
                <a:pPr algn="ctr">
                  <a:defRPr sz="2800"/>
                </a:pPr>
                <a14:m>
                  <m:oMath xmlns:m="http://schemas.openxmlformats.org/officeDocument/2006/math">
                    <m:f>
                      <m:fPr>
                        <m:ctrlPr>
                          <a:rPr lang="ar-AE" i="1">
                            <a:latin typeface="Cambria Math" panose="02040503050406030204" pitchFamily="18" charset="0"/>
                          </a:rPr>
                        </m:ctrlPr>
                      </m:fPr>
                      <m:num>
                        <m:sSub>
                          <m:sSubPr>
                            <m:ctrlPr>
                              <a:rPr lang="ar-AE" i="1">
                                <a:latin typeface="Cambria Math" panose="02040503050406030204" pitchFamily="18" charset="0"/>
                              </a:rPr>
                            </m:ctrlPr>
                          </m:sSubPr>
                          <m:e>
                            <m:r>
                              <a:rPr lang="ar-AE">
                                <a:latin typeface="Cambria Math" panose="02040503050406030204" pitchFamily="18" charset="0"/>
                              </a:rPr>
                              <m:t>𝑧</m:t>
                            </m:r>
                          </m:e>
                          <m:sub>
                            <m:r>
                              <a:rPr lang="ar-AE">
                                <a:latin typeface="Cambria Math" panose="02040503050406030204" pitchFamily="18" charset="0"/>
                              </a:rPr>
                              <m:t>1</m:t>
                            </m:r>
                          </m:sub>
                        </m:sSub>
                      </m:num>
                      <m:den>
                        <m:sSub>
                          <m:sSubPr>
                            <m:ctrlPr>
                              <a:rPr lang="ar-AE" i="1">
                                <a:latin typeface="Cambria Math" panose="02040503050406030204" pitchFamily="18" charset="0"/>
                              </a:rPr>
                            </m:ctrlPr>
                          </m:sSubPr>
                          <m:e>
                            <m:r>
                              <a:rPr lang="ar-AE">
                                <a:latin typeface="Cambria Math" panose="02040503050406030204" pitchFamily="18" charset="0"/>
                              </a:rPr>
                              <m:t>𝑧</m:t>
                            </m:r>
                          </m:e>
                          <m:sub>
                            <m:r>
                              <a:rPr lang="ar-AE">
                                <a:latin typeface="Cambria Math" panose="02040503050406030204" pitchFamily="18" charset="0"/>
                              </a:rPr>
                              <m:t>2</m:t>
                            </m:r>
                          </m:sub>
                        </m:sSub>
                      </m:den>
                    </m:f>
                    <m:r>
                      <a:rPr lang="ar-AE">
                        <a:latin typeface="Cambria Math" panose="02040503050406030204" pitchFamily="18" charset="0"/>
                      </a:rPr>
                      <m:t>=</m:t>
                    </m:r>
                    <m:f>
                      <m:fPr>
                        <m:ctrlPr>
                          <a:rPr lang="ar-AE" i="1">
                            <a:latin typeface="Cambria Math" panose="02040503050406030204" pitchFamily="18" charset="0"/>
                          </a:rPr>
                        </m:ctrlPr>
                      </m:fPr>
                      <m:num>
                        <m:d>
                          <m:dPr>
                            <m:begChr m:val="|"/>
                            <m:endChr m:val="|"/>
                            <m:ctrlPr>
                              <a:rPr lang="ar-AE" i="1">
                                <a:latin typeface="Cambria Math" panose="02040503050406030204" pitchFamily="18" charset="0"/>
                              </a:rPr>
                            </m:ctrlPr>
                          </m:dPr>
                          <m:e>
                            <m:sSub>
                              <m:sSubPr>
                                <m:ctrlPr>
                                  <a:rPr lang="ar-AE" i="1">
                                    <a:latin typeface="Cambria Math" panose="02040503050406030204" pitchFamily="18" charset="0"/>
                                  </a:rPr>
                                </m:ctrlPr>
                              </m:sSubPr>
                              <m:e>
                                <m:r>
                                  <a:rPr lang="ar-AE">
                                    <a:latin typeface="Cambria Math" panose="02040503050406030204" pitchFamily="18" charset="0"/>
                                  </a:rPr>
                                  <m:t>𝑧</m:t>
                                </m:r>
                              </m:e>
                              <m:sub>
                                <m:r>
                                  <a:rPr lang="ar-AE">
                                    <a:latin typeface="Cambria Math" panose="02040503050406030204" pitchFamily="18" charset="0"/>
                                  </a:rPr>
                                  <m:t>1</m:t>
                                </m:r>
                              </m:sub>
                            </m:sSub>
                          </m:e>
                        </m:d>
                      </m:num>
                      <m:den>
                        <m:d>
                          <m:dPr>
                            <m:begChr m:val="|"/>
                            <m:endChr m:val="|"/>
                            <m:ctrlPr>
                              <a:rPr lang="ar-AE" i="1">
                                <a:latin typeface="Cambria Math" panose="02040503050406030204" pitchFamily="18" charset="0"/>
                              </a:rPr>
                            </m:ctrlPr>
                          </m:dPr>
                          <m:e>
                            <m:sSub>
                              <m:sSubPr>
                                <m:ctrlPr>
                                  <a:rPr lang="ar-AE" i="1">
                                    <a:latin typeface="Cambria Math" panose="02040503050406030204" pitchFamily="18" charset="0"/>
                                  </a:rPr>
                                </m:ctrlPr>
                              </m:sSubPr>
                              <m:e>
                                <m:r>
                                  <a:rPr lang="ar-AE">
                                    <a:latin typeface="Cambria Math" panose="02040503050406030204" pitchFamily="18" charset="0"/>
                                  </a:rPr>
                                  <m:t>𝑧</m:t>
                                </m:r>
                              </m:e>
                              <m:sub>
                                <m:r>
                                  <a:rPr lang="ar-AE">
                                    <a:latin typeface="Cambria Math" panose="02040503050406030204" pitchFamily="18" charset="0"/>
                                  </a:rPr>
                                  <m:t>2</m:t>
                                </m:r>
                              </m:sub>
                            </m:sSub>
                          </m:e>
                        </m:d>
                      </m:den>
                    </m:f>
                    <m:d>
                      <m:dPr>
                        <m:begChr m:val="["/>
                        <m:endChr m:val="]"/>
                        <m:ctrlPr>
                          <a:rPr lang="ar-AE" i="1">
                            <a:latin typeface="Cambria Math" panose="02040503050406030204" pitchFamily="18" charset="0"/>
                          </a:rPr>
                        </m:ctrlPr>
                      </m:dPr>
                      <m:e>
                        <m:func>
                          <m:funcPr>
                            <m:ctrlPr>
                              <a:rPr lang="ar-AE" i="1">
                                <a:latin typeface="Cambria Math" panose="02040503050406030204" pitchFamily="18" charset="0"/>
                              </a:rPr>
                            </m:ctrlPr>
                          </m:funcPr>
                          <m:fName>
                            <m:r>
                              <m:rPr>
                                <m:sty m:val="p"/>
                              </m:rPr>
                              <a:rPr lang="en-US">
                                <a:latin typeface="Cambria Math" panose="02040503050406030204" pitchFamily="18" charset="0"/>
                              </a:rPr>
                              <m:t>cos</m:t>
                            </m:r>
                          </m:fName>
                          <m:e>
                            <m:d>
                              <m:dPr>
                                <m:ctrlPr>
                                  <a:rPr lang="ar-AE" i="1">
                                    <a:latin typeface="Cambria Math" panose="02040503050406030204" pitchFamily="18" charset="0"/>
                                  </a:rPr>
                                </m:ctrlPr>
                              </m:dPr>
                              <m:e>
                                <m:sSub>
                                  <m:sSubPr>
                                    <m:ctrlPr>
                                      <a:rPr lang="ar-AE" i="1">
                                        <a:latin typeface="Cambria Math" panose="02040503050406030204" pitchFamily="18" charset="0"/>
                                      </a:rPr>
                                    </m:ctrlPr>
                                  </m:sSubPr>
                                  <m:e>
                                    <m:r>
                                      <a:rPr lang="ar-AE">
                                        <a:latin typeface="Cambria Math" panose="02040503050406030204" pitchFamily="18" charset="0"/>
                                      </a:rPr>
                                      <m:t>𝜃</m:t>
                                    </m:r>
                                  </m:e>
                                  <m:sub>
                                    <m:r>
                                      <a:rPr lang="ar-AE">
                                        <a:latin typeface="Cambria Math" panose="02040503050406030204" pitchFamily="18" charset="0"/>
                                      </a:rPr>
                                      <m:t>1</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𝜃</m:t>
                                    </m:r>
                                  </m:e>
                                  <m:sub>
                                    <m:r>
                                      <a:rPr lang="ar-AE">
                                        <a:latin typeface="Cambria Math" panose="02040503050406030204" pitchFamily="18" charset="0"/>
                                      </a:rPr>
                                      <m:t>2</m:t>
                                    </m:r>
                                  </m:sub>
                                </m:sSub>
                              </m:e>
                            </m:d>
                          </m:e>
                        </m:func>
                        <m:r>
                          <a:rPr lang="ar-AE">
                            <a:latin typeface="Cambria Math" panose="02040503050406030204" pitchFamily="18" charset="0"/>
                          </a:rPr>
                          <m:t>+</m:t>
                        </m:r>
                        <m:r>
                          <a:rPr lang="ar-AE">
                            <a:latin typeface="Cambria Math" panose="02040503050406030204" pitchFamily="18" charset="0"/>
                          </a:rPr>
                          <m:t>𝑖</m:t>
                        </m:r>
                        <m:func>
                          <m:funcPr>
                            <m:ctrlPr>
                              <a:rPr lang="ar-AE" i="1">
                                <a:latin typeface="Cambria Math" panose="02040503050406030204" pitchFamily="18" charset="0"/>
                              </a:rPr>
                            </m:ctrlPr>
                          </m:funcPr>
                          <m:fName>
                            <m:r>
                              <m:rPr>
                                <m:sty m:val="p"/>
                              </m:rPr>
                              <a:rPr lang="en-US">
                                <a:latin typeface="Cambria Math" panose="02040503050406030204" pitchFamily="18" charset="0"/>
                              </a:rPr>
                              <m:t>sin</m:t>
                            </m:r>
                          </m:fName>
                          <m:e>
                            <m:d>
                              <m:dPr>
                                <m:ctrlPr>
                                  <a:rPr lang="ar-AE" i="1">
                                    <a:latin typeface="Cambria Math" panose="02040503050406030204" pitchFamily="18" charset="0"/>
                                  </a:rPr>
                                </m:ctrlPr>
                              </m:dPr>
                              <m:e>
                                <m:sSub>
                                  <m:sSubPr>
                                    <m:ctrlPr>
                                      <a:rPr lang="ar-AE" i="1">
                                        <a:latin typeface="Cambria Math" panose="02040503050406030204" pitchFamily="18" charset="0"/>
                                      </a:rPr>
                                    </m:ctrlPr>
                                  </m:sSubPr>
                                  <m:e>
                                    <m:r>
                                      <a:rPr lang="ar-AE">
                                        <a:latin typeface="Cambria Math" panose="02040503050406030204" pitchFamily="18" charset="0"/>
                                      </a:rPr>
                                      <m:t>𝜃</m:t>
                                    </m:r>
                                  </m:e>
                                  <m:sub>
                                    <m:r>
                                      <a:rPr lang="ar-AE">
                                        <a:latin typeface="Cambria Math" panose="02040503050406030204" pitchFamily="18" charset="0"/>
                                      </a:rPr>
                                      <m:t>1</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𝜃</m:t>
                                    </m:r>
                                  </m:e>
                                  <m:sub>
                                    <m:r>
                                      <a:rPr lang="ar-AE">
                                        <a:latin typeface="Cambria Math" panose="02040503050406030204" pitchFamily="18" charset="0"/>
                                      </a:rPr>
                                      <m:t>2</m:t>
                                    </m:r>
                                  </m:sub>
                                </m:sSub>
                              </m:e>
                            </m:d>
                          </m:e>
                        </m:func>
                      </m:e>
                    </m:d>
                    <m:r>
                      <a:rPr lang="ar-AE" b="0" i="1" smtClean="0">
                        <a:latin typeface="Cambria Math" panose="02040503050406030204" pitchFamily="18" charset="0"/>
                      </a:rPr>
                      <m:t> </m:t>
                    </m:r>
                    <m:r>
                      <a:rPr lang="en-US" b="0" i="1" smtClean="0">
                        <a:latin typeface="Cambria Math" panose="02040503050406030204" pitchFamily="18" charset="0"/>
                      </a:rPr>
                      <m:t>   </m:t>
                    </m:r>
                    <m:d>
                      <m:dPr>
                        <m:ctrlPr>
                          <a:rPr lang="ar-AE" i="1">
                            <a:latin typeface="Cambria Math" panose="02040503050406030204" pitchFamily="18" charset="0"/>
                          </a:rPr>
                        </m:ctrlPr>
                      </m:dPr>
                      <m:e>
                        <m:sSub>
                          <m:sSubPr>
                            <m:ctrlPr>
                              <a:rPr lang="ar-AE" i="1">
                                <a:latin typeface="Cambria Math" panose="02040503050406030204" pitchFamily="18" charset="0"/>
                              </a:rPr>
                            </m:ctrlPr>
                          </m:sSubPr>
                          <m:e>
                            <m:r>
                              <a:rPr lang="ar-AE">
                                <a:latin typeface="Cambria Math" panose="02040503050406030204" pitchFamily="18" charset="0"/>
                              </a:rPr>
                              <m:t>𝑧</m:t>
                            </m:r>
                          </m:e>
                          <m:sub>
                            <m:r>
                              <a:rPr lang="ar-AE">
                                <a:latin typeface="Cambria Math" panose="02040503050406030204" pitchFamily="18" charset="0"/>
                              </a:rPr>
                              <m:t>2</m:t>
                            </m:r>
                          </m:sub>
                        </m:sSub>
                        <m:r>
                          <a:rPr lang="ar-AE">
                            <a:latin typeface="Cambria Math" panose="02040503050406030204" pitchFamily="18" charset="0"/>
                          </a:rPr>
                          <m:t>≠</m:t>
                        </m:r>
                        <m:r>
                          <a:rPr lang="ar-AE">
                            <a:latin typeface="Cambria Math" panose="02040503050406030204" pitchFamily="18" charset="0"/>
                          </a:rPr>
                          <m:t>0</m:t>
                        </m:r>
                      </m:e>
                    </m:d>
                  </m:oMath>
                </a14:m>
                <a:r>
                  <a:rPr lang="ar-AE" sz="2800" dirty="0"/>
                  <a:t>.</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a:stretch>
              </a:blipFill>
            </p:spPr>
            <p:txBody>
              <a:bodyPr/>
              <a:lstStyle/>
              <a:p>
                <a:r>
                  <a:rPr lang="en-US">
                    <a:noFill/>
                  </a:rPr>
                  <a:t> </a:t>
                </a:r>
              </a:p>
            </p:txBody>
          </p:sp>
        </mc:Fallback>
      </mc:AlternateContent>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Figure 1: The Complex Plane</a:t>
            </a:r>
            <a:endParaRPr dirty="0"/>
          </a:p>
        </p:txBody>
      </p:sp>
      <p:pic>
        <p:nvPicPr>
          <p:cNvPr id="19" name="Content Placeholder 18">
            <a:extLst>
              <a:ext uri="{FF2B5EF4-FFF2-40B4-BE49-F238E27FC236}">
                <a16:creationId xmlns:a16="http://schemas.microsoft.com/office/drawing/2014/main" id="{32745195-E7C2-4A1C-9B2C-63ECEABE4DEE}"/>
              </a:ext>
            </a:extLst>
          </p:cNvPr>
          <p:cNvPicPr>
            <a:picLocks noGrp="1" noChangeAspect="1"/>
          </p:cNvPicPr>
          <p:nvPr>
            <p:ph sz="quarter" idx="1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38350" y="1188244"/>
            <a:ext cx="5067300" cy="4745721"/>
          </a:xfrm>
        </p:spPr>
      </p:pic>
    </p:spTree>
    <p:extLst>
      <p:ext uri="{BB962C8B-B14F-4D97-AF65-F5344CB8AC3E}">
        <p14:creationId xmlns:p14="http://schemas.microsoft.com/office/powerpoint/2010/main" val="14483664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5: Multiplying Complex Numbers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Use the product formula to find the product of </a:t>
                </a:r>
                <a:br>
                  <a:rPr lang="en-US" i="1" dirty="0">
                    <a:latin typeface="Cambria Math" panose="02040503050406030204" pitchFamily="18" charset="0"/>
                  </a:rPr>
                </a:b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𝑧</m:t>
                        </m:r>
                      </m:e>
                      <m:sub>
                        <m:r>
                          <a:rPr>
                            <a:latin typeface="Cambria Math" panose="02040503050406030204" pitchFamily="18" charset="0"/>
                          </a:rPr>
                          <m:t>1</m:t>
                        </m:r>
                      </m:sub>
                    </m:sSub>
                    <m:r>
                      <a:rPr>
                        <a:latin typeface="Cambria Math" panose="02040503050406030204" pitchFamily="18" charset="0"/>
                      </a:rPr>
                      <m:t>=</m:t>
                    </m:r>
                    <m:r>
                      <a:rPr>
                        <a:latin typeface="Cambria Math" panose="02040503050406030204" pitchFamily="18" charset="0"/>
                      </a:rPr>
                      <m:t>3</m:t>
                    </m:r>
                    <m:d>
                      <m:dPr>
                        <m:ctrlPr>
                          <a:rPr i="1">
                            <a:latin typeface="Cambria Math" panose="02040503050406030204" pitchFamily="18" charset="0"/>
                          </a:rPr>
                        </m:ctrlPr>
                      </m:dPr>
                      <m:e>
                        <m:func>
                          <m:funcPr>
                            <m:ctrlPr>
                              <a:rPr i="1">
                                <a:latin typeface="Cambria Math" panose="02040503050406030204" pitchFamily="18" charset="0"/>
                              </a:rPr>
                            </m:ctrlPr>
                          </m:funcPr>
                          <m:fName>
                            <m:r>
                              <m:rPr>
                                <m:sty m:val="p"/>
                              </m:rPr>
                              <a:rPr>
                                <a:latin typeface="Cambria Math" panose="02040503050406030204" pitchFamily="18" charset="0"/>
                              </a:rPr>
                              <m:t>cos</m:t>
                            </m:r>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5</m:t>
                                    </m:r>
                                    <m:r>
                                      <a:rPr>
                                        <a:latin typeface="Cambria Math" panose="02040503050406030204" pitchFamily="18" charset="0"/>
                                      </a:rPr>
                                      <m:t>𝜋</m:t>
                                    </m:r>
                                  </m:num>
                                  <m:den>
                                    <m:r>
                                      <a:rPr>
                                        <a:latin typeface="Cambria Math" panose="02040503050406030204" pitchFamily="18" charset="0"/>
                                      </a:rPr>
                                      <m:t>6</m:t>
                                    </m:r>
                                  </m:den>
                                </m:f>
                              </m:e>
                            </m:d>
                          </m:e>
                        </m:func>
                        <m:r>
                          <a:rPr>
                            <a:latin typeface="Cambria Math" panose="02040503050406030204" pitchFamily="18" charset="0"/>
                          </a:rPr>
                          <m:t>+</m:t>
                        </m:r>
                        <m:r>
                          <a:rPr>
                            <a:latin typeface="Cambria Math" panose="02040503050406030204" pitchFamily="18" charset="0"/>
                          </a:rPr>
                          <m:t>𝑖</m:t>
                        </m:r>
                        <m:func>
                          <m:funcPr>
                            <m:ctrlPr>
                              <a:rPr i="1">
                                <a:latin typeface="Cambria Math" panose="02040503050406030204" pitchFamily="18" charset="0"/>
                              </a:rPr>
                            </m:ctrlPr>
                          </m:funcPr>
                          <m:fName>
                            <m:r>
                              <m:rPr>
                                <m:sty m:val="p"/>
                              </m:rPr>
                              <a:rPr>
                                <a:latin typeface="Cambria Math" panose="02040503050406030204" pitchFamily="18" charset="0"/>
                              </a:rPr>
                              <m:t>sin</m:t>
                            </m:r>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5</m:t>
                                    </m:r>
                                    <m:r>
                                      <a:rPr>
                                        <a:latin typeface="Cambria Math" panose="02040503050406030204" pitchFamily="18" charset="0"/>
                                      </a:rPr>
                                      <m:t>𝜋</m:t>
                                    </m:r>
                                  </m:num>
                                  <m:den>
                                    <m:r>
                                      <a:rPr>
                                        <a:latin typeface="Cambria Math" panose="02040503050406030204" pitchFamily="18" charset="0"/>
                                      </a:rPr>
                                      <m:t>6</m:t>
                                    </m:r>
                                  </m:den>
                                </m:f>
                              </m:e>
                            </m:d>
                          </m:e>
                        </m:func>
                      </m:e>
                    </m:d>
                  </m:oMath>
                </a14:m>
                <a:r>
                  <a:rPr sz="2800" dirty="0"/>
                  <a:t> and </a:t>
                </a:r>
                <a:br>
                  <a:rPr lang="en-US" sz="2800" dirty="0"/>
                </a:b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𝑧</m:t>
                        </m:r>
                      </m:e>
                      <m:sub>
                        <m:r>
                          <a:rPr>
                            <a:latin typeface="Cambria Math" panose="02040503050406030204" pitchFamily="18" charset="0"/>
                          </a:rPr>
                          <m:t>2</m:t>
                        </m:r>
                      </m:sub>
                    </m:sSub>
                    <m:r>
                      <a:rPr>
                        <a:latin typeface="Cambria Math" panose="02040503050406030204" pitchFamily="18" charset="0"/>
                      </a:rPr>
                      <m:t>=</m:t>
                    </m:r>
                    <m:r>
                      <a:rPr>
                        <a:latin typeface="Cambria Math" panose="02040503050406030204" pitchFamily="18" charset="0"/>
                      </a:rPr>
                      <m:t>2</m:t>
                    </m:r>
                    <m:d>
                      <m:dPr>
                        <m:ctrlPr>
                          <a:rPr i="1">
                            <a:latin typeface="Cambria Math" panose="02040503050406030204" pitchFamily="18" charset="0"/>
                          </a:rPr>
                        </m:ctrlPr>
                      </m:dPr>
                      <m:e>
                        <m:func>
                          <m:funcPr>
                            <m:ctrlPr>
                              <a:rPr i="1">
                                <a:latin typeface="Cambria Math" panose="02040503050406030204" pitchFamily="18" charset="0"/>
                              </a:rPr>
                            </m:ctrlPr>
                          </m:funcPr>
                          <m:fName>
                            <m:r>
                              <m:rPr>
                                <m:sty m:val="p"/>
                              </m:rPr>
                              <a:rPr>
                                <a:latin typeface="Cambria Math" panose="02040503050406030204" pitchFamily="18" charset="0"/>
                              </a:rPr>
                              <m:t>cos</m:t>
                            </m:r>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2</m:t>
                                    </m:r>
                                    <m:r>
                                      <a:rPr>
                                        <a:latin typeface="Cambria Math" panose="02040503050406030204" pitchFamily="18" charset="0"/>
                                      </a:rPr>
                                      <m:t>𝜋</m:t>
                                    </m:r>
                                  </m:num>
                                  <m:den>
                                    <m:r>
                                      <a:rPr>
                                        <a:latin typeface="Cambria Math" panose="02040503050406030204" pitchFamily="18" charset="0"/>
                                      </a:rPr>
                                      <m:t>3</m:t>
                                    </m:r>
                                  </m:den>
                                </m:f>
                              </m:e>
                            </m:d>
                          </m:e>
                        </m:func>
                        <m:r>
                          <a:rPr>
                            <a:latin typeface="Cambria Math" panose="02040503050406030204" pitchFamily="18" charset="0"/>
                          </a:rPr>
                          <m:t>+</m:t>
                        </m:r>
                        <m:r>
                          <a:rPr>
                            <a:latin typeface="Cambria Math" panose="02040503050406030204" pitchFamily="18" charset="0"/>
                          </a:rPr>
                          <m:t>𝑖</m:t>
                        </m:r>
                        <m:func>
                          <m:funcPr>
                            <m:ctrlPr>
                              <a:rPr i="1">
                                <a:latin typeface="Cambria Math" panose="02040503050406030204" pitchFamily="18" charset="0"/>
                              </a:rPr>
                            </m:ctrlPr>
                          </m:funcPr>
                          <m:fName>
                            <m:r>
                              <m:rPr>
                                <m:sty m:val="p"/>
                              </m:rPr>
                              <a:rPr>
                                <a:latin typeface="Cambria Math" panose="02040503050406030204" pitchFamily="18" charset="0"/>
                              </a:rPr>
                              <m:t>sin</m:t>
                            </m:r>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2</m:t>
                                    </m:r>
                                    <m:r>
                                      <a:rPr>
                                        <a:latin typeface="Cambria Math" panose="02040503050406030204" pitchFamily="18" charset="0"/>
                                      </a:rPr>
                                      <m:t>𝜋</m:t>
                                    </m:r>
                                  </m:num>
                                  <m:den>
                                    <m:r>
                                      <a:rPr>
                                        <a:latin typeface="Cambria Math" panose="02040503050406030204" pitchFamily="18" charset="0"/>
                                      </a:rPr>
                                      <m:t>3</m:t>
                                    </m:r>
                                  </m:den>
                                </m:f>
                              </m:e>
                            </m:d>
                          </m:e>
                        </m:func>
                      </m:e>
                    </m:d>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Multiplying Complex Numbers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a:t>Solution</a:t>
                </a:r>
              </a:p>
              <a:p>
                <a:pPr/>
                <a14:m>
                  <m:oMathPara xmlns:m="http://schemas.openxmlformats.org/officeDocument/2006/math">
                    <m:oMathParaPr>
                      <m:jc m:val="centerGroup"/>
                    </m:oMathParaPr>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𝑧</m:t>
                          </m:r>
                        </m:e>
                        <m:sub>
                          <m:r>
                            <a:rPr>
                              <a:latin typeface="Cambria Math" panose="02040503050406030204" pitchFamily="18" charset="0"/>
                            </a:rPr>
                            <m:t>1</m:t>
                          </m:r>
                        </m:sub>
                      </m:sSub>
                      <m:sSub>
                        <m:sSubPr>
                          <m:ctrlPr>
                            <a:rPr i="1">
                              <a:latin typeface="Cambria Math" panose="02040503050406030204" pitchFamily="18" charset="0"/>
                            </a:rPr>
                          </m:ctrlPr>
                        </m:sSubPr>
                        <m:e>
                          <m:r>
                            <a:rPr>
                              <a:latin typeface="Cambria Math" panose="02040503050406030204" pitchFamily="18" charset="0"/>
                            </a:rPr>
                            <m:t>𝑧</m:t>
                          </m:r>
                        </m:e>
                        <m:sub>
                          <m:r>
                            <a:rPr>
                              <a:latin typeface="Cambria Math" panose="02040503050406030204" pitchFamily="18" charset="0"/>
                            </a:rPr>
                            <m:t>2</m:t>
                          </m:r>
                        </m:sub>
                      </m:sSub>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3</m:t>
                          </m:r>
                        </m:e>
                      </m:d>
                      <m:d>
                        <m:dPr>
                          <m:ctrlPr>
                            <a:rPr i="1">
                              <a:latin typeface="Cambria Math" panose="02040503050406030204" pitchFamily="18" charset="0"/>
                            </a:rPr>
                          </m:ctrlPr>
                        </m:dPr>
                        <m:e>
                          <m:r>
                            <a:rPr>
                              <a:latin typeface="Cambria Math" panose="02040503050406030204" pitchFamily="18" charset="0"/>
                            </a:rPr>
                            <m:t>2</m:t>
                          </m:r>
                        </m:e>
                      </m:d>
                      <m:d>
                        <m:dPr>
                          <m:ctrlPr>
                            <a:rPr i="1">
                              <a:latin typeface="Cambria Math" panose="02040503050406030204" pitchFamily="18" charset="0"/>
                            </a:rPr>
                          </m:ctrlPr>
                        </m:dPr>
                        <m:e>
                          <m:func>
                            <m:funcPr>
                              <m:ctrlPr>
                                <a:rPr i="1">
                                  <a:latin typeface="Cambria Math" panose="02040503050406030204" pitchFamily="18" charset="0"/>
                                </a:rPr>
                              </m:ctrlPr>
                            </m:funcPr>
                            <m:fName>
                              <m:r>
                                <m:rPr>
                                  <m:sty m:val="p"/>
                                </m:rPr>
                                <a:rPr>
                                  <a:latin typeface="Cambria Math" panose="02040503050406030204" pitchFamily="18" charset="0"/>
                                </a:rPr>
                                <m:t>cos</m:t>
                              </m:r>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5</m:t>
                                      </m:r>
                                      <m:r>
                                        <a:rPr>
                                          <a:latin typeface="Cambria Math" panose="02040503050406030204" pitchFamily="18" charset="0"/>
                                        </a:rPr>
                                        <m:t>𝜋</m:t>
                                      </m:r>
                                    </m:num>
                                    <m:den>
                                      <m:r>
                                        <a:rPr>
                                          <a:latin typeface="Cambria Math" panose="02040503050406030204" pitchFamily="18" charset="0"/>
                                        </a:rPr>
                                        <m:t>6</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2</m:t>
                                      </m:r>
                                      <m:r>
                                        <a:rPr>
                                          <a:latin typeface="Cambria Math" panose="02040503050406030204" pitchFamily="18" charset="0"/>
                                        </a:rPr>
                                        <m:t>𝜋</m:t>
                                      </m:r>
                                    </m:num>
                                    <m:den>
                                      <m:r>
                                        <a:rPr>
                                          <a:latin typeface="Cambria Math" panose="02040503050406030204" pitchFamily="18" charset="0"/>
                                        </a:rPr>
                                        <m:t>3</m:t>
                                      </m:r>
                                    </m:den>
                                  </m:f>
                                </m:e>
                              </m:d>
                            </m:e>
                          </m:func>
                          <m:r>
                            <a:rPr>
                              <a:latin typeface="Cambria Math" panose="02040503050406030204" pitchFamily="18" charset="0"/>
                            </a:rPr>
                            <m:t>+</m:t>
                          </m:r>
                          <m:r>
                            <a:rPr>
                              <a:latin typeface="Cambria Math" panose="02040503050406030204" pitchFamily="18" charset="0"/>
                            </a:rPr>
                            <m:t>𝑖</m:t>
                          </m:r>
                          <m:func>
                            <m:funcPr>
                              <m:ctrlPr>
                                <a:rPr i="1">
                                  <a:latin typeface="Cambria Math" panose="02040503050406030204" pitchFamily="18" charset="0"/>
                                </a:rPr>
                              </m:ctrlPr>
                            </m:funcPr>
                            <m:fName>
                              <m:r>
                                <m:rPr>
                                  <m:sty m:val="p"/>
                                </m:rPr>
                                <a:rPr>
                                  <a:latin typeface="Cambria Math" panose="02040503050406030204" pitchFamily="18" charset="0"/>
                                </a:rPr>
                                <m:t>sin</m:t>
                              </m:r>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5</m:t>
                                      </m:r>
                                      <m:r>
                                        <a:rPr>
                                          <a:latin typeface="Cambria Math" panose="02040503050406030204" pitchFamily="18" charset="0"/>
                                        </a:rPr>
                                        <m:t>𝜋</m:t>
                                      </m:r>
                                    </m:num>
                                    <m:den>
                                      <m:r>
                                        <a:rPr>
                                          <a:latin typeface="Cambria Math" panose="02040503050406030204" pitchFamily="18" charset="0"/>
                                        </a:rPr>
                                        <m:t>6</m:t>
                                      </m:r>
                                    </m:den>
                                  </m:f>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2</m:t>
                                      </m:r>
                                      <m:r>
                                        <a:rPr>
                                          <a:latin typeface="Cambria Math" panose="02040503050406030204" pitchFamily="18" charset="0"/>
                                        </a:rPr>
                                        <m:t>𝜋</m:t>
                                      </m:r>
                                    </m:num>
                                    <m:den>
                                      <m:r>
                                        <a:rPr>
                                          <a:latin typeface="Cambria Math" panose="02040503050406030204" pitchFamily="18" charset="0"/>
                                        </a:rPr>
                                        <m:t>3</m:t>
                                      </m:r>
                                    </m:den>
                                  </m:f>
                                </m:e>
                              </m:d>
                            </m:e>
                          </m:func>
                        </m:e>
                      </m:d>
                    </m:oMath>
                    <m:oMath xmlns:m="http://schemas.openxmlformats.org/officeDocument/2006/math">
                      <m:phant>
                        <m:phantPr>
                          <m:show m:val="off"/>
                          <m:ctrlPr>
                            <a:rPr i="1">
                              <a:latin typeface="Cambria Math" panose="02040503050406030204" pitchFamily="18" charset="0"/>
                            </a:rPr>
                          </m:ctrlPr>
                        </m:phantPr>
                        <m:e>
                          <m:sSub>
                            <m:sSubPr>
                              <m:ctrlPr>
                                <a:rPr i="1">
                                  <a:latin typeface="Cambria Math" panose="02040503050406030204" pitchFamily="18" charset="0"/>
                                </a:rPr>
                              </m:ctrlPr>
                            </m:sSubPr>
                            <m:e>
                              <m:r>
                                <a:rPr>
                                  <a:latin typeface="Cambria Math" panose="02040503050406030204" pitchFamily="18" charset="0"/>
                                </a:rPr>
                                <m:t>𝑧</m:t>
                              </m:r>
                            </m:e>
                            <m:sub>
                              <m:r>
                                <a:rPr>
                                  <a:latin typeface="Cambria Math" panose="02040503050406030204" pitchFamily="18" charset="0"/>
                                </a:rPr>
                                <m:t>1</m:t>
                              </m:r>
                            </m:sub>
                          </m:sSub>
                          <m:sSub>
                            <m:sSubPr>
                              <m:ctrlPr>
                                <a:rPr i="1">
                                  <a:latin typeface="Cambria Math" panose="02040503050406030204" pitchFamily="18" charset="0"/>
                                </a:rPr>
                              </m:ctrlPr>
                            </m:sSubPr>
                            <m:e>
                              <m:r>
                                <a:rPr>
                                  <a:latin typeface="Cambria Math" panose="02040503050406030204" pitchFamily="18" charset="0"/>
                                </a:rPr>
                                <m:t>𝑧</m:t>
                              </m:r>
                            </m:e>
                            <m:sub>
                              <m:r>
                                <a:rPr>
                                  <a:latin typeface="Cambria Math" panose="02040503050406030204" pitchFamily="18" charset="0"/>
                                </a:rPr>
                                <m:t>2</m:t>
                              </m:r>
                            </m:sub>
                          </m:sSub>
                        </m:e>
                      </m:phant>
                      <m:r>
                        <a:rPr>
                          <a:latin typeface="Cambria Math" panose="02040503050406030204" pitchFamily="18" charset="0"/>
                        </a:rPr>
                        <m:t>=6</m:t>
                      </m:r>
                      <m:d>
                        <m:dPr>
                          <m:ctrlPr>
                            <a:rPr i="1">
                              <a:latin typeface="Cambria Math" panose="02040503050406030204" pitchFamily="18" charset="0"/>
                            </a:rPr>
                          </m:ctrlPr>
                        </m:dPr>
                        <m:e>
                          <m:func>
                            <m:funcPr>
                              <m:ctrlPr>
                                <a:rPr i="1">
                                  <a:latin typeface="Cambria Math" panose="02040503050406030204" pitchFamily="18" charset="0"/>
                                </a:rPr>
                              </m:ctrlPr>
                            </m:funcPr>
                            <m:fName>
                              <m:r>
                                <m:rPr>
                                  <m:sty m:val="p"/>
                                </m:rPr>
                                <a:rPr>
                                  <a:latin typeface="Cambria Math" panose="02040503050406030204" pitchFamily="18" charset="0"/>
                                </a:rPr>
                                <m:t>cos</m:t>
                              </m:r>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9</m:t>
                                      </m:r>
                                      <m:r>
                                        <a:rPr>
                                          <a:latin typeface="Cambria Math" panose="02040503050406030204" pitchFamily="18" charset="0"/>
                                        </a:rPr>
                                        <m:t>𝜋</m:t>
                                      </m:r>
                                    </m:num>
                                    <m:den>
                                      <m:r>
                                        <a:rPr>
                                          <a:latin typeface="Cambria Math" panose="02040503050406030204" pitchFamily="18" charset="0"/>
                                        </a:rPr>
                                        <m:t>6</m:t>
                                      </m:r>
                                    </m:den>
                                  </m:f>
                                </m:e>
                              </m:d>
                            </m:e>
                          </m:func>
                          <m:r>
                            <a:rPr>
                              <a:latin typeface="Cambria Math" panose="02040503050406030204" pitchFamily="18" charset="0"/>
                            </a:rPr>
                            <m:t>+</m:t>
                          </m:r>
                          <m:r>
                            <a:rPr>
                              <a:latin typeface="Cambria Math" panose="02040503050406030204" pitchFamily="18" charset="0"/>
                            </a:rPr>
                            <m:t>𝑖</m:t>
                          </m:r>
                          <m:func>
                            <m:funcPr>
                              <m:ctrlPr>
                                <a:rPr i="1">
                                  <a:latin typeface="Cambria Math" panose="02040503050406030204" pitchFamily="18" charset="0"/>
                                </a:rPr>
                              </m:ctrlPr>
                            </m:funcPr>
                            <m:fName>
                              <m:r>
                                <m:rPr>
                                  <m:sty m:val="p"/>
                                </m:rPr>
                                <a:rPr>
                                  <a:latin typeface="Cambria Math" panose="02040503050406030204" pitchFamily="18" charset="0"/>
                                </a:rPr>
                                <m:t>sin</m:t>
                              </m:r>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9</m:t>
                                      </m:r>
                                      <m:r>
                                        <a:rPr>
                                          <a:latin typeface="Cambria Math" panose="02040503050406030204" pitchFamily="18" charset="0"/>
                                        </a:rPr>
                                        <m:t>𝜋</m:t>
                                      </m:r>
                                    </m:num>
                                    <m:den>
                                      <m:r>
                                        <a:rPr>
                                          <a:latin typeface="Cambria Math" panose="02040503050406030204" pitchFamily="18" charset="0"/>
                                        </a:rPr>
                                        <m:t>6</m:t>
                                      </m:r>
                                    </m:den>
                                  </m:f>
                                </m:e>
                              </m:d>
                            </m:e>
                          </m:func>
                        </m:e>
                      </m:d>
                    </m:oMath>
                    <m:oMath xmlns:m="http://schemas.openxmlformats.org/officeDocument/2006/math">
                      <m:phant>
                        <m:phantPr>
                          <m:show m:val="off"/>
                          <m:ctrlPr>
                            <a:rPr i="1">
                              <a:latin typeface="Cambria Math" panose="02040503050406030204" pitchFamily="18" charset="0"/>
                            </a:rPr>
                          </m:ctrlPr>
                        </m:phantPr>
                        <m:e>
                          <m:sSub>
                            <m:sSubPr>
                              <m:ctrlPr>
                                <a:rPr i="1">
                                  <a:latin typeface="Cambria Math" panose="02040503050406030204" pitchFamily="18" charset="0"/>
                                </a:rPr>
                              </m:ctrlPr>
                            </m:sSubPr>
                            <m:e>
                              <m:r>
                                <a:rPr>
                                  <a:latin typeface="Cambria Math" panose="02040503050406030204" pitchFamily="18" charset="0"/>
                                </a:rPr>
                                <m:t>𝑧</m:t>
                              </m:r>
                            </m:e>
                            <m:sub>
                              <m:r>
                                <a:rPr>
                                  <a:latin typeface="Cambria Math" panose="02040503050406030204" pitchFamily="18" charset="0"/>
                                </a:rPr>
                                <m:t>1</m:t>
                              </m:r>
                            </m:sub>
                          </m:sSub>
                          <m:sSub>
                            <m:sSubPr>
                              <m:ctrlPr>
                                <a:rPr i="1">
                                  <a:latin typeface="Cambria Math" panose="02040503050406030204" pitchFamily="18" charset="0"/>
                                </a:rPr>
                              </m:ctrlPr>
                            </m:sSubPr>
                            <m:e>
                              <m:r>
                                <a:rPr>
                                  <a:latin typeface="Cambria Math" panose="02040503050406030204" pitchFamily="18" charset="0"/>
                                </a:rPr>
                                <m:t>𝑧</m:t>
                              </m:r>
                            </m:e>
                            <m:sub>
                              <m:r>
                                <a:rPr>
                                  <a:latin typeface="Cambria Math" panose="02040503050406030204" pitchFamily="18" charset="0"/>
                                </a:rPr>
                                <m:t>2</m:t>
                              </m:r>
                            </m:sub>
                          </m:sSub>
                        </m:e>
                      </m:phant>
                      <m:r>
                        <a:rPr>
                          <a:latin typeface="Cambria Math" panose="02040503050406030204" pitchFamily="18" charset="0"/>
                        </a:rPr>
                        <m:t>=6</m:t>
                      </m:r>
                      <m:d>
                        <m:dPr>
                          <m:ctrlPr>
                            <a:rPr i="1">
                              <a:latin typeface="Cambria Math" panose="02040503050406030204" pitchFamily="18" charset="0"/>
                            </a:rPr>
                          </m:ctrlPr>
                        </m:dPr>
                        <m:e>
                          <m:func>
                            <m:funcPr>
                              <m:ctrlPr>
                                <a:rPr i="1">
                                  <a:latin typeface="Cambria Math" panose="02040503050406030204" pitchFamily="18" charset="0"/>
                                </a:rPr>
                              </m:ctrlPr>
                            </m:funcPr>
                            <m:fName>
                              <m:r>
                                <m:rPr>
                                  <m:sty m:val="p"/>
                                </m:rPr>
                                <a:rPr>
                                  <a:latin typeface="Cambria Math" panose="02040503050406030204" pitchFamily="18" charset="0"/>
                                </a:rPr>
                                <m:t>cos</m:t>
                              </m:r>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3</m:t>
                                      </m:r>
                                      <m:r>
                                        <a:rPr>
                                          <a:latin typeface="Cambria Math" panose="02040503050406030204" pitchFamily="18" charset="0"/>
                                        </a:rPr>
                                        <m:t>𝜋</m:t>
                                      </m:r>
                                    </m:num>
                                    <m:den>
                                      <m:r>
                                        <a:rPr>
                                          <a:latin typeface="Cambria Math" panose="02040503050406030204" pitchFamily="18" charset="0"/>
                                        </a:rPr>
                                        <m:t>2</m:t>
                                      </m:r>
                                    </m:den>
                                  </m:f>
                                </m:e>
                              </m:d>
                            </m:e>
                          </m:func>
                          <m:r>
                            <a:rPr>
                              <a:latin typeface="Cambria Math" panose="02040503050406030204" pitchFamily="18" charset="0"/>
                            </a:rPr>
                            <m:t>+</m:t>
                          </m:r>
                          <m:r>
                            <a:rPr>
                              <a:latin typeface="Cambria Math" panose="02040503050406030204" pitchFamily="18" charset="0"/>
                            </a:rPr>
                            <m:t>𝑖</m:t>
                          </m:r>
                          <m:func>
                            <m:funcPr>
                              <m:ctrlPr>
                                <a:rPr i="1">
                                  <a:latin typeface="Cambria Math" panose="02040503050406030204" pitchFamily="18" charset="0"/>
                                </a:rPr>
                              </m:ctrlPr>
                            </m:funcPr>
                            <m:fName>
                              <m:r>
                                <m:rPr>
                                  <m:sty m:val="p"/>
                                </m:rPr>
                                <a:rPr>
                                  <a:latin typeface="Cambria Math" panose="02040503050406030204" pitchFamily="18" charset="0"/>
                                </a:rPr>
                                <m:t>sin</m:t>
                              </m:r>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3</m:t>
                                      </m:r>
                                      <m:r>
                                        <a:rPr>
                                          <a:latin typeface="Cambria Math" panose="02040503050406030204" pitchFamily="18" charset="0"/>
                                        </a:rPr>
                                        <m:t>𝜋</m:t>
                                      </m:r>
                                    </m:num>
                                    <m:den>
                                      <m:r>
                                        <a:rPr>
                                          <a:latin typeface="Cambria Math" panose="02040503050406030204" pitchFamily="18" charset="0"/>
                                        </a:rPr>
                                        <m:t>2</m:t>
                                      </m:r>
                                    </m:den>
                                  </m:f>
                                </m:e>
                              </m:d>
                            </m:e>
                          </m:func>
                        </m:e>
                      </m:d>
                    </m:oMath>
                    <m:oMath xmlns:m="http://schemas.openxmlformats.org/officeDocument/2006/math">
                      <m:phant>
                        <m:phantPr>
                          <m:show m:val="off"/>
                          <m:ctrlPr>
                            <a:rPr i="1">
                              <a:latin typeface="Cambria Math" panose="02040503050406030204" pitchFamily="18" charset="0"/>
                            </a:rPr>
                          </m:ctrlPr>
                        </m:phantPr>
                        <m:e>
                          <m:sSub>
                            <m:sSubPr>
                              <m:ctrlPr>
                                <a:rPr i="1">
                                  <a:latin typeface="Cambria Math" panose="02040503050406030204" pitchFamily="18" charset="0"/>
                                </a:rPr>
                              </m:ctrlPr>
                            </m:sSubPr>
                            <m:e>
                              <m:r>
                                <a:rPr>
                                  <a:latin typeface="Cambria Math" panose="02040503050406030204" pitchFamily="18" charset="0"/>
                                </a:rPr>
                                <m:t>𝑧</m:t>
                              </m:r>
                            </m:e>
                            <m:sub>
                              <m:r>
                                <a:rPr>
                                  <a:latin typeface="Cambria Math" panose="02040503050406030204" pitchFamily="18" charset="0"/>
                                </a:rPr>
                                <m:t>1</m:t>
                              </m:r>
                            </m:sub>
                          </m:sSub>
                          <m:sSub>
                            <m:sSubPr>
                              <m:ctrlPr>
                                <a:rPr i="1">
                                  <a:latin typeface="Cambria Math" panose="02040503050406030204" pitchFamily="18" charset="0"/>
                                </a:rPr>
                              </m:ctrlPr>
                            </m:sSubPr>
                            <m:e>
                              <m:r>
                                <a:rPr>
                                  <a:latin typeface="Cambria Math" panose="02040503050406030204" pitchFamily="18" charset="0"/>
                                </a:rPr>
                                <m:t>𝑧</m:t>
                              </m:r>
                            </m:e>
                            <m:sub>
                              <m:r>
                                <a:rPr>
                                  <a:latin typeface="Cambria Math" panose="02040503050406030204" pitchFamily="18" charset="0"/>
                                </a:rPr>
                                <m:t>2</m:t>
                              </m:r>
                            </m:sub>
                          </m:sSub>
                        </m:e>
                      </m:phant>
                      <m:r>
                        <a:rPr>
                          <a:latin typeface="Cambria Math" panose="02040503050406030204" pitchFamily="18" charset="0"/>
                        </a:rPr>
                        <m:t>=−6</m:t>
                      </m:r>
                      <m:r>
                        <a:rPr>
                          <a:latin typeface="Cambria Math" panose="02040503050406030204" pitchFamily="18" charset="0"/>
                        </a:rPr>
                        <m:t>𝑖</m:t>
                      </m:r>
                    </m:oMath>
                  </m:oMathPara>
                </a14:m>
                <a:endParaRPr sz="2800" b="1"/>
              </a:p>
              <a:p>
                <a:endParaRPr sz="2800" b="1"/>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6: Dividing Complex Numbers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US" sz="2800" dirty="0"/>
                  <a:t>Use the quotient formula to divide </a:t>
                </a:r>
                <a:br>
                  <a:rPr lang="en-US" sz="2800" dirty="0"/>
                </a:b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𝑧</m:t>
                        </m:r>
                      </m:e>
                      <m:sub>
                        <m:r>
                          <a:rPr lang="ar-AE">
                            <a:latin typeface="Cambria Math" panose="02040503050406030204" pitchFamily="18" charset="0"/>
                          </a:rPr>
                          <m:t>1</m:t>
                        </m:r>
                      </m:sub>
                    </m:sSub>
                    <m:r>
                      <a:rPr lang="ar-AE">
                        <a:latin typeface="Cambria Math" panose="02040503050406030204" pitchFamily="18" charset="0"/>
                      </a:rPr>
                      <m:t>=</m:t>
                    </m:r>
                    <m:r>
                      <a:rPr lang="ar-AE">
                        <a:latin typeface="Cambria Math" panose="02040503050406030204" pitchFamily="18" charset="0"/>
                      </a:rPr>
                      <m:t>6</m:t>
                    </m:r>
                    <m:d>
                      <m:dPr>
                        <m:ctrlPr>
                          <a:rPr lang="ar-AE" i="1">
                            <a:latin typeface="Cambria Math" panose="02040503050406030204" pitchFamily="18" charset="0"/>
                          </a:rPr>
                        </m:ctrlPr>
                      </m:dPr>
                      <m:e>
                        <m:func>
                          <m:funcPr>
                            <m:ctrlPr>
                              <a:rPr lang="ar-AE" i="1">
                                <a:latin typeface="Cambria Math" panose="02040503050406030204" pitchFamily="18" charset="0"/>
                              </a:rPr>
                            </m:ctrlPr>
                          </m:funcPr>
                          <m:fName>
                            <m:r>
                              <m:rPr>
                                <m:sty m:val="p"/>
                              </m:rPr>
                              <a:rPr lang="en-US">
                                <a:latin typeface="Cambria Math" panose="02040503050406030204" pitchFamily="18" charset="0"/>
                              </a:rPr>
                              <m:t>cos</m:t>
                            </m:r>
                          </m:fName>
                          <m:e>
                            <m:d>
                              <m:dPr>
                                <m:ctrlPr>
                                  <a:rPr lang="ar-AE" i="1">
                                    <a:latin typeface="Cambria Math" panose="02040503050406030204" pitchFamily="18" charset="0"/>
                                  </a:rPr>
                                </m:ctrlPr>
                              </m:dPr>
                              <m:e>
                                <m:r>
                                  <a:rPr lang="ar-AE" b="0" i="1" smtClean="0">
                                    <a:latin typeface="Cambria Math" panose="02040503050406030204" pitchFamily="18" charset="0"/>
                                  </a:rPr>
                                  <m:t>1</m:t>
                                </m:r>
                                <m:r>
                                  <a:rPr lang="en-US" b="0" i="1" smtClean="0">
                                    <a:latin typeface="Cambria Math" panose="02040503050406030204" pitchFamily="18" charset="0"/>
                                  </a:rPr>
                                  <m:t>17</m:t>
                                </m:r>
                                <m:r>
                                  <a:rPr lang="en-US" b="0" i="1" smtClean="0">
                                    <a:latin typeface="Cambria Math" panose="02040503050406030204" pitchFamily="18" charset="0"/>
                                    <a:ea typeface="Cambria Math" panose="02040503050406030204" pitchFamily="18" charset="0"/>
                                  </a:rPr>
                                  <m:t>°</m:t>
                                </m:r>
                              </m:e>
                            </m:d>
                          </m:e>
                        </m:func>
                        <m:r>
                          <a:rPr lang="ar-AE">
                            <a:latin typeface="Cambria Math" panose="02040503050406030204" pitchFamily="18" charset="0"/>
                          </a:rPr>
                          <m:t>+</m:t>
                        </m:r>
                        <m:r>
                          <a:rPr lang="ar-AE">
                            <a:latin typeface="Cambria Math" panose="02040503050406030204" pitchFamily="18" charset="0"/>
                          </a:rPr>
                          <m:t>𝑖</m:t>
                        </m:r>
                        <m:func>
                          <m:funcPr>
                            <m:ctrlPr>
                              <a:rPr lang="ar-AE" i="1">
                                <a:latin typeface="Cambria Math" panose="02040503050406030204" pitchFamily="18" charset="0"/>
                              </a:rPr>
                            </m:ctrlPr>
                          </m:funcPr>
                          <m:fName>
                            <m:r>
                              <m:rPr>
                                <m:sty m:val="p"/>
                              </m:rPr>
                              <a:rPr lang="en-US">
                                <a:latin typeface="Cambria Math" panose="02040503050406030204" pitchFamily="18" charset="0"/>
                              </a:rPr>
                              <m:t>sin</m:t>
                            </m:r>
                          </m:fName>
                          <m:e>
                            <m:d>
                              <m:dPr>
                                <m:ctrlPr>
                                  <a:rPr lang="ar-AE" i="1">
                                    <a:latin typeface="Cambria Math" panose="02040503050406030204" pitchFamily="18" charset="0"/>
                                  </a:rPr>
                                </m:ctrlPr>
                              </m:dPr>
                              <m:e>
                                <m:r>
                                  <a:rPr lang="ar-AE" i="1">
                                    <a:latin typeface="Cambria Math" panose="02040503050406030204" pitchFamily="18" charset="0"/>
                                  </a:rPr>
                                  <m:t>1</m:t>
                                </m:r>
                                <m:r>
                                  <a:rPr lang="en-US" i="1">
                                    <a:latin typeface="Cambria Math" panose="02040503050406030204" pitchFamily="18" charset="0"/>
                                  </a:rPr>
                                  <m:t>17</m:t>
                                </m:r>
                                <m:r>
                                  <a:rPr lang="en-US" i="1" smtClean="0">
                                    <a:latin typeface="Cambria Math" panose="02040503050406030204" pitchFamily="18" charset="0"/>
                                    <a:ea typeface="Cambria Math" panose="02040503050406030204" pitchFamily="18" charset="0"/>
                                  </a:rPr>
                                  <m:t>°</m:t>
                                </m:r>
                              </m:e>
                            </m:d>
                          </m:e>
                        </m:func>
                      </m:e>
                    </m:d>
                  </m:oMath>
                </a14:m>
                <a:r>
                  <a:rPr lang="ar-AE" sz="2800" dirty="0"/>
                  <a:t> </a:t>
                </a:r>
                <a:r>
                  <a:rPr lang="en-US" sz="2800" dirty="0"/>
                  <a:t>by </a:t>
                </a:r>
                <a:br>
                  <a:rPr lang="en-US" sz="2800" dirty="0"/>
                </a:b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𝑧</m:t>
                        </m:r>
                      </m:e>
                      <m:sub>
                        <m:r>
                          <a:rPr lang="ar-AE">
                            <a:latin typeface="Cambria Math" panose="02040503050406030204" pitchFamily="18" charset="0"/>
                          </a:rPr>
                          <m:t>2</m:t>
                        </m:r>
                      </m:sub>
                    </m:sSub>
                    <m:r>
                      <a:rPr lang="ar-AE">
                        <a:latin typeface="Cambria Math" panose="02040503050406030204" pitchFamily="18" charset="0"/>
                      </a:rPr>
                      <m:t>=</m:t>
                    </m:r>
                    <m:r>
                      <a:rPr lang="ar-AE">
                        <a:latin typeface="Cambria Math" panose="02040503050406030204" pitchFamily="18" charset="0"/>
                      </a:rPr>
                      <m:t>2</m:t>
                    </m:r>
                    <m:d>
                      <m:dPr>
                        <m:ctrlPr>
                          <a:rPr lang="ar-AE" i="1">
                            <a:latin typeface="Cambria Math" panose="02040503050406030204" pitchFamily="18" charset="0"/>
                          </a:rPr>
                        </m:ctrlPr>
                      </m:dPr>
                      <m:e>
                        <m:func>
                          <m:funcPr>
                            <m:ctrlPr>
                              <a:rPr lang="ar-AE" i="1">
                                <a:latin typeface="Cambria Math" panose="02040503050406030204" pitchFamily="18" charset="0"/>
                              </a:rPr>
                            </m:ctrlPr>
                          </m:funcPr>
                          <m:fName>
                            <m:r>
                              <m:rPr>
                                <m:sty m:val="p"/>
                              </m:rPr>
                              <a:rPr lang="en-US">
                                <a:latin typeface="Cambria Math" panose="02040503050406030204" pitchFamily="18" charset="0"/>
                              </a:rPr>
                              <m:t>cos</m:t>
                            </m:r>
                          </m:fName>
                          <m:e>
                            <m:d>
                              <m:dPr>
                                <m:ctrlPr>
                                  <a:rPr lang="ar-AE" i="1" smtClean="0">
                                    <a:latin typeface="Cambria Math" panose="02040503050406030204" pitchFamily="18" charset="0"/>
                                  </a:rPr>
                                </m:ctrlPr>
                              </m:dPr>
                              <m:e>
                                <m:r>
                                  <a:rPr lang="en-US" b="0" i="1" smtClean="0">
                                    <a:latin typeface="Cambria Math" panose="02040503050406030204" pitchFamily="18" charset="0"/>
                                  </a:rPr>
                                  <m:t>72</m:t>
                                </m:r>
                                <m:r>
                                  <a:rPr lang="en-US" b="0" i="1" smtClean="0">
                                    <a:latin typeface="Cambria Math" panose="02040503050406030204" pitchFamily="18" charset="0"/>
                                    <a:ea typeface="Cambria Math" panose="02040503050406030204" pitchFamily="18" charset="0"/>
                                  </a:rPr>
                                  <m:t>°</m:t>
                                </m:r>
                              </m:e>
                            </m:d>
                          </m:e>
                        </m:func>
                        <m:r>
                          <a:rPr lang="ar-AE">
                            <a:latin typeface="Cambria Math" panose="02040503050406030204" pitchFamily="18" charset="0"/>
                          </a:rPr>
                          <m:t>+</m:t>
                        </m:r>
                        <m:r>
                          <a:rPr lang="ar-AE">
                            <a:latin typeface="Cambria Math" panose="02040503050406030204" pitchFamily="18" charset="0"/>
                          </a:rPr>
                          <m:t>𝑖</m:t>
                        </m:r>
                        <m:func>
                          <m:funcPr>
                            <m:ctrlPr>
                              <a:rPr lang="ar-AE" i="1">
                                <a:latin typeface="Cambria Math" panose="02040503050406030204" pitchFamily="18" charset="0"/>
                              </a:rPr>
                            </m:ctrlPr>
                          </m:funcPr>
                          <m:fName>
                            <m:r>
                              <m:rPr>
                                <m:sty m:val="p"/>
                              </m:rPr>
                              <a:rPr lang="en-US">
                                <a:latin typeface="Cambria Math" panose="02040503050406030204" pitchFamily="18" charset="0"/>
                              </a:rPr>
                              <m:t>sin</m:t>
                            </m:r>
                          </m:fName>
                          <m:e>
                            <m:d>
                              <m:dPr>
                                <m:ctrlPr>
                                  <a:rPr lang="ar-AE" i="1">
                                    <a:latin typeface="Cambria Math" panose="02040503050406030204" pitchFamily="18" charset="0"/>
                                  </a:rPr>
                                </m:ctrlPr>
                              </m:dPr>
                              <m:e>
                                <m:r>
                                  <a:rPr lang="en-US" b="0" i="1" smtClean="0">
                                    <a:latin typeface="Cambria Math" panose="02040503050406030204" pitchFamily="18" charset="0"/>
                                  </a:rPr>
                                  <m:t>72</m:t>
                                </m:r>
                                <m:r>
                                  <a:rPr lang="en-US" b="0" i="1" smtClean="0">
                                    <a:latin typeface="Cambria Math" panose="02040503050406030204" pitchFamily="18" charset="0"/>
                                    <a:ea typeface="Cambria Math" panose="02040503050406030204" pitchFamily="18" charset="0"/>
                                  </a:rPr>
                                  <m:t>°</m:t>
                                </m:r>
                              </m:e>
                            </m:d>
                          </m:e>
                        </m:func>
                      </m:e>
                    </m:d>
                  </m:oMath>
                </a14:m>
                <a:r>
                  <a:rPr lang="ar-AE" sz="2800"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Dividing Complex Numbers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sz="2800" b="1" dirty="0"/>
                  <a:t>Solution</a:t>
                </a:r>
              </a:p>
              <a:p>
                <a:pPr/>
                <a14:m>
                  <m:oMathPara xmlns:m="http://schemas.openxmlformats.org/officeDocument/2006/math">
                    <m:oMathParaPr>
                      <m:jc m:val="centerGroup"/>
                    </m:oMathParaPr>
                    <m:oMath xmlns:m="http://schemas.openxmlformats.org/officeDocument/2006/math">
                      <m:f>
                        <m:fPr>
                          <m:ctrlPr>
                            <a:rPr lang="ar-AE" i="1">
                              <a:latin typeface="Cambria Math" panose="02040503050406030204" pitchFamily="18" charset="0"/>
                            </a:rPr>
                          </m:ctrlPr>
                        </m:fPr>
                        <m:num>
                          <m:sSub>
                            <m:sSubPr>
                              <m:ctrlPr>
                                <a:rPr lang="ar-AE" i="1">
                                  <a:latin typeface="Cambria Math" panose="02040503050406030204" pitchFamily="18" charset="0"/>
                                </a:rPr>
                              </m:ctrlPr>
                            </m:sSubPr>
                            <m:e>
                              <m:r>
                                <a:rPr lang="ar-AE">
                                  <a:latin typeface="Cambria Math" panose="02040503050406030204" pitchFamily="18" charset="0"/>
                                </a:rPr>
                                <m:t>𝑧</m:t>
                              </m:r>
                            </m:e>
                            <m:sub>
                              <m:r>
                                <a:rPr lang="ar-AE">
                                  <a:latin typeface="Cambria Math" panose="02040503050406030204" pitchFamily="18" charset="0"/>
                                </a:rPr>
                                <m:t>1</m:t>
                              </m:r>
                            </m:sub>
                          </m:sSub>
                        </m:num>
                        <m:den>
                          <m:sSub>
                            <m:sSubPr>
                              <m:ctrlPr>
                                <a:rPr lang="ar-AE" i="1">
                                  <a:latin typeface="Cambria Math" panose="02040503050406030204" pitchFamily="18" charset="0"/>
                                </a:rPr>
                              </m:ctrlPr>
                            </m:sSubPr>
                            <m:e>
                              <m:r>
                                <a:rPr lang="ar-AE">
                                  <a:latin typeface="Cambria Math" panose="02040503050406030204" pitchFamily="18" charset="0"/>
                                </a:rPr>
                                <m:t>𝑧</m:t>
                              </m:r>
                            </m:e>
                            <m:sub>
                              <m:r>
                                <a:rPr lang="ar-AE">
                                  <a:latin typeface="Cambria Math" panose="02040503050406030204" pitchFamily="18" charset="0"/>
                                </a:rPr>
                                <m:t>2</m:t>
                              </m:r>
                            </m:sub>
                          </m:sSub>
                        </m:den>
                      </m:f>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6</m:t>
                          </m:r>
                          <m:d>
                            <m:dPr>
                              <m:ctrlPr>
                                <a:rPr lang="ar-AE" i="1">
                                  <a:latin typeface="Cambria Math" panose="02040503050406030204" pitchFamily="18" charset="0"/>
                                </a:rPr>
                              </m:ctrlPr>
                            </m:dPr>
                            <m:e>
                              <m:func>
                                <m:funcPr>
                                  <m:ctrlPr>
                                    <a:rPr lang="ar-AE" i="1">
                                      <a:latin typeface="Cambria Math" panose="02040503050406030204" pitchFamily="18" charset="0"/>
                                    </a:rPr>
                                  </m:ctrlPr>
                                </m:funcPr>
                                <m:fName>
                                  <m:r>
                                    <m:rPr>
                                      <m:sty m:val="p"/>
                                    </m:rPr>
                                    <a:rPr lang="en-US">
                                      <a:latin typeface="Cambria Math" panose="02040503050406030204" pitchFamily="18" charset="0"/>
                                    </a:rPr>
                                    <m:t>cos</m:t>
                                  </m:r>
                                </m:fName>
                                <m:e>
                                  <m:d>
                                    <m:dPr>
                                      <m:ctrlPr>
                                        <a:rPr lang="ar-AE" i="1">
                                          <a:latin typeface="Cambria Math" panose="02040503050406030204" pitchFamily="18" charset="0"/>
                                        </a:rPr>
                                      </m:ctrlPr>
                                    </m:dPr>
                                    <m:e>
                                      <m:r>
                                        <a:rPr lang="ar-AE" b="0" i="1" smtClean="0">
                                          <a:latin typeface="Cambria Math" panose="02040503050406030204" pitchFamily="18" charset="0"/>
                                        </a:rPr>
                                        <m:t>1</m:t>
                                      </m:r>
                                      <m:r>
                                        <a:rPr lang="en-US" b="0" i="1" smtClean="0">
                                          <a:latin typeface="Cambria Math" panose="02040503050406030204" pitchFamily="18" charset="0"/>
                                        </a:rPr>
                                        <m:t>17</m:t>
                                      </m:r>
                                      <m:r>
                                        <a:rPr lang="en-US" b="0" i="1" smtClean="0">
                                          <a:latin typeface="Cambria Math" panose="02040503050406030204" pitchFamily="18" charset="0"/>
                                          <a:ea typeface="Cambria Math" panose="02040503050406030204" pitchFamily="18" charset="0"/>
                                        </a:rPr>
                                        <m:t>°</m:t>
                                      </m:r>
                                    </m:e>
                                  </m:d>
                                </m:e>
                              </m:func>
                              <m:r>
                                <a:rPr lang="ar-AE">
                                  <a:latin typeface="Cambria Math" panose="02040503050406030204" pitchFamily="18" charset="0"/>
                                </a:rPr>
                                <m:t>+</m:t>
                              </m:r>
                              <m:r>
                                <a:rPr lang="ar-AE">
                                  <a:latin typeface="Cambria Math" panose="02040503050406030204" pitchFamily="18" charset="0"/>
                                </a:rPr>
                                <m:t>𝑖</m:t>
                              </m:r>
                              <m:func>
                                <m:funcPr>
                                  <m:ctrlPr>
                                    <a:rPr lang="ar-AE" i="1">
                                      <a:latin typeface="Cambria Math" panose="02040503050406030204" pitchFamily="18" charset="0"/>
                                    </a:rPr>
                                  </m:ctrlPr>
                                </m:funcPr>
                                <m:fName>
                                  <m:r>
                                    <m:rPr>
                                      <m:sty m:val="p"/>
                                    </m:rPr>
                                    <a:rPr lang="en-US">
                                      <a:latin typeface="Cambria Math" panose="02040503050406030204" pitchFamily="18" charset="0"/>
                                    </a:rPr>
                                    <m:t>sin</m:t>
                                  </m:r>
                                </m:fName>
                                <m:e>
                                  <m:d>
                                    <m:dPr>
                                      <m:ctrlPr>
                                        <a:rPr lang="ar-AE" i="1" smtClean="0">
                                          <a:latin typeface="Cambria Math" panose="02040503050406030204" pitchFamily="18" charset="0"/>
                                        </a:rPr>
                                      </m:ctrlPr>
                                    </m:dPr>
                                    <m:e>
                                      <m:r>
                                        <a:rPr lang="en-US" b="0" i="1" smtClean="0">
                                          <a:latin typeface="Cambria Math" panose="02040503050406030204" pitchFamily="18" charset="0"/>
                                        </a:rPr>
                                        <m:t>117</m:t>
                                      </m:r>
                                      <m:r>
                                        <a:rPr lang="en-US" b="0" i="1" smtClean="0">
                                          <a:latin typeface="Cambria Math" panose="02040503050406030204" pitchFamily="18" charset="0"/>
                                          <a:ea typeface="Cambria Math" panose="02040503050406030204" pitchFamily="18" charset="0"/>
                                        </a:rPr>
                                        <m:t>°</m:t>
                                      </m:r>
                                    </m:e>
                                  </m:d>
                                </m:e>
                              </m:func>
                            </m:e>
                          </m:d>
                        </m:num>
                        <m:den>
                          <m:r>
                            <a:rPr lang="ar-AE">
                              <a:latin typeface="Cambria Math" panose="02040503050406030204" pitchFamily="18" charset="0"/>
                            </a:rPr>
                            <m:t>2</m:t>
                          </m:r>
                          <m:d>
                            <m:dPr>
                              <m:ctrlPr>
                                <a:rPr lang="ar-AE" i="1">
                                  <a:latin typeface="Cambria Math" panose="02040503050406030204" pitchFamily="18" charset="0"/>
                                </a:rPr>
                              </m:ctrlPr>
                            </m:dPr>
                            <m:e>
                              <m:func>
                                <m:funcPr>
                                  <m:ctrlPr>
                                    <a:rPr lang="ar-AE" i="1">
                                      <a:latin typeface="Cambria Math" panose="02040503050406030204" pitchFamily="18" charset="0"/>
                                    </a:rPr>
                                  </m:ctrlPr>
                                </m:funcPr>
                                <m:fName>
                                  <m:r>
                                    <m:rPr>
                                      <m:sty m:val="p"/>
                                    </m:rPr>
                                    <a:rPr lang="en-US">
                                      <a:latin typeface="Cambria Math" panose="02040503050406030204" pitchFamily="18" charset="0"/>
                                    </a:rPr>
                                    <m:t>cos</m:t>
                                  </m:r>
                                </m:fName>
                                <m:e>
                                  <m:d>
                                    <m:dPr>
                                      <m:ctrlPr>
                                        <a:rPr lang="ar-AE" i="1">
                                          <a:latin typeface="Cambria Math" panose="02040503050406030204" pitchFamily="18" charset="0"/>
                                        </a:rPr>
                                      </m:ctrlPr>
                                    </m:dPr>
                                    <m:e>
                                      <m:r>
                                        <a:rPr lang="en-US" b="0" i="1" smtClean="0">
                                          <a:latin typeface="Cambria Math" panose="02040503050406030204" pitchFamily="18" charset="0"/>
                                        </a:rPr>
                                        <m:t>72</m:t>
                                      </m:r>
                                      <m:r>
                                        <a:rPr lang="en-US" b="0" i="1" smtClean="0">
                                          <a:latin typeface="Cambria Math" panose="02040503050406030204" pitchFamily="18" charset="0"/>
                                          <a:ea typeface="Cambria Math" panose="02040503050406030204" pitchFamily="18" charset="0"/>
                                        </a:rPr>
                                        <m:t>°</m:t>
                                      </m:r>
                                    </m:e>
                                  </m:d>
                                </m:e>
                              </m:func>
                              <m:r>
                                <a:rPr lang="ar-AE">
                                  <a:latin typeface="Cambria Math" panose="02040503050406030204" pitchFamily="18" charset="0"/>
                                </a:rPr>
                                <m:t>+</m:t>
                              </m:r>
                              <m:r>
                                <a:rPr lang="ar-AE">
                                  <a:latin typeface="Cambria Math" panose="02040503050406030204" pitchFamily="18" charset="0"/>
                                </a:rPr>
                                <m:t>𝑖</m:t>
                              </m:r>
                              <m:func>
                                <m:funcPr>
                                  <m:ctrlPr>
                                    <a:rPr lang="ar-AE" i="1">
                                      <a:latin typeface="Cambria Math" panose="02040503050406030204" pitchFamily="18" charset="0"/>
                                    </a:rPr>
                                  </m:ctrlPr>
                                </m:funcPr>
                                <m:fName>
                                  <m:r>
                                    <m:rPr>
                                      <m:sty m:val="p"/>
                                    </m:rPr>
                                    <a:rPr lang="en-US">
                                      <a:latin typeface="Cambria Math" panose="02040503050406030204" pitchFamily="18" charset="0"/>
                                    </a:rPr>
                                    <m:t>sin</m:t>
                                  </m:r>
                                </m:fName>
                                <m:e>
                                  <m:d>
                                    <m:dPr>
                                      <m:ctrlPr>
                                        <a:rPr lang="ar-AE" i="1">
                                          <a:latin typeface="Cambria Math" panose="02040503050406030204" pitchFamily="18" charset="0"/>
                                        </a:rPr>
                                      </m:ctrlPr>
                                    </m:dPr>
                                    <m:e>
                                      <m:r>
                                        <a:rPr lang="en-US" b="0" i="1" smtClean="0">
                                          <a:latin typeface="Cambria Math" panose="02040503050406030204" pitchFamily="18" charset="0"/>
                                        </a:rPr>
                                        <m:t>72</m:t>
                                      </m:r>
                                      <m:r>
                                        <a:rPr lang="en-US" b="0" i="1" smtClean="0">
                                          <a:latin typeface="Cambria Math" panose="02040503050406030204" pitchFamily="18" charset="0"/>
                                          <a:ea typeface="Cambria Math" panose="02040503050406030204" pitchFamily="18" charset="0"/>
                                        </a:rPr>
                                        <m:t>°</m:t>
                                      </m:r>
                                    </m:e>
                                  </m:d>
                                </m:e>
                              </m:func>
                            </m:e>
                          </m:d>
                        </m:den>
                      </m:f>
                    </m:oMath>
                    <m:oMath xmlns:m="http://schemas.openxmlformats.org/officeDocument/2006/math">
                      <m:phant>
                        <m:phantPr>
                          <m:show m:val="off"/>
                          <m:ctrlPr>
                            <a:rPr lang="ar-AE" i="1">
                              <a:latin typeface="Cambria Math" panose="02040503050406030204" pitchFamily="18" charset="0"/>
                            </a:rPr>
                          </m:ctrlPr>
                        </m:phantPr>
                        <m:e>
                          <m:f>
                            <m:fPr>
                              <m:ctrlPr>
                                <a:rPr lang="ar-AE" i="1">
                                  <a:latin typeface="Cambria Math" panose="02040503050406030204" pitchFamily="18" charset="0"/>
                                </a:rPr>
                              </m:ctrlPr>
                            </m:fPr>
                            <m:num>
                              <m:sSub>
                                <m:sSubPr>
                                  <m:ctrlPr>
                                    <a:rPr lang="ar-AE" i="1">
                                      <a:latin typeface="Cambria Math" panose="02040503050406030204" pitchFamily="18" charset="0"/>
                                    </a:rPr>
                                  </m:ctrlPr>
                                </m:sSubPr>
                                <m:e>
                                  <m:r>
                                    <a:rPr lang="ar-AE">
                                      <a:latin typeface="Cambria Math" panose="02040503050406030204" pitchFamily="18" charset="0"/>
                                    </a:rPr>
                                    <m:t>𝑧</m:t>
                                  </m:r>
                                </m:e>
                                <m:sub>
                                  <m:r>
                                    <a:rPr lang="ar-AE">
                                      <a:latin typeface="Cambria Math" panose="02040503050406030204" pitchFamily="18" charset="0"/>
                                    </a:rPr>
                                    <m:t>1</m:t>
                                  </m:r>
                                </m:sub>
                              </m:sSub>
                            </m:num>
                            <m:den>
                              <m:sSub>
                                <m:sSubPr>
                                  <m:ctrlPr>
                                    <a:rPr lang="ar-AE" i="1">
                                      <a:latin typeface="Cambria Math" panose="02040503050406030204" pitchFamily="18" charset="0"/>
                                    </a:rPr>
                                  </m:ctrlPr>
                                </m:sSubPr>
                                <m:e>
                                  <m:r>
                                    <a:rPr lang="ar-AE">
                                      <a:latin typeface="Cambria Math" panose="02040503050406030204" pitchFamily="18" charset="0"/>
                                    </a:rPr>
                                    <m:t>𝑧</m:t>
                                  </m:r>
                                </m:e>
                                <m:sub>
                                  <m:r>
                                    <a:rPr lang="ar-AE">
                                      <a:latin typeface="Cambria Math" panose="02040503050406030204" pitchFamily="18" charset="0"/>
                                    </a:rPr>
                                    <m:t>2</m:t>
                                  </m:r>
                                </m:sub>
                              </m:sSub>
                            </m:den>
                          </m:f>
                        </m:e>
                      </m:phant>
                      <m:r>
                        <a:rPr lang="ar-AE">
                          <a:latin typeface="Cambria Math" panose="02040503050406030204" pitchFamily="18" charset="0"/>
                        </a:rPr>
                        <m:t>=</m:t>
                      </m:r>
                      <m:r>
                        <a:rPr lang="ar-AE">
                          <a:latin typeface="Cambria Math" panose="02040503050406030204" pitchFamily="18" charset="0"/>
                        </a:rPr>
                        <m:t>3</m:t>
                      </m:r>
                      <m:d>
                        <m:dPr>
                          <m:ctrlPr>
                            <a:rPr lang="ar-AE" i="1">
                              <a:latin typeface="Cambria Math" panose="02040503050406030204" pitchFamily="18" charset="0"/>
                            </a:rPr>
                          </m:ctrlPr>
                        </m:dPr>
                        <m:e>
                          <m:func>
                            <m:funcPr>
                              <m:ctrlPr>
                                <a:rPr lang="ar-AE" i="1">
                                  <a:latin typeface="Cambria Math" panose="02040503050406030204" pitchFamily="18" charset="0"/>
                                </a:rPr>
                              </m:ctrlPr>
                            </m:funcPr>
                            <m:fName>
                              <m:r>
                                <m:rPr>
                                  <m:sty m:val="p"/>
                                </m:rPr>
                                <a:rPr lang="en-US">
                                  <a:latin typeface="Cambria Math" panose="02040503050406030204" pitchFamily="18" charset="0"/>
                                </a:rPr>
                                <m:t>cos</m:t>
                              </m:r>
                            </m:fName>
                            <m:e>
                              <m:d>
                                <m:dPr>
                                  <m:ctrlPr>
                                    <a:rPr lang="ar-AE" i="1" smtClean="0">
                                      <a:latin typeface="Cambria Math" panose="02040503050406030204" pitchFamily="18" charset="0"/>
                                    </a:rPr>
                                  </m:ctrlPr>
                                </m:dPr>
                                <m:e>
                                  <m:r>
                                    <a:rPr lang="en-US" b="0" i="1" smtClean="0">
                                      <a:latin typeface="Cambria Math" panose="02040503050406030204" pitchFamily="18" charset="0"/>
                                    </a:rPr>
                                    <m:t>117</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72</m:t>
                                  </m:r>
                                  <m:r>
                                    <a:rPr lang="en-US" b="0" i="1" smtClean="0">
                                      <a:latin typeface="Cambria Math" panose="02040503050406030204" pitchFamily="18" charset="0"/>
                                      <a:ea typeface="Cambria Math" panose="02040503050406030204" pitchFamily="18" charset="0"/>
                                    </a:rPr>
                                    <m:t>°</m:t>
                                  </m:r>
                                </m:e>
                              </m:d>
                            </m:e>
                          </m:func>
                          <m:r>
                            <a:rPr lang="ar-AE">
                              <a:latin typeface="Cambria Math" panose="02040503050406030204" pitchFamily="18" charset="0"/>
                            </a:rPr>
                            <m:t>+</m:t>
                          </m:r>
                          <m:r>
                            <a:rPr lang="ar-AE">
                              <a:latin typeface="Cambria Math" panose="02040503050406030204" pitchFamily="18" charset="0"/>
                            </a:rPr>
                            <m:t>𝑖</m:t>
                          </m:r>
                          <m:func>
                            <m:funcPr>
                              <m:ctrlPr>
                                <a:rPr lang="ar-AE" i="1">
                                  <a:latin typeface="Cambria Math" panose="02040503050406030204" pitchFamily="18" charset="0"/>
                                </a:rPr>
                              </m:ctrlPr>
                            </m:funcPr>
                            <m:fName>
                              <m:r>
                                <m:rPr>
                                  <m:sty m:val="p"/>
                                </m:rPr>
                                <a:rPr lang="en-US">
                                  <a:latin typeface="Cambria Math" panose="02040503050406030204" pitchFamily="18" charset="0"/>
                                </a:rPr>
                                <m:t>sin</m:t>
                              </m:r>
                            </m:fName>
                            <m:e>
                              <m:r>
                                <a:rPr lang="en-US" b="0" i="1" smtClean="0">
                                  <a:latin typeface="Cambria Math" panose="02040503050406030204" pitchFamily="18" charset="0"/>
                                </a:rPr>
                                <m:t>(</m:t>
                              </m:r>
                              <m:r>
                                <a:rPr lang="en-US" b="0" i="1" smtClean="0">
                                  <a:latin typeface="Cambria Math" panose="02040503050406030204" pitchFamily="18" charset="0"/>
                                </a:rPr>
                                <m:t>117</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72</m:t>
                              </m:r>
                              <m:r>
                                <a:rPr lang="en-US" b="0" i="1" smtClean="0">
                                  <a:latin typeface="Cambria Math" panose="02040503050406030204" pitchFamily="18" charset="0"/>
                                  <a:ea typeface="Cambria Math" panose="02040503050406030204" pitchFamily="18" charset="0"/>
                                </a:rPr>
                                <m:t>°)</m:t>
                              </m:r>
                            </m:e>
                          </m:func>
                        </m:e>
                      </m:d>
                    </m:oMath>
                    <m:oMath xmlns:m="http://schemas.openxmlformats.org/officeDocument/2006/math">
                      <m:phant>
                        <m:phantPr>
                          <m:show m:val="off"/>
                          <m:ctrlPr>
                            <a:rPr lang="ar-AE" i="1">
                              <a:latin typeface="Cambria Math" panose="02040503050406030204" pitchFamily="18" charset="0"/>
                            </a:rPr>
                          </m:ctrlPr>
                        </m:phantPr>
                        <m:e>
                          <m:f>
                            <m:fPr>
                              <m:ctrlPr>
                                <a:rPr lang="ar-AE" i="1">
                                  <a:latin typeface="Cambria Math" panose="02040503050406030204" pitchFamily="18" charset="0"/>
                                </a:rPr>
                              </m:ctrlPr>
                            </m:fPr>
                            <m:num>
                              <m:sSub>
                                <m:sSubPr>
                                  <m:ctrlPr>
                                    <a:rPr lang="ar-AE" i="1">
                                      <a:latin typeface="Cambria Math" panose="02040503050406030204" pitchFamily="18" charset="0"/>
                                    </a:rPr>
                                  </m:ctrlPr>
                                </m:sSubPr>
                                <m:e>
                                  <m:r>
                                    <a:rPr lang="ar-AE">
                                      <a:latin typeface="Cambria Math" panose="02040503050406030204" pitchFamily="18" charset="0"/>
                                    </a:rPr>
                                    <m:t>𝑧</m:t>
                                  </m:r>
                                </m:e>
                                <m:sub>
                                  <m:r>
                                    <a:rPr lang="ar-AE">
                                      <a:latin typeface="Cambria Math" panose="02040503050406030204" pitchFamily="18" charset="0"/>
                                    </a:rPr>
                                    <m:t>1</m:t>
                                  </m:r>
                                </m:sub>
                              </m:sSub>
                            </m:num>
                            <m:den>
                              <m:sSub>
                                <m:sSubPr>
                                  <m:ctrlPr>
                                    <a:rPr lang="ar-AE" i="1">
                                      <a:latin typeface="Cambria Math" panose="02040503050406030204" pitchFamily="18" charset="0"/>
                                    </a:rPr>
                                  </m:ctrlPr>
                                </m:sSubPr>
                                <m:e>
                                  <m:r>
                                    <a:rPr lang="ar-AE">
                                      <a:latin typeface="Cambria Math" panose="02040503050406030204" pitchFamily="18" charset="0"/>
                                    </a:rPr>
                                    <m:t>𝑧</m:t>
                                  </m:r>
                                </m:e>
                                <m:sub>
                                  <m:r>
                                    <a:rPr lang="ar-AE">
                                      <a:latin typeface="Cambria Math" panose="02040503050406030204" pitchFamily="18" charset="0"/>
                                    </a:rPr>
                                    <m:t>2</m:t>
                                  </m:r>
                                </m:sub>
                              </m:sSub>
                            </m:den>
                          </m:f>
                        </m:e>
                      </m:phant>
                      <m:r>
                        <a:rPr lang="ar-AE">
                          <a:latin typeface="Cambria Math" panose="02040503050406030204" pitchFamily="18" charset="0"/>
                        </a:rPr>
                        <m:t>=</m:t>
                      </m:r>
                      <m:r>
                        <a:rPr lang="ar-AE">
                          <a:latin typeface="Cambria Math" panose="02040503050406030204" pitchFamily="18" charset="0"/>
                        </a:rPr>
                        <m:t>3</m:t>
                      </m:r>
                      <m:d>
                        <m:dPr>
                          <m:ctrlPr>
                            <a:rPr lang="ar-AE" i="1">
                              <a:latin typeface="Cambria Math" panose="02040503050406030204" pitchFamily="18" charset="0"/>
                            </a:rPr>
                          </m:ctrlPr>
                        </m:dPr>
                        <m:e>
                          <m:func>
                            <m:funcPr>
                              <m:ctrlPr>
                                <a:rPr lang="ar-AE" i="1">
                                  <a:latin typeface="Cambria Math" panose="02040503050406030204" pitchFamily="18" charset="0"/>
                                </a:rPr>
                              </m:ctrlPr>
                            </m:funcPr>
                            <m:fName>
                              <m:r>
                                <m:rPr>
                                  <m:sty m:val="p"/>
                                </m:rPr>
                                <a:rPr lang="en-US">
                                  <a:latin typeface="Cambria Math" panose="02040503050406030204" pitchFamily="18" charset="0"/>
                                </a:rPr>
                                <m:t>cos</m:t>
                              </m:r>
                            </m:fName>
                            <m:e>
                              <m:d>
                                <m:dPr>
                                  <m:ctrlPr>
                                    <a:rPr lang="ar-AE" i="1" smtClean="0">
                                      <a:latin typeface="Cambria Math" panose="02040503050406030204" pitchFamily="18" charset="0"/>
                                    </a:rPr>
                                  </m:ctrlPr>
                                </m:dPr>
                                <m:e>
                                  <m:r>
                                    <a:rPr lang="en-US" b="0" i="1" smtClean="0">
                                      <a:latin typeface="Cambria Math" panose="02040503050406030204" pitchFamily="18" charset="0"/>
                                    </a:rPr>
                                    <m:t>45</m:t>
                                  </m:r>
                                  <m:r>
                                    <a:rPr lang="en-US" b="0" i="1" smtClean="0">
                                      <a:latin typeface="Cambria Math" panose="02040503050406030204" pitchFamily="18" charset="0"/>
                                      <a:ea typeface="Cambria Math" panose="02040503050406030204" pitchFamily="18" charset="0"/>
                                    </a:rPr>
                                    <m:t>°</m:t>
                                  </m:r>
                                </m:e>
                              </m:d>
                            </m:e>
                          </m:func>
                          <m:r>
                            <a:rPr lang="ar-AE">
                              <a:latin typeface="Cambria Math" panose="02040503050406030204" pitchFamily="18" charset="0"/>
                            </a:rPr>
                            <m:t>+</m:t>
                          </m:r>
                          <m:r>
                            <a:rPr lang="ar-AE">
                              <a:latin typeface="Cambria Math" panose="02040503050406030204" pitchFamily="18" charset="0"/>
                            </a:rPr>
                            <m:t>𝑖</m:t>
                          </m:r>
                          <m:func>
                            <m:funcPr>
                              <m:ctrlPr>
                                <a:rPr lang="ar-AE" i="1">
                                  <a:latin typeface="Cambria Math" panose="02040503050406030204" pitchFamily="18" charset="0"/>
                                </a:rPr>
                              </m:ctrlPr>
                            </m:funcPr>
                            <m:fName>
                              <m:r>
                                <m:rPr>
                                  <m:sty m:val="p"/>
                                </m:rPr>
                                <a:rPr lang="en-US">
                                  <a:latin typeface="Cambria Math" panose="02040503050406030204" pitchFamily="18" charset="0"/>
                                </a:rPr>
                                <m:t>sin</m:t>
                              </m:r>
                            </m:fName>
                            <m:e>
                              <m:d>
                                <m:dPr>
                                  <m:ctrlPr>
                                    <a:rPr lang="ar-AE" i="1">
                                      <a:latin typeface="Cambria Math" panose="02040503050406030204" pitchFamily="18" charset="0"/>
                                    </a:rPr>
                                  </m:ctrlPr>
                                </m:dPr>
                                <m:e>
                                  <m:r>
                                    <a:rPr lang="en-US" b="0" i="1" smtClean="0">
                                      <a:latin typeface="Cambria Math" panose="02040503050406030204" pitchFamily="18" charset="0"/>
                                    </a:rPr>
                                    <m:t>45</m:t>
                                  </m:r>
                                  <m:r>
                                    <a:rPr lang="en-US" b="0" i="1" smtClean="0">
                                      <a:latin typeface="Cambria Math" panose="02040503050406030204" pitchFamily="18" charset="0"/>
                                      <a:ea typeface="Cambria Math" panose="02040503050406030204" pitchFamily="18" charset="0"/>
                                    </a:rPr>
                                    <m:t>°</m:t>
                                  </m:r>
                                </m:e>
                              </m:d>
                            </m:e>
                          </m:func>
                        </m:e>
                      </m:d>
                    </m:oMath>
                    <m:oMath xmlns:m="http://schemas.openxmlformats.org/officeDocument/2006/math">
                      <m:phant>
                        <m:phantPr>
                          <m:show m:val="off"/>
                          <m:ctrlPr>
                            <a:rPr lang="ar-AE" i="1">
                              <a:latin typeface="Cambria Math" panose="02040503050406030204" pitchFamily="18" charset="0"/>
                            </a:rPr>
                          </m:ctrlPr>
                        </m:phantPr>
                        <m:e>
                          <m:f>
                            <m:fPr>
                              <m:ctrlPr>
                                <a:rPr lang="ar-AE" i="1">
                                  <a:latin typeface="Cambria Math" panose="02040503050406030204" pitchFamily="18" charset="0"/>
                                </a:rPr>
                              </m:ctrlPr>
                            </m:fPr>
                            <m:num>
                              <m:sSub>
                                <m:sSubPr>
                                  <m:ctrlPr>
                                    <a:rPr lang="ar-AE" i="1">
                                      <a:latin typeface="Cambria Math" panose="02040503050406030204" pitchFamily="18" charset="0"/>
                                    </a:rPr>
                                  </m:ctrlPr>
                                </m:sSubPr>
                                <m:e>
                                  <m:r>
                                    <a:rPr lang="ar-AE">
                                      <a:latin typeface="Cambria Math" panose="02040503050406030204" pitchFamily="18" charset="0"/>
                                    </a:rPr>
                                    <m:t>𝑧</m:t>
                                  </m:r>
                                </m:e>
                                <m:sub>
                                  <m:r>
                                    <a:rPr lang="ar-AE">
                                      <a:latin typeface="Cambria Math" panose="02040503050406030204" pitchFamily="18" charset="0"/>
                                    </a:rPr>
                                    <m:t>1</m:t>
                                  </m:r>
                                </m:sub>
                              </m:sSub>
                            </m:num>
                            <m:den>
                              <m:sSub>
                                <m:sSubPr>
                                  <m:ctrlPr>
                                    <a:rPr lang="ar-AE" i="1">
                                      <a:latin typeface="Cambria Math" panose="02040503050406030204" pitchFamily="18" charset="0"/>
                                    </a:rPr>
                                  </m:ctrlPr>
                                </m:sSubPr>
                                <m:e>
                                  <m:r>
                                    <a:rPr lang="ar-AE">
                                      <a:latin typeface="Cambria Math" panose="02040503050406030204" pitchFamily="18" charset="0"/>
                                    </a:rPr>
                                    <m:t>𝑧</m:t>
                                  </m:r>
                                </m:e>
                                <m:sub>
                                  <m:r>
                                    <a:rPr lang="ar-AE">
                                      <a:latin typeface="Cambria Math" panose="02040503050406030204" pitchFamily="18" charset="0"/>
                                    </a:rPr>
                                    <m:t>2</m:t>
                                  </m:r>
                                </m:sub>
                              </m:sSub>
                            </m:den>
                          </m:f>
                        </m:e>
                      </m:phant>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3</m:t>
                          </m:r>
                        </m:num>
                        <m:den>
                          <m:rad>
                            <m:radPr>
                              <m:degHide m:val="on"/>
                              <m:ctrlPr>
                                <a:rPr lang="ar-AE" i="1">
                                  <a:latin typeface="Cambria Math" panose="02040503050406030204" pitchFamily="18" charset="0"/>
                                </a:rPr>
                              </m:ctrlPr>
                            </m:radPr>
                            <m:deg/>
                            <m:e>
                              <m:r>
                                <a:rPr lang="ar-AE">
                                  <a:latin typeface="Cambria Math" panose="02040503050406030204" pitchFamily="18" charset="0"/>
                                </a:rPr>
                                <m:t>2</m:t>
                              </m:r>
                            </m:e>
                          </m:rad>
                        </m:den>
                      </m:f>
                      <m:r>
                        <a:rPr lang="ar-AE">
                          <a:latin typeface="Cambria Math" panose="02040503050406030204" pitchFamily="18" charset="0"/>
                        </a:rPr>
                        <m:t>+</m:t>
                      </m:r>
                      <m:r>
                        <a:rPr lang="ar-AE">
                          <a:latin typeface="Cambria Math" panose="02040503050406030204" pitchFamily="18" charset="0"/>
                        </a:rPr>
                        <m:t>𝑖</m:t>
                      </m:r>
                      <m:f>
                        <m:fPr>
                          <m:ctrlPr>
                            <a:rPr lang="ar-AE" i="1">
                              <a:latin typeface="Cambria Math" panose="02040503050406030204" pitchFamily="18" charset="0"/>
                            </a:rPr>
                          </m:ctrlPr>
                        </m:fPr>
                        <m:num>
                          <m:r>
                            <a:rPr lang="ar-AE">
                              <a:latin typeface="Cambria Math" panose="02040503050406030204" pitchFamily="18" charset="0"/>
                            </a:rPr>
                            <m:t>3</m:t>
                          </m:r>
                        </m:num>
                        <m:den>
                          <m:rad>
                            <m:radPr>
                              <m:degHide m:val="on"/>
                              <m:ctrlPr>
                                <a:rPr lang="ar-AE" i="1">
                                  <a:latin typeface="Cambria Math" panose="02040503050406030204" pitchFamily="18" charset="0"/>
                                </a:rPr>
                              </m:ctrlPr>
                            </m:radPr>
                            <m:deg/>
                            <m:e>
                              <m:r>
                                <a:rPr lang="ar-AE">
                                  <a:latin typeface="Cambria Math" panose="02040503050406030204" pitchFamily="18" charset="0"/>
                                </a:rPr>
                                <m:t>2</m:t>
                              </m:r>
                            </m:e>
                          </m:rad>
                        </m:den>
                      </m:f>
                    </m:oMath>
                  </m:oMathPara>
                </a14:m>
                <a:endParaRPr lang="ar-AE" sz="2800" b="1" dirty="0"/>
              </a:p>
              <a:p>
                <a:endParaRPr sz="2800" b="1"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7: Graphing Complex Numbers and Their Product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Plot the two complex numbers </a:t>
                </a:r>
                <a14:m>
                  <m:oMath xmlns:m="http://schemas.openxmlformats.org/officeDocument/2006/math">
                    <m:r>
                      <a:rPr>
                        <a:latin typeface="Cambria Math" panose="02040503050406030204" pitchFamily="18" charset="0"/>
                      </a:rPr>
                      <m:t>2</m:t>
                    </m:r>
                    <m:sSup>
                      <m:sSupPr>
                        <m:ctrlPr>
                          <a:rPr i="1">
                            <a:latin typeface="Cambria Math" panose="02040503050406030204" pitchFamily="18" charset="0"/>
                          </a:rPr>
                        </m:ctrlPr>
                      </m:sSupPr>
                      <m:e>
                        <m:r>
                          <a:rPr>
                            <a:latin typeface="Cambria Math" panose="02040503050406030204" pitchFamily="18" charset="0"/>
                          </a:rPr>
                          <m:t>𝑒</m:t>
                        </m:r>
                      </m:e>
                      <m:sup>
                        <m:r>
                          <a:rPr>
                            <a:latin typeface="Cambria Math" panose="02040503050406030204" pitchFamily="18" charset="0"/>
                          </a:rPr>
                          <m:t>𝑖</m:t>
                        </m:r>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3</m:t>
                                </m:r>
                              </m:den>
                            </m:f>
                          </m:e>
                        </m:d>
                      </m:sup>
                    </m:sSup>
                  </m:oMath>
                </a14:m>
                <a:r>
                  <a:rPr sz="2800"/>
                  <a:t> and </a:t>
                </a:r>
                <a14:m>
                  <m:oMath xmlns:m="http://schemas.openxmlformats.org/officeDocument/2006/math">
                    <m:r>
                      <a:rPr>
                        <a:latin typeface="Cambria Math" panose="02040503050406030204" pitchFamily="18" charset="0"/>
                      </a:rPr>
                      <m:t>3</m:t>
                    </m:r>
                    <m:sSup>
                      <m:sSupPr>
                        <m:ctrlPr>
                          <a:rPr i="1">
                            <a:latin typeface="Cambria Math" panose="02040503050406030204" pitchFamily="18" charset="0"/>
                          </a:rPr>
                        </m:ctrlPr>
                      </m:sSupPr>
                      <m:e>
                        <m:r>
                          <a:rPr>
                            <a:latin typeface="Cambria Math" panose="02040503050406030204" pitchFamily="18" charset="0"/>
                          </a:rPr>
                          <m:t>𝑒</m:t>
                        </m:r>
                      </m:e>
                      <m:sup>
                        <m:r>
                          <a:rPr>
                            <a:latin typeface="Cambria Math" panose="02040503050406030204" pitchFamily="18" charset="0"/>
                          </a:rPr>
                          <m:t>𝑖</m:t>
                        </m:r>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5</m:t>
                                </m:r>
                                <m:r>
                                  <a:rPr>
                                    <a:latin typeface="Cambria Math" panose="02040503050406030204" pitchFamily="18" charset="0"/>
                                  </a:rPr>
                                  <m:t>𝜋</m:t>
                                </m:r>
                              </m:num>
                              <m:den>
                                <m:r>
                                  <a:rPr>
                                    <a:latin typeface="Cambria Math" panose="02040503050406030204" pitchFamily="18" charset="0"/>
                                  </a:rPr>
                                  <m:t>6</m:t>
                                </m:r>
                              </m:den>
                            </m:f>
                          </m:e>
                        </m:d>
                      </m:sup>
                    </m:sSup>
                  </m:oMath>
                </a14:m>
                <a:r>
                  <a:rPr sz="2800"/>
                  <a:t> and then, on the same graph, plot their product.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a:stretch>
              </a:blipFill>
            </p:spPr>
            <p:txBody>
              <a:bodyPr/>
              <a:lstStyle/>
              <a:p>
                <a:r>
                  <a:rPr lang="en-US">
                    <a:noFill/>
                  </a:rPr>
                  <a:t> </a:t>
                </a:r>
              </a:p>
            </p:txBody>
          </p:sp>
        </mc:Fallback>
      </mc:AlternateContent>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7: Graphing Complex Numbers and Their Product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sz="2800" b="1" dirty="0"/>
                  <a:t>Solution</a:t>
                </a:r>
              </a:p>
              <a:p>
                <a:pPr>
                  <a:defRPr sz="2800"/>
                </a:pPr>
                <a:r>
                  <a:rPr lang="en-US" sz="2800" dirty="0"/>
                  <a:t>First note that </a:t>
                </a:r>
                <a14:m>
                  <m:oMath xmlns:m="http://schemas.openxmlformats.org/officeDocument/2006/math">
                    <m:d>
                      <m:dPr>
                        <m:ctrlPr>
                          <a:rPr lang="ar-AE" i="1">
                            <a:latin typeface="Cambria Math" panose="02040503050406030204" pitchFamily="18" charset="0"/>
                          </a:rPr>
                        </m:ctrlPr>
                      </m:dPr>
                      <m:e>
                        <m:r>
                          <a:rPr lang="ar-AE">
                            <a:latin typeface="Cambria Math" panose="02040503050406030204" pitchFamily="18" charset="0"/>
                          </a:rPr>
                          <m:t>2</m:t>
                        </m:r>
                        <m:sSup>
                          <m:sSupPr>
                            <m:ctrlPr>
                              <a:rPr lang="ar-AE" i="1">
                                <a:latin typeface="Cambria Math" panose="02040503050406030204" pitchFamily="18" charset="0"/>
                              </a:rPr>
                            </m:ctrlPr>
                          </m:sSupPr>
                          <m:e>
                            <m:r>
                              <a:rPr lang="ar-AE">
                                <a:latin typeface="Cambria Math" panose="02040503050406030204" pitchFamily="18" charset="0"/>
                              </a:rPr>
                              <m:t>𝑒</m:t>
                            </m:r>
                          </m:e>
                          <m:sup>
                            <m:r>
                              <a:rPr lang="ar-AE">
                                <a:latin typeface="Cambria Math" panose="02040503050406030204" pitchFamily="18" charset="0"/>
                              </a:rPr>
                              <m:t>𝑖</m:t>
                            </m:r>
                            <m:d>
                              <m:dPr>
                                <m:ctrlPr>
                                  <a:rPr lang="ar-AE" i="1">
                                    <a:latin typeface="Cambria Math" panose="02040503050406030204" pitchFamily="18" charset="0"/>
                                  </a:rPr>
                                </m:ctrlPr>
                              </m:dPr>
                              <m:e>
                                <m:f>
                                  <m:fPr>
                                    <m:ctrlPr>
                                      <a:rPr lang="ar-AE" i="1">
                                        <a:latin typeface="Cambria Math" panose="02040503050406030204" pitchFamily="18" charset="0"/>
                                      </a:rPr>
                                    </m:ctrlPr>
                                  </m:fPr>
                                  <m:num>
                                    <m:r>
                                      <a:rPr lang="ar-AE">
                                        <a:latin typeface="Cambria Math" panose="02040503050406030204" pitchFamily="18" charset="0"/>
                                      </a:rPr>
                                      <m:t>𝜋</m:t>
                                    </m:r>
                                  </m:num>
                                  <m:den>
                                    <m:r>
                                      <a:rPr lang="ar-AE">
                                        <a:latin typeface="Cambria Math" panose="02040503050406030204" pitchFamily="18" charset="0"/>
                                      </a:rPr>
                                      <m:t>3</m:t>
                                    </m:r>
                                  </m:den>
                                </m:f>
                              </m:e>
                            </m:d>
                          </m:sup>
                        </m:sSup>
                      </m:e>
                    </m:d>
                    <m:d>
                      <m:dPr>
                        <m:ctrlPr>
                          <a:rPr lang="ar-AE" i="1">
                            <a:latin typeface="Cambria Math" panose="02040503050406030204" pitchFamily="18" charset="0"/>
                          </a:rPr>
                        </m:ctrlPr>
                      </m:dPr>
                      <m:e>
                        <m:r>
                          <a:rPr lang="ar-AE">
                            <a:latin typeface="Cambria Math" panose="02040503050406030204" pitchFamily="18" charset="0"/>
                          </a:rPr>
                          <m:t>3</m:t>
                        </m:r>
                        <m:sSup>
                          <m:sSupPr>
                            <m:ctrlPr>
                              <a:rPr lang="ar-AE" i="1">
                                <a:latin typeface="Cambria Math" panose="02040503050406030204" pitchFamily="18" charset="0"/>
                              </a:rPr>
                            </m:ctrlPr>
                          </m:sSupPr>
                          <m:e>
                            <m:r>
                              <a:rPr lang="ar-AE">
                                <a:latin typeface="Cambria Math" panose="02040503050406030204" pitchFamily="18" charset="0"/>
                              </a:rPr>
                              <m:t>𝑒</m:t>
                            </m:r>
                          </m:e>
                          <m:sup>
                            <m:r>
                              <a:rPr lang="ar-AE">
                                <a:latin typeface="Cambria Math" panose="02040503050406030204" pitchFamily="18" charset="0"/>
                              </a:rPr>
                              <m:t>𝑖</m:t>
                            </m:r>
                            <m:d>
                              <m:dPr>
                                <m:ctrlPr>
                                  <a:rPr lang="ar-AE" i="1">
                                    <a:latin typeface="Cambria Math" panose="02040503050406030204" pitchFamily="18" charset="0"/>
                                  </a:rPr>
                                </m:ctrlPr>
                              </m:dPr>
                              <m:e>
                                <m:f>
                                  <m:fPr>
                                    <m:ctrlPr>
                                      <a:rPr lang="ar-AE" i="1">
                                        <a:latin typeface="Cambria Math" panose="02040503050406030204" pitchFamily="18" charset="0"/>
                                      </a:rPr>
                                    </m:ctrlPr>
                                  </m:fPr>
                                  <m:num>
                                    <m:r>
                                      <a:rPr lang="ar-AE">
                                        <a:latin typeface="Cambria Math" panose="02040503050406030204" pitchFamily="18" charset="0"/>
                                      </a:rPr>
                                      <m:t>5</m:t>
                                    </m:r>
                                    <m:r>
                                      <a:rPr lang="ar-AE">
                                        <a:latin typeface="Cambria Math" panose="02040503050406030204" pitchFamily="18" charset="0"/>
                                      </a:rPr>
                                      <m:t>𝜋</m:t>
                                    </m:r>
                                  </m:num>
                                  <m:den>
                                    <m:r>
                                      <a:rPr lang="ar-AE">
                                        <a:latin typeface="Cambria Math" panose="02040503050406030204" pitchFamily="18" charset="0"/>
                                      </a:rPr>
                                      <m:t>6</m:t>
                                    </m:r>
                                  </m:den>
                                </m:f>
                              </m:e>
                            </m:d>
                          </m:sup>
                        </m:sSup>
                      </m:e>
                    </m:d>
                    <m:r>
                      <a:rPr lang="ar-AE">
                        <a:latin typeface="Cambria Math" panose="02040503050406030204" pitchFamily="18" charset="0"/>
                      </a:rPr>
                      <m:t>=</m:t>
                    </m:r>
                    <m:r>
                      <a:rPr lang="ar-AE">
                        <a:latin typeface="Cambria Math" panose="02040503050406030204" pitchFamily="18" charset="0"/>
                      </a:rPr>
                      <m:t>6</m:t>
                    </m:r>
                    <m:sSup>
                      <m:sSupPr>
                        <m:ctrlPr>
                          <a:rPr lang="ar-AE" i="1">
                            <a:latin typeface="Cambria Math" panose="02040503050406030204" pitchFamily="18" charset="0"/>
                          </a:rPr>
                        </m:ctrlPr>
                      </m:sSupPr>
                      <m:e>
                        <m:r>
                          <a:rPr lang="ar-AE">
                            <a:latin typeface="Cambria Math" panose="02040503050406030204" pitchFamily="18" charset="0"/>
                          </a:rPr>
                          <m:t>𝑒</m:t>
                        </m:r>
                      </m:e>
                      <m:sup>
                        <m:r>
                          <a:rPr lang="ar-AE">
                            <a:latin typeface="Cambria Math" panose="02040503050406030204" pitchFamily="18" charset="0"/>
                          </a:rPr>
                          <m:t>𝑖</m:t>
                        </m:r>
                        <m:d>
                          <m:dPr>
                            <m:ctrlPr>
                              <a:rPr lang="ar-AE" i="1">
                                <a:latin typeface="Cambria Math" panose="02040503050406030204" pitchFamily="18" charset="0"/>
                              </a:rPr>
                            </m:ctrlPr>
                          </m:dPr>
                          <m:e>
                            <m:f>
                              <m:fPr>
                                <m:ctrlPr>
                                  <a:rPr lang="ar-AE" i="1">
                                    <a:latin typeface="Cambria Math" panose="02040503050406030204" pitchFamily="18" charset="0"/>
                                  </a:rPr>
                                </m:ctrlPr>
                              </m:fPr>
                              <m:num>
                                <m:r>
                                  <a:rPr lang="ar-AE">
                                    <a:latin typeface="Cambria Math" panose="02040503050406030204" pitchFamily="18" charset="0"/>
                                  </a:rPr>
                                  <m:t>7</m:t>
                                </m:r>
                                <m:r>
                                  <a:rPr lang="ar-AE">
                                    <a:latin typeface="Cambria Math" panose="02040503050406030204" pitchFamily="18" charset="0"/>
                                  </a:rPr>
                                  <m:t>𝜋</m:t>
                                </m:r>
                              </m:num>
                              <m:den>
                                <m:r>
                                  <a:rPr lang="ar-AE">
                                    <a:latin typeface="Cambria Math" panose="02040503050406030204" pitchFamily="18" charset="0"/>
                                  </a:rPr>
                                  <m:t>6</m:t>
                                </m:r>
                              </m:den>
                            </m:f>
                          </m:e>
                        </m:d>
                      </m:sup>
                    </m:sSup>
                  </m:oMath>
                </a14:m>
                <a:r>
                  <a:rPr lang="ar-AE" sz="2800" dirty="0"/>
                  <a:t>.</a:t>
                </a:r>
                <a:r>
                  <a:rPr lang="en-US" sz="2800" dirty="0"/>
                  <a:t> We can now use the magnitudes and arguments of the three complex numbers as their polar coordinates and construct the graph in Figure 6. Note in particular how the argument of the product is the sum of the arguments of the two given complex numbers.</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7: Graphing Complex Numbers and Their Product (cont.)</a:t>
            </a:r>
          </a:p>
        </p:txBody>
      </p:sp>
      <p:pic>
        <p:nvPicPr>
          <p:cNvPr id="4" name="Picture 3">
            <a:extLst>
              <a:ext uri="{FF2B5EF4-FFF2-40B4-BE49-F238E27FC236}">
                <a16:creationId xmlns:a16="http://schemas.microsoft.com/office/drawing/2014/main" id="{26FC9407-21AC-44F2-A27D-F1E370EC5BA5}"/>
              </a:ext>
            </a:extLst>
          </p:cNvPr>
          <p:cNvPicPr>
            <a:picLocks noChangeAspect="1"/>
          </p:cNvPicPr>
          <p:nvPr/>
        </p:nvPicPr>
        <p:blipFill>
          <a:blip r:embed="rId2"/>
          <a:stretch>
            <a:fillRect/>
          </a:stretch>
        </p:blipFill>
        <p:spPr>
          <a:xfrm>
            <a:off x="3983599" y="5410200"/>
            <a:ext cx="1579001" cy="749873"/>
          </a:xfrm>
          <a:prstGeom prst="rect">
            <a:avLst/>
          </a:prstGeom>
        </p:spPr>
      </p:pic>
      <p:pic>
        <p:nvPicPr>
          <p:cNvPr id="9" name="Content Placeholder 8">
            <a:extLst>
              <a:ext uri="{FF2B5EF4-FFF2-40B4-BE49-F238E27FC236}">
                <a16:creationId xmlns:a16="http://schemas.microsoft.com/office/drawing/2014/main" id="{F64593E3-2CB4-419B-A6C6-4FF1C6866E80}"/>
              </a:ext>
            </a:extLst>
          </p:cNvPr>
          <p:cNvPicPr>
            <a:picLocks noGrp="1" noChangeAspect="1"/>
          </p:cNvPicPr>
          <p:nvPr>
            <p:ph sz="quarter" idx="1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62200" y="1082676"/>
            <a:ext cx="4419600" cy="4419600"/>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Powers of Complex Numbers (De Moivre's Theorem)</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lang="en-US" dirty="0"/>
                  <a:t>Formula</a:t>
                </a:r>
                <a:endParaRPr dirty="0"/>
              </a:p>
              <a:p>
                <a:pPr>
                  <a:defRPr sz="2800"/>
                </a:pPr>
                <a:r>
                  <a:rPr sz="2800" dirty="0"/>
                  <a:t>Given </a:t>
                </a:r>
                <a14:m>
                  <m:oMath xmlns:m="http://schemas.openxmlformats.org/officeDocument/2006/math">
                    <m:r>
                      <a:rPr>
                        <a:latin typeface="Cambria Math" panose="02040503050406030204" pitchFamily="18" charset="0"/>
                      </a:rPr>
                      <m:t>𝑧</m:t>
                    </m:r>
                    <m:r>
                      <a:rPr>
                        <a:latin typeface="Cambria Math" panose="02040503050406030204" pitchFamily="18" charset="0"/>
                      </a:rPr>
                      <m:t>=</m:t>
                    </m:r>
                    <m:d>
                      <m:dPr>
                        <m:begChr m:val="|"/>
                        <m:endChr m:val="|"/>
                        <m:ctrlPr>
                          <a:rPr i="1">
                            <a:latin typeface="Cambria Math" panose="02040503050406030204" pitchFamily="18" charset="0"/>
                          </a:rPr>
                        </m:ctrlPr>
                      </m:dPr>
                      <m:e>
                        <m:r>
                          <a:rPr>
                            <a:latin typeface="Cambria Math" panose="02040503050406030204" pitchFamily="18" charset="0"/>
                          </a:rPr>
                          <m:t>𝑧</m:t>
                        </m:r>
                      </m:e>
                    </m:d>
                    <m:d>
                      <m:dPr>
                        <m:ctrlPr>
                          <a:rPr i="1">
                            <a:latin typeface="Cambria Math" panose="02040503050406030204" pitchFamily="18" charset="0"/>
                          </a:rPr>
                        </m:ctrlPr>
                      </m:dPr>
                      <m:e>
                        <m:func>
                          <m:funcPr>
                            <m:ctrlPr>
                              <a:rPr i="1">
                                <a:latin typeface="Cambria Math" panose="02040503050406030204" pitchFamily="18" charset="0"/>
                              </a:rPr>
                            </m:ctrlPr>
                          </m:funcPr>
                          <m:fName>
                            <m:r>
                              <m:rPr>
                                <m:sty m:val="p"/>
                              </m:rPr>
                              <a:rPr>
                                <a:latin typeface="Cambria Math" panose="02040503050406030204" pitchFamily="18" charset="0"/>
                              </a:rPr>
                              <m:t>cos</m:t>
                            </m:r>
                          </m:fName>
                          <m:e>
                            <m:r>
                              <a:rPr>
                                <a:latin typeface="Cambria Math" panose="02040503050406030204" pitchFamily="18" charset="0"/>
                              </a:rPr>
                              <m:t>𝜃</m:t>
                            </m:r>
                          </m:e>
                        </m:func>
                        <m:r>
                          <a:rPr>
                            <a:latin typeface="Cambria Math" panose="02040503050406030204" pitchFamily="18" charset="0"/>
                          </a:rPr>
                          <m:t>+</m:t>
                        </m:r>
                        <m:r>
                          <a:rPr>
                            <a:latin typeface="Cambria Math" panose="02040503050406030204" pitchFamily="18" charset="0"/>
                          </a:rPr>
                          <m:t>𝑖</m:t>
                        </m:r>
                        <m:func>
                          <m:funcPr>
                            <m:ctrlPr>
                              <a:rPr i="1">
                                <a:latin typeface="Cambria Math" panose="02040503050406030204" pitchFamily="18" charset="0"/>
                              </a:rPr>
                            </m:ctrlPr>
                          </m:funcPr>
                          <m:fName>
                            <m:r>
                              <m:rPr>
                                <m:sty m:val="p"/>
                              </m:rPr>
                              <a:rPr>
                                <a:latin typeface="Cambria Math" panose="02040503050406030204" pitchFamily="18" charset="0"/>
                              </a:rPr>
                              <m:t>sin</m:t>
                            </m:r>
                          </m:fName>
                          <m:e>
                            <m:r>
                              <a:rPr>
                                <a:latin typeface="Cambria Math" panose="02040503050406030204" pitchFamily="18" charset="0"/>
                              </a:rPr>
                              <m:t>𝜃</m:t>
                            </m:r>
                          </m:e>
                        </m:func>
                      </m:e>
                    </m:d>
                  </m:oMath>
                </a14:m>
                <a:r>
                  <a:rPr sz="2800" dirty="0"/>
                  <a:t> and a positive integer </a:t>
                </a:r>
                <a14:m>
                  <m:oMath xmlns:m="http://schemas.openxmlformats.org/officeDocument/2006/math">
                    <m:r>
                      <a:rPr>
                        <a:latin typeface="Cambria Math" panose="02040503050406030204" pitchFamily="18" charset="0"/>
                      </a:rPr>
                      <m:t>𝑛</m:t>
                    </m:r>
                  </m:oMath>
                </a14:m>
                <a:r>
                  <a:rPr sz="2800" dirty="0"/>
                  <a:t>,</a:t>
                </a:r>
              </a:p>
              <a:p>
                <a:pPr algn="ctr">
                  <a:defRPr sz="2800"/>
                </a:pPr>
                <a:r>
                  <a:rPr sz="2800" dirty="0"/>
                  <a:t>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𝑧</m:t>
                        </m:r>
                      </m:e>
                      <m:sup>
                        <m:r>
                          <a:rPr>
                            <a:latin typeface="Cambria Math" panose="02040503050406030204" pitchFamily="18" charset="0"/>
                          </a:rPr>
                          <m:t>𝑛</m:t>
                        </m:r>
                      </m:sup>
                    </m:sSup>
                    <m:r>
                      <a:rPr>
                        <a:latin typeface="Cambria Math" panose="02040503050406030204" pitchFamily="18" charset="0"/>
                      </a:rPr>
                      <m:t>=</m:t>
                    </m:r>
                    <m:sSup>
                      <m:sSupPr>
                        <m:ctrlPr>
                          <a:rPr i="1">
                            <a:latin typeface="Cambria Math" panose="02040503050406030204" pitchFamily="18" charset="0"/>
                          </a:rPr>
                        </m:ctrlPr>
                      </m:sSupPr>
                      <m:e>
                        <m:d>
                          <m:dPr>
                            <m:begChr m:val="|"/>
                            <m:endChr m:val="|"/>
                            <m:ctrlPr>
                              <a:rPr i="1">
                                <a:latin typeface="Cambria Math" panose="02040503050406030204" pitchFamily="18" charset="0"/>
                              </a:rPr>
                            </m:ctrlPr>
                          </m:dPr>
                          <m:e>
                            <m:r>
                              <a:rPr>
                                <a:latin typeface="Cambria Math" panose="02040503050406030204" pitchFamily="18" charset="0"/>
                              </a:rPr>
                              <m:t>𝑧</m:t>
                            </m:r>
                          </m:e>
                        </m:d>
                      </m:e>
                      <m:sup>
                        <m:r>
                          <a:rPr>
                            <a:latin typeface="Cambria Math" panose="02040503050406030204" pitchFamily="18" charset="0"/>
                          </a:rPr>
                          <m:t>𝑛</m:t>
                        </m:r>
                      </m:sup>
                    </m:sSup>
                    <m:d>
                      <m:dPr>
                        <m:ctrlPr>
                          <a:rPr i="1">
                            <a:latin typeface="Cambria Math" panose="02040503050406030204" pitchFamily="18" charset="0"/>
                          </a:rPr>
                        </m:ctrlPr>
                      </m:dPr>
                      <m:e>
                        <m:func>
                          <m:funcPr>
                            <m:ctrlPr>
                              <a:rPr i="1">
                                <a:latin typeface="Cambria Math" panose="02040503050406030204" pitchFamily="18" charset="0"/>
                              </a:rPr>
                            </m:ctrlPr>
                          </m:funcPr>
                          <m:fName>
                            <m:r>
                              <m:rPr>
                                <m:sty m:val="p"/>
                              </m:rPr>
                              <a:rPr>
                                <a:latin typeface="Cambria Math" panose="02040503050406030204" pitchFamily="18" charset="0"/>
                              </a:rPr>
                              <m:t>cos</m:t>
                            </m:r>
                          </m:fName>
                          <m:e>
                            <m:d>
                              <m:dPr>
                                <m:ctrlPr>
                                  <a:rPr i="1">
                                    <a:latin typeface="Cambria Math" panose="02040503050406030204" pitchFamily="18" charset="0"/>
                                  </a:rPr>
                                </m:ctrlPr>
                              </m:dPr>
                              <m:e>
                                <m:r>
                                  <a:rPr>
                                    <a:latin typeface="Cambria Math" panose="02040503050406030204" pitchFamily="18" charset="0"/>
                                  </a:rPr>
                                  <m:t>𝑛</m:t>
                                </m:r>
                                <m:r>
                                  <a:rPr>
                                    <a:latin typeface="Cambria Math" panose="02040503050406030204" pitchFamily="18" charset="0"/>
                                  </a:rPr>
                                  <m:t>𝜃</m:t>
                                </m:r>
                              </m:e>
                            </m:d>
                          </m:e>
                        </m:func>
                        <m:r>
                          <a:rPr>
                            <a:latin typeface="Cambria Math" panose="02040503050406030204" pitchFamily="18" charset="0"/>
                          </a:rPr>
                          <m:t>+</m:t>
                        </m:r>
                        <m:r>
                          <a:rPr>
                            <a:latin typeface="Cambria Math" panose="02040503050406030204" pitchFamily="18" charset="0"/>
                          </a:rPr>
                          <m:t>𝑖</m:t>
                        </m:r>
                        <m:func>
                          <m:funcPr>
                            <m:ctrlPr>
                              <a:rPr i="1">
                                <a:latin typeface="Cambria Math" panose="02040503050406030204" pitchFamily="18" charset="0"/>
                              </a:rPr>
                            </m:ctrlPr>
                          </m:funcPr>
                          <m:fName>
                            <m:r>
                              <m:rPr>
                                <m:sty m:val="p"/>
                              </m:rPr>
                              <a:rPr>
                                <a:latin typeface="Cambria Math" panose="02040503050406030204" pitchFamily="18" charset="0"/>
                              </a:rPr>
                              <m:t>sin</m:t>
                            </m:r>
                          </m:fName>
                          <m:e>
                            <m:d>
                              <m:dPr>
                                <m:ctrlPr>
                                  <a:rPr i="1">
                                    <a:latin typeface="Cambria Math" panose="02040503050406030204" pitchFamily="18" charset="0"/>
                                  </a:rPr>
                                </m:ctrlPr>
                              </m:dPr>
                              <m:e>
                                <m:r>
                                  <a:rPr>
                                    <a:latin typeface="Cambria Math" panose="02040503050406030204" pitchFamily="18" charset="0"/>
                                  </a:rPr>
                                  <m:t>𝑛</m:t>
                                </m:r>
                                <m:r>
                                  <a:rPr>
                                    <a:latin typeface="Cambria Math" panose="02040503050406030204" pitchFamily="18" charset="0"/>
                                  </a:rPr>
                                  <m:t>𝜃</m:t>
                                </m:r>
                              </m:e>
                            </m:d>
                          </m:e>
                        </m:func>
                      </m:e>
                    </m:d>
                  </m:oMath>
                </a14:m>
                <a:r>
                  <a:rPr sz="2800" dirty="0"/>
                  <a:t>.</a:t>
                </a:r>
              </a:p>
              <a:p>
                <a:endParaRPr lang="en-US" sz="2800" dirty="0"/>
              </a:p>
              <a:p>
                <a:r>
                  <a:rPr sz="2800" dirty="0"/>
                  <a:t>Using Euler's Formula, this appears in the form</a:t>
                </a:r>
              </a:p>
              <a:p>
                <a:pPr algn="ctr">
                  <a:defRPr sz="2800"/>
                </a:pPr>
                <a:r>
                  <a:rPr sz="2800" dirty="0"/>
                  <a:t>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𝑧</m:t>
                        </m:r>
                      </m:e>
                      <m:sup>
                        <m:r>
                          <a:rPr>
                            <a:latin typeface="Cambria Math" panose="02040503050406030204" pitchFamily="18" charset="0"/>
                          </a:rPr>
                          <m:t>𝑛</m:t>
                        </m:r>
                      </m:sup>
                    </m:sSup>
                    <m:r>
                      <a:rPr>
                        <a:latin typeface="Cambria Math" panose="02040503050406030204" pitchFamily="18" charset="0"/>
                      </a:rPr>
                      <m:t>=</m:t>
                    </m:r>
                    <m:sSup>
                      <m:sSupPr>
                        <m:ctrlPr>
                          <a:rPr i="1">
                            <a:latin typeface="Cambria Math" panose="02040503050406030204" pitchFamily="18" charset="0"/>
                          </a:rPr>
                        </m:ctrlPr>
                      </m:sSupPr>
                      <m:e>
                        <m:d>
                          <m:dPr>
                            <m:begChr m:val="|"/>
                            <m:endChr m:val="|"/>
                            <m:ctrlPr>
                              <a:rPr i="1">
                                <a:latin typeface="Cambria Math" panose="02040503050406030204" pitchFamily="18" charset="0"/>
                              </a:rPr>
                            </m:ctrlPr>
                          </m:dPr>
                          <m:e>
                            <m:r>
                              <a:rPr>
                                <a:latin typeface="Cambria Math" panose="02040503050406030204" pitchFamily="18" charset="0"/>
                              </a:rPr>
                              <m:t>𝑧</m:t>
                            </m:r>
                          </m:e>
                        </m:d>
                      </m:e>
                      <m:sup>
                        <m:r>
                          <a:rPr>
                            <a:latin typeface="Cambria Math" panose="02040503050406030204" pitchFamily="18" charset="0"/>
                          </a:rPr>
                          <m:t>𝑛</m:t>
                        </m:r>
                      </m:sup>
                    </m:sSup>
                    <m:sSup>
                      <m:sSupPr>
                        <m:ctrlPr>
                          <a:rPr i="1">
                            <a:latin typeface="Cambria Math" panose="02040503050406030204" pitchFamily="18" charset="0"/>
                          </a:rPr>
                        </m:ctrlPr>
                      </m:sSupPr>
                      <m:e>
                        <m:r>
                          <a:rPr>
                            <a:latin typeface="Cambria Math" panose="02040503050406030204" pitchFamily="18" charset="0"/>
                          </a:rPr>
                          <m:t>𝑒</m:t>
                        </m:r>
                      </m:e>
                      <m:sup>
                        <m:r>
                          <a:rPr>
                            <a:latin typeface="Cambria Math" panose="02040503050406030204" pitchFamily="18" charset="0"/>
                          </a:rPr>
                          <m:t>𝑖𝑛</m:t>
                        </m:r>
                        <m:r>
                          <a:rPr>
                            <a:latin typeface="Cambria Math" panose="02040503050406030204" pitchFamily="18" charset="0"/>
                          </a:rPr>
                          <m:t>𝜃</m:t>
                        </m:r>
                      </m:sup>
                    </m:sSup>
                  </m:oMath>
                </a14:m>
                <a:r>
                  <a:rPr sz="2800" dirty="0"/>
                  <a:t>.</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a:stretch>
              </a:blipFill>
            </p:spPr>
            <p:txBody>
              <a:bodyPr/>
              <a:lstStyle/>
              <a:p>
                <a:r>
                  <a:rPr lang="en-US">
                    <a:noFill/>
                  </a:rPr>
                  <a:t> </a:t>
                </a:r>
              </a:p>
            </p:txBody>
          </p:sp>
        </mc:Fallback>
      </mc:AlternateContent>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8: Using De Moivre's Theorem</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Use De Moivre's Theorem to calculate </a:t>
                </a:r>
                <a14:m>
                  <m:oMath xmlns:m="http://schemas.openxmlformats.org/officeDocument/2006/math">
                    <m:sSup>
                      <m:sSupPr>
                        <m:ctrlPr>
                          <a:rPr i="1">
                            <a:latin typeface="Cambria Math" panose="02040503050406030204" pitchFamily="18" charset="0"/>
                          </a:rPr>
                        </m:ctrlPr>
                      </m:sSupPr>
                      <m:e>
                        <m:d>
                          <m:dPr>
                            <m:ctrlPr>
                              <a:rPr i="1">
                                <a:latin typeface="Cambria Math" panose="02040503050406030204" pitchFamily="18" charset="0"/>
                              </a:rPr>
                            </m:ctrlPr>
                          </m:dPr>
                          <m:e>
                            <m:rad>
                              <m:radPr>
                                <m:degHide m:val="on"/>
                                <m:ctrlPr>
                                  <a:rPr i="1">
                                    <a:latin typeface="Cambria Math" panose="02040503050406030204" pitchFamily="18" charset="0"/>
                                  </a:rPr>
                                </m:ctrlPr>
                              </m:radPr>
                              <m:deg/>
                              <m:e>
                                <m:r>
                                  <a:rPr>
                                    <a:latin typeface="Cambria Math" panose="02040503050406030204" pitchFamily="18" charset="0"/>
                                  </a:rPr>
                                  <m:t>3</m:t>
                                </m:r>
                              </m:e>
                            </m:rad>
                            <m:r>
                              <a:rPr>
                                <a:latin typeface="Cambria Math" panose="02040503050406030204" pitchFamily="18" charset="0"/>
                              </a:rPr>
                              <m:t>−</m:t>
                            </m:r>
                            <m:r>
                              <a:rPr>
                                <a:latin typeface="Cambria Math" panose="02040503050406030204" pitchFamily="18" charset="0"/>
                              </a:rPr>
                              <m:t>𝑖</m:t>
                            </m:r>
                          </m:e>
                        </m:d>
                      </m:e>
                      <m:sup>
                        <m:r>
                          <a:rPr>
                            <a:latin typeface="Cambria Math" panose="02040503050406030204" pitchFamily="18" charset="0"/>
                          </a:rPr>
                          <m:t>7</m:t>
                        </m:r>
                      </m:sup>
                    </m:sSup>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a:stretch>
              </a:blipFill>
            </p:spPr>
            <p:txBody>
              <a:bodyPr/>
              <a:lstStyle/>
              <a:p>
                <a:r>
                  <a:rPr lang="en-US">
                    <a:noFill/>
                  </a:rPr>
                  <a:t> </a:t>
                </a:r>
              </a:p>
            </p:txBody>
          </p:sp>
        </mc:Fallback>
      </mc:AlternateContent>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8: Using De Moivre's Theorem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r>
                  <a:rPr sz="2800" dirty="0"/>
                  <a:t>In one form,</a:t>
                </a:r>
              </a:p>
              <a:p>
                <a:pPr/>
                <a14:m>
                  <m:oMathPara xmlns:m="http://schemas.openxmlformats.org/officeDocument/2006/math">
                    <m:oMathParaPr>
                      <m:jc m:val="centerGroup"/>
                    </m:oMathParaPr>
                    <m:oMath xmlns:m="http://schemas.openxmlformats.org/officeDocument/2006/math">
                      <m:sSup>
                        <m:sSupPr>
                          <m:ctrlPr>
                            <a:rPr i="1">
                              <a:latin typeface="Cambria Math" panose="02040503050406030204" pitchFamily="18" charset="0"/>
                            </a:rPr>
                          </m:ctrlPr>
                        </m:sSupPr>
                        <m:e>
                          <m:d>
                            <m:dPr>
                              <m:ctrlPr>
                                <a:rPr i="1">
                                  <a:latin typeface="Cambria Math" panose="02040503050406030204" pitchFamily="18" charset="0"/>
                                </a:rPr>
                              </m:ctrlPr>
                            </m:dPr>
                            <m:e>
                              <m:rad>
                                <m:radPr>
                                  <m:degHide m:val="on"/>
                                  <m:ctrlPr>
                                    <a:rPr i="1">
                                      <a:latin typeface="Cambria Math" panose="02040503050406030204" pitchFamily="18" charset="0"/>
                                    </a:rPr>
                                  </m:ctrlPr>
                                </m:radPr>
                                <m:deg/>
                                <m:e>
                                  <m:r>
                                    <a:rPr>
                                      <a:latin typeface="Cambria Math" panose="02040503050406030204" pitchFamily="18" charset="0"/>
                                    </a:rPr>
                                    <m:t>3</m:t>
                                  </m:r>
                                </m:e>
                              </m:rad>
                              <m:r>
                                <a:rPr>
                                  <a:latin typeface="Cambria Math" panose="02040503050406030204" pitchFamily="18" charset="0"/>
                                </a:rPr>
                                <m:t>−</m:t>
                              </m:r>
                              <m:r>
                                <a:rPr>
                                  <a:latin typeface="Cambria Math" panose="02040503050406030204" pitchFamily="18" charset="0"/>
                                </a:rPr>
                                <m:t>𝑖</m:t>
                              </m:r>
                            </m:e>
                          </m:d>
                        </m:e>
                        <m:sup>
                          <m:r>
                            <a:rPr>
                              <a:latin typeface="Cambria Math" panose="02040503050406030204" pitchFamily="18" charset="0"/>
                            </a:rPr>
                            <m:t>7</m:t>
                          </m:r>
                        </m:sup>
                      </m:sSup>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2</m:t>
                          </m:r>
                        </m:e>
                        <m:sup>
                          <m:r>
                            <a:rPr>
                              <a:latin typeface="Cambria Math" panose="02040503050406030204" pitchFamily="18" charset="0"/>
                            </a:rPr>
                            <m:t>7</m:t>
                          </m:r>
                        </m:sup>
                      </m:sSup>
                      <m:sSup>
                        <m:sSupPr>
                          <m:ctrlPr>
                            <a:rPr i="1">
                              <a:latin typeface="Cambria Math" panose="02040503050406030204" pitchFamily="18" charset="0"/>
                            </a:rPr>
                          </m:ctrlPr>
                        </m:sSupPr>
                        <m:e>
                          <m:r>
                            <a:rPr>
                              <a:latin typeface="Cambria Math" panose="02040503050406030204" pitchFamily="18" charset="0"/>
                            </a:rPr>
                            <m:t>𝑒</m:t>
                          </m:r>
                        </m:e>
                        <m:sup>
                          <m:r>
                            <a:rPr>
                              <a:latin typeface="Cambria Math" panose="02040503050406030204" pitchFamily="18" charset="0"/>
                            </a:rPr>
                            <m:t>7</m:t>
                          </m:r>
                          <m:r>
                            <a:rPr>
                              <a:latin typeface="Cambria Math" panose="02040503050406030204" pitchFamily="18" charset="0"/>
                            </a:rPr>
                            <m:t>𝑖</m:t>
                          </m:r>
                          <m:d>
                            <m:dPr>
                              <m:ctrlPr>
                                <a:rPr i="1">
                                  <a:latin typeface="Cambria Math" panose="02040503050406030204" pitchFamily="18" charset="0"/>
                                </a:rPr>
                              </m:ctrlPr>
                            </m:dPr>
                            <m:e>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𝜋</m:t>
                                  </m:r>
                                </m:num>
                                <m:den>
                                  <m:r>
                                    <a:rPr>
                                      <a:latin typeface="Cambria Math" panose="02040503050406030204" pitchFamily="18" charset="0"/>
                                    </a:rPr>
                                    <m:t>6</m:t>
                                  </m:r>
                                </m:den>
                              </m:f>
                            </m:e>
                          </m:d>
                        </m:sup>
                      </m:sSup>
                    </m:oMath>
                    <m:oMath xmlns:m="http://schemas.openxmlformats.org/officeDocument/2006/math">
                      <m:phant>
                        <m:phantPr>
                          <m:show m:val="off"/>
                          <m:ctrlPr>
                            <a:rPr i="1">
                              <a:latin typeface="Cambria Math" panose="02040503050406030204" pitchFamily="18" charset="0"/>
                            </a:rPr>
                          </m:ctrlPr>
                        </m:phantPr>
                        <m:e>
                          <m:sSup>
                            <m:sSupPr>
                              <m:ctrlPr>
                                <a:rPr i="1">
                                  <a:latin typeface="Cambria Math" panose="02040503050406030204" pitchFamily="18" charset="0"/>
                                </a:rPr>
                              </m:ctrlPr>
                            </m:sSupPr>
                            <m:e>
                              <m:d>
                                <m:dPr>
                                  <m:ctrlPr>
                                    <a:rPr i="1">
                                      <a:latin typeface="Cambria Math" panose="02040503050406030204" pitchFamily="18" charset="0"/>
                                    </a:rPr>
                                  </m:ctrlPr>
                                </m:dPr>
                                <m:e>
                                  <m:rad>
                                    <m:radPr>
                                      <m:degHide m:val="on"/>
                                      <m:ctrlPr>
                                        <a:rPr i="1">
                                          <a:latin typeface="Cambria Math" panose="02040503050406030204" pitchFamily="18" charset="0"/>
                                        </a:rPr>
                                      </m:ctrlPr>
                                    </m:radPr>
                                    <m:deg/>
                                    <m:e>
                                      <m:r>
                                        <a:rPr>
                                          <a:latin typeface="Cambria Math" panose="02040503050406030204" pitchFamily="18" charset="0"/>
                                        </a:rPr>
                                        <m:t>3</m:t>
                                      </m:r>
                                    </m:e>
                                  </m:rad>
                                  <m:r>
                                    <a:rPr>
                                      <a:latin typeface="Cambria Math" panose="02040503050406030204" pitchFamily="18" charset="0"/>
                                    </a:rPr>
                                    <m:t>−</m:t>
                                  </m:r>
                                  <m:r>
                                    <a:rPr>
                                      <a:latin typeface="Cambria Math" panose="02040503050406030204" pitchFamily="18" charset="0"/>
                                    </a:rPr>
                                    <m:t>𝑖</m:t>
                                  </m:r>
                                </m:e>
                              </m:d>
                            </m:e>
                            <m:sup>
                              <m:r>
                                <a:rPr>
                                  <a:latin typeface="Cambria Math" panose="02040503050406030204" pitchFamily="18" charset="0"/>
                                </a:rPr>
                                <m:t>7</m:t>
                              </m:r>
                            </m:sup>
                          </m:sSup>
                        </m:e>
                      </m:phant>
                      <m:r>
                        <a:rPr>
                          <a:latin typeface="Cambria Math" panose="02040503050406030204" pitchFamily="18" charset="0"/>
                        </a:rPr>
                        <m:t>=</m:t>
                      </m:r>
                      <m:r>
                        <a:rPr>
                          <a:latin typeface="Cambria Math" panose="02040503050406030204" pitchFamily="18" charset="0"/>
                        </a:rPr>
                        <m:t>128</m:t>
                      </m:r>
                      <m:sSup>
                        <m:sSupPr>
                          <m:ctrlPr>
                            <a:rPr i="1">
                              <a:latin typeface="Cambria Math" panose="02040503050406030204" pitchFamily="18" charset="0"/>
                            </a:rPr>
                          </m:ctrlPr>
                        </m:sSupPr>
                        <m:e>
                          <m:r>
                            <a:rPr>
                              <a:latin typeface="Cambria Math" panose="02040503050406030204" pitchFamily="18" charset="0"/>
                            </a:rPr>
                            <m:t>𝑒</m:t>
                          </m:r>
                        </m:e>
                        <m:sup>
                          <m:r>
                            <a:rPr>
                              <a:latin typeface="Cambria Math" panose="02040503050406030204" pitchFamily="18" charset="0"/>
                            </a:rPr>
                            <m:t>𝑖</m:t>
                          </m:r>
                          <m:d>
                            <m:dPr>
                              <m:ctrlPr>
                                <a:rPr i="1">
                                  <a:latin typeface="Cambria Math" panose="02040503050406030204" pitchFamily="18" charset="0"/>
                                </a:rPr>
                              </m:ctrlPr>
                            </m:dPr>
                            <m:e>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7</m:t>
                                  </m:r>
                                  <m:r>
                                    <a:rPr>
                                      <a:latin typeface="Cambria Math" panose="02040503050406030204" pitchFamily="18" charset="0"/>
                                    </a:rPr>
                                    <m:t>𝜋</m:t>
                                  </m:r>
                                </m:num>
                                <m:den>
                                  <m:r>
                                    <a:rPr>
                                      <a:latin typeface="Cambria Math" panose="02040503050406030204" pitchFamily="18" charset="0"/>
                                    </a:rPr>
                                    <m:t>6</m:t>
                                  </m:r>
                                </m:den>
                              </m:f>
                            </m:e>
                          </m:d>
                        </m:sup>
                      </m:sSup>
                    </m:oMath>
                    <m:oMath xmlns:m="http://schemas.openxmlformats.org/officeDocument/2006/math">
                      <m:phant>
                        <m:phantPr>
                          <m:show m:val="off"/>
                          <m:ctrlPr>
                            <a:rPr i="1">
                              <a:latin typeface="Cambria Math" panose="02040503050406030204" pitchFamily="18" charset="0"/>
                            </a:rPr>
                          </m:ctrlPr>
                        </m:phantPr>
                        <m:e>
                          <m:sSup>
                            <m:sSupPr>
                              <m:ctrlPr>
                                <a:rPr i="1">
                                  <a:latin typeface="Cambria Math" panose="02040503050406030204" pitchFamily="18" charset="0"/>
                                </a:rPr>
                              </m:ctrlPr>
                            </m:sSupPr>
                            <m:e>
                              <m:d>
                                <m:dPr>
                                  <m:ctrlPr>
                                    <a:rPr i="1">
                                      <a:latin typeface="Cambria Math" panose="02040503050406030204" pitchFamily="18" charset="0"/>
                                    </a:rPr>
                                  </m:ctrlPr>
                                </m:dPr>
                                <m:e>
                                  <m:rad>
                                    <m:radPr>
                                      <m:degHide m:val="on"/>
                                      <m:ctrlPr>
                                        <a:rPr i="1">
                                          <a:latin typeface="Cambria Math" panose="02040503050406030204" pitchFamily="18" charset="0"/>
                                        </a:rPr>
                                      </m:ctrlPr>
                                    </m:radPr>
                                    <m:deg/>
                                    <m:e>
                                      <m:r>
                                        <a:rPr>
                                          <a:latin typeface="Cambria Math" panose="02040503050406030204" pitchFamily="18" charset="0"/>
                                        </a:rPr>
                                        <m:t>3</m:t>
                                      </m:r>
                                    </m:e>
                                  </m:rad>
                                  <m:r>
                                    <a:rPr>
                                      <a:latin typeface="Cambria Math" panose="02040503050406030204" pitchFamily="18" charset="0"/>
                                    </a:rPr>
                                    <m:t>−</m:t>
                                  </m:r>
                                  <m:r>
                                    <a:rPr>
                                      <a:latin typeface="Cambria Math" panose="02040503050406030204" pitchFamily="18" charset="0"/>
                                    </a:rPr>
                                    <m:t>𝑖</m:t>
                                  </m:r>
                                </m:e>
                              </m:d>
                            </m:e>
                            <m:sup>
                              <m:r>
                                <a:rPr>
                                  <a:latin typeface="Cambria Math" panose="02040503050406030204" pitchFamily="18" charset="0"/>
                                </a:rPr>
                                <m:t>7</m:t>
                              </m:r>
                            </m:sup>
                          </m:sSup>
                        </m:e>
                      </m:phant>
                      <m:r>
                        <a:rPr>
                          <a:latin typeface="Cambria Math" panose="02040503050406030204" pitchFamily="18" charset="0"/>
                        </a:rPr>
                        <m:t>=</m:t>
                      </m:r>
                      <m:r>
                        <a:rPr>
                          <a:latin typeface="Cambria Math" panose="02040503050406030204" pitchFamily="18" charset="0"/>
                        </a:rPr>
                        <m:t>128</m:t>
                      </m:r>
                      <m:sSup>
                        <m:sSupPr>
                          <m:ctrlPr>
                            <a:rPr i="1">
                              <a:latin typeface="Cambria Math" panose="02040503050406030204" pitchFamily="18" charset="0"/>
                            </a:rPr>
                          </m:ctrlPr>
                        </m:sSupPr>
                        <m:e>
                          <m:r>
                            <a:rPr>
                              <a:latin typeface="Cambria Math" panose="02040503050406030204" pitchFamily="18" charset="0"/>
                            </a:rPr>
                            <m:t>𝑒</m:t>
                          </m:r>
                        </m:e>
                        <m:sup>
                          <m:r>
                            <a:rPr>
                              <a:latin typeface="Cambria Math" panose="02040503050406030204" pitchFamily="18" charset="0"/>
                            </a:rPr>
                            <m:t>𝑖</m:t>
                          </m:r>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5</m:t>
                                  </m:r>
                                  <m:r>
                                    <a:rPr>
                                      <a:latin typeface="Cambria Math" panose="02040503050406030204" pitchFamily="18" charset="0"/>
                                    </a:rPr>
                                    <m:t>𝜋</m:t>
                                  </m:r>
                                </m:num>
                                <m:den>
                                  <m:r>
                                    <a:rPr>
                                      <a:latin typeface="Cambria Math" panose="02040503050406030204" pitchFamily="18" charset="0"/>
                                    </a:rPr>
                                    <m:t>6</m:t>
                                  </m:r>
                                </m:den>
                              </m:f>
                            </m:e>
                          </m:d>
                        </m:sup>
                      </m:sSup>
                      <m:r>
                        <m:rPr>
                          <m:nor/>
                        </m:rPr>
                        <a:rPr/>
                        <m:t>.</m:t>
                      </m:r>
                    </m:oMath>
                  </m:oMathPara>
                </a14:m>
                <a:endParaRPr sz="2800" dirty="0"/>
              </a:p>
              <a:p>
                <a:pPr>
                  <a:defRPr sz="2800"/>
                </a:pPr>
                <a:r>
                  <a:rPr sz="2800" dirty="0"/>
                  <a:t>In the alternative form, </a:t>
                </a:r>
                <a:endParaRPr lang="en-US" sz="2800" dirty="0"/>
              </a:p>
              <a:p>
                <a:pPr>
                  <a:defRPr sz="2800"/>
                </a:pPr>
                <a14:m>
                  <m:oMath xmlns:m="http://schemas.openxmlformats.org/officeDocument/2006/math">
                    <m:sSup>
                      <m:sSupPr>
                        <m:ctrlPr>
                          <a:rPr i="1">
                            <a:latin typeface="Cambria Math" panose="02040503050406030204" pitchFamily="18" charset="0"/>
                          </a:rPr>
                        </m:ctrlPr>
                      </m:sSupPr>
                      <m:e>
                        <m:d>
                          <m:dPr>
                            <m:ctrlPr>
                              <a:rPr i="1">
                                <a:latin typeface="Cambria Math" panose="02040503050406030204" pitchFamily="18" charset="0"/>
                              </a:rPr>
                            </m:ctrlPr>
                          </m:dPr>
                          <m:e>
                            <m:rad>
                              <m:radPr>
                                <m:degHide m:val="on"/>
                                <m:ctrlPr>
                                  <a:rPr i="1">
                                    <a:latin typeface="Cambria Math" panose="02040503050406030204" pitchFamily="18" charset="0"/>
                                  </a:rPr>
                                </m:ctrlPr>
                              </m:radPr>
                              <m:deg/>
                              <m:e>
                                <m:r>
                                  <a:rPr>
                                    <a:latin typeface="Cambria Math" panose="02040503050406030204" pitchFamily="18" charset="0"/>
                                  </a:rPr>
                                  <m:t>3</m:t>
                                </m:r>
                              </m:e>
                            </m:rad>
                            <m:r>
                              <a:rPr>
                                <a:latin typeface="Cambria Math" panose="02040503050406030204" pitchFamily="18" charset="0"/>
                              </a:rPr>
                              <m:t>−</m:t>
                            </m:r>
                            <m:r>
                              <a:rPr>
                                <a:latin typeface="Cambria Math" panose="02040503050406030204" pitchFamily="18" charset="0"/>
                              </a:rPr>
                              <m:t>𝑖</m:t>
                            </m:r>
                          </m:e>
                        </m:d>
                      </m:e>
                      <m:sup>
                        <m:r>
                          <a:rPr>
                            <a:latin typeface="Cambria Math" panose="02040503050406030204" pitchFamily="18" charset="0"/>
                          </a:rPr>
                          <m:t>7</m:t>
                        </m:r>
                      </m:sup>
                    </m:sSup>
                    <m:r>
                      <a:rPr>
                        <a:latin typeface="Cambria Math" panose="02040503050406030204" pitchFamily="18" charset="0"/>
                      </a:rPr>
                      <m:t>=</m:t>
                    </m:r>
                    <m:r>
                      <a:rPr>
                        <a:latin typeface="Cambria Math" panose="02040503050406030204" pitchFamily="18" charset="0"/>
                      </a:rPr>
                      <m:t>128</m:t>
                    </m:r>
                    <m:d>
                      <m:dPr>
                        <m:ctrlPr>
                          <a:rPr i="1">
                            <a:latin typeface="Cambria Math" panose="02040503050406030204" pitchFamily="18" charset="0"/>
                          </a:rPr>
                        </m:ctrlPr>
                      </m:dPr>
                      <m:e>
                        <m:func>
                          <m:funcPr>
                            <m:ctrlPr>
                              <a:rPr i="1">
                                <a:latin typeface="Cambria Math" panose="02040503050406030204" pitchFamily="18" charset="0"/>
                              </a:rPr>
                            </m:ctrlPr>
                          </m:funcPr>
                          <m:fName>
                            <m:r>
                              <m:rPr>
                                <m:sty m:val="p"/>
                              </m:rPr>
                              <a:rPr>
                                <a:latin typeface="Cambria Math" panose="02040503050406030204" pitchFamily="18" charset="0"/>
                              </a:rPr>
                              <m:t>cos</m:t>
                            </m:r>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5</m:t>
                                    </m:r>
                                    <m:r>
                                      <a:rPr>
                                        <a:latin typeface="Cambria Math" panose="02040503050406030204" pitchFamily="18" charset="0"/>
                                      </a:rPr>
                                      <m:t>𝜋</m:t>
                                    </m:r>
                                  </m:num>
                                  <m:den>
                                    <m:r>
                                      <a:rPr>
                                        <a:latin typeface="Cambria Math" panose="02040503050406030204" pitchFamily="18" charset="0"/>
                                      </a:rPr>
                                      <m:t>6</m:t>
                                    </m:r>
                                  </m:den>
                                </m:f>
                              </m:e>
                            </m:d>
                          </m:e>
                        </m:func>
                        <m:r>
                          <a:rPr>
                            <a:latin typeface="Cambria Math" panose="02040503050406030204" pitchFamily="18" charset="0"/>
                          </a:rPr>
                          <m:t>+</m:t>
                        </m:r>
                        <m:r>
                          <a:rPr>
                            <a:latin typeface="Cambria Math" panose="02040503050406030204" pitchFamily="18" charset="0"/>
                          </a:rPr>
                          <m:t>𝑖</m:t>
                        </m:r>
                        <m:func>
                          <m:funcPr>
                            <m:ctrlPr>
                              <a:rPr i="1">
                                <a:latin typeface="Cambria Math" panose="02040503050406030204" pitchFamily="18" charset="0"/>
                              </a:rPr>
                            </m:ctrlPr>
                          </m:funcPr>
                          <m:fName>
                            <m:r>
                              <m:rPr>
                                <m:sty m:val="p"/>
                              </m:rPr>
                              <a:rPr>
                                <a:latin typeface="Cambria Math" panose="02040503050406030204" pitchFamily="18" charset="0"/>
                              </a:rPr>
                              <m:t>sin</m:t>
                            </m:r>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5</m:t>
                                    </m:r>
                                    <m:r>
                                      <a:rPr>
                                        <a:latin typeface="Cambria Math" panose="02040503050406030204" pitchFamily="18" charset="0"/>
                                      </a:rPr>
                                      <m:t>𝜋</m:t>
                                    </m:r>
                                  </m:num>
                                  <m:den>
                                    <m:r>
                                      <a:rPr>
                                        <a:latin typeface="Cambria Math" panose="02040503050406030204" pitchFamily="18" charset="0"/>
                                      </a:rPr>
                                      <m:t>6</m:t>
                                    </m:r>
                                  </m:den>
                                </m:f>
                              </m:e>
                            </m:d>
                          </m:e>
                        </m:func>
                      </m:e>
                    </m:d>
                  </m:oMath>
                </a14:m>
                <a:r>
                  <a:rPr sz="2800"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Magnitude of a Complex Number</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381000" y="1082078"/>
                <a:ext cx="8382000" cy="4914276"/>
              </a:xfrm>
            </p:spPr>
            <p:txBody>
              <a:bodyPr>
                <a:normAutofit/>
              </a:bodyPr>
              <a:lstStyle/>
              <a:p>
                <a:pPr algn="ctr">
                  <a:defRPr sz="2800" b="1"/>
                </a:pPr>
                <a:r>
                  <a:rPr dirty="0"/>
                  <a:t>Definition</a:t>
                </a:r>
              </a:p>
              <a:p>
                <a:pPr>
                  <a:defRPr sz="2800"/>
                </a:pPr>
                <a:r>
                  <a:rPr sz="2800" dirty="0"/>
                  <a:t>We say the </a:t>
                </a:r>
                <a:r>
                  <a:rPr sz="2800" b="1" dirty="0"/>
                  <a:t>magnitude</a:t>
                </a:r>
                <a:r>
                  <a:rPr sz="2800" dirty="0"/>
                  <a:t> of a complex number </a:t>
                </a:r>
                <a14:m>
                  <m:oMath xmlns:m="http://schemas.openxmlformats.org/officeDocument/2006/math">
                    <m:r>
                      <a:rPr>
                        <a:latin typeface="Cambria Math" panose="02040503050406030204" pitchFamily="18" charset="0"/>
                      </a:rPr>
                      <m:t>𝑧</m:t>
                    </m:r>
                    <m:r>
                      <a:rPr>
                        <a:latin typeface="Cambria Math" panose="02040503050406030204" pitchFamily="18" charset="0"/>
                      </a:rPr>
                      <m:t>=</m:t>
                    </m:r>
                    <m:r>
                      <a:rPr>
                        <a:latin typeface="Cambria Math" panose="02040503050406030204" pitchFamily="18" charset="0"/>
                      </a:rPr>
                      <m:t>𝑎</m:t>
                    </m:r>
                    <m:r>
                      <a:rPr>
                        <a:latin typeface="Cambria Math" panose="02040503050406030204" pitchFamily="18" charset="0"/>
                      </a:rPr>
                      <m:t>+</m:t>
                    </m:r>
                    <m:r>
                      <a:rPr>
                        <a:latin typeface="Cambria Math" panose="02040503050406030204" pitchFamily="18" charset="0"/>
                      </a:rPr>
                      <m:t>𝑏𝑖</m:t>
                    </m:r>
                  </m:oMath>
                </a14:m>
                <a:r>
                  <a:rPr sz="2800" dirty="0"/>
                  <a:t>, also known as the </a:t>
                </a:r>
                <a:r>
                  <a:rPr sz="2800" b="1" dirty="0"/>
                  <a:t>modulus</a:t>
                </a:r>
                <a:r>
                  <a:rPr sz="2800" dirty="0"/>
                  <a:t> or </a:t>
                </a:r>
                <a:r>
                  <a:rPr sz="2800" b="1" dirty="0"/>
                  <a:t>absolute value</a:t>
                </a:r>
                <a:r>
                  <a:rPr sz="2800" dirty="0"/>
                  <a:t> of </a:t>
                </a:r>
                <a14:m>
                  <m:oMath xmlns:m="http://schemas.openxmlformats.org/officeDocument/2006/math">
                    <m:r>
                      <a:rPr>
                        <a:latin typeface="Cambria Math" panose="02040503050406030204" pitchFamily="18" charset="0"/>
                      </a:rPr>
                      <m:t>𝑧</m:t>
                    </m:r>
                  </m:oMath>
                </a14:m>
                <a:r>
                  <a:rPr sz="2800" dirty="0"/>
                  <a:t>,</a:t>
                </a:r>
                <a:r>
                  <a:rPr lang="en-US" sz="2800" dirty="0"/>
                  <a:t> </a:t>
                </a:r>
                <a:r>
                  <a:rPr sz="2800" dirty="0"/>
                  <a:t>is the real number</a:t>
                </a:r>
              </a:p>
              <a:p>
                <a:pPr algn="ctr">
                  <a:defRPr sz="2800"/>
                </a:pPr>
                <a14:m>
                  <m:oMath xmlns:m="http://schemas.openxmlformats.org/officeDocument/2006/math">
                    <m:d>
                      <m:dPr>
                        <m:begChr m:val="|"/>
                        <m:endChr m:val="|"/>
                        <m:ctrlPr>
                          <a:rPr i="1">
                            <a:latin typeface="Cambria Math" panose="02040503050406030204" pitchFamily="18" charset="0"/>
                          </a:rPr>
                        </m:ctrlPr>
                      </m:dPr>
                      <m:e>
                        <m:r>
                          <a:rPr>
                            <a:latin typeface="Cambria Math" panose="02040503050406030204" pitchFamily="18" charset="0"/>
                          </a:rPr>
                          <m:t>𝑧</m:t>
                        </m:r>
                      </m:e>
                    </m:d>
                    <m:r>
                      <a:rPr>
                        <a:latin typeface="Cambria Math" panose="02040503050406030204" pitchFamily="18" charset="0"/>
                      </a:rPr>
                      <m:t>=</m:t>
                    </m:r>
                    <m:rad>
                      <m:radPr>
                        <m:degHide m:val="on"/>
                        <m:ctrlPr>
                          <a:rPr i="1">
                            <a:latin typeface="Cambria Math" panose="02040503050406030204" pitchFamily="18" charset="0"/>
                          </a:rPr>
                        </m:ctrlPr>
                      </m:radPr>
                      <m:deg/>
                      <m:e>
                        <m:sSup>
                          <m:sSupPr>
                            <m:ctrlPr>
                              <a:rPr i="1">
                                <a:latin typeface="Cambria Math" panose="02040503050406030204" pitchFamily="18" charset="0"/>
                              </a:rPr>
                            </m:ctrlPr>
                          </m:sSupPr>
                          <m:e>
                            <m:r>
                              <a:rPr>
                                <a:latin typeface="Cambria Math" panose="02040503050406030204" pitchFamily="18" charset="0"/>
                              </a:rPr>
                              <m:t>𝑎</m:t>
                            </m:r>
                          </m:e>
                          <m:sup>
                            <m:r>
                              <a:rPr>
                                <a:latin typeface="Cambria Math" panose="02040503050406030204" pitchFamily="18" charset="0"/>
                              </a:rPr>
                              <m:t>2</m:t>
                            </m:r>
                          </m:sup>
                        </m:sSup>
                        <m:r>
                          <a:rPr>
                            <a:latin typeface="Cambria Math" panose="02040503050406030204" pitchFamily="18" charset="0"/>
                          </a:rPr>
                          <m:t>+</m:t>
                        </m:r>
                        <m:sSup>
                          <m:sSupPr>
                            <m:ctrlPr>
                              <a:rPr i="1">
                                <a:latin typeface="Cambria Math" panose="02040503050406030204" pitchFamily="18" charset="0"/>
                              </a:rPr>
                            </m:ctrlPr>
                          </m:sSupPr>
                          <m:e>
                            <m:r>
                              <a:rPr>
                                <a:latin typeface="Cambria Math" panose="02040503050406030204" pitchFamily="18" charset="0"/>
                              </a:rPr>
                              <m:t>𝑏</m:t>
                            </m:r>
                          </m:e>
                          <m:sup>
                            <m:r>
                              <a:rPr>
                                <a:latin typeface="Cambria Math" panose="02040503050406030204" pitchFamily="18" charset="0"/>
                              </a:rPr>
                              <m:t>2</m:t>
                            </m:r>
                          </m:sup>
                        </m:sSup>
                      </m:e>
                    </m:rad>
                  </m:oMath>
                </a14:m>
                <a:r>
                  <a:rPr sz="2800" dirty="0"/>
                  <a:t>,</a:t>
                </a:r>
              </a:p>
              <a:p>
                <a:pPr>
                  <a:defRPr sz="2800"/>
                </a:pPr>
                <a:r>
                  <a:rPr sz="2800" dirty="0"/>
                  <a:t>and we use </a:t>
                </a:r>
                <a14:m>
                  <m:oMath xmlns:m="http://schemas.openxmlformats.org/officeDocument/2006/math">
                    <m:d>
                      <m:dPr>
                        <m:begChr m:val="|"/>
                        <m:endChr m:val="|"/>
                        <m:ctrlPr>
                          <a:rPr i="1">
                            <a:latin typeface="Cambria Math" panose="02040503050406030204" pitchFamily="18" charset="0"/>
                          </a:rPr>
                        </m:ctrlPr>
                      </m:dPr>
                      <m:e>
                        <m:r>
                          <a:rPr>
                            <a:latin typeface="Cambria Math" panose="02040503050406030204" pitchFamily="18" charset="0"/>
                          </a:rPr>
                          <m:t>𝑧</m:t>
                        </m:r>
                      </m:e>
                    </m:d>
                  </m:oMath>
                </a14:m>
                <a:r>
                  <a:rPr sz="2800" dirty="0"/>
                  <a:t> to denote this nonnegative quantity.</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381000" y="1082078"/>
                <a:ext cx="8382000" cy="4914276"/>
              </a:xfrm>
              <a:blipFill>
                <a:blip r:embed="rId2"/>
                <a:stretch>
                  <a:fillRect l="-1377" t="-986" r="-1812"/>
                </a:stretch>
              </a:blipFill>
            </p:spPr>
            <p:txBody>
              <a:bodyPr/>
              <a:lstStyle/>
              <a:p>
                <a:r>
                  <a:rPr lang="en-US">
                    <a:noFill/>
                  </a:rPr>
                  <a:t> </a:t>
                </a:r>
              </a:p>
            </p:txBody>
          </p:sp>
        </mc:Fallback>
      </mc:AlternateContent>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Roots of Complex Numbers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lgn="ctr">
                  <a:defRPr sz="2800" b="1"/>
                </a:pPr>
                <a:r>
                  <a:rPr lang="en-US" dirty="0"/>
                  <a:t>Formula</a:t>
                </a:r>
                <a:endParaRPr dirty="0"/>
              </a:p>
              <a:p>
                <a:pPr>
                  <a:defRPr sz="2800"/>
                </a:pPr>
                <a:r>
                  <a:rPr sz="2800" dirty="0"/>
                  <a:t>Given the nonzero complex number </a:t>
                </a:r>
                <a:br>
                  <a:rPr lang="en-US" sz="2800" dirty="0"/>
                </a:br>
                <a14:m>
                  <m:oMath xmlns:m="http://schemas.openxmlformats.org/officeDocument/2006/math">
                    <m:r>
                      <a:rPr>
                        <a:latin typeface="Cambria Math" panose="02040503050406030204" pitchFamily="18" charset="0"/>
                      </a:rPr>
                      <m:t>𝑧</m:t>
                    </m:r>
                    <m:r>
                      <a:rPr>
                        <a:latin typeface="Cambria Math" panose="02040503050406030204" pitchFamily="18" charset="0"/>
                      </a:rPr>
                      <m:t>=</m:t>
                    </m:r>
                    <m:d>
                      <m:dPr>
                        <m:begChr m:val="|"/>
                        <m:endChr m:val="|"/>
                        <m:ctrlPr>
                          <a:rPr i="1">
                            <a:latin typeface="Cambria Math" panose="02040503050406030204" pitchFamily="18" charset="0"/>
                          </a:rPr>
                        </m:ctrlPr>
                      </m:dPr>
                      <m:e>
                        <m:r>
                          <a:rPr>
                            <a:latin typeface="Cambria Math" panose="02040503050406030204" pitchFamily="18" charset="0"/>
                          </a:rPr>
                          <m:t>𝑧</m:t>
                        </m:r>
                      </m:e>
                    </m:d>
                    <m:d>
                      <m:dPr>
                        <m:ctrlPr>
                          <a:rPr i="1">
                            <a:latin typeface="Cambria Math" panose="02040503050406030204" pitchFamily="18" charset="0"/>
                          </a:rPr>
                        </m:ctrlPr>
                      </m:dPr>
                      <m:e>
                        <m:func>
                          <m:funcPr>
                            <m:ctrlPr>
                              <a:rPr i="1">
                                <a:latin typeface="Cambria Math" panose="02040503050406030204" pitchFamily="18" charset="0"/>
                              </a:rPr>
                            </m:ctrlPr>
                          </m:funcPr>
                          <m:fName>
                            <m:r>
                              <m:rPr>
                                <m:sty m:val="p"/>
                              </m:rPr>
                              <a:rPr>
                                <a:latin typeface="Cambria Math" panose="02040503050406030204" pitchFamily="18" charset="0"/>
                              </a:rPr>
                              <m:t>cos</m:t>
                            </m:r>
                          </m:fName>
                          <m:e>
                            <m:r>
                              <a:rPr>
                                <a:latin typeface="Cambria Math" panose="02040503050406030204" pitchFamily="18" charset="0"/>
                              </a:rPr>
                              <m:t>𝜃</m:t>
                            </m:r>
                          </m:e>
                        </m:func>
                        <m:r>
                          <a:rPr>
                            <a:latin typeface="Cambria Math" panose="02040503050406030204" pitchFamily="18" charset="0"/>
                          </a:rPr>
                          <m:t>+</m:t>
                        </m:r>
                        <m:r>
                          <a:rPr>
                            <a:latin typeface="Cambria Math" panose="02040503050406030204" pitchFamily="18" charset="0"/>
                          </a:rPr>
                          <m:t>𝑖</m:t>
                        </m:r>
                        <m:func>
                          <m:funcPr>
                            <m:ctrlPr>
                              <a:rPr i="1">
                                <a:latin typeface="Cambria Math" panose="02040503050406030204" pitchFamily="18" charset="0"/>
                              </a:rPr>
                            </m:ctrlPr>
                          </m:funcPr>
                          <m:fName>
                            <m:r>
                              <m:rPr>
                                <m:sty m:val="p"/>
                              </m:rPr>
                              <a:rPr>
                                <a:latin typeface="Cambria Math" panose="02040503050406030204" pitchFamily="18" charset="0"/>
                              </a:rPr>
                              <m:t>sin</m:t>
                            </m:r>
                          </m:fName>
                          <m:e>
                            <m:r>
                              <a:rPr>
                                <a:latin typeface="Cambria Math" panose="02040503050406030204" pitchFamily="18" charset="0"/>
                              </a:rPr>
                              <m:t>𝜃</m:t>
                            </m:r>
                          </m:e>
                        </m:func>
                      </m:e>
                    </m:d>
                  </m:oMath>
                </a14:m>
                <a:r>
                  <a:rPr sz="2800" dirty="0"/>
                  <a:t> and the positive integer </a:t>
                </a:r>
                <a14:m>
                  <m:oMath xmlns:m="http://schemas.openxmlformats.org/officeDocument/2006/math">
                    <m:r>
                      <a:rPr>
                        <a:latin typeface="Cambria Math" panose="02040503050406030204" pitchFamily="18" charset="0"/>
                      </a:rPr>
                      <m:t>𝑛</m:t>
                    </m:r>
                  </m:oMath>
                </a14:m>
                <a:r>
                  <a:rPr sz="2800" dirty="0"/>
                  <a:t>,</a:t>
                </a:r>
                <a:endParaRPr lang="en-US" sz="2800" dirty="0"/>
              </a:p>
              <a:p>
                <a:pPr algn="ctr">
                  <a:lnSpc>
                    <a:spcPct val="150000"/>
                  </a:lnSpc>
                  <a:defRPr sz="2800"/>
                </a:pPr>
                <a14:m>
                  <m:oMathPara xmlns:m="http://schemas.openxmlformats.org/officeDocument/2006/math">
                    <m:oMathParaPr>
                      <m:jc m:val="centerGroup"/>
                    </m:oMathParaPr>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𝑤</m:t>
                          </m:r>
                        </m:e>
                        <m:sub>
                          <m:r>
                            <a:rPr>
                              <a:latin typeface="Cambria Math" panose="02040503050406030204" pitchFamily="18" charset="0"/>
                            </a:rPr>
                            <m:t>𝑘</m:t>
                          </m:r>
                        </m:sub>
                      </m:sSub>
                      <m:r>
                        <a:rPr>
                          <a:latin typeface="Cambria Math" panose="02040503050406030204" pitchFamily="18" charset="0"/>
                        </a:rPr>
                        <m:t>=</m:t>
                      </m:r>
                      <m:sSup>
                        <m:sSupPr>
                          <m:ctrlPr>
                            <a:rPr i="1">
                              <a:latin typeface="Cambria Math" panose="02040503050406030204" pitchFamily="18" charset="0"/>
                            </a:rPr>
                          </m:ctrlPr>
                        </m:sSupPr>
                        <m:e>
                          <m:d>
                            <m:dPr>
                              <m:begChr m:val="|"/>
                              <m:endChr m:val="|"/>
                              <m:ctrlPr>
                                <a:rPr i="1">
                                  <a:latin typeface="Cambria Math" panose="02040503050406030204" pitchFamily="18" charset="0"/>
                                </a:rPr>
                              </m:ctrlPr>
                            </m:dPr>
                            <m:e>
                              <m:r>
                                <a:rPr>
                                  <a:latin typeface="Cambria Math" panose="02040503050406030204" pitchFamily="18" charset="0"/>
                                </a:rPr>
                                <m:t>𝑧</m:t>
                              </m:r>
                            </m:e>
                          </m:d>
                        </m:e>
                        <m:sup>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𝑛</m:t>
                              </m:r>
                            </m:den>
                          </m:f>
                        </m:sup>
                      </m:sSup>
                      <m:d>
                        <m:dPr>
                          <m:begChr m:val="["/>
                          <m:endChr m:val="]"/>
                          <m:ctrlPr>
                            <a:rPr i="1">
                              <a:latin typeface="Cambria Math" panose="02040503050406030204" pitchFamily="18" charset="0"/>
                            </a:rPr>
                          </m:ctrlPr>
                        </m:dPr>
                        <m:e>
                          <m:func>
                            <m:funcPr>
                              <m:ctrlPr>
                                <a:rPr i="1">
                                  <a:latin typeface="Cambria Math" panose="02040503050406030204" pitchFamily="18" charset="0"/>
                                </a:rPr>
                              </m:ctrlPr>
                            </m:funcPr>
                            <m:fName>
                              <m:r>
                                <m:rPr>
                                  <m:sty m:val="p"/>
                                </m:rPr>
                                <a:rPr>
                                  <a:latin typeface="Cambria Math" panose="02040503050406030204" pitchFamily="18" charset="0"/>
                                </a:rPr>
                                <m:t>cos</m:t>
                              </m:r>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𝜃</m:t>
                                      </m:r>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𝑘</m:t>
                                      </m:r>
                                      <m:r>
                                        <a:rPr>
                                          <a:latin typeface="Cambria Math" panose="02040503050406030204" pitchFamily="18" charset="0"/>
                                        </a:rPr>
                                        <m:t>𝜋</m:t>
                                      </m:r>
                                    </m:num>
                                    <m:den>
                                      <m:r>
                                        <a:rPr>
                                          <a:latin typeface="Cambria Math" panose="02040503050406030204" pitchFamily="18" charset="0"/>
                                        </a:rPr>
                                        <m:t>𝑛</m:t>
                                      </m:r>
                                    </m:den>
                                  </m:f>
                                </m:e>
                              </m:d>
                            </m:e>
                          </m:func>
                          <m:r>
                            <a:rPr>
                              <a:latin typeface="Cambria Math" panose="02040503050406030204" pitchFamily="18" charset="0"/>
                            </a:rPr>
                            <m:t>+</m:t>
                          </m:r>
                          <m:r>
                            <a:rPr>
                              <a:latin typeface="Cambria Math" panose="02040503050406030204" pitchFamily="18" charset="0"/>
                            </a:rPr>
                            <m:t>𝑖</m:t>
                          </m:r>
                          <m:func>
                            <m:funcPr>
                              <m:ctrlPr>
                                <a:rPr i="1">
                                  <a:latin typeface="Cambria Math" panose="02040503050406030204" pitchFamily="18" charset="0"/>
                                </a:rPr>
                              </m:ctrlPr>
                            </m:funcPr>
                            <m:fName>
                              <m:r>
                                <m:rPr>
                                  <m:sty m:val="p"/>
                                </m:rPr>
                                <a:rPr>
                                  <a:latin typeface="Cambria Math" panose="02040503050406030204" pitchFamily="18" charset="0"/>
                                </a:rPr>
                                <m:t>sin</m:t>
                              </m:r>
                            </m:fName>
                            <m:e>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𝜃</m:t>
                                      </m:r>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𝑘</m:t>
                                      </m:r>
                                      <m:r>
                                        <a:rPr>
                                          <a:latin typeface="Cambria Math" panose="02040503050406030204" pitchFamily="18" charset="0"/>
                                        </a:rPr>
                                        <m:t>𝜋</m:t>
                                      </m:r>
                                    </m:num>
                                    <m:den>
                                      <m:r>
                                        <a:rPr>
                                          <a:latin typeface="Cambria Math" panose="02040503050406030204" pitchFamily="18" charset="0"/>
                                        </a:rPr>
                                        <m:t>𝑛</m:t>
                                      </m:r>
                                    </m:den>
                                  </m:f>
                                </m:e>
                              </m:d>
                            </m:e>
                          </m:func>
                        </m:e>
                      </m:d>
                    </m:oMath>
                  </m:oMathPara>
                </a14:m>
                <a:endParaRPr sz="2800" dirty="0"/>
              </a:p>
              <a:p>
                <a:pPr>
                  <a:defRPr sz="2800"/>
                </a:pPr>
                <a:r>
                  <a:rPr sz="2800" dirty="0"/>
                  <a:t>defines </a:t>
                </a:r>
                <a14:m>
                  <m:oMath xmlns:m="http://schemas.openxmlformats.org/officeDocument/2006/math">
                    <m:r>
                      <a:rPr>
                        <a:latin typeface="Cambria Math" panose="02040503050406030204" pitchFamily="18" charset="0"/>
                      </a:rPr>
                      <m:t>𝑛</m:t>
                    </m:r>
                  </m:oMath>
                </a14:m>
                <a:r>
                  <a:rPr sz="2800" dirty="0"/>
                  <a:t> distinct </a:t>
                </a:r>
                <a14:m>
                  <m:oMath xmlns:m="http://schemas.openxmlformats.org/officeDocument/2006/math">
                    <m:r>
                      <a:rPr>
                        <a:latin typeface="Cambria Math" panose="02040503050406030204" pitchFamily="18" charset="0"/>
                      </a:rPr>
                      <m:t>𝑛</m:t>
                    </m:r>
                  </m:oMath>
                </a14:m>
                <a:r>
                  <a:rPr sz="2800" baseline="30000" dirty="0" err="1"/>
                  <a:t>th</a:t>
                </a:r>
                <a:r>
                  <a:rPr sz="2800" dirty="0"/>
                  <a:t> roots of </a:t>
                </a:r>
                <a14:m>
                  <m:oMath xmlns:m="http://schemas.openxmlformats.org/officeDocument/2006/math">
                    <m:r>
                      <a:rPr>
                        <a:latin typeface="Cambria Math" panose="02040503050406030204" pitchFamily="18" charset="0"/>
                      </a:rPr>
                      <m:t>𝑧</m:t>
                    </m:r>
                  </m:oMath>
                </a14:m>
                <a:r>
                  <a:rPr sz="2800" dirty="0"/>
                  <a:t> for </a:t>
                </a:r>
                <a14:m>
                  <m:oMath xmlns:m="http://schemas.openxmlformats.org/officeDocument/2006/math">
                    <m:r>
                      <a:rPr>
                        <a:latin typeface="Cambria Math" panose="02040503050406030204" pitchFamily="18" charset="0"/>
                      </a:rPr>
                      <m:t>𝑘</m:t>
                    </m:r>
                    <m:r>
                      <a:rPr>
                        <a:latin typeface="Cambria Math" panose="02040503050406030204" pitchFamily="18" charset="0"/>
                      </a:rPr>
                      <m:t>=</m:t>
                    </m:r>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1</m:t>
                    </m:r>
                  </m:oMath>
                </a14:m>
                <a:r>
                  <a:rPr sz="2800" dirty="0"/>
                  <a:t>. Alternatively,</a:t>
                </a:r>
              </a:p>
              <a:p>
                <a:pPr algn="ctr">
                  <a:defRPr sz="2800"/>
                </a:pP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𝑤</m:t>
                        </m:r>
                      </m:e>
                      <m:sub>
                        <m:r>
                          <a:rPr>
                            <a:latin typeface="Cambria Math" panose="02040503050406030204" pitchFamily="18" charset="0"/>
                          </a:rPr>
                          <m:t>𝑘</m:t>
                        </m:r>
                      </m:sub>
                    </m:sSub>
                    <m:r>
                      <a:rPr>
                        <a:latin typeface="Cambria Math" panose="02040503050406030204" pitchFamily="18" charset="0"/>
                      </a:rPr>
                      <m:t>=</m:t>
                    </m:r>
                    <m:sSup>
                      <m:sSupPr>
                        <m:ctrlPr>
                          <a:rPr i="1">
                            <a:latin typeface="Cambria Math" panose="02040503050406030204" pitchFamily="18" charset="0"/>
                          </a:rPr>
                        </m:ctrlPr>
                      </m:sSupPr>
                      <m:e>
                        <m:d>
                          <m:dPr>
                            <m:begChr m:val="|"/>
                            <m:endChr m:val="|"/>
                            <m:ctrlPr>
                              <a:rPr i="1">
                                <a:latin typeface="Cambria Math" panose="02040503050406030204" pitchFamily="18" charset="0"/>
                              </a:rPr>
                            </m:ctrlPr>
                          </m:dPr>
                          <m:e>
                            <m:r>
                              <a:rPr>
                                <a:latin typeface="Cambria Math" panose="02040503050406030204" pitchFamily="18" charset="0"/>
                              </a:rPr>
                              <m:t>𝑧</m:t>
                            </m:r>
                          </m:e>
                        </m:d>
                      </m:e>
                      <m:sup>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𝑛</m:t>
                            </m:r>
                          </m:den>
                        </m:f>
                      </m:sup>
                    </m:sSup>
                    <m:sSup>
                      <m:sSupPr>
                        <m:ctrlPr>
                          <a:rPr i="1">
                            <a:latin typeface="Cambria Math" panose="02040503050406030204" pitchFamily="18" charset="0"/>
                          </a:rPr>
                        </m:ctrlPr>
                      </m:sSupPr>
                      <m:e>
                        <m:r>
                          <a:rPr>
                            <a:latin typeface="Cambria Math" panose="02040503050406030204" pitchFamily="18" charset="0"/>
                          </a:rPr>
                          <m:t>𝑒</m:t>
                        </m:r>
                      </m:e>
                      <m:sup>
                        <m:r>
                          <a:rPr>
                            <a:latin typeface="Cambria Math" panose="02040503050406030204" pitchFamily="18" charset="0"/>
                          </a:rPr>
                          <m:t>𝑖</m:t>
                        </m:r>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𝜃</m:t>
                                </m:r>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𝑘</m:t>
                                </m:r>
                                <m:r>
                                  <a:rPr>
                                    <a:latin typeface="Cambria Math" panose="02040503050406030204" pitchFamily="18" charset="0"/>
                                  </a:rPr>
                                  <m:t>𝜋</m:t>
                                </m:r>
                              </m:num>
                              <m:den>
                                <m:r>
                                  <a:rPr>
                                    <a:latin typeface="Cambria Math" panose="02040503050406030204" pitchFamily="18" charset="0"/>
                                  </a:rPr>
                                  <m:t>𝑛</m:t>
                                </m:r>
                              </m:den>
                            </m:f>
                          </m:e>
                        </m:d>
                      </m:sup>
                    </m:sSup>
                  </m:oMath>
                </a14:m>
                <a:r>
                  <a:rPr sz="2800" dirty="0"/>
                  <a:t>.</a:t>
                </a:r>
              </a:p>
              <a:p>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86"/>
                </a:stretch>
              </a:blipFill>
            </p:spPr>
            <p:txBody>
              <a:bodyPr/>
              <a:lstStyle/>
              <a:p>
                <a:r>
                  <a:rPr lang="en-US">
                    <a:noFill/>
                  </a:rPr>
                  <a:t> </a:t>
                </a:r>
              </a:p>
            </p:txBody>
          </p:sp>
        </mc:Fallback>
      </mc:AlternateContent>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9: Finding Roots of Complex Numbers</a:t>
            </a:r>
          </a:p>
        </p:txBody>
      </p:sp>
      <p:sp>
        <p:nvSpPr>
          <p:cNvPr id="3" name="Text Placeholder 2"/>
          <p:cNvSpPr>
            <a:spLocks noGrp="1"/>
          </p:cNvSpPr>
          <p:nvPr>
            <p:ph type="body" sz="quarter" idx="10"/>
          </p:nvPr>
        </p:nvSpPr>
        <p:spPr/>
        <p:txBody>
          <a:bodyPr>
            <a:normAutofit/>
          </a:bodyPr>
          <a:lstStyle/>
          <a:p>
            <a:r>
              <a:rPr sz="2800"/>
              <a:t>Find all the fifth roots of </a:t>
            </a:r>
            <a:r>
              <a:rPr sz="2800">
                <a:latin typeface="Cambria Math"/>
              </a:rPr>
              <a:t>1</a:t>
            </a:r>
            <a:r>
              <a:rPr sz="2800"/>
              <a:t>, and graph their locations in the complex plane.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9: Finding Roots of Complex Numbers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a:xfrm>
                <a:off x="457200" y="1029287"/>
                <a:ext cx="8305800" cy="4967067"/>
              </a:xfrm>
            </p:spPr>
            <p:txBody>
              <a:bodyPr>
                <a:normAutofit lnSpcReduction="10000"/>
              </a:bodyPr>
              <a:lstStyle/>
              <a:p>
                <a:r>
                  <a:rPr sz="2800" b="1" dirty="0"/>
                  <a:t>Solution</a:t>
                </a:r>
              </a:p>
              <a:p>
                <a:pPr>
                  <a:defRPr sz="2800"/>
                </a:pPr>
                <a:r>
                  <a:rPr sz="2800" dirty="0"/>
                  <a:t>The easiest way to describe the five fifth roots uses the Euler formulation. Since </a:t>
                </a:r>
                <a:r>
                  <a:rPr sz="2800" dirty="0">
                    <a:latin typeface="Cambria Math"/>
                  </a:rPr>
                  <a:t>1</a:t>
                </a:r>
                <a:r>
                  <a:rPr sz="2800" dirty="0"/>
                  <a:t> can be written as </a:t>
                </a:r>
                <a14:m>
                  <m:oMath xmlns:m="http://schemas.openxmlformats.org/officeDocument/2006/math">
                    <m:sSup>
                      <m:sSupPr>
                        <m:ctrlPr>
                          <a:rPr i="1">
                            <a:latin typeface="Cambria Math" panose="02040503050406030204" pitchFamily="18" charset="0"/>
                          </a:rPr>
                        </m:ctrlPr>
                      </m:sSupPr>
                      <m:e>
                        <m:r>
                          <a:rPr>
                            <a:latin typeface="Cambria Math" panose="02040503050406030204" pitchFamily="18" charset="0"/>
                          </a:rPr>
                          <m:t>𝑒</m:t>
                        </m:r>
                      </m:e>
                      <m:sup>
                        <m:r>
                          <a:rPr>
                            <a:latin typeface="Cambria Math" panose="02040503050406030204" pitchFamily="18" charset="0"/>
                          </a:rPr>
                          <m:t>0</m:t>
                        </m:r>
                        <m:r>
                          <a:rPr>
                            <a:latin typeface="Cambria Math" panose="02040503050406030204" pitchFamily="18" charset="0"/>
                          </a:rPr>
                          <m:t>𝑖</m:t>
                        </m:r>
                      </m:sup>
                    </m:sSup>
                  </m:oMath>
                </a14:m>
                <a:r>
                  <a:rPr sz="2800" dirty="0"/>
                  <a:t> we know </a:t>
                </a:r>
                <a14:m>
                  <m:oMath xmlns:m="http://schemas.openxmlformats.org/officeDocument/2006/math">
                    <m:r>
                      <a:rPr>
                        <a:latin typeface="Cambria Math" panose="02040503050406030204" pitchFamily="18" charset="0"/>
                      </a:rPr>
                      <m:t>𝜃</m:t>
                    </m:r>
                    <m:r>
                      <a:rPr>
                        <a:latin typeface="Cambria Math" panose="02040503050406030204" pitchFamily="18" charset="0"/>
                      </a:rPr>
                      <m:t>=</m:t>
                    </m:r>
                    <m:r>
                      <a:rPr>
                        <a:latin typeface="Cambria Math" panose="02040503050406030204" pitchFamily="18" charset="0"/>
                      </a:rPr>
                      <m:t>0</m:t>
                    </m:r>
                  </m:oMath>
                </a14:m>
                <a:r>
                  <a:rPr sz="2800" dirty="0"/>
                  <a:t>. Thus we have</a:t>
                </a:r>
              </a:p>
              <a:p>
                <a:pPr algn="ctr">
                  <a:lnSpc>
                    <a:spcPct val="150000"/>
                  </a:lnSpc>
                  <a:defRPr sz="2800"/>
                </a:pPr>
                <a14:m>
                  <m:oMathPara xmlns:m="http://schemas.openxmlformats.org/officeDocument/2006/math">
                    <m:oMathParaPr>
                      <m:jc m:val="centerGroup"/>
                    </m:oMathParaPr>
                    <m:oMath xmlns:m="http://schemas.openxmlformats.org/officeDocument/2006/math">
                      <m:d>
                        <m:dPr>
                          <m:begChr m:val="{"/>
                          <m:endChr m:val="}"/>
                          <m:ctrlPr>
                            <a:rPr i="1">
                              <a:latin typeface="Cambria Math" panose="02040503050406030204" pitchFamily="18" charset="0"/>
                            </a:rPr>
                          </m:ctrlPr>
                        </m:dPr>
                        <m:e>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1</m:t>
                                  </m:r>
                                </m:e>
                              </m:d>
                            </m:e>
                            <m:sup>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5</m:t>
                                  </m:r>
                                </m:den>
                              </m:f>
                            </m:sup>
                          </m:sSup>
                          <m:sSup>
                            <m:sSupPr>
                              <m:ctrlPr>
                                <a:rPr i="1">
                                  <a:latin typeface="Cambria Math" panose="02040503050406030204" pitchFamily="18" charset="0"/>
                                </a:rPr>
                              </m:ctrlPr>
                            </m:sSupPr>
                            <m:e>
                              <m:r>
                                <a:rPr>
                                  <a:latin typeface="Cambria Math" panose="02040503050406030204" pitchFamily="18" charset="0"/>
                                </a:rPr>
                                <m:t>𝑒</m:t>
                              </m:r>
                            </m:e>
                            <m:sup>
                              <m:r>
                                <a:rPr>
                                  <a:latin typeface="Cambria Math" panose="02040503050406030204" pitchFamily="18" charset="0"/>
                                </a:rPr>
                                <m:t>𝑖</m:t>
                              </m:r>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2</m:t>
                                      </m:r>
                                      <m:d>
                                        <m:dPr>
                                          <m:ctrlPr>
                                            <a:rPr i="1">
                                              <a:latin typeface="Cambria Math" panose="02040503050406030204" pitchFamily="18" charset="0"/>
                                            </a:rPr>
                                          </m:ctrlPr>
                                        </m:dPr>
                                        <m:e>
                                          <m:r>
                                            <a:rPr>
                                              <a:latin typeface="Cambria Math" panose="02040503050406030204" pitchFamily="18" charset="0"/>
                                            </a:rPr>
                                            <m:t>0</m:t>
                                          </m:r>
                                        </m:e>
                                      </m:d>
                                      <m:r>
                                        <a:rPr>
                                          <a:latin typeface="Cambria Math" panose="02040503050406030204" pitchFamily="18" charset="0"/>
                                        </a:rPr>
                                        <m:t>𝜋</m:t>
                                      </m:r>
                                    </m:num>
                                    <m:den>
                                      <m:r>
                                        <a:rPr>
                                          <a:latin typeface="Cambria Math" panose="02040503050406030204" pitchFamily="18" charset="0"/>
                                        </a:rPr>
                                        <m:t>5</m:t>
                                      </m:r>
                                    </m:den>
                                  </m:f>
                                </m:e>
                              </m:d>
                            </m:sup>
                          </m:sSup>
                          <m:r>
                            <m:rPr>
                              <m:nor/>
                            </m:rPr>
                            <a:rPr/>
                            <m:t>, </m:t>
                          </m:r>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1</m:t>
                                  </m:r>
                                </m:e>
                              </m:d>
                            </m:e>
                            <m:sup>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5</m:t>
                                  </m:r>
                                </m:den>
                              </m:f>
                            </m:sup>
                          </m:sSup>
                          <m:sSup>
                            <m:sSupPr>
                              <m:ctrlPr>
                                <a:rPr i="1">
                                  <a:latin typeface="Cambria Math" panose="02040503050406030204" pitchFamily="18" charset="0"/>
                                </a:rPr>
                              </m:ctrlPr>
                            </m:sSupPr>
                            <m:e>
                              <m:r>
                                <a:rPr>
                                  <a:latin typeface="Cambria Math" panose="02040503050406030204" pitchFamily="18" charset="0"/>
                                </a:rPr>
                                <m:t>𝑒</m:t>
                              </m:r>
                            </m:e>
                            <m:sup>
                              <m:r>
                                <a:rPr>
                                  <a:latin typeface="Cambria Math" panose="02040503050406030204" pitchFamily="18" charset="0"/>
                                </a:rPr>
                                <m:t>𝑖</m:t>
                              </m:r>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2</m:t>
                                      </m:r>
                                      <m:d>
                                        <m:dPr>
                                          <m:ctrlPr>
                                            <a:rPr i="1">
                                              <a:latin typeface="Cambria Math" panose="02040503050406030204" pitchFamily="18" charset="0"/>
                                            </a:rPr>
                                          </m:ctrlPr>
                                        </m:dPr>
                                        <m:e>
                                          <m:r>
                                            <a:rPr>
                                              <a:latin typeface="Cambria Math" panose="02040503050406030204" pitchFamily="18" charset="0"/>
                                            </a:rPr>
                                            <m:t>1</m:t>
                                          </m:r>
                                        </m:e>
                                      </m:d>
                                      <m:r>
                                        <a:rPr>
                                          <a:latin typeface="Cambria Math" panose="02040503050406030204" pitchFamily="18" charset="0"/>
                                        </a:rPr>
                                        <m:t>𝜋</m:t>
                                      </m:r>
                                    </m:num>
                                    <m:den>
                                      <m:r>
                                        <a:rPr>
                                          <a:latin typeface="Cambria Math" panose="02040503050406030204" pitchFamily="18" charset="0"/>
                                        </a:rPr>
                                        <m:t>5</m:t>
                                      </m:r>
                                    </m:den>
                                  </m:f>
                                </m:e>
                              </m:d>
                            </m:sup>
                          </m:sSup>
                          <m:r>
                            <m:rPr>
                              <m:nor/>
                            </m:rPr>
                            <a:rPr/>
                            <m:t>, </m:t>
                          </m:r>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1</m:t>
                                  </m:r>
                                </m:e>
                              </m:d>
                            </m:e>
                            <m:sup>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5</m:t>
                                  </m:r>
                                </m:den>
                              </m:f>
                            </m:sup>
                          </m:sSup>
                          <m:sSup>
                            <m:sSupPr>
                              <m:ctrlPr>
                                <a:rPr i="1">
                                  <a:latin typeface="Cambria Math" panose="02040503050406030204" pitchFamily="18" charset="0"/>
                                </a:rPr>
                              </m:ctrlPr>
                            </m:sSupPr>
                            <m:e>
                              <m:r>
                                <a:rPr>
                                  <a:latin typeface="Cambria Math" panose="02040503050406030204" pitchFamily="18" charset="0"/>
                                </a:rPr>
                                <m:t>𝑒</m:t>
                              </m:r>
                            </m:e>
                            <m:sup>
                              <m:r>
                                <a:rPr>
                                  <a:latin typeface="Cambria Math" panose="02040503050406030204" pitchFamily="18" charset="0"/>
                                </a:rPr>
                                <m:t>𝑖</m:t>
                              </m:r>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2</m:t>
                                      </m:r>
                                      <m:d>
                                        <m:dPr>
                                          <m:ctrlPr>
                                            <a:rPr i="1">
                                              <a:latin typeface="Cambria Math" panose="02040503050406030204" pitchFamily="18" charset="0"/>
                                            </a:rPr>
                                          </m:ctrlPr>
                                        </m:dPr>
                                        <m:e>
                                          <m:r>
                                            <a:rPr>
                                              <a:latin typeface="Cambria Math" panose="02040503050406030204" pitchFamily="18" charset="0"/>
                                            </a:rPr>
                                            <m:t>2</m:t>
                                          </m:r>
                                        </m:e>
                                      </m:d>
                                      <m:r>
                                        <a:rPr>
                                          <a:latin typeface="Cambria Math" panose="02040503050406030204" pitchFamily="18" charset="0"/>
                                        </a:rPr>
                                        <m:t>𝜋</m:t>
                                      </m:r>
                                    </m:num>
                                    <m:den>
                                      <m:r>
                                        <a:rPr>
                                          <a:latin typeface="Cambria Math" panose="02040503050406030204" pitchFamily="18" charset="0"/>
                                        </a:rPr>
                                        <m:t>5</m:t>
                                      </m:r>
                                    </m:den>
                                  </m:f>
                                </m:e>
                              </m:d>
                            </m:sup>
                          </m:sSup>
                          <m:r>
                            <m:rPr>
                              <m:nor/>
                            </m:rPr>
                            <a:rPr/>
                            <m:t>, </m:t>
                          </m:r>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1</m:t>
                                  </m:r>
                                </m:e>
                              </m:d>
                            </m:e>
                            <m:sup>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5</m:t>
                                  </m:r>
                                </m:den>
                              </m:f>
                            </m:sup>
                          </m:sSup>
                          <m:sSup>
                            <m:sSupPr>
                              <m:ctrlPr>
                                <a:rPr i="1">
                                  <a:latin typeface="Cambria Math" panose="02040503050406030204" pitchFamily="18" charset="0"/>
                                </a:rPr>
                              </m:ctrlPr>
                            </m:sSupPr>
                            <m:e>
                              <m:r>
                                <a:rPr>
                                  <a:latin typeface="Cambria Math" panose="02040503050406030204" pitchFamily="18" charset="0"/>
                                </a:rPr>
                                <m:t>𝑒</m:t>
                              </m:r>
                            </m:e>
                            <m:sup>
                              <m:r>
                                <a:rPr>
                                  <a:latin typeface="Cambria Math" panose="02040503050406030204" pitchFamily="18" charset="0"/>
                                </a:rPr>
                                <m:t>𝑖</m:t>
                              </m:r>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2</m:t>
                                      </m:r>
                                      <m:d>
                                        <m:dPr>
                                          <m:ctrlPr>
                                            <a:rPr i="1">
                                              <a:latin typeface="Cambria Math" panose="02040503050406030204" pitchFamily="18" charset="0"/>
                                            </a:rPr>
                                          </m:ctrlPr>
                                        </m:dPr>
                                        <m:e>
                                          <m:r>
                                            <a:rPr>
                                              <a:latin typeface="Cambria Math" panose="02040503050406030204" pitchFamily="18" charset="0"/>
                                            </a:rPr>
                                            <m:t>3</m:t>
                                          </m:r>
                                        </m:e>
                                      </m:d>
                                      <m:r>
                                        <a:rPr>
                                          <a:latin typeface="Cambria Math" panose="02040503050406030204" pitchFamily="18" charset="0"/>
                                        </a:rPr>
                                        <m:t>𝜋</m:t>
                                      </m:r>
                                    </m:num>
                                    <m:den>
                                      <m:r>
                                        <a:rPr>
                                          <a:latin typeface="Cambria Math" panose="02040503050406030204" pitchFamily="18" charset="0"/>
                                        </a:rPr>
                                        <m:t>5</m:t>
                                      </m:r>
                                    </m:den>
                                  </m:f>
                                </m:e>
                              </m:d>
                            </m:sup>
                          </m:sSup>
                          <m:r>
                            <m:rPr>
                              <m:nor/>
                            </m:rPr>
                            <a:rPr/>
                            <m:t>, </m:t>
                          </m:r>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1</m:t>
                                  </m:r>
                                </m:e>
                              </m:d>
                            </m:e>
                            <m:sup>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5</m:t>
                                  </m:r>
                                </m:den>
                              </m:f>
                            </m:sup>
                          </m:sSup>
                          <m:sSup>
                            <m:sSupPr>
                              <m:ctrlPr>
                                <a:rPr i="1">
                                  <a:latin typeface="Cambria Math" panose="02040503050406030204" pitchFamily="18" charset="0"/>
                                </a:rPr>
                              </m:ctrlPr>
                            </m:sSupPr>
                            <m:e>
                              <m:r>
                                <a:rPr>
                                  <a:latin typeface="Cambria Math" panose="02040503050406030204" pitchFamily="18" charset="0"/>
                                </a:rPr>
                                <m:t>𝑒</m:t>
                              </m:r>
                            </m:e>
                            <m:sup>
                              <m:r>
                                <a:rPr>
                                  <a:latin typeface="Cambria Math" panose="02040503050406030204" pitchFamily="18" charset="0"/>
                                </a:rPr>
                                <m:t>𝑖</m:t>
                              </m:r>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0</m:t>
                                      </m:r>
                                      <m:r>
                                        <a:rPr>
                                          <a:latin typeface="Cambria Math" panose="02040503050406030204" pitchFamily="18" charset="0"/>
                                        </a:rPr>
                                        <m:t>+</m:t>
                                      </m:r>
                                      <m:r>
                                        <a:rPr>
                                          <a:latin typeface="Cambria Math" panose="02040503050406030204" pitchFamily="18" charset="0"/>
                                        </a:rPr>
                                        <m:t>2</m:t>
                                      </m:r>
                                      <m:d>
                                        <m:dPr>
                                          <m:ctrlPr>
                                            <a:rPr i="1">
                                              <a:latin typeface="Cambria Math" panose="02040503050406030204" pitchFamily="18" charset="0"/>
                                            </a:rPr>
                                          </m:ctrlPr>
                                        </m:dPr>
                                        <m:e>
                                          <m:r>
                                            <a:rPr>
                                              <a:latin typeface="Cambria Math" panose="02040503050406030204" pitchFamily="18" charset="0"/>
                                            </a:rPr>
                                            <m:t>4</m:t>
                                          </m:r>
                                        </m:e>
                                      </m:d>
                                      <m:r>
                                        <a:rPr>
                                          <a:latin typeface="Cambria Math" panose="02040503050406030204" pitchFamily="18" charset="0"/>
                                        </a:rPr>
                                        <m:t>𝜋</m:t>
                                      </m:r>
                                    </m:num>
                                    <m:den>
                                      <m:r>
                                        <a:rPr>
                                          <a:latin typeface="Cambria Math" panose="02040503050406030204" pitchFamily="18" charset="0"/>
                                        </a:rPr>
                                        <m:t>5</m:t>
                                      </m:r>
                                    </m:den>
                                  </m:f>
                                </m:e>
                              </m:d>
                            </m:sup>
                          </m:sSup>
                        </m:e>
                      </m:d>
                    </m:oMath>
                  </m:oMathPara>
                </a14:m>
                <a:endParaRPr sz="2800" dirty="0"/>
              </a:p>
              <a:p>
                <a:r>
                  <a:rPr sz="2800" dirty="0"/>
                  <a:t>which simplifies to</a:t>
                </a:r>
              </a:p>
              <a:p>
                <a:pPr algn="ctr">
                  <a:defRPr sz="2800"/>
                </a:pPr>
                <a:r>
                  <a:rPr sz="2800" dirty="0"/>
                  <a:t> </a:t>
                </a:r>
                <a14:m>
                  <m:oMath xmlns:m="http://schemas.openxmlformats.org/officeDocument/2006/math">
                    <m:d>
                      <m:dPr>
                        <m:begChr m:val="{"/>
                        <m:endChr m:val="}"/>
                        <m:ctrlPr>
                          <a:rPr i="1">
                            <a:latin typeface="Cambria Math" panose="02040503050406030204" pitchFamily="18" charset="0"/>
                          </a:rPr>
                        </m:ctrlPr>
                      </m:dPr>
                      <m:e>
                        <m:r>
                          <a:rPr>
                            <a:latin typeface="Cambria Math" panose="02040503050406030204" pitchFamily="18" charset="0"/>
                          </a:rPr>
                          <m:t>1</m:t>
                        </m:r>
                        <m:r>
                          <m:rPr>
                            <m:nor/>
                          </m:rPr>
                          <a:rPr/>
                          <m:t>, </m:t>
                        </m:r>
                        <m:sSup>
                          <m:sSupPr>
                            <m:ctrlPr>
                              <a:rPr i="1">
                                <a:latin typeface="Cambria Math" panose="02040503050406030204" pitchFamily="18" charset="0"/>
                              </a:rPr>
                            </m:ctrlPr>
                          </m:sSupPr>
                          <m:e>
                            <m:r>
                              <a:rPr>
                                <a:latin typeface="Cambria Math" panose="02040503050406030204" pitchFamily="18" charset="0"/>
                              </a:rPr>
                              <m:t>𝑒</m:t>
                            </m:r>
                          </m:e>
                          <m:sup>
                            <m:r>
                              <a:rPr>
                                <a:latin typeface="Cambria Math" panose="02040503050406030204" pitchFamily="18" charset="0"/>
                              </a:rPr>
                              <m:t>𝑖</m:t>
                            </m:r>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2</m:t>
                                    </m:r>
                                    <m:r>
                                      <a:rPr>
                                        <a:latin typeface="Cambria Math" panose="02040503050406030204" pitchFamily="18" charset="0"/>
                                      </a:rPr>
                                      <m:t>𝜋</m:t>
                                    </m:r>
                                  </m:num>
                                  <m:den>
                                    <m:r>
                                      <a:rPr>
                                        <a:latin typeface="Cambria Math" panose="02040503050406030204" pitchFamily="18" charset="0"/>
                                      </a:rPr>
                                      <m:t>5</m:t>
                                    </m:r>
                                  </m:den>
                                </m:f>
                              </m:e>
                            </m:d>
                          </m:sup>
                        </m:sSup>
                        <m:r>
                          <m:rPr>
                            <m:nor/>
                          </m:rPr>
                          <a:rPr/>
                          <m:t>, </m:t>
                        </m:r>
                        <m:sSup>
                          <m:sSupPr>
                            <m:ctrlPr>
                              <a:rPr i="1">
                                <a:latin typeface="Cambria Math" panose="02040503050406030204" pitchFamily="18" charset="0"/>
                              </a:rPr>
                            </m:ctrlPr>
                          </m:sSupPr>
                          <m:e>
                            <m:r>
                              <a:rPr>
                                <a:latin typeface="Cambria Math" panose="02040503050406030204" pitchFamily="18" charset="0"/>
                              </a:rPr>
                              <m:t>𝑒</m:t>
                            </m:r>
                          </m:e>
                          <m:sup>
                            <m:r>
                              <a:rPr>
                                <a:latin typeface="Cambria Math" panose="02040503050406030204" pitchFamily="18" charset="0"/>
                              </a:rPr>
                              <m:t>𝑖</m:t>
                            </m:r>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4</m:t>
                                    </m:r>
                                    <m:r>
                                      <a:rPr>
                                        <a:latin typeface="Cambria Math" panose="02040503050406030204" pitchFamily="18" charset="0"/>
                                      </a:rPr>
                                      <m:t>𝜋</m:t>
                                    </m:r>
                                  </m:num>
                                  <m:den>
                                    <m:r>
                                      <a:rPr>
                                        <a:latin typeface="Cambria Math" panose="02040503050406030204" pitchFamily="18" charset="0"/>
                                      </a:rPr>
                                      <m:t>5</m:t>
                                    </m:r>
                                  </m:den>
                                </m:f>
                              </m:e>
                            </m:d>
                          </m:sup>
                        </m:sSup>
                        <m:r>
                          <m:rPr>
                            <m:nor/>
                          </m:rPr>
                          <a:rPr/>
                          <m:t>, </m:t>
                        </m:r>
                        <m:sSup>
                          <m:sSupPr>
                            <m:ctrlPr>
                              <a:rPr i="1">
                                <a:latin typeface="Cambria Math" panose="02040503050406030204" pitchFamily="18" charset="0"/>
                              </a:rPr>
                            </m:ctrlPr>
                          </m:sSupPr>
                          <m:e>
                            <m:r>
                              <a:rPr>
                                <a:latin typeface="Cambria Math" panose="02040503050406030204" pitchFamily="18" charset="0"/>
                              </a:rPr>
                              <m:t>𝑒</m:t>
                            </m:r>
                          </m:e>
                          <m:sup>
                            <m:r>
                              <a:rPr>
                                <a:latin typeface="Cambria Math" panose="02040503050406030204" pitchFamily="18" charset="0"/>
                              </a:rPr>
                              <m:t>𝑖</m:t>
                            </m:r>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6</m:t>
                                    </m:r>
                                    <m:r>
                                      <a:rPr>
                                        <a:latin typeface="Cambria Math" panose="02040503050406030204" pitchFamily="18" charset="0"/>
                                      </a:rPr>
                                      <m:t>𝜋</m:t>
                                    </m:r>
                                  </m:num>
                                  <m:den>
                                    <m:r>
                                      <a:rPr>
                                        <a:latin typeface="Cambria Math" panose="02040503050406030204" pitchFamily="18" charset="0"/>
                                      </a:rPr>
                                      <m:t>5</m:t>
                                    </m:r>
                                  </m:den>
                                </m:f>
                              </m:e>
                            </m:d>
                          </m:sup>
                        </m:sSup>
                        <m:r>
                          <m:rPr>
                            <m:nor/>
                          </m:rPr>
                          <a:rPr/>
                          <m:t>, </m:t>
                        </m:r>
                        <m:sSup>
                          <m:sSupPr>
                            <m:ctrlPr>
                              <a:rPr i="1">
                                <a:latin typeface="Cambria Math" panose="02040503050406030204" pitchFamily="18" charset="0"/>
                              </a:rPr>
                            </m:ctrlPr>
                          </m:sSupPr>
                          <m:e>
                            <m:r>
                              <a:rPr>
                                <a:latin typeface="Cambria Math" panose="02040503050406030204" pitchFamily="18" charset="0"/>
                              </a:rPr>
                              <m:t>𝑒</m:t>
                            </m:r>
                          </m:e>
                          <m:sup>
                            <m:r>
                              <a:rPr>
                                <a:latin typeface="Cambria Math" panose="02040503050406030204" pitchFamily="18" charset="0"/>
                              </a:rPr>
                              <m:t>𝑖</m:t>
                            </m:r>
                            <m:d>
                              <m:dPr>
                                <m:ctrlPr>
                                  <a:rPr i="1">
                                    <a:latin typeface="Cambria Math" panose="02040503050406030204" pitchFamily="18" charset="0"/>
                                  </a:rPr>
                                </m:ctrlPr>
                              </m:dPr>
                              <m:e>
                                <m:f>
                                  <m:fPr>
                                    <m:ctrlPr>
                                      <a:rPr i="1">
                                        <a:latin typeface="Cambria Math" panose="02040503050406030204" pitchFamily="18" charset="0"/>
                                      </a:rPr>
                                    </m:ctrlPr>
                                  </m:fPr>
                                  <m:num>
                                    <m:r>
                                      <a:rPr>
                                        <a:latin typeface="Cambria Math" panose="02040503050406030204" pitchFamily="18" charset="0"/>
                                      </a:rPr>
                                      <m:t>8</m:t>
                                    </m:r>
                                    <m:r>
                                      <a:rPr>
                                        <a:latin typeface="Cambria Math" panose="02040503050406030204" pitchFamily="18" charset="0"/>
                                      </a:rPr>
                                      <m:t>𝜋</m:t>
                                    </m:r>
                                  </m:num>
                                  <m:den>
                                    <m:r>
                                      <a:rPr>
                                        <a:latin typeface="Cambria Math" panose="02040503050406030204" pitchFamily="18" charset="0"/>
                                      </a:rPr>
                                      <m:t>5</m:t>
                                    </m:r>
                                  </m:den>
                                </m:f>
                              </m:e>
                            </m:d>
                          </m:sup>
                        </m:sSup>
                      </m:e>
                    </m:d>
                  </m:oMath>
                </a14:m>
                <a:r>
                  <a:rPr sz="2800"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29287"/>
                <a:ext cx="8305800" cy="4967067"/>
              </a:xfrm>
              <a:blipFill>
                <a:blip r:embed="rId2"/>
                <a:stretch>
                  <a:fillRect l="-1467" t="-2086" r="-73" b="-3313"/>
                </a:stretch>
              </a:blipFill>
            </p:spPr>
            <p:txBody>
              <a:bodyPr/>
              <a:lstStyle/>
              <a:p>
                <a:r>
                  <a:rPr lang="en-US">
                    <a:noFill/>
                  </a:rPr>
                  <a:t> </a:t>
                </a:r>
              </a:p>
            </p:txBody>
          </p:sp>
        </mc:Fallback>
      </mc:AlternateContent>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9: Finding Roots of Complex Numbers (cont.)</a:t>
            </a:r>
          </a:p>
        </p:txBody>
      </p:sp>
      <p:sp>
        <p:nvSpPr>
          <p:cNvPr id="3" name="Text Placeholder 2"/>
          <p:cNvSpPr>
            <a:spLocks noGrp="1"/>
          </p:cNvSpPr>
          <p:nvPr>
            <p:ph type="body" sz="quarter" idx="10"/>
          </p:nvPr>
        </p:nvSpPr>
        <p:spPr>
          <a:xfrm>
            <a:off x="457200" y="1029287"/>
            <a:ext cx="8305800" cy="4967067"/>
          </a:xfrm>
        </p:spPr>
        <p:txBody>
          <a:bodyPr>
            <a:normAutofit/>
          </a:bodyPr>
          <a:lstStyle/>
          <a:p>
            <a:r>
              <a:rPr sz="2800" dirty="0"/>
              <a:t>The graph of the five roots appears in Figure </a:t>
            </a:r>
            <a:r>
              <a:rPr lang="en-US" sz="2800" dirty="0"/>
              <a:t>7</a:t>
            </a:r>
            <a:r>
              <a:rPr sz="2800" dirty="0"/>
              <a:t>. Note that they are evenly spaced around a circle of radius </a:t>
            </a:r>
            <a:r>
              <a:rPr sz="2800" dirty="0">
                <a:latin typeface="Cambria Math"/>
              </a:rPr>
              <a:t>1</a:t>
            </a:r>
            <a:r>
              <a:rPr sz="2800" dirty="0"/>
              <a:t>.</a:t>
            </a:r>
          </a:p>
        </p:txBody>
      </p:sp>
    </p:spTree>
    <p:extLst>
      <p:ext uri="{BB962C8B-B14F-4D97-AF65-F5344CB8AC3E}">
        <p14:creationId xmlns:p14="http://schemas.microsoft.com/office/powerpoint/2010/main" val="26598737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9: Finding Roots of Complex Numbers (cont.)</a:t>
            </a:r>
          </a:p>
        </p:txBody>
      </p:sp>
      <p:pic>
        <p:nvPicPr>
          <p:cNvPr id="4" name="Picture 3">
            <a:extLst>
              <a:ext uri="{FF2B5EF4-FFF2-40B4-BE49-F238E27FC236}">
                <a16:creationId xmlns:a16="http://schemas.microsoft.com/office/drawing/2014/main" id="{AB4120B9-4295-4D5A-B806-3FEB8702B5A6}"/>
              </a:ext>
            </a:extLst>
          </p:cNvPr>
          <p:cNvPicPr>
            <a:picLocks noChangeAspect="1"/>
          </p:cNvPicPr>
          <p:nvPr/>
        </p:nvPicPr>
        <p:blipFill>
          <a:blip r:embed="rId2"/>
          <a:stretch>
            <a:fillRect/>
          </a:stretch>
        </p:blipFill>
        <p:spPr>
          <a:xfrm>
            <a:off x="3782500" y="5269927"/>
            <a:ext cx="1579001" cy="749873"/>
          </a:xfrm>
          <a:prstGeom prst="rect">
            <a:avLst/>
          </a:prstGeom>
        </p:spPr>
      </p:pic>
      <p:pic>
        <p:nvPicPr>
          <p:cNvPr id="9" name="Content Placeholder 8">
            <a:extLst>
              <a:ext uri="{FF2B5EF4-FFF2-40B4-BE49-F238E27FC236}">
                <a16:creationId xmlns:a16="http://schemas.microsoft.com/office/drawing/2014/main" id="{F3D6B5E2-0428-4549-B114-BD2503D6BCA9}"/>
              </a:ext>
            </a:extLst>
          </p:cNvPr>
          <p:cNvPicPr>
            <a:picLocks noGrp="1" noChangeAspect="1"/>
          </p:cNvPicPr>
          <p:nvPr>
            <p:ph sz="quarter" idx="1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27364" y="1029287"/>
            <a:ext cx="4689272" cy="4380913"/>
          </a:xfr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10: Finding Roots of Complex Numbers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a:t>Find all the fourth roots of </a:t>
                </a:r>
                <a14:m>
                  <m:oMath xmlns:m="http://schemas.openxmlformats.org/officeDocument/2006/math">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𝑖</m:t>
                    </m:r>
                    <m:rad>
                      <m:radPr>
                        <m:degHide m:val="on"/>
                        <m:ctrlPr>
                          <a:rPr i="1">
                            <a:latin typeface="Cambria Math" panose="02040503050406030204" pitchFamily="18" charset="0"/>
                          </a:rPr>
                        </m:ctrlPr>
                      </m:radPr>
                      <m:deg/>
                      <m:e>
                        <m:r>
                          <a:rPr>
                            <a:latin typeface="Cambria Math" panose="02040503050406030204" pitchFamily="18" charset="0"/>
                          </a:rPr>
                          <m:t>3</m:t>
                        </m:r>
                      </m:e>
                    </m:rad>
                  </m:oMath>
                </a14:m>
                <a:r>
                  <a:rPr sz="280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368"/>
                </a:stretch>
              </a:blipFill>
            </p:spPr>
            <p:txBody>
              <a:bodyPr/>
              <a:lstStyle/>
              <a:p>
                <a:r>
                  <a:rPr lang="en-US">
                    <a:noFill/>
                  </a:rPr>
                  <a:t> </a:t>
                </a:r>
              </a:p>
            </p:txBody>
          </p:sp>
        </mc:Fallback>
      </mc:AlternateContent>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10: Finding Roots of Complex Numbers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sz="2800" b="1" dirty="0"/>
                  <a:t>Solution</a:t>
                </a:r>
              </a:p>
              <a:p>
                <a:pPr>
                  <a:defRPr sz="2800"/>
                </a:pPr>
                <a:r>
                  <a:rPr lang="en-US" sz="2800" dirty="0"/>
                  <a:t>Again, the roots are most easily written using Euler's Formula, and we begin by writing </a:t>
                </a:r>
                <a14:m>
                  <m:oMath xmlns:m="http://schemas.openxmlformats.org/officeDocument/2006/math">
                    <m:r>
                      <a:rPr lang="en-US">
                        <a:latin typeface="Cambria Math" panose="02040503050406030204" pitchFamily="18" charset="0"/>
                      </a:rPr>
                      <m:t>−</m:t>
                    </m:r>
                    <m:r>
                      <a:rPr lang="en-US">
                        <a:latin typeface="Cambria Math" panose="02040503050406030204" pitchFamily="18" charset="0"/>
                      </a:rPr>
                      <m:t>1</m:t>
                    </m:r>
                    <m:r>
                      <a:rPr lang="en-US">
                        <a:latin typeface="Cambria Math" panose="02040503050406030204" pitchFamily="18" charset="0"/>
                      </a:rPr>
                      <m:t>−</m:t>
                    </m:r>
                    <m:r>
                      <a:rPr lang="en-US">
                        <a:latin typeface="Cambria Math" panose="02040503050406030204" pitchFamily="18" charset="0"/>
                      </a:rPr>
                      <m:t>𝑖</m:t>
                    </m:r>
                    <m:rad>
                      <m:radPr>
                        <m:degHide m:val="on"/>
                        <m:ctrlPr>
                          <a:rPr lang="ar-AE" i="1">
                            <a:latin typeface="Cambria Math" panose="02040503050406030204" pitchFamily="18" charset="0"/>
                          </a:rPr>
                        </m:ctrlPr>
                      </m:radPr>
                      <m:deg/>
                      <m:e>
                        <m:r>
                          <a:rPr lang="ar-AE">
                            <a:latin typeface="Cambria Math" panose="02040503050406030204" pitchFamily="18" charset="0"/>
                          </a:rPr>
                          <m:t>3</m:t>
                        </m:r>
                      </m:e>
                    </m:rad>
                  </m:oMath>
                </a14:m>
                <a:r>
                  <a:rPr lang="ar-AE" sz="2800" dirty="0"/>
                  <a:t> </a:t>
                </a:r>
                <a:r>
                  <a:rPr lang="en-US" sz="2800" dirty="0"/>
                  <a:t>as </a:t>
                </a:r>
                <a14:m>
                  <m:oMath xmlns:m="http://schemas.openxmlformats.org/officeDocument/2006/math">
                    <m:r>
                      <a:rPr lang="en-US">
                        <a:latin typeface="Cambria Math" panose="02040503050406030204" pitchFamily="18" charset="0"/>
                      </a:rPr>
                      <m:t>2</m:t>
                    </m:r>
                    <m:sSup>
                      <m:sSupPr>
                        <m:ctrlPr>
                          <a:rPr lang="ar-AE" i="1">
                            <a:latin typeface="Cambria Math" panose="02040503050406030204" pitchFamily="18" charset="0"/>
                          </a:rPr>
                        </m:ctrlPr>
                      </m:sSupPr>
                      <m:e>
                        <m:r>
                          <a:rPr lang="ar-AE">
                            <a:latin typeface="Cambria Math" panose="02040503050406030204" pitchFamily="18" charset="0"/>
                          </a:rPr>
                          <m:t>𝑒</m:t>
                        </m:r>
                      </m:e>
                      <m:sup>
                        <m:r>
                          <a:rPr lang="ar-AE">
                            <a:latin typeface="Cambria Math" panose="02040503050406030204" pitchFamily="18" charset="0"/>
                          </a:rPr>
                          <m:t>𝑖</m:t>
                        </m:r>
                        <m:d>
                          <m:dPr>
                            <m:ctrlPr>
                              <a:rPr lang="ar-AE" i="1">
                                <a:latin typeface="Cambria Math" panose="02040503050406030204" pitchFamily="18" charset="0"/>
                              </a:rPr>
                            </m:ctrlPr>
                          </m:dPr>
                          <m:e>
                            <m:f>
                              <m:fPr>
                                <m:ctrlPr>
                                  <a:rPr lang="ar-AE" i="1">
                                    <a:latin typeface="Cambria Math" panose="02040503050406030204" pitchFamily="18" charset="0"/>
                                  </a:rPr>
                                </m:ctrlPr>
                              </m:fPr>
                              <m:num>
                                <m:r>
                                  <a:rPr lang="ar-AE">
                                    <a:latin typeface="Cambria Math" panose="02040503050406030204" pitchFamily="18" charset="0"/>
                                  </a:rPr>
                                  <m:t>4</m:t>
                                </m:r>
                                <m:r>
                                  <a:rPr lang="ar-AE">
                                    <a:latin typeface="Cambria Math" panose="02040503050406030204" pitchFamily="18" charset="0"/>
                                  </a:rPr>
                                  <m:t>𝜋</m:t>
                                </m:r>
                              </m:num>
                              <m:den>
                                <m:r>
                                  <a:rPr lang="ar-AE">
                                    <a:latin typeface="Cambria Math" panose="02040503050406030204" pitchFamily="18" charset="0"/>
                                  </a:rPr>
                                  <m:t>3</m:t>
                                </m:r>
                              </m:den>
                            </m:f>
                          </m:e>
                        </m:d>
                      </m:sup>
                    </m:sSup>
                  </m:oMath>
                </a14:m>
                <a:r>
                  <a:rPr lang="ar-AE" sz="2800" dirty="0"/>
                  <a:t>.</a:t>
                </a:r>
                <a:r>
                  <a:rPr lang="en-US" sz="2800" dirty="0"/>
                  <a:t> Then the four fourth roots are</a:t>
                </a:r>
              </a:p>
              <a:p>
                <a:pPr algn="ctr">
                  <a:defRPr sz="2800"/>
                </a:pPr>
                <a:r>
                  <a:rPr lang="en-US" sz="2800" dirty="0"/>
                  <a:t> </a:t>
                </a:r>
                <a14:m>
                  <m:oMath xmlns:m="http://schemas.openxmlformats.org/officeDocument/2006/math">
                    <m:d>
                      <m:dPr>
                        <m:begChr m:val="{"/>
                        <m:endChr m:val="}"/>
                        <m:ctrlPr>
                          <a:rPr lang="en-US" i="1" smtClean="0">
                            <a:latin typeface="Cambria Math" panose="02040503050406030204" pitchFamily="18" charset="0"/>
                          </a:rPr>
                        </m:ctrlPr>
                      </m:dPr>
                      <m:e>
                        <m:sSup>
                          <m:sSupPr>
                            <m:ctrlPr>
                              <a:rPr lang="ar-AE" i="1">
                                <a:latin typeface="Cambria Math" panose="02040503050406030204" pitchFamily="18" charset="0"/>
                              </a:rPr>
                            </m:ctrlPr>
                          </m:sSupPr>
                          <m:e>
                            <m:r>
                              <a:rPr lang="ar-AE">
                                <a:latin typeface="Cambria Math" panose="02040503050406030204" pitchFamily="18" charset="0"/>
                              </a:rPr>
                              <m:t>2</m:t>
                            </m:r>
                          </m:e>
                          <m:sup>
                            <m:f>
                              <m:fPr>
                                <m:ctrlPr>
                                  <a:rPr lang="ar-AE" i="1">
                                    <a:latin typeface="Cambria Math" panose="02040503050406030204" pitchFamily="18" charset="0"/>
                                  </a:rPr>
                                </m:ctrlPr>
                              </m:fPr>
                              <m:num>
                                <m:r>
                                  <a:rPr lang="ar-AE">
                                    <a:latin typeface="Cambria Math" panose="02040503050406030204" pitchFamily="18" charset="0"/>
                                  </a:rPr>
                                  <m:t>1</m:t>
                                </m:r>
                              </m:num>
                              <m:den>
                                <m:r>
                                  <a:rPr lang="ar-AE">
                                    <a:latin typeface="Cambria Math" panose="02040503050406030204" pitchFamily="18" charset="0"/>
                                  </a:rPr>
                                  <m:t>4</m:t>
                                </m:r>
                              </m:den>
                            </m:f>
                          </m:sup>
                        </m:sSup>
                        <m:sSup>
                          <m:sSupPr>
                            <m:ctrlPr>
                              <a:rPr lang="ar-AE" i="1">
                                <a:latin typeface="Cambria Math" panose="02040503050406030204" pitchFamily="18" charset="0"/>
                              </a:rPr>
                            </m:ctrlPr>
                          </m:sSupPr>
                          <m:e>
                            <m:r>
                              <a:rPr lang="ar-AE">
                                <a:latin typeface="Cambria Math" panose="02040503050406030204" pitchFamily="18" charset="0"/>
                              </a:rPr>
                              <m:t>𝑒</m:t>
                            </m:r>
                          </m:e>
                          <m:sup>
                            <m:r>
                              <a:rPr lang="ar-AE">
                                <a:latin typeface="Cambria Math" panose="02040503050406030204" pitchFamily="18" charset="0"/>
                              </a:rPr>
                              <m:t>𝑖</m:t>
                            </m:r>
                            <m:d>
                              <m:dPr>
                                <m:ctrlPr>
                                  <a:rPr lang="ar-AE" i="1">
                                    <a:latin typeface="Cambria Math" panose="02040503050406030204" pitchFamily="18" charset="0"/>
                                  </a:rPr>
                                </m:ctrlPr>
                              </m:dPr>
                              <m:e>
                                <m:f>
                                  <m:fPr>
                                    <m:ctrlPr>
                                      <a:rPr lang="ar-AE" i="1">
                                        <a:latin typeface="Cambria Math" panose="02040503050406030204" pitchFamily="18" charset="0"/>
                                      </a:rPr>
                                    </m:ctrlPr>
                                  </m:fPr>
                                  <m:num>
                                    <m:r>
                                      <a:rPr lang="ar-AE">
                                        <a:latin typeface="Cambria Math" panose="02040503050406030204" pitchFamily="18" charset="0"/>
                                      </a:rPr>
                                      <m:t>𝜋</m:t>
                                    </m:r>
                                  </m:num>
                                  <m:den>
                                    <m:r>
                                      <a:rPr lang="ar-AE">
                                        <a:latin typeface="Cambria Math" panose="02040503050406030204" pitchFamily="18" charset="0"/>
                                      </a:rPr>
                                      <m:t>3</m:t>
                                    </m:r>
                                  </m:den>
                                </m:f>
                              </m:e>
                            </m:d>
                          </m:sup>
                        </m:sSup>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2</m:t>
                            </m:r>
                          </m:e>
                          <m:sup>
                            <m:f>
                              <m:fPr>
                                <m:ctrlPr>
                                  <a:rPr lang="ar-AE" i="1">
                                    <a:latin typeface="Cambria Math" panose="02040503050406030204" pitchFamily="18" charset="0"/>
                                  </a:rPr>
                                </m:ctrlPr>
                              </m:fPr>
                              <m:num>
                                <m:r>
                                  <a:rPr lang="ar-AE">
                                    <a:latin typeface="Cambria Math" panose="02040503050406030204" pitchFamily="18" charset="0"/>
                                  </a:rPr>
                                  <m:t>1</m:t>
                                </m:r>
                              </m:num>
                              <m:den>
                                <m:r>
                                  <a:rPr lang="ar-AE">
                                    <a:latin typeface="Cambria Math" panose="02040503050406030204" pitchFamily="18" charset="0"/>
                                  </a:rPr>
                                  <m:t>4</m:t>
                                </m:r>
                              </m:den>
                            </m:f>
                          </m:sup>
                        </m:sSup>
                        <m:sSup>
                          <m:sSupPr>
                            <m:ctrlPr>
                              <a:rPr lang="ar-AE" i="1">
                                <a:latin typeface="Cambria Math" panose="02040503050406030204" pitchFamily="18" charset="0"/>
                              </a:rPr>
                            </m:ctrlPr>
                          </m:sSupPr>
                          <m:e>
                            <m:r>
                              <a:rPr lang="ar-AE">
                                <a:latin typeface="Cambria Math" panose="02040503050406030204" pitchFamily="18" charset="0"/>
                              </a:rPr>
                              <m:t>𝑒</m:t>
                            </m:r>
                          </m:e>
                          <m:sup>
                            <m:r>
                              <a:rPr lang="ar-AE">
                                <a:latin typeface="Cambria Math" panose="02040503050406030204" pitchFamily="18" charset="0"/>
                              </a:rPr>
                              <m:t>𝑖</m:t>
                            </m:r>
                            <m:d>
                              <m:dPr>
                                <m:ctrlPr>
                                  <a:rPr lang="ar-AE" i="1">
                                    <a:latin typeface="Cambria Math" panose="02040503050406030204" pitchFamily="18" charset="0"/>
                                  </a:rPr>
                                </m:ctrlPr>
                              </m:dPr>
                              <m:e>
                                <m:f>
                                  <m:fPr>
                                    <m:ctrlPr>
                                      <a:rPr lang="ar-AE" i="1">
                                        <a:latin typeface="Cambria Math" panose="02040503050406030204" pitchFamily="18" charset="0"/>
                                      </a:rPr>
                                    </m:ctrlPr>
                                  </m:fPr>
                                  <m:num>
                                    <m:r>
                                      <a:rPr lang="ar-AE">
                                        <a:latin typeface="Cambria Math" panose="02040503050406030204" pitchFamily="18" charset="0"/>
                                      </a:rPr>
                                      <m:t>5</m:t>
                                    </m:r>
                                    <m:r>
                                      <a:rPr lang="ar-AE">
                                        <a:latin typeface="Cambria Math" panose="02040503050406030204" pitchFamily="18" charset="0"/>
                                      </a:rPr>
                                      <m:t>𝜋</m:t>
                                    </m:r>
                                  </m:num>
                                  <m:den>
                                    <m:r>
                                      <a:rPr lang="ar-AE">
                                        <a:latin typeface="Cambria Math" panose="02040503050406030204" pitchFamily="18" charset="0"/>
                                      </a:rPr>
                                      <m:t>6</m:t>
                                    </m:r>
                                  </m:den>
                                </m:f>
                              </m:e>
                            </m:d>
                          </m:sup>
                        </m:sSup>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2</m:t>
                            </m:r>
                          </m:e>
                          <m:sup>
                            <m:f>
                              <m:fPr>
                                <m:ctrlPr>
                                  <a:rPr lang="ar-AE" i="1">
                                    <a:latin typeface="Cambria Math" panose="02040503050406030204" pitchFamily="18" charset="0"/>
                                  </a:rPr>
                                </m:ctrlPr>
                              </m:fPr>
                              <m:num>
                                <m:r>
                                  <a:rPr lang="ar-AE">
                                    <a:latin typeface="Cambria Math" panose="02040503050406030204" pitchFamily="18" charset="0"/>
                                  </a:rPr>
                                  <m:t>1</m:t>
                                </m:r>
                              </m:num>
                              <m:den>
                                <m:r>
                                  <a:rPr lang="ar-AE">
                                    <a:latin typeface="Cambria Math" panose="02040503050406030204" pitchFamily="18" charset="0"/>
                                  </a:rPr>
                                  <m:t>4</m:t>
                                </m:r>
                              </m:den>
                            </m:f>
                          </m:sup>
                        </m:sSup>
                        <m:sSup>
                          <m:sSupPr>
                            <m:ctrlPr>
                              <a:rPr lang="ar-AE" i="1">
                                <a:latin typeface="Cambria Math" panose="02040503050406030204" pitchFamily="18" charset="0"/>
                              </a:rPr>
                            </m:ctrlPr>
                          </m:sSupPr>
                          <m:e>
                            <m:r>
                              <a:rPr lang="ar-AE">
                                <a:latin typeface="Cambria Math" panose="02040503050406030204" pitchFamily="18" charset="0"/>
                              </a:rPr>
                              <m:t>𝑒</m:t>
                            </m:r>
                          </m:e>
                          <m:sup>
                            <m:r>
                              <a:rPr lang="ar-AE">
                                <a:latin typeface="Cambria Math" panose="02040503050406030204" pitchFamily="18" charset="0"/>
                              </a:rPr>
                              <m:t>𝑖</m:t>
                            </m:r>
                            <m:d>
                              <m:dPr>
                                <m:ctrlPr>
                                  <a:rPr lang="ar-AE" i="1">
                                    <a:latin typeface="Cambria Math" panose="02040503050406030204" pitchFamily="18" charset="0"/>
                                  </a:rPr>
                                </m:ctrlPr>
                              </m:dPr>
                              <m:e>
                                <m:f>
                                  <m:fPr>
                                    <m:ctrlPr>
                                      <a:rPr lang="ar-AE" i="1">
                                        <a:latin typeface="Cambria Math" panose="02040503050406030204" pitchFamily="18" charset="0"/>
                                      </a:rPr>
                                    </m:ctrlPr>
                                  </m:fPr>
                                  <m:num>
                                    <m:r>
                                      <a:rPr lang="ar-AE">
                                        <a:latin typeface="Cambria Math" panose="02040503050406030204" pitchFamily="18" charset="0"/>
                                      </a:rPr>
                                      <m:t>4</m:t>
                                    </m:r>
                                    <m:r>
                                      <a:rPr lang="ar-AE">
                                        <a:latin typeface="Cambria Math" panose="02040503050406030204" pitchFamily="18" charset="0"/>
                                      </a:rPr>
                                      <m:t>𝜋</m:t>
                                    </m:r>
                                  </m:num>
                                  <m:den>
                                    <m:r>
                                      <a:rPr lang="ar-AE">
                                        <a:latin typeface="Cambria Math" panose="02040503050406030204" pitchFamily="18" charset="0"/>
                                      </a:rPr>
                                      <m:t>3</m:t>
                                    </m:r>
                                  </m:den>
                                </m:f>
                              </m:e>
                            </m:d>
                          </m:sup>
                        </m:sSup>
                        <m:r>
                          <a:rPr lang="ar-AE">
                            <a:latin typeface="Cambria Math" panose="02040503050406030204" pitchFamily="18" charset="0"/>
                          </a:rPr>
                          <m:t>,</m:t>
                        </m:r>
                        <m:sSup>
                          <m:sSupPr>
                            <m:ctrlPr>
                              <a:rPr lang="ar-AE" i="1">
                                <a:latin typeface="Cambria Math" panose="02040503050406030204" pitchFamily="18" charset="0"/>
                              </a:rPr>
                            </m:ctrlPr>
                          </m:sSupPr>
                          <m:e>
                            <m:r>
                              <a:rPr lang="ar-AE">
                                <a:latin typeface="Cambria Math" panose="02040503050406030204" pitchFamily="18" charset="0"/>
                              </a:rPr>
                              <m:t>2</m:t>
                            </m:r>
                          </m:e>
                          <m:sup>
                            <m:f>
                              <m:fPr>
                                <m:ctrlPr>
                                  <a:rPr lang="ar-AE" i="1">
                                    <a:latin typeface="Cambria Math" panose="02040503050406030204" pitchFamily="18" charset="0"/>
                                  </a:rPr>
                                </m:ctrlPr>
                              </m:fPr>
                              <m:num>
                                <m:r>
                                  <a:rPr lang="ar-AE">
                                    <a:latin typeface="Cambria Math" panose="02040503050406030204" pitchFamily="18" charset="0"/>
                                  </a:rPr>
                                  <m:t>1</m:t>
                                </m:r>
                              </m:num>
                              <m:den>
                                <m:r>
                                  <a:rPr lang="ar-AE">
                                    <a:latin typeface="Cambria Math" panose="02040503050406030204" pitchFamily="18" charset="0"/>
                                  </a:rPr>
                                  <m:t>4</m:t>
                                </m:r>
                              </m:den>
                            </m:f>
                          </m:sup>
                        </m:sSup>
                        <m:sSup>
                          <m:sSupPr>
                            <m:ctrlPr>
                              <a:rPr lang="ar-AE" i="1">
                                <a:latin typeface="Cambria Math" panose="02040503050406030204" pitchFamily="18" charset="0"/>
                              </a:rPr>
                            </m:ctrlPr>
                          </m:sSupPr>
                          <m:e>
                            <m:r>
                              <a:rPr lang="ar-AE">
                                <a:latin typeface="Cambria Math" panose="02040503050406030204" pitchFamily="18" charset="0"/>
                              </a:rPr>
                              <m:t>𝑒</m:t>
                            </m:r>
                          </m:e>
                          <m:sup>
                            <m:r>
                              <a:rPr lang="ar-AE">
                                <a:latin typeface="Cambria Math" panose="02040503050406030204" pitchFamily="18" charset="0"/>
                              </a:rPr>
                              <m:t>𝑖</m:t>
                            </m:r>
                            <m:d>
                              <m:dPr>
                                <m:ctrlPr>
                                  <a:rPr lang="ar-AE" i="1">
                                    <a:latin typeface="Cambria Math" panose="02040503050406030204" pitchFamily="18" charset="0"/>
                                  </a:rPr>
                                </m:ctrlPr>
                              </m:dPr>
                              <m:e>
                                <m:f>
                                  <m:fPr>
                                    <m:ctrlPr>
                                      <a:rPr lang="ar-AE" i="1">
                                        <a:latin typeface="Cambria Math" panose="02040503050406030204" pitchFamily="18" charset="0"/>
                                      </a:rPr>
                                    </m:ctrlPr>
                                  </m:fPr>
                                  <m:num>
                                    <m:r>
                                      <a:rPr lang="ar-AE">
                                        <a:latin typeface="Cambria Math" panose="02040503050406030204" pitchFamily="18" charset="0"/>
                                      </a:rPr>
                                      <m:t>11</m:t>
                                    </m:r>
                                    <m:r>
                                      <a:rPr lang="ar-AE">
                                        <a:latin typeface="Cambria Math" panose="02040503050406030204" pitchFamily="18" charset="0"/>
                                      </a:rPr>
                                      <m:t>𝜋</m:t>
                                    </m:r>
                                  </m:num>
                                  <m:den>
                                    <m:r>
                                      <a:rPr lang="ar-AE">
                                        <a:latin typeface="Cambria Math" panose="02040503050406030204" pitchFamily="18" charset="0"/>
                                      </a:rPr>
                                      <m:t>6</m:t>
                                    </m:r>
                                  </m:den>
                                </m:f>
                              </m:e>
                            </m:d>
                          </m:sup>
                        </m:sSup>
                      </m:e>
                    </m:d>
                  </m:oMath>
                </a14:m>
                <a:r>
                  <a:rPr lang="en-US" sz="2800" dirty="0"/>
                  <a:t>.</a:t>
                </a:r>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370"/>
                </a:stretch>
              </a:blipFill>
            </p:spPr>
            <p:txBody>
              <a:bodyPr/>
              <a:lstStyle/>
              <a:p>
                <a:r>
                  <a:rPr lang="en-US">
                    <a:noFill/>
                  </a:rPr>
                  <a:t> </a:t>
                </a:r>
              </a:p>
            </p:txBody>
          </p:sp>
        </mc:Fallback>
      </mc:AlternateContent>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1: Finding the Magnitude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a:t>Determine the magnitudes of the following complex numbers.</a:t>
                </a:r>
              </a:p>
              <a:p>
                <a:pPr marL="514350" indent="-514350">
                  <a:buFont typeface="+mj-lt"/>
                  <a:buAutoNum type="alphaLcPeriod"/>
                  <a:defRPr sz="2800"/>
                </a:pPr>
                <a:r>
                  <a:t>​</a:t>
                </a:r>
                <a14:m>
                  <m:oMath xmlns:m="http://schemas.openxmlformats.org/officeDocument/2006/math">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m:t>
                    </m:r>
                    <m:r>
                      <a:rPr>
                        <a:latin typeface="Cambria Math" panose="02040503050406030204" pitchFamily="18" charset="0"/>
                      </a:rPr>
                      <m:t>5</m:t>
                    </m:r>
                    <m:r>
                      <a:rPr>
                        <a:latin typeface="Cambria Math" panose="02040503050406030204" pitchFamily="18" charset="0"/>
                      </a:rPr>
                      <m:t>𝑖</m:t>
                    </m:r>
                  </m:oMath>
                </a14:m>
                <a:endParaRPr/>
              </a:p>
              <a:p>
                <a:pPr marL="514350" indent="-514350">
                  <a:buFont typeface="+mj-lt"/>
                  <a:buAutoNum type="alphaLcPeriod" startAt="2"/>
                  <a:defRPr sz="2800"/>
                </a:pPr>
                <a:r>
                  <a:t>​</a:t>
                </a:r>
                <a14:m>
                  <m:oMath xmlns:m="http://schemas.openxmlformats.org/officeDocument/2006/math">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3</m:t>
                    </m:r>
                    <m:r>
                      <a:rPr>
                        <a:latin typeface="Cambria Math" panose="02040503050406030204" pitchFamily="18" charset="0"/>
                      </a:rPr>
                      <m:t>𝑖</m:t>
                    </m:r>
                  </m:oMath>
                </a14:m>
                <a:endParaRP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Finding the Magnitude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a:t>Solution</a:t>
                </a:r>
              </a:p>
              <a:p>
                <a:pPr marL="514350" indent="-514350">
                  <a:buFont typeface="+mj-lt"/>
                  <a:buAutoNum type="alphaLcPeriod"/>
                  <a:defRPr sz="2800"/>
                </a:pPr>
                <a:r>
                  <a:t>​</a:t>
                </a:r>
                <a14:m>
                  <m:oMath xmlns:m="http://schemas.openxmlformats.org/officeDocument/2006/math">
                    <m:d>
                      <m:dPr>
                        <m:begChr m:val="|"/>
                        <m:endChr m:val="|"/>
                        <m:ctrlPr>
                          <a:rPr i="1">
                            <a:latin typeface="Cambria Math" panose="02040503050406030204" pitchFamily="18" charset="0"/>
                          </a:rPr>
                        </m:ctrlPr>
                      </m:dPr>
                      <m:e>
                        <m:r>
                          <a:rPr>
                            <a:latin typeface="Cambria Math" panose="02040503050406030204" pitchFamily="18" charset="0"/>
                          </a:rPr>
                          <m:t>−</m:t>
                        </m:r>
                        <m:r>
                          <a:rPr>
                            <a:latin typeface="Cambria Math" panose="02040503050406030204" pitchFamily="18" charset="0"/>
                          </a:rPr>
                          <m:t>2</m:t>
                        </m:r>
                        <m:r>
                          <a:rPr>
                            <a:latin typeface="Cambria Math" panose="02040503050406030204" pitchFamily="18" charset="0"/>
                          </a:rPr>
                          <m:t>+</m:t>
                        </m:r>
                        <m:r>
                          <a:rPr>
                            <a:latin typeface="Cambria Math" panose="02040503050406030204" pitchFamily="18" charset="0"/>
                          </a:rPr>
                          <m:t>5</m:t>
                        </m:r>
                        <m:r>
                          <a:rPr>
                            <a:latin typeface="Cambria Math" panose="02040503050406030204" pitchFamily="18" charset="0"/>
                          </a:rPr>
                          <m:t>𝑖</m:t>
                        </m:r>
                      </m:e>
                    </m:d>
                    <m:r>
                      <a:rPr>
                        <a:latin typeface="Cambria Math" panose="02040503050406030204" pitchFamily="18" charset="0"/>
                      </a:rPr>
                      <m:t>=</m:t>
                    </m:r>
                    <m:rad>
                      <m:radPr>
                        <m:degHide m:val="on"/>
                        <m:ctrlPr>
                          <a:rPr i="1">
                            <a:latin typeface="Cambria Math" panose="02040503050406030204" pitchFamily="18" charset="0"/>
                          </a:rPr>
                        </m:ctrlPr>
                      </m:radPr>
                      <m:deg/>
                      <m:e>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m:t>
                                </m:r>
                                <m:r>
                                  <a:rPr>
                                    <a:latin typeface="Cambria Math" panose="02040503050406030204" pitchFamily="18" charset="0"/>
                                  </a:rPr>
                                  <m:t>2</m:t>
                                </m:r>
                              </m:e>
                            </m:d>
                          </m:e>
                          <m:sup>
                            <m:r>
                              <a:rPr>
                                <a:latin typeface="Cambria Math" panose="02040503050406030204" pitchFamily="18" charset="0"/>
                              </a:rPr>
                              <m:t>2</m:t>
                            </m:r>
                          </m:sup>
                        </m:sSup>
                        <m:r>
                          <a:rPr>
                            <a:latin typeface="Cambria Math" panose="02040503050406030204" pitchFamily="18" charset="0"/>
                          </a:rPr>
                          <m:t>+</m:t>
                        </m:r>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5</m:t>
                                </m:r>
                              </m:e>
                            </m:d>
                          </m:e>
                          <m:sup>
                            <m:r>
                              <a:rPr>
                                <a:latin typeface="Cambria Math" panose="02040503050406030204" pitchFamily="18" charset="0"/>
                              </a:rPr>
                              <m:t>2</m:t>
                            </m:r>
                          </m:sup>
                        </m:sSup>
                      </m:e>
                    </m:rad>
                    <m:r>
                      <a:rPr>
                        <a:latin typeface="Cambria Math" panose="02040503050406030204" pitchFamily="18" charset="0"/>
                      </a:rPr>
                      <m:t>=</m:t>
                    </m:r>
                    <m:rad>
                      <m:radPr>
                        <m:degHide m:val="on"/>
                        <m:ctrlPr>
                          <a:rPr i="1">
                            <a:latin typeface="Cambria Math" panose="02040503050406030204" pitchFamily="18" charset="0"/>
                          </a:rPr>
                        </m:ctrlPr>
                      </m:radPr>
                      <m:deg/>
                      <m:e>
                        <m:r>
                          <a:rPr>
                            <a:latin typeface="Cambria Math" panose="02040503050406030204" pitchFamily="18" charset="0"/>
                          </a:rPr>
                          <m:t>29</m:t>
                        </m:r>
                      </m:e>
                    </m:rad>
                  </m:oMath>
                </a14:m>
                <a:endParaRPr/>
              </a:p>
              <a:p>
                <a:pPr marL="514350" indent="-514350">
                  <a:buFont typeface="+mj-lt"/>
                  <a:buAutoNum type="alphaLcPeriod" startAt="2"/>
                  <a:defRPr sz="2800"/>
                </a:pPr>
                <a:r>
                  <a:t>​</a:t>
                </a:r>
                <a14:m>
                  <m:oMath xmlns:m="http://schemas.openxmlformats.org/officeDocument/2006/math">
                    <m:d>
                      <m:dPr>
                        <m:begChr m:val="|"/>
                        <m:endChr m:val="|"/>
                        <m:ctrlPr>
                          <a:rPr i="1">
                            <a:latin typeface="Cambria Math" panose="02040503050406030204" pitchFamily="18" charset="0"/>
                          </a:rPr>
                        </m:ctrlPr>
                      </m:dPr>
                      <m:e>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3</m:t>
                        </m:r>
                        <m:r>
                          <a:rPr>
                            <a:latin typeface="Cambria Math" panose="02040503050406030204" pitchFamily="18" charset="0"/>
                          </a:rPr>
                          <m:t>𝑖</m:t>
                        </m:r>
                      </m:e>
                    </m:d>
                    <m:r>
                      <a:rPr>
                        <a:latin typeface="Cambria Math" panose="02040503050406030204" pitchFamily="18" charset="0"/>
                      </a:rPr>
                      <m:t>=</m:t>
                    </m:r>
                    <m:rad>
                      <m:radPr>
                        <m:degHide m:val="on"/>
                        <m:ctrlPr>
                          <a:rPr i="1">
                            <a:latin typeface="Cambria Math" panose="02040503050406030204" pitchFamily="18" charset="0"/>
                          </a:rPr>
                        </m:ctrlPr>
                      </m:radPr>
                      <m:deg/>
                      <m:e>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1</m:t>
                                </m:r>
                              </m:e>
                            </m:d>
                          </m:e>
                          <m:sup>
                            <m:r>
                              <a:rPr>
                                <a:latin typeface="Cambria Math" panose="02040503050406030204" pitchFamily="18" charset="0"/>
                              </a:rPr>
                              <m:t>2</m:t>
                            </m:r>
                          </m:sup>
                        </m:sSup>
                        <m:r>
                          <a:rPr>
                            <a:latin typeface="Cambria Math" panose="02040503050406030204" pitchFamily="18" charset="0"/>
                          </a:rPr>
                          <m:t>+</m:t>
                        </m:r>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m:t>
                                </m:r>
                                <m:r>
                                  <a:rPr>
                                    <a:latin typeface="Cambria Math" panose="02040503050406030204" pitchFamily="18" charset="0"/>
                                  </a:rPr>
                                  <m:t>3</m:t>
                                </m:r>
                              </m:e>
                            </m:d>
                          </m:e>
                          <m:sup>
                            <m:r>
                              <a:rPr>
                                <a:latin typeface="Cambria Math" panose="02040503050406030204" pitchFamily="18" charset="0"/>
                              </a:rPr>
                              <m:t>2</m:t>
                            </m:r>
                          </m:sup>
                        </m:sSup>
                      </m:e>
                    </m:rad>
                    <m:r>
                      <a:rPr>
                        <a:latin typeface="Cambria Math" panose="02040503050406030204" pitchFamily="18" charset="0"/>
                      </a:rPr>
                      <m:t>=</m:t>
                    </m:r>
                    <m:rad>
                      <m:radPr>
                        <m:degHide m:val="on"/>
                        <m:ctrlPr>
                          <a:rPr i="1">
                            <a:latin typeface="Cambria Math" panose="02040503050406030204" pitchFamily="18" charset="0"/>
                          </a:rPr>
                        </m:ctrlPr>
                      </m:radPr>
                      <m:deg/>
                      <m:e>
                        <m:r>
                          <a:rPr>
                            <a:latin typeface="Cambria Math" panose="02040503050406030204" pitchFamily="18" charset="0"/>
                          </a:rPr>
                          <m:t>10</m:t>
                        </m:r>
                      </m:e>
                    </m:rad>
                  </m:oMath>
                </a14:m>
                <a:endParaRP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2: Graphing Regions in the Complex Plane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lang="en-US" sz="2800" dirty="0"/>
                  <a:t>Graph the regions of the complex plane defined by the following.</a:t>
                </a:r>
              </a:p>
              <a:p>
                <a:pPr marL="514350" indent="-514350">
                  <a:buFont typeface="+mj-lt"/>
                  <a:buAutoNum type="alphaLcPeriod"/>
                  <a:defRPr sz="2800"/>
                </a:pPr>
                <a:r>
                  <a:rPr lang="en-US" dirty="0"/>
                  <a:t>​</a:t>
                </a:r>
                <a14:m>
                  <m:oMath xmlns:m="http://schemas.openxmlformats.org/officeDocument/2006/math">
                    <m:d>
                      <m:dPr>
                        <m:begChr m:val="{"/>
                        <m:endChr m:val="}"/>
                        <m:ctrlPr>
                          <a:rPr lang="ar-AE" i="1">
                            <a:latin typeface="Cambria Math" panose="02040503050406030204" pitchFamily="18" charset="0"/>
                          </a:rPr>
                        </m:ctrlPr>
                      </m:dPr>
                      <m:e>
                        <m:r>
                          <a:rPr lang="ar-AE">
                            <a:latin typeface="Cambria Math" panose="02040503050406030204" pitchFamily="18" charset="0"/>
                          </a:rPr>
                          <m:t>𝑧</m:t>
                        </m:r>
                        <m:d>
                          <m:dPr>
                            <m:begChr m:val="|"/>
                            <m:endChr m:val=""/>
                            <m:ctrlPr>
                              <a:rPr lang="ar-AE" i="1" smtClean="0">
                                <a:latin typeface="Cambria Math" panose="02040503050406030204" pitchFamily="18" charset="0"/>
                              </a:rPr>
                            </m:ctrlPr>
                          </m:dPr>
                          <m:e>
                            <m:d>
                              <m:dPr>
                                <m:begChr m:val="|"/>
                                <m:endChr m:val="|"/>
                                <m:ctrlPr>
                                  <a:rPr lang="ar-AE" i="1">
                                    <a:latin typeface="Cambria Math" panose="02040503050406030204" pitchFamily="18" charset="0"/>
                                  </a:rPr>
                                </m:ctrlPr>
                              </m:dPr>
                              <m:e>
                                <m:r>
                                  <a:rPr lang="ar-AE">
                                    <a:latin typeface="Cambria Math" panose="02040503050406030204" pitchFamily="18" charset="0"/>
                                  </a:rPr>
                                  <m:t>𝑧</m:t>
                                </m:r>
                              </m:e>
                            </m:d>
                            <m:r>
                              <a:rPr lang="ar-AE">
                                <a:latin typeface="Cambria Math" panose="02040503050406030204" pitchFamily="18" charset="0"/>
                              </a:rPr>
                              <m:t>≤</m:t>
                            </m:r>
                          </m:e>
                        </m:d>
                        <m:r>
                          <m:rPr>
                            <m:nor/>
                          </m:rPr>
                          <a:rPr lang="ar-AE"/>
                          <m:t> </m:t>
                        </m:r>
                        <m:r>
                          <a:rPr lang="ar-AE">
                            <a:latin typeface="Cambria Math" panose="02040503050406030204" pitchFamily="18" charset="0"/>
                          </a:rPr>
                          <m:t>1</m:t>
                        </m:r>
                      </m:e>
                    </m:d>
                  </m:oMath>
                </a14:m>
                <a:endParaRPr lang="ar-AE" dirty="0"/>
              </a:p>
              <a:p>
                <a:pPr marL="514350" indent="-514350">
                  <a:buFont typeface="+mj-lt"/>
                  <a:buAutoNum type="alphaLcPeriod" startAt="2"/>
                  <a:defRPr sz="2800"/>
                </a:pPr>
                <a:r>
                  <a:rPr lang="ar-AE" dirty="0"/>
                  <a:t>​</a:t>
                </a:r>
                <a14:m>
                  <m:oMath xmlns:m="http://schemas.openxmlformats.org/officeDocument/2006/math">
                    <m:d>
                      <m:dPr>
                        <m:begChr m:val="{"/>
                        <m:endChr m:val="}"/>
                        <m:ctrlPr>
                          <a:rPr lang="ar-AE" i="1">
                            <a:latin typeface="Cambria Math" panose="02040503050406030204" pitchFamily="18" charset="0"/>
                          </a:rPr>
                        </m:ctrlPr>
                      </m:dPr>
                      <m:e>
                        <m:r>
                          <a:rPr lang="ar-AE">
                            <a:latin typeface="Cambria Math" panose="02040503050406030204" pitchFamily="18" charset="0"/>
                          </a:rPr>
                          <m:t>𝑧</m:t>
                        </m:r>
                        <m:r>
                          <a:rPr lang="ar-AE">
                            <a:latin typeface="Cambria Math" panose="02040503050406030204" pitchFamily="18" charset="0"/>
                          </a:rPr>
                          <m:t>=</m:t>
                        </m:r>
                        <m:r>
                          <a:rPr lang="ar-AE">
                            <a:latin typeface="Cambria Math" panose="02040503050406030204" pitchFamily="18" charset="0"/>
                          </a:rPr>
                          <m:t>𝑎</m:t>
                        </m:r>
                        <m:r>
                          <a:rPr lang="ar-AE">
                            <a:latin typeface="Cambria Math" panose="02040503050406030204" pitchFamily="18" charset="0"/>
                          </a:rPr>
                          <m:t>+</m:t>
                        </m:r>
                        <m:r>
                          <a:rPr lang="ar-AE">
                            <a:latin typeface="Cambria Math" panose="02040503050406030204" pitchFamily="18" charset="0"/>
                          </a:rPr>
                          <m:t>𝑏𝑖</m:t>
                        </m:r>
                        <m:d>
                          <m:dPr>
                            <m:begChr m:val="|"/>
                            <m:endChr m:val=""/>
                            <m:ctrlPr>
                              <a:rPr lang="ar-AE" i="1" smtClean="0">
                                <a:latin typeface="Cambria Math" panose="02040503050406030204" pitchFamily="18" charset="0"/>
                              </a:rPr>
                            </m:ctrlPr>
                          </m:dPr>
                          <m:e>
                            <m:d>
                              <m:dPr>
                                <m:begChr m:val="|"/>
                                <m:endChr m:val="|"/>
                                <m:ctrlPr>
                                  <a:rPr lang="ar-AE" i="1">
                                    <a:latin typeface="Cambria Math" panose="02040503050406030204" pitchFamily="18" charset="0"/>
                                  </a:rPr>
                                </m:ctrlPr>
                              </m:dPr>
                              <m:e>
                                <m:r>
                                  <a:rPr lang="ar-AE">
                                    <a:latin typeface="Cambria Math" panose="02040503050406030204" pitchFamily="18" charset="0"/>
                                  </a:rPr>
                                  <m:t>𝑧</m:t>
                                </m:r>
                              </m:e>
                            </m:d>
                            <m:r>
                              <a:rPr lang="ar-AE">
                                <a:latin typeface="Cambria Math" panose="02040503050406030204" pitchFamily="18" charset="0"/>
                              </a:rPr>
                              <m:t>≤</m:t>
                            </m:r>
                            <m:r>
                              <a:rPr lang="ar-AE">
                                <a:latin typeface="Cambria Math" panose="02040503050406030204" pitchFamily="18" charset="0"/>
                              </a:rPr>
                              <m:t>1</m:t>
                            </m:r>
                            <m:r>
                              <a:rPr lang="ar-AE" b="0" i="0" smtClean="0">
                                <a:latin typeface="Cambria Math" panose="02040503050406030204" pitchFamily="18" charset="0"/>
                              </a:rPr>
                              <m:t> </m:t>
                            </m:r>
                            <m:r>
                              <m:rPr>
                                <m:nor/>
                              </m:rPr>
                              <a:rPr lang="en-US"/>
                              <m:t>and</m:t>
                            </m:r>
                            <m:r>
                              <a:rPr lang="en-US" b="0" i="0" smtClean="0">
                                <a:latin typeface="Cambria Math" panose="02040503050406030204" pitchFamily="18" charset="0"/>
                              </a:rPr>
                              <m:t> </m:t>
                            </m:r>
                            <m:r>
                              <a:rPr lang="en-US">
                                <a:latin typeface="Cambria Math" panose="02040503050406030204" pitchFamily="18" charset="0"/>
                              </a:rPr>
                              <m:t>𝑏</m:t>
                            </m:r>
                            <m:r>
                              <a:rPr lang="en-US">
                                <a:latin typeface="Cambria Math" panose="02040503050406030204" pitchFamily="18" charset="0"/>
                              </a:rPr>
                              <m:t>≥</m:t>
                            </m:r>
                          </m:e>
                        </m:d>
                        <m:r>
                          <a:rPr lang="ar-AE">
                            <a:latin typeface="Cambria Math" panose="02040503050406030204" pitchFamily="18" charset="0"/>
                          </a:rPr>
                          <m:t>0</m:t>
                        </m:r>
                      </m:e>
                    </m:d>
                  </m:oMath>
                </a14:m>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r="-370"/>
                </a:stretch>
              </a:blipFill>
            </p:spPr>
            <p:txBody>
              <a:bodyPr/>
              <a:lstStyle/>
              <a:p>
                <a:r>
                  <a:rPr lang="en-US">
                    <a:noFill/>
                  </a:rPr>
                  <a:t> </a:t>
                </a:r>
              </a:p>
            </p:txBody>
          </p:sp>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Graphing Regions in the Complex Plane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b="1" dirty="0"/>
                  <a:t>Solution</a:t>
                </a:r>
              </a:p>
              <a:p>
                <a:pPr marL="514350" indent="-514350">
                  <a:buFont typeface="+mj-lt"/>
                  <a:buAutoNum type="alphaLcPeriod"/>
                  <a:defRPr sz="2800"/>
                </a:pPr>
                <a:r>
                  <a:rPr dirty="0"/>
                  <a:t>​</a:t>
                </a:r>
                <a:r>
                  <a:rPr sz="2800" dirty="0"/>
                  <a:t>In words, </a:t>
                </a:r>
                <a14:m>
                  <m:oMath xmlns:m="http://schemas.openxmlformats.org/officeDocument/2006/math">
                    <m:d>
                      <m:dPr>
                        <m:begChr m:val="{"/>
                        <m:endChr m:val="}"/>
                        <m:ctrlPr>
                          <a:rPr i="1">
                            <a:latin typeface="Cambria Math" panose="02040503050406030204" pitchFamily="18" charset="0"/>
                          </a:rPr>
                        </m:ctrlPr>
                      </m:dPr>
                      <m:e>
                        <m:r>
                          <a:rPr>
                            <a:latin typeface="Cambria Math" panose="02040503050406030204" pitchFamily="18" charset="0"/>
                          </a:rPr>
                          <m:t>𝑧</m:t>
                        </m:r>
                        <m:d>
                          <m:dPr>
                            <m:begChr m:val="|"/>
                            <m:endChr m:val=""/>
                            <m:ctrlPr>
                              <a:rPr lang="en-US" i="1" smtClean="0">
                                <a:latin typeface="Cambria Math" panose="02040503050406030204" pitchFamily="18" charset="0"/>
                              </a:rPr>
                            </m:ctrlPr>
                          </m:dPr>
                          <m:e>
                            <m:d>
                              <m:dPr>
                                <m:begChr m:val="|"/>
                                <m:endChr m:val="|"/>
                                <m:ctrlPr>
                                  <a:rPr lang="ar-AE" i="1">
                                    <a:latin typeface="Cambria Math" panose="02040503050406030204" pitchFamily="18" charset="0"/>
                                  </a:rPr>
                                </m:ctrlPr>
                              </m:dPr>
                              <m:e>
                                <m:r>
                                  <a:rPr lang="ar-AE">
                                    <a:latin typeface="Cambria Math" panose="02040503050406030204" pitchFamily="18" charset="0"/>
                                  </a:rPr>
                                  <m:t>𝑧</m:t>
                                </m:r>
                              </m:e>
                            </m:d>
                            <m:r>
                              <a:rPr lang="ar-AE">
                                <a:latin typeface="Cambria Math" panose="02040503050406030204" pitchFamily="18" charset="0"/>
                              </a:rPr>
                              <m:t>≤</m:t>
                            </m:r>
                          </m:e>
                        </m:d>
                        <m:r>
                          <a:rPr>
                            <a:latin typeface="Cambria Math" panose="02040503050406030204" pitchFamily="18" charset="0"/>
                          </a:rPr>
                          <m:t>1</m:t>
                        </m:r>
                      </m:e>
                    </m:d>
                  </m:oMath>
                </a14:m>
                <a:r>
                  <a:rPr sz="2800" dirty="0"/>
                  <a:t> is the set of all complex numbers with magnitude less than or equal to </a:t>
                </a:r>
                <a:r>
                  <a:rPr sz="2800" dirty="0">
                    <a:latin typeface="Cambria Math"/>
                  </a:rPr>
                  <a:t>1</a:t>
                </a:r>
                <a:r>
                  <a:rPr sz="2800" dirty="0"/>
                  <a:t>. The region appears</a:t>
                </a:r>
                <a:r>
                  <a:rPr lang="en-US" sz="2800" dirty="0"/>
                  <a:t> in Figure 2.</a:t>
                </a:r>
                <a:endParaRPr sz="2800" dirty="0"/>
              </a:p>
              <a:p>
                <a:r>
                  <a:rPr dirty="0"/>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Graphing Regions in the Complex Plane (cont.)</a:t>
            </a:r>
          </a:p>
        </p:txBody>
      </p:sp>
      <p:pic>
        <p:nvPicPr>
          <p:cNvPr id="4" name="Picture 3">
            <a:extLst>
              <a:ext uri="{FF2B5EF4-FFF2-40B4-BE49-F238E27FC236}">
                <a16:creationId xmlns:a16="http://schemas.microsoft.com/office/drawing/2014/main" id="{BA0BE302-63B5-45A3-AED7-95D00E024FB8}"/>
              </a:ext>
            </a:extLst>
          </p:cNvPr>
          <p:cNvPicPr>
            <a:picLocks noChangeAspect="1"/>
          </p:cNvPicPr>
          <p:nvPr/>
        </p:nvPicPr>
        <p:blipFill>
          <a:blip r:embed="rId2"/>
          <a:stretch>
            <a:fillRect/>
          </a:stretch>
        </p:blipFill>
        <p:spPr>
          <a:xfrm>
            <a:off x="3782500" y="5422327"/>
            <a:ext cx="1579001" cy="749873"/>
          </a:xfrm>
          <a:prstGeom prst="rect">
            <a:avLst/>
          </a:prstGeom>
        </p:spPr>
      </p:pic>
      <p:pic>
        <p:nvPicPr>
          <p:cNvPr id="8" name="Content Placeholder 7">
            <a:extLst>
              <a:ext uri="{FF2B5EF4-FFF2-40B4-BE49-F238E27FC236}">
                <a16:creationId xmlns:a16="http://schemas.microsoft.com/office/drawing/2014/main" id="{4F8D7F96-1570-4641-8B7B-F1D38EB7A678}"/>
              </a:ext>
            </a:extLst>
          </p:cNvPr>
          <p:cNvPicPr>
            <a:picLocks noGrp="1" noChangeAspect="1"/>
          </p:cNvPicPr>
          <p:nvPr>
            <p:ph sz="quarter" idx="1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54647" y="990600"/>
            <a:ext cx="4634707" cy="4634707"/>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Graphing Regions in the Complex Plane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rPr lang="en-US" dirty="0"/>
                  <a:t>​</a:t>
                </a:r>
                <a:r>
                  <a:rPr lang="en-US" sz="2800" dirty="0"/>
                  <a:t>The region </a:t>
                </a:r>
                <a14:m>
                  <m:oMath xmlns:m="http://schemas.openxmlformats.org/officeDocument/2006/math">
                    <m:d>
                      <m:dPr>
                        <m:begChr m:val="{"/>
                        <m:endChr m:val="}"/>
                        <m:ctrlPr>
                          <a:rPr lang="ar-AE" i="1">
                            <a:latin typeface="Cambria Math" panose="02040503050406030204" pitchFamily="18" charset="0"/>
                          </a:rPr>
                        </m:ctrlPr>
                      </m:dPr>
                      <m:e>
                        <m:r>
                          <a:rPr lang="ar-AE">
                            <a:latin typeface="Cambria Math" panose="02040503050406030204" pitchFamily="18" charset="0"/>
                          </a:rPr>
                          <m:t>𝑧</m:t>
                        </m:r>
                        <m:r>
                          <a:rPr lang="ar-AE">
                            <a:latin typeface="Cambria Math" panose="02040503050406030204" pitchFamily="18" charset="0"/>
                          </a:rPr>
                          <m:t>=</m:t>
                        </m:r>
                        <m:r>
                          <a:rPr lang="ar-AE">
                            <a:latin typeface="Cambria Math" panose="02040503050406030204" pitchFamily="18" charset="0"/>
                          </a:rPr>
                          <m:t>𝑎</m:t>
                        </m:r>
                        <m:r>
                          <a:rPr lang="ar-AE">
                            <a:latin typeface="Cambria Math" panose="02040503050406030204" pitchFamily="18" charset="0"/>
                          </a:rPr>
                          <m:t>+</m:t>
                        </m:r>
                        <m:r>
                          <a:rPr lang="ar-AE">
                            <a:latin typeface="Cambria Math" panose="02040503050406030204" pitchFamily="18" charset="0"/>
                          </a:rPr>
                          <m:t>𝑏𝑖</m:t>
                        </m:r>
                        <m:d>
                          <m:dPr>
                            <m:begChr m:val="|"/>
                            <m:endChr m:val=""/>
                            <m:ctrlPr>
                              <a:rPr lang="ar-AE" i="1" smtClean="0">
                                <a:latin typeface="Cambria Math" panose="02040503050406030204" pitchFamily="18" charset="0"/>
                              </a:rPr>
                            </m:ctrlPr>
                          </m:dPr>
                          <m:e>
                            <m:d>
                              <m:dPr>
                                <m:begChr m:val="|"/>
                                <m:endChr m:val="|"/>
                                <m:ctrlPr>
                                  <a:rPr lang="ar-AE" i="1">
                                    <a:latin typeface="Cambria Math" panose="02040503050406030204" pitchFamily="18" charset="0"/>
                                  </a:rPr>
                                </m:ctrlPr>
                              </m:dPr>
                              <m:e>
                                <m:r>
                                  <a:rPr lang="ar-AE">
                                    <a:latin typeface="Cambria Math" panose="02040503050406030204" pitchFamily="18" charset="0"/>
                                  </a:rPr>
                                  <m:t>𝑧</m:t>
                                </m:r>
                              </m:e>
                            </m:d>
                            <m:r>
                              <a:rPr lang="ar-AE">
                                <a:latin typeface="Cambria Math" panose="02040503050406030204" pitchFamily="18" charset="0"/>
                              </a:rPr>
                              <m:t>≤</m:t>
                            </m:r>
                            <m:r>
                              <a:rPr lang="ar-AE">
                                <a:latin typeface="Cambria Math" panose="02040503050406030204" pitchFamily="18" charset="0"/>
                              </a:rPr>
                              <m:t>1</m:t>
                            </m:r>
                            <m:r>
                              <a:rPr lang="ar-AE" b="0" i="0" smtClean="0">
                                <a:latin typeface="Cambria Math" panose="02040503050406030204" pitchFamily="18" charset="0"/>
                              </a:rPr>
                              <m:t> </m:t>
                            </m:r>
                            <m:r>
                              <m:rPr>
                                <m:nor/>
                              </m:rPr>
                              <a:rPr lang="en-US"/>
                              <m:t>and</m:t>
                            </m:r>
                            <m:r>
                              <a:rPr lang="en-US" b="0" i="0" smtClean="0">
                                <a:latin typeface="Cambria Math" panose="02040503050406030204" pitchFamily="18" charset="0"/>
                              </a:rPr>
                              <m:t> </m:t>
                            </m:r>
                            <m:r>
                              <a:rPr lang="en-US">
                                <a:latin typeface="Cambria Math" panose="02040503050406030204" pitchFamily="18" charset="0"/>
                              </a:rPr>
                              <m:t>𝑏</m:t>
                            </m:r>
                            <m:r>
                              <a:rPr lang="en-US">
                                <a:latin typeface="Cambria Math" panose="02040503050406030204" pitchFamily="18" charset="0"/>
                              </a:rPr>
                              <m:t>≥</m:t>
                            </m:r>
                          </m:e>
                        </m:d>
                        <m:r>
                          <m:rPr>
                            <m:nor/>
                          </m:rPr>
                          <a:rPr lang="ar-AE"/>
                          <m:t> </m:t>
                        </m:r>
                        <m:r>
                          <a:rPr lang="ar-AE">
                            <a:latin typeface="Cambria Math" panose="02040503050406030204" pitchFamily="18" charset="0"/>
                          </a:rPr>
                          <m:t>0</m:t>
                        </m:r>
                      </m:e>
                    </m:d>
                  </m:oMath>
                </a14:m>
                <a:r>
                  <a:rPr lang="ar-AE" sz="2800" dirty="0"/>
                  <a:t> </a:t>
                </a:r>
                <a:r>
                  <a:rPr lang="en-US" sz="2800" dirty="0"/>
                  <a:t>consists of only those complex numbers with magnitude less than or equal to </a:t>
                </a:r>
                <a:r>
                  <a:rPr lang="en-US" sz="2800" dirty="0">
                    <a:latin typeface="Cambria Math"/>
                  </a:rPr>
                  <a:t>1</a:t>
                </a:r>
                <a:r>
                  <a:rPr lang="en-US" sz="2800" dirty="0"/>
                  <a:t> and nonnegative coefficients of </a:t>
                </a:r>
                <a14:m>
                  <m:oMath xmlns:m="http://schemas.openxmlformats.org/officeDocument/2006/math">
                    <m:r>
                      <a:rPr lang="en-US">
                        <a:latin typeface="Cambria Math" panose="02040503050406030204" pitchFamily="18" charset="0"/>
                      </a:rPr>
                      <m:t>𝑖</m:t>
                    </m:r>
                  </m:oMath>
                </a14:m>
                <a:r>
                  <a:rPr lang="en-US" sz="2800" dirty="0"/>
                  <a:t>. The graph of the region is a half circle as shown in Figure 3.</a:t>
                </a:r>
              </a:p>
              <a:p>
                <a:r>
                  <a:rPr lang="en-US" dirty="0"/>
                  <a:t>​</a:t>
                </a:r>
                <a:endParaRPr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982" r="-2222"/>
                </a:stretch>
              </a:blipFill>
            </p:spPr>
            <p:txBody>
              <a:bodyPr/>
              <a:lstStyle/>
              <a:p>
                <a:r>
                  <a:rPr lang="en-US">
                    <a:noFill/>
                  </a:rPr>
                  <a:t> </a:t>
                </a:r>
              </a:p>
            </p:txBody>
          </p:sp>
        </mc:Fallback>
      </mc:AlternateContent>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819</TotalTime>
  <Words>1115</Words>
  <Application>Microsoft Office PowerPoint</Application>
  <PresentationFormat>On-screen Show (4:3)</PresentationFormat>
  <Paragraphs>111</Paragraphs>
  <Slides>36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Cambria Math</vt:lpstr>
      <vt:lpstr>Courier New</vt:lpstr>
      <vt:lpstr>Office Theme</vt:lpstr>
      <vt:lpstr>Section 10.5</vt:lpstr>
      <vt:lpstr>Figure 1: The Complex Plane</vt:lpstr>
      <vt:lpstr>Magnitude of a Complex Number</vt:lpstr>
      <vt:lpstr>Example 1: Finding the Magnitude</vt:lpstr>
      <vt:lpstr>Example 1: Finding the Magnitude (cont.)</vt:lpstr>
      <vt:lpstr>Example 2: Graphing Regions in the Complex Plane</vt:lpstr>
      <vt:lpstr>Example 2: Graphing Regions in the Complex Plane (cont.)</vt:lpstr>
      <vt:lpstr>Example 2: Graphing Regions in the Complex Plane (cont.)</vt:lpstr>
      <vt:lpstr>Example 2: Graphing Regions in the Complex Plane (cont.)</vt:lpstr>
      <vt:lpstr>Example 2: Graphing Regions in the Complex Plane (cont.)</vt:lpstr>
      <vt:lpstr>Trigonometric Form of z=a+bi</vt:lpstr>
      <vt:lpstr>Trigonometric Form of z=a+bi</vt:lpstr>
      <vt:lpstr>Example 3: Writing Complex Numbers in Trigonometric Form</vt:lpstr>
      <vt:lpstr>Example 3: Writing Complex Numbers in Trigonometric Form (cont.)</vt:lpstr>
      <vt:lpstr>Example 3: Writing Complex Numbers in Trigonometric Form (cont.)</vt:lpstr>
      <vt:lpstr>Example 3: Writing Complex Numbers in Trigonometric Form (cont.)</vt:lpstr>
      <vt:lpstr>Example 4: Writing Complex Numbers in Standard Form</vt:lpstr>
      <vt:lpstr>Example 4: Writing Complex Numbers in Standard Form (cont.)</vt:lpstr>
      <vt:lpstr>Product and Quotient of Complex Numbers</vt:lpstr>
      <vt:lpstr>Example 5: Multiplying Complex Numbers</vt:lpstr>
      <vt:lpstr>Example 5: Multiplying Complex Numbers (cont.)</vt:lpstr>
      <vt:lpstr>Example 6: Dividing Complex Numbers</vt:lpstr>
      <vt:lpstr>Example 6: Dividing Complex Numbers (cont.)</vt:lpstr>
      <vt:lpstr>Example 7: Graphing Complex Numbers and Their Product</vt:lpstr>
      <vt:lpstr>Example 7: Graphing Complex Numbers and Their Product (cont.)</vt:lpstr>
      <vt:lpstr>Example 7: Graphing Complex Numbers and Their Product (cont.)</vt:lpstr>
      <vt:lpstr>Powers of Complex Numbers (De Moivre's Theorem)</vt:lpstr>
      <vt:lpstr>Example 8: Using De Moivre's Theorem</vt:lpstr>
      <vt:lpstr>Example 8: Using De Moivre's Theorem (cont.)</vt:lpstr>
      <vt:lpstr>Roots of Complex Numbers</vt:lpstr>
      <vt:lpstr>Example 9: Finding Roots of Complex Numbers</vt:lpstr>
      <vt:lpstr>Example 9: Finding Roots of Complex Numbers (cont.)</vt:lpstr>
      <vt:lpstr>Example 9: Finding Roots of Complex Numbers (cont.)</vt:lpstr>
      <vt:lpstr>Example 9: Finding Roots of Complex Numbers (cont.)</vt:lpstr>
      <vt:lpstr>Example 10: Finding Roots of Complex Numbers</vt:lpstr>
      <vt:lpstr>Example 10: Finding Roots of Complex Numbers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Algebra and Trigonometry </dc:title>
  <dc:creator>Hawkes Learning</dc:creator>
  <cp:lastModifiedBy>Marvin Glover</cp:lastModifiedBy>
  <cp:revision>147</cp:revision>
  <dcterms:created xsi:type="dcterms:W3CDTF">2013-04-26T14:43:13Z</dcterms:created>
  <dcterms:modified xsi:type="dcterms:W3CDTF">2022-08-18T17:52:26Z</dcterms:modified>
</cp:coreProperties>
</file>