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4" r:id="rId20"/>
    <p:sldId id="276" r:id="rId21"/>
    <p:sldId id="278" r:id="rId22"/>
    <p:sldId id="279" r:id="rId23"/>
    <p:sldId id="285" r:id="rId24"/>
    <p:sldId id="280" r:id="rId25"/>
    <p:sldId id="286" r:id="rId26"/>
    <p:sldId id="281" r:id="rId27"/>
    <p:sldId id="287" r:id="rId28"/>
    <p:sldId id="282" r:id="rId29"/>
    <p:sldId id="2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Dot Product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10</a:t>
            </a:r>
            <a:r>
              <a:t>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Applying the Dot Product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r>
                  <a:rPr sz="2800"/>
                  <a:t>By the Dot Product Theorem,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⟨−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⟩⋅⟨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290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sz="2800"/>
              </a:p>
              <a:p>
                <a:r>
                  <a:rPr sz="2800"/>
                  <a:t>and so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290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Orthogonal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Two vectors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/>
                  <a:t> are </a:t>
                </a:r>
                <a:r>
                  <a:rPr sz="2800" b="1"/>
                  <a:t>orthogonal</a:t>
                </a:r>
                <a:r>
                  <a:rPr sz="2800"/>
                  <a:t> (or </a:t>
                </a:r>
                <a:r>
                  <a:rPr sz="2800" b="1"/>
                  <a:t>perpendicular</a:t>
                </a:r>
                <a:r>
                  <a:rPr sz="2800"/>
                  <a:t>) if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Parallel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vectors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parallel</a:t>
                </a:r>
                <a:r>
                  <a:rPr sz="2800" dirty="0"/>
                  <a:t> if each is a scalar multiple of the other. </a:t>
                </a:r>
                <a:r>
                  <a:rPr lang="en-US" sz="2800" dirty="0"/>
                  <a:t>T</a:t>
                </a:r>
                <a:r>
                  <a:rPr sz="2800" dirty="0"/>
                  <a:t>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for some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(and consequently,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).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an Orthogonal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a vector orthogonal to the vector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an Orthogonal Vector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There are an infinite number of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for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and hence an infinite number of correct answers. One such answer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/>
                  <a:t>, and another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 as shown in Figure 2. (Note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have been placed so that their initial points coincide, while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sz="2800" dirty="0"/>
                  <a:t> is shown elsewhere in the plane). Any multiple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/>
                  <a:t> is orthogonal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an Orthogonal Vector (cont.)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82D796-2EBF-4AA6-9041-B1630E6E11CE}"/>
              </a:ext>
            </a:extLst>
          </p:cNvPr>
          <p:cNvSpPr txBox="1">
            <a:spLocks/>
          </p:cNvSpPr>
          <p:nvPr/>
        </p:nvSpPr>
        <p:spPr>
          <a:xfrm>
            <a:off x="3886200" y="46868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  <p:pic>
        <p:nvPicPr>
          <p:cNvPr id="16" name="Content Placeholder 1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6CF3223-4C27-4812-89C0-94BD54B93BF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57" y="1905002"/>
            <a:ext cx="3744149" cy="228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Projection of u onto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be nonzero vectors. The </a:t>
                </a:r>
                <a:r>
                  <a:rPr sz="2800" b="1" dirty="0"/>
                  <a:t>projection of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onto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is the vector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𝐯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Figure 3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b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37D942C1-E3B3-4F5E-9D8E-867C038D5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769" r="19231"/>
          <a:stretch/>
        </p:blipFill>
        <p:spPr>
          <a:xfrm>
            <a:off x="2714625" y="3657600"/>
            <a:ext cx="3714750" cy="17859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Finding the Projection of </a:t>
            </a:r>
            <a:r>
              <a:rPr b="1" dirty="0"/>
              <a:t>u</a:t>
            </a:r>
            <a:r>
              <a:rPr dirty="0"/>
              <a:t> onto </a:t>
            </a:r>
            <a:r>
              <a:rPr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projection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and then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as a sum of two orthogonal vectors, one of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Finding the Projection of </a:t>
            </a:r>
            <a:r>
              <a:rPr b="1" dirty="0"/>
              <a:t>u</a:t>
            </a:r>
            <a:r>
              <a:rPr dirty="0"/>
              <a:t> onto </a:t>
            </a:r>
            <a:r>
              <a:rPr b="1" dirty="0"/>
              <a:t>v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First,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,−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49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Finding the Projection of </a:t>
            </a:r>
            <a:r>
              <a:rPr lang="en-US" b="1" dirty="0"/>
              <a:t>u</a:t>
            </a:r>
            <a:r>
              <a:rPr lang="en-US" dirty="0"/>
              <a:t> onto </a:t>
            </a:r>
            <a:r>
              <a:rPr lang="en-US" b="1" dirty="0"/>
              <a:t>v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Now, we can determine that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perp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So, we can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as the sum of the two orthogonal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perp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:</a:t>
                </a:r>
                <a:endParaRPr lang="ar-AE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ar-AE" sz="2700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sub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 lang="ar-AE" sz="270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 lang="ar-AE" sz="270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perp</m:t>
                            </m:r>
                          </m:e>
                          <m:sub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 lang="ar-AE" sz="270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 sz="270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AE" sz="27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 sz="270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7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7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7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70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700" dirty="0"/>
                  <a:t>.</a:t>
                </a:r>
                <a:endParaRPr lang="ar-AE" sz="2700" dirty="0"/>
              </a:p>
              <a:p>
                <a:pPr>
                  <a:defRPr sz="2800"/>
                </a:pPr>
                <a:r>
                  <a:rPr lang="en-US" sz="2800" dirty="0"/>
                  <a:t>Figure 4 shows the graphs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as well as the orthogonal decompositions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,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perp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6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Dot Product in the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two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 </a:t>
                </a:r>
                <a:r>
                  <a:rPr lang="en-US" sz="2800" b="1" dirty="0"/>
                  <a:t>dot product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of the two vectors is the scalar defined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Finding the Projection of </a:t>
            </a:r>
            <a:r>
              <a:rPr lang="en-US" b="1" dirty="0"/>
              <a:t>u</a:t>
            </a:r>
            <a:r>
              <a:rPr lang="en-US" dirty="0"/>
              <a:t> onto </a:t>
            </a:r>
            <a:r>
              <a:rPr lang="en-US" b="1" dirty="0"/>
              <a:t>v</a:t>
            </a:r>
            <a:r>
              <a:rPr dirty="0"/>
              <a:t> (cont.)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A7E964-84E1-4138-BE2D-D3B508F60D50}"/>
              </a:ext>
            </a:extLst>
          </p:cNvPr>
          <p:cNvSpPr txBox="1">
            <a:spLocks/>
          </p:cNvSpPr>
          <p:nvPr/>
        </p:nvSpPr>
        <p:spPr>
          <a:xfrm>
            <a:off x="3886200" y="5571275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9D7699-708A-4BA8-BAD7-90A84F68E98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Applying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boat and trailer, which together weigh </a:t>
                </a:r>
                <a:r>
                  <a:rPr sz="2800" dirty="0">
                    <a:latin typeface="Cambria Math"/>
                  </a:rPr>
                  <a:t>650</a:t>
                </a:r>
                <a:r>
                  <a:rPr sz="2800" dirty="0"/>
                  <a:t> pounds, are to be pulled up a boat ramp that has an incline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 What force is required to merely prevent the boat and trailer from rolling down the ramp?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As seen in an example in a previous section, weight is simply an example of force: it is the force that Earth exerts on an object through gravity. To gain some insight into this problem, suppose the question were </a:t>
            </a:r>
            <a:r>
              <a:rPr lang="en-US" sz="2800" dirty="0"/>
              <a:t>“W</a:t>
            </a:r>
            <a:r>
              <a:rPr sz="2800" dirty="0"/>
              <a:t>hat is the force needed to lift the boat and trailer straight up</a:t>
            </a:r>
            <a:r>
              <a:rPr lang="en-US" sz="2800" dirty="0"/>
              <a:t>?”</a:t>
            </a:r>
            <a:r>
              <a:rPr sz="2800" dirty="0"/>
              <a:t> The answer would be that </a:t>
            </a:r>
            <a:r>
              <a:rPr sz="2800" dirty="0">
                <a:latin typeface="Cambria Math"/>
              </a:rPr>
              <a:t>650</a:t>
            </a:r>
            <a:r>
              <a:rPr sz="2800" dirty="0"/>
              <a:t> pounds of force is needed to counter the pull of gravity, so anything greater than </a:t>
            </a:r>
            <a:r>
              <a:rPr sz="2800" dirty="0">
                <a:latin typeface="Cambria Math"/>
              </a:rPr>
              <a:t>650</a:t>
            </a:r>
            <a:r>
              <a:rPr sz="2800" dirty="0"/>
              <a:t> pounds of force would result in the boat and trailer being lifted.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But the actual situation is</a:t>
                </a:r>
                <a:r>
                  <a:rPr lang="en-US" sz="2800" dirty="0"/>
                  <a:t>n’t</a:t>
                </a:r>
                <a:r>
                  <a:rPr sz="2800" dirty="0"/>
                  <a:t> so extreme. Only the portion of the combined weight that is parallel to the boat ramp must be countered. That is, we are looking for the component of the </a:t>
                </a:r>
                <a:r>
                  <a:rPr sz="2800" dirty="0">
                    <a:latin typeface="Cambria Math"/>
                  </a:rPr>
                  <a:t>650</a:t>
                </a:r>
                <a:r>
                  <a:rPr sz="2800" dirty="0"/>
                  <a:t> pounds that is directed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from the horizontal. </a:t>
                </a:r>
                <a:r>
                  <a:rPr lang="en-US" sz="2800" dirty="0"/>
                  <a:t>Figure 5</a:t>
                </a:r>
                <a:r>
                  <a:rPr sz="2800" dirty="0"/>
                  <a:t> illustrates the vectors under discussion.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13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C3231-5FA2-47BF-AF90-30F76C917E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17D9F-7C5F-4E8A-B081-5A630976237D}"/>
              </a:ext>
            </a:extLst>
          </p:cNvPr>
          <p:cNvSpPr txBox="1">
            <a:spLocks/>
          </p:cNvSpPr>
          <p:nvPr/>
        </p:nvSpPr>
        <p:spPr>
          <a:xfrm>
            <a:off x="3886200" y="5571275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In Figure 5, the long vector of magnitude </a:t>
                </a:r>
                <a:r>
                  <a:rPr lang="en-US" sz="2800" dirty="0">
                    <a:latin typeface="Cambria Math"/>
                  </a:rPr>
                  <a:t>650</a:t>
                </a:r>
                <a:r>
                  <a:rPr lang="en-US" sz="2800" dirty="0"/>
                  <a:t> pointing straight down represents the weight of the boat and trailer, and the vector labeled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points down the boat ramp. We seek the component of the weight vector in the direction of the boat ramp. The weight vector is simply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650</m:t>
                        </m:r>
                      </m:e>
                    </m:d>
                  </m:oMath>
                </a14:m>
                <a:r>
                  <a:rPr lang="en-US" sz="2800" dirty="0"/>
                  <a:t>. A vector of any length pointing down the boat ramp can be used; one that is easy to work with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(note that these vector components correspond to the adjacent and opposite sides of the familiar </a:t>
                </a:r>
                <a:r>
                  <a:rPr lang="en-US" sz="2800" dirty="0">
                    <a:latin typeface="Cambria Math"/>
                  </a:rPr>
                  <a:t>30</a:t>
                </a:r>
                <a:r>
                  <a:rPr lang="en-US" sz="2800" dirty="0"/>
                  <a:t>-</a:t>
                </a:r>
                <a:r>
                  <a:rPr lang="en-US" sz="2800" dirty="0">
                    <a:latin typeface="Cambria Math"/>
                  </a:rPr>
                  <a:t>60</a:t>
                </a:r>
                <a:r>
                  <a:rPr lang="en-US" sz="2800" dirty="0"/>
                  <a:t>-</a:t>
                </a:r>
                <a:r>
                  <a:rPr lang="en-US" sz="2800" dirty="0">
                    <a:latin typeface="Cambria Math"/>
                  </a:rPr>
                  <a:t>90</a:t>
                </a:r>
                <a:r>
                  <a:rPr lang="en-US" sz="2800" dirty="0"/>
                  <a:t> right triangle).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08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/>
                  <a:t>Now,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650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,−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650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650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325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325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ar-AE"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magnitude of this projection, which is </a:t>
            </a:r>
            <a:r>
              <a:rPr sz="2800" dirty="0">
                <a:latin typeface="Cambria Math"/>
              </a:rPr>
              <a:t>325</a:t>
            </a:r>
            <a:r>
              <a:rPr sz="2800" dirty="0"/>
              <a:t> pounds, is thus the force that must be exerted to keep the boat and trailer stationary. Anything more than this will allow the boat and trailer to be pulled up the ramp.</a:t>
            </a:r>
          </a:p>
        </p:txBody>
      </p:sp>
    </p:spTree>
    <p:extLst>
      <p:ext uri="{BB962C8B-B14F-4D97-AF65-F5344CB8AC3E}">
        <p14:creationId xmlns:p14="http://schemas.microsoft.com/office/powerpoint/2010/main" val="49035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Applying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child pulls a wagon along a sidewalk, exerting a force of </a:t>
                </a:r>
                <a:r>
                  <a:rPr sz="2800" dirty="0">
                    <a:latin typeface="Cambria Math"/>
                  </a:rPr>
                  <a:t>15</a:t>
                </a:r>
                <a:r>
                  <a:rPr sz="2800" dirty="0"/>
                  <a:t> pounds on the handle of the wagon. The handle is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to the horizontal. If the child pulls the wagon a distance of </a:t>
                </a:r>
                <a:r>
                  <a:rPr sz="2800" dirty="0">
                    <a:latin typeface="Cambria Math"/>
                  </a:rPr>
                  <a:t>50</a:t>
                </a:r>
                <a:r>
                  <a:rPr sz="2800" dirty="0"/>
                  <a:t> feet, what work has been done?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5D4E248-C716-4842-BDB7-95AA6E793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81" y="3448050"/>
            <a:ext cx="3729038" cy="211455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40A2B6-100A-4B79-BE6B-2C433B3164BC}"/>
              </a:ext>
            </a:extLst>
          </p:cNvPr>
          <p:cNvSpPr txBox="1">
            <a:spLocks/>
          </p:cNvSpPr>
          <p:nvPr/>
        </p:nvSpPr>
        <p:spPr>
          <a:xfrm>
            <a:off x="3886200" y="5571275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We start by defining the force and distance vectors.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lang="en-US"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The calculation is now straightforward.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15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766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643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574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ar-AE" i="0"/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Cambria Math" panose="02040503050406030204" pitchFamily="18" charset="0"/>
                        </a:rPr>
                        <m:t>foot</m:t>
                      </m:r>
                      <m:r>
                        <m:rPr>
                          <m:nor/>
                        </m:rPr>
                        <a:rPr lang="en-US" dirty="0"/>
                        <m:t>−</m:t>
                      </m:r>
                      <m:r>
                        <m:rPr>
                          <m:nor/>
                        </m:rPr>
                        <a:rPr lang="en-US" i="0">
                          <a:latin typeface="Cambria Math" panose="02040503050406030204" pitchFamily="18" charset="0"/>
                        </a:rPr>
                        <m:t>pounds</m:t>
                      </m:r>
                    </m:oMath>
                  </m:oMathPara>
                </a14:m>
                <a:endParaRPr lang="en-US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Calculating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Calculate each of the following dot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⟩⋅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⟩⋅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⟩⋅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Calculating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sz="2400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br>
                  <a:rPr lang="ar-AE" sz="2400" dirty="0"/>
                </a:br>
                <a:endParaRPr lang="ar-AE" sz="24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sz="2400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US" sz="2400" dirty="0"/>
                </a:br>
                <a:endParaRPr lang="ar-AE" sz="24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sz="2400" dirty="0"/>
                  <a:t>​</a:t>
                </a:r>
                <a14:m>
                  <m:oMath xmlns:m="http://schemas.openxmlformats.org/officeDocument/2006/math">
                    <m:r>
                      <a:rPr lang="ar-AE" sz="2400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⟩⋅⟨−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⟩=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Elementary Properties of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</a:p>
              <a:p>
                <a:pPr>
                  <a:defRPr sz="2800"/>
                </a:pPr>
                <a:r>
                  <a:rPr lang="en-US" sz="2800" dirty="0"/>
                  <a:t>Given two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a scalar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the following hold.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𝐯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𝐯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Properties of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dot product of a vector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/>
                  <a:t> with itself is </a:t>
                </a:r>
                <a:r>
                  <a:rPr sz="2800">
                    <a:latin typeface="Cambria Math"/>
                  </a:rPr>
                  <a:t>8</a:t>
                </a:r>
                <a:r>
                  <a:rPr sz="2800"/>
                  <a:t>, determine the magnitude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Properties of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, it follows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Dot Product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two nonzero vectors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be depicted so that their initial points coincide,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be the smaller of the two angles formed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(so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).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Applying the Dot Product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angle between the vector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vector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1343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Office Theme</vt:lpstr>
      <vt:lpstr>Section 10.7</vt:lpstr>
      <vt:lpstr>The Dot Product in the Plane</vt:lpstr>
      <vt:lpstr>Example 1: Calculating the Dot Product</vt:lpstr>
      <vt:lpstr>Example 1: Calculating the Dot Product (cont.)</vt:lpstr>
      <vt:lpstr>Elementary Properties of the Dot Product</vt:lpstr>
      <vt:lpstr>Example 2: Using the Properties of the Dot Product</vt:lpstr>
      <vt:lpstr>Example 2: Using the Properties of the Dot Product (cont.)</vt:lpstr>
      <vt:lpstr>The Dot Product Theorem</vt:lpstr>
      <vt:lpstr>Example 3: Applying the Dot Product Theorem</vt:lpstr>
      <vt:lpstr>Example 3: Applying the Dot Product Theorem (cont.)</vt:lpstr>
      <vt:lpstr>Orthogonal Vectors</vt:lpstr>
      <vt:lpstr>Parallel Vectors</vt:lpstr>
      <vt:lpstr>Example 4: Finding an Orthogonal Vector</vt:lpstr>
      <vt:lpstr>Example 4: Finding an Orthogonal Vector (cont.)</vt:lpstr>
      <vt:lpstr>Example 4: Finding an Orthogonal Vector (cont.)</vt:lpstr>
      <vt:lpstr>Projection of u onto v</vt:lpstr>
      <vt:lpstr>Example 5: Finding the Projection of u onto v</vt:lpstr>
      <vt:lpstr>Example 5: Finding the Projection of u onto v (cont.)</vt:lpstr>
      <vt:lpstr>Example 5: Finding the Projection of u onto v (cont.)</vt:lpstr>
      <vt:lpstr>Example 5: Finding the Projection of u onto v (cont.)</vt:lpstr>
      <vt:lpstr>Example 6: Applying the Dot Product</vt:lpstr>
      <vt:lpstr>Example 6: Applying the Dot Product (cont.)</vt:lpstr>
      <vt:lpstr>Example 6: Applying the Dot Product (cont.)</vt:lpstr>
      <vt:lpstr>Example 6: Applying the Dot Product (cont.)</vt:lpstr>
      <vt:lpstr>Example 6: Applying the Dot Product (cont.)</vt:lpstr>
      <vt:lpstr>Example 6: Applying the Dot Product (cont.)</vt:lpstr>
      <vt:lpstr>Example 6: Applying the Dot Product (cont.)</vt:lpstr>
      <vt:lpstr>Example 7: Applying the Dot Product</vt:lpstr>
      <vt:lpstr>Example 7: Applying the Dot Product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 </dc:title>
  <dc:creator>Hawkes Learning</dc:creator>
  <cp:lastModifiedBy>Marvin Glover</cp:lastModifiedBy>
  <cp:revision>132</cp:revision>
  <dcterms:created xsi:type="dcterms:W3CDTF">2013-04-26T14:43:13Z</dcterms:created>
  <dcterms:modified xsi:type="dcterms:W3CDTF">2022-08-18T17:53:56Z</dcterms:modified>
</cp:coreProperties>
</file>