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5" r:id="rId5"/>
    <p:sldId id="259" r:id="rId6"/>
    <p:sldId id="263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4" d="100"/>
          <a:sy n="114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Hyperbolic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10</a:t>
            </a:r>
            <a:r>
              <a:t>.8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Evaluating Inverse Hyperbolic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Alternatively, multiplying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 through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 results in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, which has the single solution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and hence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. By either argument,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 and 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sinh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595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Evaluating Hyperbolic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Evaluate each of the following expressions. If necessary, use a calculator and round your answer to two decimal places.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cosh</m:t>
                    </m:r>
                    <m:r>
                      <a:rPr>
                        <a:latin typeface="Cambria Math" panose="02040503050406030204" pitchFamily="18" charset="0"/>
                      </a:rPr>
                      <m:t>⁡0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tanh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sinh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Evaluating Hyperbolic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1+1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sup>
                        </m:sSup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3+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sup>
                        </m:sSup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3+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≈−3.63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Elementary Hyperbolic Identities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825477981"/>
                  </p:ext>
                </p:extLst>
              </p:nvPr>
            </p:nvGraphicFramePr>
            <p:xfrm>
              <a:off x="381000" y="762000"/>
              <a:ext cx="8458200" cy="474851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9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11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3039">
                    <a:tc gridSpan="3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endParaRPr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757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  <m:t>cosh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sz="18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  <m:t>sinh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sz="18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ar-A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tanh</m:t>
                                      </m:r>
                                    </m:e>
                                    <m:sup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ar-AE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ar-A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sech</m:t>
                                      </m:r>
                                    </m:e>
                                    <m:sup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r>
                            <a:rPr sz="18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ar-A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coth</m:t>
                                      </m:r>
                                    </m:e>
                                    <m:sup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ar-AE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ar-A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csch</m:t>
                                      </m:r>
                                    </m:e>
                                    <m:sup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r>
                            <a:rPr sz="18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95917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sinh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sinh</m:t>
                                    </m:r>
                                  </m:fName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cosh</m:t>
                                    </m:r>
                                  </m:fName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func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cosh</m:t>
                                    </m:r>
                                  </m:fName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sinh</m:t>
                                    </m:r>
                                  </m:fName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ar-AE" sz="1800" dirty="0"/>
                        </a:p>
                        <a:p>
                          <a:pPr algn="l">
                            <a:defRPr sz="1800"/>
                          </a:pPr>
                          <a:endParaRPr sz="1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348414"/>
                      </a:ext>
                    </a:extLst>
                  </a:tr>
                  <a:tr h="629639">
                    <a:tc gridSpan="2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cosh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180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cosh</m:t>
                                    </m:r>
                                  </m:fName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cosh</m:t>
                                    </m:r>
                                  </m:fName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func>
                                <m:r>
                                  <a:rPr lang="ar-AE" sz="18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sinh</m:t>
                                    </m:r>
                                  </m:fName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func>
                                  <m:func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sinh</m:t>
                                    </m:r>
                                  </m:fName>
                                  <m:e>
                                    <m:r>
                                      <a:rPr lang="ar-AE" sz="180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sz="1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275569"/>
                      </a:ext>
                    </a:extLst>
                  </a:tr>
                  <a:tr h="745626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sinh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ar-AE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sinh</m:t>
                                  </m:r>
                                </m:fName>
                                <m:e>
                                  <m: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ar-AE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r>
                            <a:rPr sz="18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ar-AE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ar-A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cosh</m:t>
                                      </m:r>
                                    </m:e>
                                    <m:sup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ar-AE" sz="1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ar-AE"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ar-AE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latin typeface="Cambria Math" panose="02040503050406030204" pitchFamily="18" charset="0"/>
                                        </a:rPr>
                                        <m:t>sinh</m:t>
                                      </m:r>
                                    </m:e>
                                    <m:sup>
                                      <m:r>
                                        <a:rPr lang="ar-AE" sz="18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ar-AE" sz="18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r>
                            <a:rPr sz="18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7672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/>
                                          </a:rPr>
                                          <m:t>sinh</m:t>
                                        </m:r>
                                      </m:e>
                                      <m:sup>
                                        <m:r>
                                          <a:rPr lang="ar-AE" sz="180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ar-AE" sz="180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ar-AE" sz="180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ar-AE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ar-AE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>
                                            <a:latin typeface="Cambria Math"/>
                                          </a:rPr>
                                          <m:t>cosh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ar-AE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18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lang="ar-AE" sz="180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ar-AE" sz="18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ar-AE" sz="180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ar-AE" sz="180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ar-AE" sz="2000" dirty="0"/>
                        </a:p>
                        <a:p>
                          <a:pPr algn="l">
                            <a:defRPr sz="1800"/>
                          </a:pPr>
                          <a:endParaRPr sz="2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sz="1800">
                                            <a:latin typeface="Cambria Math" panose="02040503050406030204" pitchFamily="18" charset="0"/>
                                          </a:rPr>
                                          <m:t>cosh</m:t>
                                        </m:r>
                                      </m:e>
                                      <m:sup>
                                        <m:r>
                                          <a:rPr sz="1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sz="1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sz="1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sz="1800">
                                            <a:latin typeface="Cambria Math" panose="02040503050406030204" pitchFamily="18" charset="0"/>
                                          </a:rPr>
                                          <m:t>cosh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sz="18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a:rPr sz="180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sz="1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sz="1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sz="1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sz="18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825477981"/>
                  </p:ext>
                </p:extLst>
              </p:nvPr>
            </p:nvGraphicFramePr>
            <p:xfrm>
              <a:off x="381000" y="762000"/>
              <a:ext cx="8458200" cy="474851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9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11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3039">
                    <a:tc gridSpan="3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endParaRPr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75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1020" r="-177600" b="-593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232" t="-101020" r="-74460" b="-593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6227" t="-101020" b="-593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95917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72807" r="-37562" b="-41052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348414"/>
                      </a:ext>
                    </a:extLst>
                  </a:tr>
                  <a:tr h="629639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1942" r="-37562" b="-35436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275569"/>
                      </a:ext>
                    </a:extLst>
                  </a:tr>
                  <a:tr h="7456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36585" r="-177600" b="-1967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232" t="-336585" r="-74460" b="-1967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4767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21901" r="-177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8232" t="-221901" r="-744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sz="18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Verification of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Verify each of the following identities.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tanh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=1−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sech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sinh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cosh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Verification of Identities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990600"/>
            <a:ext cx="8229600" cy="4967067"/>
          </a:xfrm>
        </p:spPr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>
              <a:defRPr sz="2800"/>
            </a:pPr>
            <a:r>
              <a:rPr lang="en-US" dirty="0"/>
              <a:t>a.</a:t>
            </a:r>
            <a:r>
              <a:rPr dirty="0"/>
              <a:t>​</a:t>
            </a:r>
          </a:p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6620161"/>
                  </p:ext>
                </p:extLst>
              </p:nvPr>
            </p:nvGraphicFramePr>
            <p:xfrm>
              <a:off x="1143000" y="1389356"/>
              <a:ext cx="5943600" cy="312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71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97773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800">
                                          <a:latin typeface="Cambria Math"/>
                                        </a:rPr>
                                        <m:t>cosh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800">
                                          <a:latin typeface="Cambria Math"/>
                                        </a:rPr>
                                        <m:t>sinh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30881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sz="2800">
                                              <a:latin typeface="Cambria Math"/>
                                            </a:rPr>
                                            <m:t>sinh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sz="2800">
                                              <a:latin typeface="Cambria Math"/>
                                            </a:rPr>
                                            <m:t>cosh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sz="2800">
                                              <a:latin typeface="Cambria Math"/>
                                            </a:rPr>
                                            <m:t>cosh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97773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800">
                                          <a:latin typeface="Cambria Math"/>
                                        </a:rPr>
                                        <m:t>tanh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800">
                                          <a:latin typeface="Cambria Math"/>
                                        </a:rPr>
                                        <m:t>sech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97773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tanh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=1−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800">
                                          <a:latin typeface="Cambria Math"/>
                                        </a:rPr>
                                        <m:t>sech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6620161"/>
                  </p:ext>
                </p:extLst>
              </p:nvPr>
            </p:nvGraphicFramePr>
            <p:xfrm>
              <a:off x="1143000" y="1389356"/>
              <a:ext cx="5943600" cy="312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71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977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r="-100000" b="-35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000" b="-359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308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68047" r="-100000" b="-144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000" t="-68047" b="-1443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977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246957" r="-100000" b="-11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000" t="-246957" b="-11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977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346957" r="-100000" b="-1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100000" t="-346957" b="-1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7167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Verification of Identities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b.   </a:t>
                </a: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sinh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512064">
                  <a:lnSpc>
                    <a:spcPct val="150000"/>
                  </a:lnSpc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−2+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512064">
                  <a:lnSpc>
                    <a:spcPct val="150000"/>
                  </a:lnSpc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512064">
                  <a:lnSpc>
                    <a:spcPct val="150000"/>
                  </a:lnSpc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Evaluating Inverse Hyperbolic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sinh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Evaluating Inverse Hyperbolic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sinh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.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 dirty="0"/>
                  <a:t>, and hence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0=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 This can only </a:t>
                </a:r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happen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. Examining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 (or indeed any exponential function), </a:t>
                </a:r>
                <a:r>
                  <a:rPr lang="en-US" sz="2800" dirty="0"/>
                  <a:t>you can see that the </a:t>
                </a:r>
                <a:r>
                  <a:rPr sz="2800" dirty="0"/>
                  <a:t>only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 will have the same value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sz="2800" dirty="0"/>
                  <a:t>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. 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373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Courier New</vt:lpstr>
      <vt:lpstr>Office Theme</vt:lpstr>
      <vt:lpstr>Section 10.8</vt:lpstr>
      <vt:lpstr>Example 1: Evaluating Hyperbolic Functions</vt:lpstr>
      <vt:lpstr>Example 1: Evaluating Hyperbolic Functions (cont.)</vt:lpstr>
      <vt:lpstr>Elementary Hyperbolic Identities</vt:lpstr>
      <vt:lpstr>Example 2: Verification of Identities</vt:lpstr>
      <vt:lpstr>Example 2: Verification of Identities (cont.)</vt:lpstr>
      <vt:lpstr>Example 2: Verification of Identities (cont.)</vt:lpstr>
      <vt:lpstr>Example 3: Evaluating Inverse Hyperbolic Functions</vt:lpstr>
      <vt:lpstr>Example 3: Evaluating Inverse Hyperbolic Functions (cont.)</vt:lpstr>
      <vt:lpstr>Example 3: Evaluating Inverse Hyperbolic Functions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 </dc:title>
  <dc:creator>Hawkes Learning</dc:creator>
  <cp:lastModifiedBy>Marvin Glover</cp:lastModifiedBy>
  <cp:revision>123</cp:revision>
  <dcterms:created xsi:type="dcterms:W3CDTF">2013-04-26T14:43:13Z</dcterms:created>
  <dcterms:modified xsi:type="dcterms:W3CDTF">2022-08-18T17:54:39Z</dcterms:modified>
</cp:coreProperties>
</file>