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4" r:id="rId5"/>
    <p:sldId id="259" r:id="rId6"/>
    <p:sldId id="260" r:id="rId7"/>
    <p:sldId id="288" r:id="rId8"/>
    <p:sldId id="289" r:id="rId9"/>
    <p:sldId id="261" r:id="rId10"/>
    <p:sldId id="263" r:id="rId11"/>
    <p:sldId id="265" r:id="rId12"/>
    <p:sldId id="264" r:id="rId13"/>
    <p:sldId id="267" r:id="rId14"/>
    <p:sldId id="268" r:id="rId15"/>
    <p:sldId id="290" r:id="rId16"/>
    <p:sldId id="295" r:id="rId17"/>
    <p:sldId id="269" r:id="rId18"/>
    <p:sldId id="271" r:id="rId19"/>
    <p:sldId id="277" r:id="rId20"/>
    <p:sldId id="272" r:id="rId21"/>
    <p:sldId id="273" r:id="rId22"/>
    <p:sldId id="274" r:id="rId23"/>
    <p:sldId id="293" r:id="rId24"/>
    <p:sldId id="275" r:id="rId25"/>
    <p:sldId id="278" r:id="rId26"/>
    <p:sldId id="279" r:id="rId27"/>
    <p:sldId id="281" r:id="rId28"/>
    <p:sldId id="292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Ellipses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1</a:t>
            </a:r>
            <a:r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Axes and Vertices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major axis</a:t>
                </a:r>
                <a:r>
                  <a:rPr sz="2800" dirty="0"/>
                  <a:t> of an ellipse is the line segment extending from one extreme point of the ellipse to the other and passing through the two foci and the center. The major axis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The two ends of the major axis are the </a:t>
                </a:r>
                <a:r>
                  <a:rPr sz="2800" b="1" dirty="0"/>
                  <a:t>vertices</a:t>
                </a:r>
                <a:r>
                  <a:rPr sz="2800" dirty="0"/>
                  <a:t> of the ellipse.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minor axis</a:t>
                </a:r>
                <a:r>
                  <a:rPr sz="2800" dirty="0"/>
                  <a:t> is the line segment that also passes through the center and is perpendicular to the major axis; it spans the distance between the other two extremes of the ellipse and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Axes and Vertices of an Ellipse </a:t>
            </a:r>
            <a:r>
              <a:rPr dirty="0"/>
              <a:t>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08F4E-10CB-451C-AAD1-6D6B162221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720" y="1142999"/>
            <a:ext cx="4480560" cy="4480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4767A-13BE-40A7-A821-DBEBE6CA45BA}"/>
              </a:ext>
            </a:extLst>
          </p:cNvPr>
          <p:cNvSpPr txBox="1"/>
          <p:nvPr/>
        </p:nvSpPr>
        <p:spPr>
          <a:xfrm>
            <a:off x="5334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standard form of the equation </a:t>
                </a:r>
                <a:r>
                  <a:rPr lang="en-US" b="1" dirty="0"/>
                  <a:t>of an</a:t>
                </a:r>
                <a:r>
                  <a:rPr sz="2800" b="1" dirty="0"/>
                  <a:t> the ellipse</a:t>
                </a:r>
                <a:r>
                  <a:rPr sz="2800" dirty="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with major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minor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horizontal</a:t>
                </a:r>
                <a:r>
                  <a:rPr lang="en-US" sz="2800" dirty="0"/>
                  <a:t>, and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vertical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In both cases, the two foci of the ellipse are located on the major axis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 of the ellipse,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 Include the foci on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First, we note that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term is larger than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term. This means the major axis is horizontal. We can now collect information about the ellipse from the standard form equation: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ellipse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 This means the major axis extends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the minor axis runs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Connecting these points with an elliptical curve will provide a good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Before graphing, we locate the foci.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r>
                  <a:rPr sz="2800" dirty="0"/>
                  <a:t>Thus, the foci are located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from the center, along the major axis. This places them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Putting all of this together, we graph the ellipse</a:t>
                </a:r>
                <a:r>
                  <a:rPr lang="en-US" sz="2800" dirty="0"/>
                  <a:t> shown in Figure 8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=25−9=16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99738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90" r="-99738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10099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3000" r="-9973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52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306BB-1A9A-4FF7-BFD1-5613420BE1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E2659-50C4-4A83-9F72-59D9FD56409B}"/>
              </a:ext>
            </a:extLst>
          </p:cNvPr>
          <p:cNvSpPr txBox="1"/>
          <p:nvPr/>
        </p:nvSpPr>
        <p:spPr>
          <a:xfrm>
            <a:off x="4572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ellipse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an ellipse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Algebraic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conic section described by an equation of the form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𝐷𝑥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𝐸𝑦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at least one of the two coefficients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not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is</a:t>
                </a:r>
                <a:r>
                  <a:rPr lang="en-US" sz="2800" dirty="0"/>
                  <a:t> one of the following</a:t>
                </a:r>
                <a:r>
                  <a:rPr sz="2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n </a:t>
                </a:r>
                <a:r>
                  <a:rPr sz="2800" b="1" dirty="0"/>
                  <a:t>ellipse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positive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parabola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hyperbola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negative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As written, the equation doesn't provide any useful information about the ellipse. To rewrite it in standard form, we need to complete the square for both variables.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=−36+100+36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=100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15" r="-129167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4615" r="-129970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0714" r="-129167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0714" r="-129970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2500" r="-129167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112500" r="-12997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2500" r="-129167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212500" r="-12997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0559" r="-129167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310559" r="-129970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7677" r="-129167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67677" r="-129970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At this point, we have an equivalent equation that is in the standard form for an ellipse. Using this form, we can find all the information we need to construct a graph.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Reading the equation, we have the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appears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term, so this ellipse is elongated vertically. This means that the extreme points of the ellipse lie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(−2,−2)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(−2,8)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≈±4.6</m:t>
                    </m:r>
                  </m:oMath>
                </a14:m>
                <a:r>
                  <a:rPr sz="2800" dirty="0"/>
                  <a:t>. Thus, the foci lie about </a:t>
                </a:r>
                <a:r>
                  <a:rPr sz="2800" dirty="0">
                    <a:latin typeface="Cambria Math"/>
                  </a:rPr>
                  <a:t>4.6</a:t>
                </a:r>
                <a:r>
                  <a:rPr sz="2800" dirty="0"/>
                  <a:t> units below and above the center of the ellipse,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−1.6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(−2,7.6)</m:t>
                    </m:r>
                  </m:oMath>
                </a14:m>
                <a:r>
                  <a:rPr sz="2800" dirty="0"/>
                  <a:t>. Putting all this information together, we have the</a:t>
                </a:r>
                <a:r>
                  <a:rPr lang="en-US" sz="2800" dirty="0"/>
                  <a:t> graph in Figure 9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50217-BE3E-4395-8DFE-21F89F5B626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439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60169-131B-45EB-B514-B6B00D72AFB2}"/>
              </a:ext>
            </a:extLst>
          </p:cNvPr>
          <p:cNvSpPr txBox="1"/>
          <p:nvPr/>
        </p:nvSpPr>
        <p:spPr>
          <a:xfrm>
            <a:off x="152400" y="553726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Constructing the Equation for an Ellipse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Construct the standard form </a:t>
            </a:r>
            <a:r>
              <a:rPr lang="en-US" sz="2800" dirty="0"/>
              <a:t>of the </a:t>
            </a:r>
            <a:r>
              <a:rPr sz="2800" dirty="0"/>
              <a:t>equation </a:t>
            </a:r>
            <a:r>
              <a:rPr lang="en-US" sz="2800" dirty="0"/>
              <a:t>of</a:t>
            </a:r>
            <a:r>
              <a:rPr sz="2800" dirty="0"/>
              <a:t> the ellipse in Figure 12.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CB6BE-D992-4FCA-806B-22E11BF69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E529B-C90C-4D42-BCC9-E2FD84E817CC}"/>
              </a:ext>
            </a:extLst>
          </p:cNvPr>
          <p:cNvSpPr txBox="1">
            <a:spLocks/>
          </p:cNvSpPr>
          <p:nvPr/>
        </p:nvSpPr>
        <p:spPr>
          <a:xfrm>
            <a:off x="381000" y="5533965"/>
            <a:ext cx="8229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In order to construct the standard form equation, we need four pieces of information</a:t>
                </a:r>
                <a:r>
                  <a:rPr lang="en-US" sz="2800" dirty="0"/>
                  <a:t>:</a:t>
                </a:r>
                <a:r>
                  <a:rPr sz="2800" dirty="0"/>
                  <a:t> the center of the ellipse, whether the major axis is horizontal or vertical, and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Examining the graph, we see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the major axis is horizontal with length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, and the minor axis has length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Plugging this information into the standard form, we arrive at the equation for this ellipse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sz="2800" dirty="0"/>
                  <a:t> which we rewrite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8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Eccentricity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 ellipse with major and minor axes of lengths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respectively, the </a:t>
                </a:r>
                <a:r>
                  <a:rPr sz="2800" b="1"/>
                  <a:t>eccentricity</a:t>
                </a:r>
                <a:r>
                  <a:rPr sz="2800"/>
                  <a:t> of the ellipse, denoted by the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,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and the ellipse is a circle. At the other extreme,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may be close to (but cannot equal)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in which case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 is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An eccentricity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indicates a relatively skinny ellipse.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Plane Geometric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An ellipse consists of the set of points in the plane for which the sum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(plural of </a:t>
                </a:r>
                <a:r>
                  <a:rPr sz="2800" b="1" dirty="0"/>
                  <a:t>focus</a:t>
                </a:r>
                <a:r>
                  <a:rPr sz="2800" dirty="0"/>
                  <a:t>) is a fixed constant. See the first diagram in Figure 2.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parabola consists of the set of points that are the same distance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from a line (called the </a:t>
                </a:r>
                <a:r>
                  <a:rPr sz="2800" b="1" dirty="0"/>
                  <a:t>directrix</a:t>
                </a:r>
                <a:r>
                  <a:rPr sz="2800" dirty="0"/>
                  <a:t>), and a point not on the line (called the </a:t>
                </a:r>
                <a:r>
                  <a:rPr sz="2800" b="1" dirty="0"/>
                  <a:t>focus</a:t>
                </a:r>
                <a:r>
                  <a:rPr sz="2800" dirty="0"/>
                  <a:t>). See the second diagram in Figure 2.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A hyperbola consists of the set of points for which the magnitude of the difference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is fixed. See the third diagram in Figure 2.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Kepler's Laws of Planetary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Theorem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planets orbit the sun in elliptical paths, with the sun at one focus of each orbit.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line segment between the sun and a given planet sweeps out equal areas of space in equal intervals of time.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square of the time needed for a planet to complete a full revolution about the sun is proportional to the cube of the orbit's semimajor axis (half of the major axis).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Planetary Orbits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Given that the furthest Earth gets from the sun is approximately </a:t>
            </a:r>
            <a:r>
              <a:rPr sz="2800">
                <a:latin typeface="Cambria Math"/>
              </a:rPr>
              <a:t>94.56</a:t>
            </a:r>
            <a:r>
              <a:rPr sz="2800"/>
              <a:t> million miles, and that the eccentricity of Earth's orbit is approximately </a:t>
            </a:r>
            <a:r>
              <a:rPr sz="2800">
                <a:latin typeface="Cambria Math"/>
              </a:rPr>
              <a:t>0.017</a:t>
            </a:r>
            <a:r>
              <a:rPr sz="2800"/>
              <a:t>, estimate the closest approach of Earth to the sun.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Kepler's </a:t>
            </a:r>
            <a:r>
              <a:rPr lang="en-US" sz="2800" dirty="0"/>
              <a:t>F</a:t>
            </a:r>
            <a:r>
              <a:rPr sz="2800" dirty="0"/>
              <a:t>irst </a:t>
            </a:r>
            <a:r>
              <a:rPr lang="en-US" dirty="0"/>
              <a:t>L</a:t>
            </a:r>
            <a:r>
              <a:rPr sz="2800" dirty="0"/>
              <a:t>aw states that each planet follows an elliptical orbit, and that the sun is positioned at one focus of the ellipse. Thus</a:t>
            </a:r>
            <a:r>
              <a:rPr lang="en-US" sz="2800" dirty="0"/>
              <a:t>,</a:t>
            </a:r>
            <a:r>
              <a:rPr sz="2800" dirty="0"/>
              <a:t> Earth is furthest from the sun when it is at the end of the ellipse's major axis on the other side of the center from the sun.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D2FCD-732A-41B1-A8F0-3CF1CA725B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4" y="1082675"/>
            <a:ext cx="4849813" cy="46323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B8265-4E91-4B19-BD1D-BD8D6EF7851C}"/>
              </a:ext>
            </a:extLst>
          </p:cNvPr>
          <p:cNvSpPr txBox="1"/>
          <p:nvPr/>
        </p:nvSpPr>
        <p:spPr>
          <a:xfrm>
            <a:off x="4572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400" dirty="0"/>
                  <a:t>Using our standard terminology, and units of millions of miles, this means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sz="2400">
                        <a:latin typeface="Cambria Math" panose="02040503050406030204" pitchFamily="18" charset="0"/>
                      </a:rPr>
                      <m:t>=94.56</m:t>
                    </m:r>
                  </m:oMath>
                </a14:m>
                <a:r>
                  <a:rPr sz="2400" dirty="0"/>
                  <a:t>.</a:t>
                </a:r>
              </a:p>
              <a:p>
                <a:r>
                  <a:rPr sz="2400" dirty="0"/>
                  <a:t>By the definition of eccentricity, we also know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0.017=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400" dirty="0"/>
                  <a:t>.</a:t>
                </a:r>
              </a:p>
              <a:p>
                <a:pPr>
                  <a:defRPr sz="2800"/>
                </a:pPr>
                <a:r>
                  <a:rPr sz="2400" dirty="0"/>
                  <a:t>We can use these two equations to find the values of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+0.017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Substitute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=0.017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Simplify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≈92.98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667" r="-14838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9211" r="-1483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109211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000" r="-1483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212000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2000" r="-1483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Substituting back into our first equation,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≈94.56−92.98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≈1.58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closest approach to the sun must be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which is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92.98−1.58=91.40</m:t>
                    </m:r>
                  </m:oMath>
                </a14:m>
                <a:r>
                  <a:rPr sz="2800" dirty="0"/>
                  <a:t> million miles.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CECB-72F5-4334-AAA3-D2DCB58D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Geometric Definition of Conics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1BE-E40D-4DF3-AF79-AD0E11036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82077"/>
            <a:ext cx="8229600" cy="491427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2949-F05F-4FFC-8586-2100A3F03AFB}"/>
              </a:ext>
            </a:extLst>
          </p:cNvPr>
          <p:cNvSpPr txBox="1"/>
          <p:nvPr/>
        </p:nvSpPr>
        <p:spPr>
          <a:xfrm>
            <a:off x="533400" y="557147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Figure 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D680BD-BE19-4F64-A046-D4A64A7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50" y="1175238"/>
            <a:ext cx="4305300" cy="45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an Ellipse Centered at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foci of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:r>
                  <a:rPr lang="en-US" sz="2800" dirty="0"/>
                  <a:t>and </a:t>
                </a:r>
                <a:r>
                  <a:rPr sz="2800" dirty="0"/>
                  <a:t>then graph the ellipse.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</p:spPr>
            <p:txBody>
              <a:bodyPr>
                <a:noAutofit/>
              </a:bodyPr>
              <a:lstStyle/>
              <a:p>
                <a:r>
                  <a:rPr sz="2400" b="1" dirty="0"/>
                  <a:t>Solution</a:t>
                </a:r>
              </a:p>
              <a:p>
                <a:pPr>
                  <a:defRPr sz="2800"/>
                </a:pPr>
                <a:r>
                  <a:rPr sz="2400" dirty="0"/>
                  <a:t>The given equation is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400" dirty="0"/>
                  <a:t>, so it represents an ellipse centered at the origin with foci on the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400" dirty="0"/>
                  <a:t>-axis.</a:t>
                </a:r>
              </a:p>
              <a:p>
                <a:pPr>
                  <a:defRPr sz="2800"/>
                </a:pPr>
                <a:r>
                  <a:rPr sz="2400" dirty="0"/>
                  <a:t>We see that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sz="24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400" dirty="0"/>
                  <a:t>, so using the fact that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400" dirty="0"/>
                  <a:t> (by definition), we can calculate the coordinates of the foci.</a:t>
                </a:r>
                <a:r>
                  <a:rPr lang="en-US" sz="2400" dirty="0"/>
                  <a:t> </a:t>
                </a:r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br>
                  <a:rPr lang="en-US" sz="2400" dirty="0"/>
                </a:br>
                <a:r>
                  <a:rPr lang="en-US" sz="2400" dirty="0"/>
                  <a:t>Thus, the foci are located 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  <a:blipFill>
                <a:blip r:embed="rId2"/>
                <a:stretch>
                  <a:fillRect l="-1111" t="-97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333" r="-100000" b="-3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9333" b="-33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895" r="-100000" b="-23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7895" b="-232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667" r="-100000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0667" b="-1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2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8718" r="-100000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8718" b="-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Again, we know the graph of this equation is an ellipse. To graph it, we will compute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-intercepts.</a:t>
                </a:r>
              </a:p>
              <a:p>
                <a:pPr>
                  <a:defRPr sz="2800"/>
                </a:pP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equal to zero, we have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7A6CBE-1FC6-41E9-A191-7A07C89958F0}"/>
              </a:ext>
            </a:extLst>
          </p:cNvPr>
          <p:cNvSpPr txBox="1"/>
          <p:nvPr/>
        </p:nvSpPr>
        <p:spPr>
          <a:xfrm>
            <a:off x="3886200" y="31673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2726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This shows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 Note that these four points are extremes of the graph, as any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Connecting the four extreme points with an elliptically shaped curve, we obtain the</a:t>
                </a:r>
                <a:r>
                  <a:rPr lang="en-US" sz="2800" dirty="0"/>
                  <a:t> graph in Figure 4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9C01-6353-48C0-85C4-29313E5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0" y="1066800"/>
            <a:ext cx="4318988" cy="438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ABD5-AC4E-4479-9C3E-66617612B36B}"/>
              </a:ext>
            </a:extLst>
          </p:cNvPr>
          <p:cNvSpPr txBox="1"/>
          <p:nvPr/>
        </p:nvSpPr>
        <p:spPr>
          <a:xfrm>
            <a:off x="457200" y="548639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2175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Office Theme</vt:lpstr>
      <vt:lpstr>Section 11.1</vt:lpstr>
      <vt:lpstr>Algebraic Definition of Conics</vt:lpstr>
      <vt:lpstr>Plane Geometric Definition of Conics</vt:lpstr>
      <vt:lpstr>Plane Geometric Definition of Conics (cont.)</vt:lpstr>
      <vt:lpstr>Example 1: Graphing an Ellipse Centered at the Origin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Axes and Vertices of an Ellipse</vt:lpstr>
      <vt:lpstr>Axes and Vertices of an Ellipse (cont.)</vt:lpstr>
      <vt:lpstr>Standard Form of the Equation of an Ellipse</vt:lpstr>
      <vt:lpstr>Example 2: Graphing an Ellipse with Equation in Standard Form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3: Graphing an Ellipse with Equation Not in Standard Form</vt:lpstr>
      <vt:lpstr>Note: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4: Constructing the Equation for an Ellipse</vt:lpstr>
      <vt:lpstr>Example 4: Constructing the Equation for an Ellipse (cont.)</vt:lpstr>
      <vt:lpstr>Example 4: Constructing the Equation for an Ellipse (cont.)</vt:lpstr>
      <vt:lpstr>Example 4: Constructing the Equation for an Ellipse (cont.)</vt:lpstr>
      <vt:lpstr>Eccentricity of an Ellipse</vt:lpstr>
      <vt:lpstr>Kepler's Laws of Planetary Motion</vt:lpstr>
      <vt:lpstr>Example 5: Planetary Orbits</vt:lpstr>
      <vt:lpstr>Example 5: Planetary Orbits (cont.)</vt:lpstr>
      <vt:lpstr>Example 5: Planetary Orbits (cont.)</vt:lpstr>
      <vt:lpstr>Example 5: Planetary Orbits (cont.)</vt:lpstr>
      <vt:lpstr>Example 5: Planetary Orbits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141</cp:revision>
  <dcterms:created xsi:type="dcterms:W3CDTF">2013-04-26T14:43:13Z</dcterms:created>
  <dcterms:modified xsi:type="dcterms:W3CDTF">2022-08-18T18:02:56Z</dcterms:modified>
</cp:coreProperties>
</file>