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1" r:id="rId4"/>
    <p:sldId id="258" r:id="rId5"/>
    <p:sldId id="259" r:id="rId6"/>
    <p:sldId id="27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80" r:id="rId15"/>
    <p:sldId id="274" r:id="rId16"/>
    <p:sldId id="267" r:id="rId17"/>
    <p:sldId id="269" r:id="rId18"/>
    <p:sldId id="270" r:id="rId19"/>
    <p:sldId id="271" r:id="rId20"/>
    <p:sldId id="275" r:id="rId21"/>
    <p:sldId id="282" r:id="rId22"/>
    <p:sldId id="278" r:id="rId23"/>
    <p:sldId id="27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Rotation of Conic Sections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1</a:t>
            </a:r>
            <a:r>
              <a:t>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Rotation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BBF14-FD86-4333-AE25-9A398D31C0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5242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A6D39-8B4C-442D-B7DA-293570D3D183}"/>
              </a:ext>
            </a:extLst>
          </p:cNvPr>
          <p:cNvSpPr txBox="1"/>
          <p:nvPr/>
        </p:nvSpPr>
        <p:spPr>
          <a:xfrm>
            <a:off x="457200" y="55443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Elimination of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The graph of the equation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𝐵𝑥𝑦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𝐸𝑦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in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is the same as the graph of the equation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plane, where the angle of rotation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between the two coordinate systems satisfies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Example 3: Eliminating the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/>
                  <a:t>-Term</a:t>
                </a:r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conic section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by first determining the appropriate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by which to rotate the axes.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By the formula found in the definition for eliminating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-term,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r>
                  <a:rPr lang="en-US" sz="2800" dirty="0"/>
                  <a:t>Since the 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is to be acute, it must be the case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hence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By the rotation relations, then,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ar-A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33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/>
                  <a:t>Making these substitutions into the equation, we obtain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7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7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7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70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ar-AE" sz="27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ar-AE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2700" dirty="0"/>
              </a:p>
              <a:p>
                <a:r>
                  <a:rPr lang="en-US" sz="2800" dirty="0"/>
                  <a:t>Multiplying out and collecting like terms in this equation results in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m:rPr>
                            <m:nor/>
                          </m:rPr>
                          <a:rPr lang="ar-AE"/>
                          <m:t> 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 much simpler equation. We recognize this as a parabola with vertex at the origin. The graph of this equation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plane is shown in Figure 4.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111" t="-1718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01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Eliminating the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-</a:t>
                </a:r>
                <a:r>
                  <a:rPr dirty="0"/>
                  <a:t>Term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0CA36-2665-4557-A907-FA565C0282A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5861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D1548-CEF6-4F06-9CDF-A03BA94D5C5F}"/>
              </a:ext>
            </a:extLst>
          </p:cNvPr>
          <p:cNvSpPr txBox="1"/>
          <p:nvPr/>
        </p:nvSpPr>
        <p:spPr>
          <a:xfrm>
            <a:off x="457200" y="55443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Classifying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Assuming the graph of the equation </a:t>
                </a:r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𝐵𝑥𝑦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is a nondegenerate conic section, it is classified by its discriminant as follows: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Ellipse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Parabola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Hyperbola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Classifying and Graphing Conic 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Classify the conic section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42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then sketch its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discriminant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576</m:t>
                    </m:r>
                  </m:oMath>
                </a14:m>
                <a:r>
                  <a:rPr sz="2800" dirty="0"/>
                  <a:t>. Since this result is negative, the conic section is an ellipse. The next step is to determine the rotation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1C1675C-5B70-4631-9633-8F653065B4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370681"/>
                  </p:ext>
                </p:extLst>
              </p:nvPr>
            </p:nvGraphicFramePr>
            <p:xfrm>
              <a:off x="2714578" y="3048000"/>
              <a:ext cx="3714845" cy="25260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76445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</a:tblGrid>
                  <a:tr h="23686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1C1675C-5B70-4631-9633-8F653065B4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370681"/>
                  </p:ext>
                </p:extLst>
              </p:nvPr>
            </p:nvGraphicFramePr>
            <p:xfrm>
              <a:off x="2714578" y="3048000"/>
              <a:ext cx="3714845" cy="25260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76445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</a:tblGrid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90476" b="-182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500" b="-182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816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9701" r="-1904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500" t="-10970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816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9701" r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500" t="-209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Rotation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Given a rectangular coordinate system with axes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rotated by 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with respect to axes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as in Figure 1, the two sets of coordinates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the same point are related by the following formulas.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556901"/>
                  </p:ext>
                </p:extLst>
              </p:nvPr>
            </p:nvGraphicFramePr>
            <p:xfrm>
              <a:off x="877602" y="3810000"/>
              <a:ext cx="7351998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81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ar-AE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556901"/>
                  </p:ext>
                </p:extLst>
              </p:nvPr>
            </p:nvGraphicFramePr>
            <p:xfrm>
              <a:off x="877602" y="3810000"/>
              <a:ext cx="7351998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81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69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31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969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3199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rotation relations are 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ar-A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22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Classifying and Graphing Conic Sections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Making these substitutions in the original equation gives 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42</m:t>
                      </m:r>
                      <m:rad>
                        <m:radPr>
                          <m:degHide m:val="on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ar-A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/>
                  <a:t>which, when multiplied out and simplified, reduces to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9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>
                  <a:defRPr sz="2800"/>
                </a:pPr>
                <a:r>
                  <a:rPr lang="en-US" dirty="0"/>
                  <a:t>In order to easily graph this ellipse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dirty="0"/>
                  <a:t>-</a:t>
                </a:r>
                <a:r>
                  <a:rPr lang="en-US" dirty="0"/>
                  <a:t>plane, we follow the usual completing-the-square process.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We can now easily graph this ellipse whose center,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dirty="0"/>
                  <a:t>-</a:t>
                </a:r>
                <a:r>
                  <a:rPr lang="en-US" dirty="0"/>
                  <a:t>plane,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whose minor and major axes have lengths </a:t>
                </a:r>
                <a:r>
                  <a:rPr lang="en-US" dirty="0">
                    <a:latin typeface="Cambria Math"/>
                  </a:rPr>
                  <a:t>4</a:t>
                </a:r>
                <a:r>
                  <a:rPr lang="en-US" dirty="0"/>
                  <a:t> and </a:t>
                </a:r>
                <a:r>
                  <a:rPr lang="en-US" dirty="0">
                    <a:latin typeface="Cambria Math"/>
                  </a:rPr>
                  <a:t>6</a:t>
                </a:r>
                <a:r>
                  <a:rPr lang="en-US" dirty="0"/>
                  <a:t>, respectively.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60711"/>
                  </p:ext>
                </p:extLst>
              </p:nvPr>
            </p:nvGraphicFramePr>
            <p:xfrm>
              <a:off x="554450" y="2093023"/>
              <a:ext cx="8035100" cy="23265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3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67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i="1">
                                  <a:latin typeface="Cambria Math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 i="1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800" i="1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i="1">
                                  <a:latin typeface="Cambria Math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 i="1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ar-AE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800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9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9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36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i="1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36</m:t>
                              </m:r>
                            </m:oMath>
                          </a14:m>
                          <a:endParaRPr sz="2800" i="1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i="1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28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8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ar-AE" sz="2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28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800" i="1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i="1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sz="280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60711"/>
                  </p:ext>
                </p:extLst>
              </p:nvPr>
            </p:nvGraphicFramePr>
            <p:xfrm>
              <a:off x="554450" y="2093023"/>
              <a:ext cx="8035100" cy="23265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3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67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43012" b="-3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13415" b="-37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43012" b="-2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113415" b="-27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43012" b="-1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213415" b="-17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6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88971" r="-43012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2494" t="-188971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136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Classifying and Graphing Conic Sections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366BA1-BE5E-47A6-92BA-44964F50E2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861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980898-344C-451F-8CB2-2B14F079DB23}"/>
              </a:ext>
            </a:extLst>
          </p:cNvPr>
          <p:cNvSpPr txBox="1"/>
          <p:nvPr/>
        </p:nvSpPr>
        <p:spPr>
          <a:xfrm>
            <a:off x="457200" y="55443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Rotation Relations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sz="1600" dirty="0"/>
          </a:p>
          <a:p>
            <a:pPr algn="ctr"/>
            <a:r>
              <a:rPr lang="en-US" dirty="0"/>
              <a:t>Figure 1: Two Coordinate Systems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803624-4D3A-49C2-8430-1CB92FFA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5410" y="1146810"/>
            <a:ext cx="523318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Example 1: Finding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ar-AE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dirty="0"/>
                  <a:t>-</a:t>
                </a:r>
                <a:r>
                  <a:rPr lang="en-US" dirty="0"/>
                  <a:t>Coordinates</a:t>
                </a:r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Given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coordinates of the point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-coordinates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491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Finding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ar-AE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dirty="0"/>
                  <a:t>-Coordinates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Using the rotation relations, we have that</a:t>
                </a:r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Finding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ar-AE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dirty="0"/>
                  <a:t>-Coordinates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and</a:t>
                </a:r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1600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ar-AE"/>
                                <m:t> 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ar-AE"/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coordinates are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83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Rotation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rotation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to show that the graph of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a hyperbola.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Rotation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Using the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in the rotation relations, we convert the equation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EF2AFD-7DFE-47E6-B141-F64A5FFDA5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08072"/>
                  </p:ext>
                </p:extLst>
              </p:nvPr>
            </p:nvGraphicFramePr>
            <p:xfrm>
              <a:off x="1013015" y="2438400"/>
              <a:ext cx="7117970" cy="35207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86894">
                      <a:extLst>
                        <a:ext uri="{9D8B030D-6E8A-4147-A177-3AD203B41FA5}">
                          <a16:colId xmlns:a16="http://schemas.microsoft.com/office/drawing/2014/main" val="273952892"/>
                        </a:ext>
                      </a:extLst>
                    </a:gridCol>
                    <a:gridCol w="731076">
                      <a:extLst>
                        <a:ext uri="{9D8B030D-6E8A-4147-A177-3AD203B41FA5}">
                          <a16:colId xmlns:a16="http://schemas.microsoft.com/office/drawing/2014/main" val="17113487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9627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d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0518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6783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133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6702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EF2AFD-7DFE-47E6-B141-F64A5FFDA5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08072"/>
                  </p:ext>
                </p:extLst>
              </p:nvPr>
            </p:nvGraphicFramePr>
            <p:xfrm>
              <a:off x="1013015" y="2438400"/>
              <a:ext cx="7117970" cy="35207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86894">
                      <a:extLst>
                        <a:ext uri="{9D8B030D-6E8A-4147-A177-3AD203B41FA5}">
                          <a16:colId xmlns:a16="http://schemas.microsoft.com/office/drawing/2014/main" val="273952892"/>
                        </a:ext>
                      </a:extLst>
                    </a:gridCol>
                    <a:gridCol w="731076">
                      <a:extLst>
                        <a:ext uri="{9D8B030D-6E8A-4147-A177-3AD203B41FA5}">
                          <a16:colId xmlns:a16="http://schemas.microsoft.com/office/drawing/2014/main" val="171134872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1450" b="-6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b="-6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627239"/>
                      </a:ext>
                    </a:extLst>
                  </a:tr>
                  <a:tr h="504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0361" r="-11450" b="-50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90361" b="-506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518530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333" r="-11450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105333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783746"/>
                      </a:ext>
                    </a:extLst>
                  </a:tr>
                  <a:tr h="82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28148" r="-114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2281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1332184"/>
                      </a:ext>
                    </a:extLst>
                  </a:tr>
                  <a:tr h="82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28148" r="-114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3333" t="-328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67021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Rotation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recognize this last equation as a hyperbola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-</a:t>
                </a:r>
                <a:r>
                  <a:rPr lang="en-US" sz="2800" dirty="0"/>
                  <a:t>plane, with center at the origin and vertices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away. The asymptotes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which correspond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-axes.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1086</Words>
  <Application>Microsoft Office PowerPoint</Application>
  <PresentationFormat>On-screen Show (4:3)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Office Theme</vt:lpstr>
      <vt:lpstr>Section 11.4</vt:lpstr>
      <vt:lpstr>Rotation Relations</vt:lpstr>
      <vt:lpstr>Rotation Relations (cont.)</vt:lpstr>
      <vt:lpstr>Example 1: Finding x^′ y^′-Coordinates</vt:lpstr>
      <vt:lpstr>Example 1: Finding x^′ y^′-Coordinates (cont.)</vt:lpstr>
      <vt:lpstr>Example 1: Finding x^′ y^′-Coordinates (cont.)</vt:lpstr>
      <vt:lpstr>Example 2: Using the Rotation Relations</vt:lpstr>
      <vt:lpstr>Example 2: Using the Rotation Relations (cont.)</vt:lpstr>
      <vt:lpstr>Example 2: Using the Rotation Relations (cont.)</vt:lpstr>
      <vt:lpstr>Example 2: Using the Rotation Relations (cont.)</vt:lpstr>
      <vt:lpstr>Elimination of the xy-Term</vt:lpstr>
      <vt:lpstr>Example 3: Eliminating the xy-Term</vt:lpstr>
      <vt:lpstr>Example 3: Eliminating the xy-Term (cont.)</vt:lpstr>
      <vt:lpstr>Example 3: Eliminating the xy-Term (cont.)</vt:lpstr>
      <vt:lpstr>Example 3: Eliminating the xy-Term (cont.)</vt:lpstr>
      <vt:lpstr>Example 3: Eliminating the xy-Term (cont.)</vt:lpstr>
      <vt:lpstr>Classifying Conics</vt:lpstr>
      <vt:lpstr>Example 4: Classifying and Graphing Conic Sections</vt:lpstr>
      <vt:lpstr>Example 4: Classifying and Graphing Conic Sections (cont.)</vt:lpstr>
      <vt:lpstr>Example 4: Classifying and Graphing Conic Sections (cont.)</vt:lpstr>
      <vt:lpstr>Example 4: Classifying and Graphing Conic Sections (cont.)</vt:lpstr>
      <vt:lpstr>Example 4: Classifying and Graphing Conic Sections (cont.)</vt:lpstr>
      <vt:lpstr>Example 4: Classifying and Graphing Conic Sections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148</cp:revision>
  <dcterms:created xsi:type="dcterms:W3CDTF">2013-04-26T14:43:13Z</dcterms:created>
  <dcterms:modified xsi:type="dcterms:W3CDTF">2022-08-18T18:04:53Z</dcterms:modified>
</cp:coreProperties>
</file>