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6"/>
  </p:notesMasterIdLst>
  <p:handoutMasterIdLst>
    <p:handoutMasterId r:id="rId27"/>
  </p:handoutMasterIdLst>
  <p:sldIdLst>
    <p:sldId id="256" r:id="rId2"/>
    <p:sldId id="257" r:id="rId3"/>
    <p:sldId id="258" r:id="rId4"/>
    <p:sldId id="261" r:id="rId5"/>
    <p:sldId id="262" r:id="rId6"/>
    <p:sldId id="282" r:id="rId7"/>
    <p:sldId id="263" r:id="rId8"/>
    <p:sldId id="264" r:id="rId9"/>
    <p:sldId id="265" r:id="rId10"/>
    <p:sldId id="266" r:id="rId11"/>
    <p:sldId id="268" r:id="rId12"/>
    <p:sldId id="269" r:id="rId13"/>
    <p:sldId id="283" r:id="rId14"/>
    <p:sldId id="284" r:id="rId15"/>
    <p:sldId id="270" r:id="rId16"/>
    <p:sldId id="272" r:id="rId17"/>
    <p:sldId id="273" r:id="rId18"/>
    <p:sldId id="285" r:id="rId19"/>
    <p:sldId id="274" r:id="rId20"/>
    <p:sldId id="276" r:id="rId21"/>
    <p:sldId id="277" r:id="rId22"/>
    <p:sldId id="286" r:id="rId23"/>
    <p:sldId id="279" r:id="rId24"/>
    <p:sldId id="280" r:id="rId25"/>
  </p:sldIdLst>
  <p:sldSz cx="9144000" cy="6858000" type="screen4x3"/>
  <p:notesSz cx="6858000" cy="9144000"/>
  <p:embeddedFontLst>
    <p:embeddedFont>
      <p:font typeface="Calibri" panose="020F0502020204030204" pitchFamily="34" charset="0"/>
      <p:regular r:id="rId28"/>
      <p:bold r:id="rId29"/>
      <p:italic r:id="rId30"/>
      <p:boldItalic r:id="rId31"/>
    </p:embeddedFont>
    <p:embeddedFont>
      <p:font typeface="Cambria Math" panose="02040503050406030204" pitchFamily="18" charset="0"/>
      <p:regular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D7D9F"/>
    <a:srgbClr val="0000FF"/>
    <a:srgbClr val="000099"/>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53" autoAdjust="0"/>
    <p:restoredTop sz="94660"/>
  </p:normalViewPr>
  <p:slideViewPr>
    <p:cSldViewPr>
      <p:cViewPr varScale="1">
        <p:scale>
          <a:sx n="114" d="100"/>
          <a:sy n="114" d="100"/>
        </p:scale>
        <p:origin x="1686" y="102"/>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font" Target="fonts/font3.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8/18/2022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8/18/2022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82078"/>
            <a:ext cx="8229600" cy="4914276"/>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FCDC75ED-AB7E-4E7F-BC5E-A252D6044ADB}"/>
              </a:ext>
            </a:extLst>
          </p:cNvPr>
          <p:cNvSpPr/>
          <p:nvPr userDrawn="1"/>
        </p:nvSpPr>
        <p:spPr>
          <a:xfrm>
            <a:off x="457200" y="1092966"/>
            <a:ext cx="8229599" cy="485059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5A2C83-F758-497D-9ED7-F511E4334CAF}"/>
              </a:ext>
            </a:extLst>
          </p:cNvPr>
          <p:cNvSpPr>
            <a:spLocks noGrp="1"/>
          </p:cNvSpPr>
          <p:nvPr>
            <p:ph sz="quarter" idx="10" hasCustomPrompt="1"/>
          </p:nvPr>
        </p:nvSpPr>
        <p:spPr>
          <a:xfrm>
            <a:off x="457200" y="1092200"/>
            <a:ext cx="8229600" cy="4840288"/>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82078"/>
            <a:ext cx="8229600" cy="4861484"/>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9BD3E83F-5038-477C-AF54-68062F1599E0}"/>
              </a:ext>
            </a:extLst>
          </p:cNvPr>
          <p:cNvSpPr/>
          <p:nvPr userDrawn="1"/>
        </p:nvSpPr>
        <p:spPr>
          <a:xfrm>
            <a:off x="457201" y="1092969"/>
            <a:ext cx="8229599" cy="48505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A0EA87-BE08-4809-8855-91948461D982}"/>
              </a:ext>
            </a:extLst>
          </p:cNvPr>
          <p:cNvSpPr>
            <a:spLocks noGrp="1"/>
          </p:cNvSpPr>
          <p:nvPr>
            <p:ph sz="quarter" idx="10" hasCustomPrompt="1"/>
          </p:nvPr>
        </p:nvSpPr>
        <p:spPr>
          <a:xfrm>
            <a:off x="457200" y="1092200"/>
            <a:ext cx="8229600" cy="4862513"/>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10E547-E237-4E17-8363-3FC8F7FE0291}"/>
              </a:ext>
            </a:extLst>
          </p:cNvPr>
          <p:cNvSpPr>
            <a:spLocks noGrp="1"/>
          </p:cNvSpPr>
          <p:nvPr>
            <p:ph sz="quarter" idx="11" hasCustomPrompt="1"/>
          </p:nvPr>
        </p:nvSpPr>
        <p:spPr>
          <a:xfrm>
            <a:off x="457200" y="1081890"/>
            <a:ext cx="8229600" cy="4850597"/>
          </a:xfrm>
          <a:prstGeom prst="rect">
            <a:avLst/>
          </a:prstGeom>
        </p:spPr>
        <p:txBody>
          <a:bodyPr/>
          <a:lstStyle>
            <a:lvl1pPr marL="0" indent="0">
              <a:buNone/>
              <a:defRPr/>
            </a:lvl1pPr>
          </a:lstStyle>
          <a:p>
            <a:pPr lvl="0"/>
            <a:r>
              <a:rPr lang="en-US" dirty="0"/>
              <a:t> </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914276"/>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Rectangle 3">
            <a:extLst>
              <a:ext uri="{FF2B5EF4-FFF2-40B4-BE49-F238E27FC236}">
                <a16:creationId xmlns:a16="http://schemas.microsoft.com/office/drawing/2014/main" id="{949F836F-7518-4E43-8BE5-A4862374099F}"/>
              </a:ext>
            </a:extLst>
          </p:cNvPr>
          <p:cNvSpPr/>
          <p:nvPr userDrawn="1"/>
        </p:nvSpPr>
        <p:spPr>
          <a:xfrm>
            <a:off x="457200" y="1092966"/>
            <a:ext cx="8229599" cy="485059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ABF354-AAD7-4AAE-8F83-04212DA95FEB}"/>
              </a:ext>
            </a:extLst>
          </p:cNvPr>
          <p:cNvSpPr>
            <a:spLocks noGrp="1"/>
          </p:cNvSpPr>
          <p:nvPr>
            <p:ph sz="quarter" idx="11" hasCustomPrompt="1"/>
          </p:nvPr>
        </p:nvSpPr>
        <p:spPr>
          <a:xfrm>
            <a:off x="457200" y="1127482"/>
            <a:ext cx="8229600" cy="4826964"/>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80.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t>Polar Equations of Conic Sections</a:t>
            </a:r>
          </a:p>
        </p:txBody>
      </p:sp>
      <p:sp>
        <p:nvSpPr>
          <p:cNvPr id="3" name="Title 2"/>
          <p:cNvSpPr>
            <a:spLocks noGrp="1"/>
          </p:cNvSpPr>
          <p:nvPr>
            <p:ph type="title"/>
          </p:nvPr>
        </p:nvSpPr>
        <p:spPr/>
        <p:txBody>
          <a:bodyPr/>
          <a:lstStyle/>
          <a:p>
            <a:r>
              <a:t>Section 1</a:t>
            </a:r>
            <a:r>
              <a:rPr lang="en-US"/>
              <a:t>1</a:t>
            </a:r>
            <a:r>
              <a:t>.5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Constructing a Polar Equation (cont.)</a:t>
            </a:r>
          </a:p>
        </p:txBody>
      </p:sp>
      <p:pic>
        <p:nvPicPr>
          <p:cNvPr id="5" name="Content Placeholder 4">
            <a:extLst>
              <a:ext uri="{FF2B5EF4-FFF2-40B4-BE49-F238E27FC236}">
                <a16:creationId xmlns:a16="http://schemas.microsoft.com/office/drawing/2014/main" id="{02128BDA-F2F8-458C-8639-B97FC6D7CB0D}"/>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86000" y="1054768"/>
            <a:ext cx="4572000" cy="4572000"/>
          </a:xfrm>
        </p:spPr>
      </p:pic>
      <p:sp>
        <p:nvSpPr>
          <p:cNvPr id="3" name="TextBox 2">
            <a:extLst>
              <a:ext uri="{FF2B5EF4-FFF2-40B4-BE49-F238E27FC236}">
                <a16:creationId xmlns:a16="http://schemas.microsoft.com/office/drawing/2014/main" id="{B4C9FA98-E18A-4ED0-93E8-2BE7F2192409}"/>
              </a:ext>
            </a:extLst>
          </p:cNvPr>
          <p:cNvSpPr txBox="1"/>
          <p:nvPr/>
        </p:nvSpPr>
        <p:spPr>
          <a:xfrm>
            <a:off x="457200" y="5535168"/>
            <a:ext cx="8229600" cy="523220"/>
          </a:xfrm>
          <a:prstGeom prst="rect">
            <a:avLst/>
          </a:prstGeom>
          <a:noFill/>
        </p:spPr>
        <p:txBody>
          <a:bodyPr wrap="square" rtlCol="0">
            <a:spAutoFit/>
          </a:bodyPr>
          <a:lstStyle/>
          <a:p>
            <a:pPr algn="ctr"/>
            <a:r>
              <a:rPr lang="en-US" sz="2800" dirty="0"/>
              <a:t>Figure 3</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3: Graphing Conic Sections in Polar Form</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Sketch the graph of the conic section </a:t>
                </a:r>
                <a14:m>
                  <m:oMath xmlns:m="http://schemas.openxmlformats.org/officeDocument/2006/math">
                    <m:r>
                      <a:rPr>
                        <a:latin typeface="Cambria Math" panose="02040503050406030204" pitchFamily="18" charset="0"/>
                      </a:rPr>
                      <m:t>𝑟</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15</m:t>
                        </m:r>
                      </m:num>
                      <m:den>
                        <m:r>
                          <a:rPr>
                            <a:latin typeface="Cambria Math" panose="02040503050406030204" pitchFamily="18" charset="0"/>
                          </a:rPr>
                          <m:t>5</m:t>
                        </m:r>
                        <m:r>
                          <a:rPr>
                            <a:latin typeface="Cambria Math" panose="02040503050406030204" pitchFamily="18" charset="0"/>
                          </a:rPr>
                          <m:t>−</m:t>
                        </m:r>
                        <m:r>
                          <a:rPr>
                            <a:latin typeface="Cambria Math" panose="02040503050406030204" pitchFamily="18" charset="0"/>
                          </a:rPr>
                          <m:t>3</m:t>
                        </m:r>
                        <m:func>
                          <m:funcPr>
                            <m:ctrlPr>
                              <a:rPr i="1">
                                <a:latin typeface="Cambria Math" panose="02040503050406030204" pitchFamily="18" charset="0"/>
                              </a:rPr>
                            </m:ctrlPr>
                          </m:funcPr>
                          <m:fName>
                            <m:r>
                              <m:rPr>
                                <m:sty m:val="p"/>
                              </m:rPr>
                              <a:rPr>
                                <a:latin typeface="Cambria Math" panose="02040503050406030204" pitchFamily="18" charset="0"/>
                              </a:rPr>
                              <m:t>cos</m:t>
                            </m:r>
                          </m:fName>
                          <m:e>
                            <m:r>
                              <a:rPr>
                                <a:latin typeface="Cambria Math" panose="02040503050406030204" pitchFamily="18" charset="0"/>
                              </a:rPr>
                              <m:t>𝜃</m:t>
                            </m:r>
                          </m:e>
                        </m:func>
                      </m:den>
                    </m:f>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a:stretch>
              </a:blipFill>
            </p:spPr>
            <p:txBody>
              <a:bodyPr/>
              <a:lstStyle/>
              <a:p>
                <a:r>
                  <a:rPr lang="en-US">
                    <a:noFill/>
                  </a:rPr>
                  <a:t> </a:t>
                </a:r>
              </a:p>
            </p:txBody>
          </p:sp>
        </mc:Fallback>
      </mc:AlternateContent>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Graphing Conic Sections in Polar Form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lang="en-US" sz="2800" b="1" dirty="0"/>
                  <a:t>Solution</a:t>
                </a:r>
              </a:p>
              <a:p>
                <a:r>
                  <a:rPr lang="en-US" sz="2800" dirty="0"/>
                  <a:t>This is the first equation from Example 1, and we have already seen that the equation can be written in the form</a:t>
                </a:r>
              </a:p>
              <a:p>
                <a:pPr algn="ctr">
                  <a:defRPr sz="2800"/>
                </a:pPr>
                <a14:m>
                  <m:oMathPara xmlns:m="http://schemas.openxmlformats.org/officeDocument/2006/math">
                    <m:oMathParaPr>
                      <m:jc m:val="centerGroup"/>
                    </m:oMathParaPr>
                    <m:oMath xmlns:m="http://schemas.openxmlformats.org/officeDocument/2006/math">
                      <m:r>
                        <a:rPr lang="en-US">
                          <a:latin typeface="Cambria Math" panose="02040503050406030204" pitchFamily="18" charset="0"/>
                        </a:rPr>
                        <m:t>𝑟</m:t>
                      </m:r>
                      <m:r>
                        <a:rPr lang="en-US">
                          <a:latin typeface="Cambria Math" panose="02040503050406030204" pitchFamily="18" charset="0"/>
                        </a:rPr>
                        <m:t>=</m:t>
                      </m:r>
                      <m:f>
                        <m:fPr>
                          <m:ctrlPr>
                            <a:rPr lang="ar-AE" i="1">
                              <a:latin typeface="Cambria Math" panose="02040503050406030204" pitchFamily="18" charset="0"/>
                            </a:rPr>
                          </m:ctrlPr>
                        </m:fPr>
                        <m:num>
                          <m:d>
                            <m:dPr>
                              <m:ctrlPr>
                                <a:rPr lang="ar-AE" i="1">
                                  <a:latin typeface="Cambria Math" panose="02040503050406030204" pitchFamily="18" charset="0"/>
                                </a:rPr>
                              </m:ctrlPr>
                            </m:dPr>
                            <m:e>
                              <m:f>
                                <m:fPr>
                                  <m:ctrlPr>
                                    <a:rPr lang="ar-AE" i="1">
                                      <a:latin typeface="Cambria Math" panose="02040503050406030204" pitchFamily="18" charset="0"/>
                                    </a:rPr>
                                  </m:ctrlPr>
                                </m:fPr>
                                <m:num>
                                  <m:r>
                                    <a:rPr lang="ar-AE">
                                      <a:latin typeface="Cambria Math" panose="02040503050406030204" pitchFamily="18" charset="0"/>
                                    </a:rPr>
                                    <m:t>3</m:t>
                                  </m:r>
                                </m:num>
                                <m:den>
                                  <m:r>
                                    <a:rPr lang="ar-AE">
                                      <a:latin typeface="Cambria Math" panose="02040503050406030204" pitchFamily="18" charset="0"/>
                                    </a:rPr>
                                    <m:t>5</m:t>
                                  </m:r>
                                </m:den>
                              </m:f>
                            </m:e>
                          </m:d>
                          <m:d>
                            <m:dPr>
                              <m:ctrlPr>
                                <a:rPr lang="ar-AE" i="1">
                                  <a:latin typeface="Cambria Math" panose="02040503050406030204" pitchFamily="18" charset="0"/>
                                </a:rPr>
                              </m:ctrlPr>
                            </m:dPr>
                            <m:e>
                              <m:r>
                                <a:rPr lang="ar-AE">
                                  <a:latin typeface="Cambria Math" panose="02040503050406030204" pitchFamily="18" charset="0"/>
                                </a:rPr>
                                <m:t>5</m:t>
                              </m:r>
                            </m:e>
                          </m:d>
                        </m:num>
                        <m:den>
                          <m:r>
                            <a:rPr lang="ar-AE">
                              <a:latin typeface="Cambria Math" panose="02040503050406030204" pitchFamily="18" charset="0"/>
                            </a:rPr>
                            <m:t>1</m:t>
                          </m:r>
                          <m:r>
                            <a:rPr lang="ar-AE">
                              <a:latin typeface="Cambria Math" panose="02040503050406030204" pitchFamily="18" charset="0"/>
                            </a:rPr>
                            <m:t>−</m:t>
                          </m:r>
                          <m:d>
                            <m:dPr>
                              <m:ctrlPr>
                                <a:rPr lang="ar-AE" i="1">
                                  <a:latin typeface="Cambria Math" panose="02040503050406030204" pitchFamily="18" charset="0"/>
                                </a:rPr>
                              </m:ctrlPr>
                            </m:dPr>
                            <m:e>
                              <m:f>
                                <m:fPr>
                                  <m:ctrlPr>
                                    <a:rPr lang="ar-AE" i="1">
                                      <a:latin typeface="Cambria Math" panose="02040503050406030204" pitchFamily="18" charset="0"/>
                                    </a:rPr>
                                  </m:ctrlPr>
                                </m:fPr>
                                <m:num>
                                  <m:r>
                                    <a:rPr lang="ar-AE">
                                      <a:latin typeface="Cambria Math" panose="02040503050406030204" pitchFamily="18" charset="0"/>
                                    </a:rPr>
                                    <m:t>3</m:t>
                                  </m:r>
                                </m:num>
                                <m:den>
                                  <m:r>
                                    <a:rPr lang="ar-AE">
                                      <a:latin typeface="Cambria Math" panose="02040503050406030204" pitchFamily="18" charset="0"/>
                                    </a:rPr>
                                    <m:t>5</m:t>
                                  </m:r>
                                </m:den>
                              </m:f>
                            </m:e>
                          </m:d>
                          <m:func>
                            <m:funcPr>
                              <m:ctrlPr>
                                <a:rPr lang="ar-AE" i="1">
                                  <a:latin typeface="Cambria Math" panose="02040503050406030204" pitchFamily="18" charset="0"/>
                                </a:rPr>
                              </m:ctrlPr>
                            </m:funcPr>
                            <m:fName>
                              <m:r>
                                <m:rPr>
                                  <m:sty m:val="p"/>
                                </m:rPr>
                                <a:rPr lang="en-US">
                                  <a:latin typeface="Cambria Math" panose="02040503050406030204" pitchFamily="18" charset="0"/>
                                </a:rPr>
                                <m:t>cos</m:t>
                              </m:r>
                            </m:fName>
                            <m:e>
                              <m:r>
                                <a:rPr lang="ar-AE">
                                  <a:latin typeface="Cambria Math" panose="02040503050406030204" pitchFamily="18" charset="0"/>
                                </a:rPr>
                                <m:t>𝜃</m:t>
                              </m:r>
                            </m:e>
                          </m:func>
                        </m:den>
                      </m:f>
                      <m:r>
                        <m:rPr>
                          <m:nor/>
                        </m:rPr>
                        <a:rPr lang="ar-AE" b="0" i="0" smtClean="0">
                          <a:latin typeface="Calibri" panose="020F0502020204030204" pitchFamily="34" charset="0"/>
                          <a:cs typeface="Calibri" panose="020F0502020204030204" pitchFamily="34" charset="0"/>
                        </a:rPr>
                        <m:t>.</m:t>
                      </m:r>
                    </m:oMath>
                  </m:oMathPara>
                </a14:m>
                <a:endParaRPr sz="2800" dirty="0">
                  <a:latin typeface="Calibri" panose="020F0502020204030204" pitchFamily="34" charset="0"/>
                  <a:cs typeface="Calibri" panose="020F0502020204030204" pitchFamily="34" charset="0"/>
                </a:endParaRP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Graphing Conic Sections in Polar Form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lnSpcReduction="10000"/>
              </a:bodyPr>
              <a:lstStyle/>
              <a:p>
                <a:pPr>
                  <a:defRPr sz="2800"/>
                </a:pPr>
                <a:r>
                  <a:rPr lang="en-US" sz="2800" dirty="0"/>
                  <a:t>So </a:t>
                </a:r>
                <a14:m>
                  <m:oMath xmlns:m="http://schemas.openxmlformats.org/officeDocument/2006/math">
                    <m:r>
                      <a:rPr lang="en-US">
                        <a:latin typeface="Cambria Math" panose="02040503050406030204" pitchFamily="18" charset="0"/>
                      </a:rPr>
                      <m:t>𝑒</m:t>
                    </m:r>
                    <m:r>
                      <a:rPr lang="en-US">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3</m:t>
                        </m:r>
                      </m:num>
                      <m:den>
                        <m:r>
                          <a:rPr lang="ar-AE">
                            <a:latin typeface="Cambria Math" panose="02040503050406030204" pitchFamily="18" charset="0"/>
                          </a:rPr>
                          <m:t>5</m:t>
                        </m:r>
                      </m:den>
                    </m:f>
                  </m:oMath>
                </a14:m>
                <a:r>
                  <a:rPr lang="en-US" sz="2800" dirty="0"/>
                  <a:t>, </a:t>
                </a:r>
                <a14:m>
                  <m:oMath xmlns:m="http://schemas.openxmlformats.org/officeDocument/2006/math">
                    <m:r>
                      <a:rPr lang="ar-AE">
                        <a:latin typeface="Cambria Math" panose="02040503050406030204" pitchFamily="18" charset="0"/>
                      </a:rPr>
                      <m:t>𝑑</m:t>
                    </m:r>
                    <m:r>
                      <a:rPr lang="ar-AE">
                        <a:latin typeface="Cambria Math" panose="02040503050406030204" pitchFamily="18" charset="0"/>
                      </a:rPr>
                      <m:t>=</m:t>
                    </m:r>
                    <m:r>
                      <a:rPr lang="ar-AE">
                        <a:latin typeface="Cambria Math" panose="02040503050406030204" pitchFamily="18" charset="0"/>
                      </a:rPr>
                      <m:t>5</m:t>
                    </m:r>
                  </m:oMath>
                </a14:m>
                <a:r>
                  <a:rPr lang="en-US" sz="2800" dirty="0"/>
                  <a:t>, and the directrix is the line </a:t>
                </a:r>
                <a14:m>
                  <m:oMath xmlns:m="http://schemas.openxmlformats.org/officeDocument/2006/math">
                    <m:r>
                      <a:rPr lang="en-US">
                        <a:latin typeface="Cambria Math" panose="02040503050406030204" pitchFamily="18" charset="0"/>
                      </a:rPr>
                      <m:t>𝑥</m:t>
                    </m:r>
                    <m:r>
                      <a:rPr lang="en-US">
                        <a:latin typeface="Cambria Math" panose="02040503050406030204" pitchFamily="18" charset="0"/>
                      </a:rPr>
                      <m:t>=−</m:t>
                    </m:r>
                    <m:r>
                      <a:rPr lang="en-US">
                        <a:latin typeface="Cambria Math" panose="02040503050406030204" pitchFamily="18" charset="0"/>
                      </a:rPr>
                      <m:t>5</m:t>
                    </m:r>
                  </m:oMath>
                </a14:m>
                <a:r>
                  <a:rPr lang="en-US" sz="2800" dirty="0"/>
                  <a:t>. This tells us that the graph is an ellipse and that the major axis is oriented horizontally (perpendicular to the directrix). The entire graph is traced out as </a:t>
                </a:r>
                <a14:m>
                  <m:oMath xmlns:m="http://schemas.openxmlformats.org/officeDocument/2006/math">
                    <m:r>
                      <a:rPr lang="en-US">
                        <a:latin typeface="Cambria Math" panose="02040503050406030204" pitchFamily="18" charset="0"/>
                      </a:rPr>
                      <m:t>𝜃</m:t>
                    </m:r>
                  </m:oMath>
                </a14:m>
                <a:r>
                  <a:rPr lang="en-US" sz="2800" dirty="0"/>
                  <a:t> increases from </a:t>
                </a:r>
                <a:r>
                  <a:rPr lang="en-US" sz="2800" dirty="0">
                    <a:latin typeface="Cambria Math"/>
                  </a:rPr>
                  <a:t>0</a:t>
                </a:r>
                <a:r>
                  <a:rPr lang="en-US" sz="2800" dirty="0"/>
                  <a:t> to </a:t>
                </a:r>
                <a14:m>
                  <m:oMath xmlns:m="http://schemas.openxmlformats.org/officeDocument/2006/math">
                    <m:r>
                      <a:rPr lang="en-US">
                        <a:latin typeface="Cambria Math" panose="02040503050406030204" pitchFamily="18" charset="0"/>
                      </a:rPr>
                      <m:t>2</m:t>
                    </m:r>
                    <m:r>
                      <a:rPr lang="en-US">
                        <a:latin typeface="Cambria Math" panose="02040503050406030204" pitchFamily="18" charset="0"/>
                      </a:rPr>
                      <m:t>𝜋</m:t>
                    </m:r>
                  </m:oMath>
                </a14:m>
                <a:r>
                  <a:rPr lang="en-US" sz="2800" dirty="0"/>
                  <a:t>, with the right vertex corresponding to </a:t>
                </a:r>
                <a14:m>
                  <m:oMath xmlns:m="http://schemas.openxmlformats.org/officeDocument/2006/math">
                    <m:r>
                      <a:rPr lang="en-US">
                        <a:latin typeface="Cambria Math" panose="02040503050406030204" pitchFamily="18" charset="0"/>
                      </a:rPr>
                      <m:t>𝜃</m:t>
                    </m:r>
                    <m:r>
                      <a:rPr lang="en-US">
                        <a:latin typeface="Cambria Math" panose="02040503050406030204" pitchFamily="18" charset="0"/>
                      </a:rPr>
                      <m:t>=</m:t>
                    </m:r>
                    <m:r>
                      <a:rPr lang="en-US">
                        <a:latin typeface="Cambria Math" panose="02040503050406030204" pitchFamily="18" charset="0"/>
                      </a:rPr>
                      <m:t>0</m:t>
                    </m:r>
                  </m:oMath>
                </a14:m>
                <a:r>
                  <a:rPr lang="en-US" sz="2800" dirty="0"/>
                  <a:t>, and the left vertex corresponding to </a:t>
                </a:r>
                <a14:m>
                  <m:oMath xmlns:m="http://schemas.openxmlformats.org/officeDocument/2006/math">
                    <m:r>
                      <a:rPr lang="en-US">
                        <a:latin typeface="Cambria Math" panose="02040503050406030204" pitchFamily="18" charset="0"/>
                      </a:rPr>
                      <m:t>𝜃</m:t>
                    </m:r>
                    <m:r>
                      <a:rPr lang="en-US">
                        <a:latin typeface="Cambria Math" panose="02040503050406030204" pitchFamily="18" charset="0"/>
                      </a:rPr>
                      <m:t>=</m:t>
                    </m:r>
                    <m:r>
                      <a:rPr lang="en-US">
                        <a:latin typeface="Cambria Math" panose="02040503050406030204" pitchFamily="18" charset="0"/>
                      </a:rPr>
                      <m:t>𝜋</m:t>
                    </m:r>
                  </m:oMath>
                </a14:m>
                <a:r>
                  <a:rPr lang="en-US" sz="2800" dirty="0"/>
                  <a:t>, (halfway around the ellipse). When </a:t>
                </a:r>
                <a14:m>
                  <m:oMath xmlns:m="http://schemas.openxmlformats.org/officeDocument/2006/math">
                    <m:r>
                      <a:rPr lang="en-US">
                        <a:latin typeface="Cambria Math" panose="02040503050406030204" pitchFamily="18" charset="0"/>
                      </a:rPr>
                      <m:t>𝜃</m:t>
                    </m:r>
                    <m:r>
                      <a:rPr lang="en-US">
                        <a:latin typeface="Cambria Math" panose="02040503050406030204" pitchFamily="18" charset="0"/>
                      </a:rPr>
                      <m:t>=</m:t>
                    </m:r>
                    <m:r>
                      <a:rPr lang="en-US">
                        <a:latin typeface="Cambria Math" panose="02040503050406030204" pitchFamily="18" charset="0"/>
                      </a:rPr>
                      <m:t>0</m:t>
                    </m:r>
                  </m:oMath>
                </a14:m>
                <a:r>
                  <a:rPr lang="en-US" sz="2800" dirty="0"/>
                  <a:t>, </a:t>
                </a:r>
                <a14:m>
                  <m:oMath xmlns:m="http://schemas.openxmlformats.org/officeDocument/2006/math">
                    <m:r>
                      <a:rPr lang="en-US">
                        <a:latin typeface="Cambria Math" panose="02040503050406030204" pitchFamily="18" charset="0"/>
                      </a:rPr>
                      <m:t>𝑟</m:t>
                    </m:r>
                    <m:r>
                      <a:rPr lang="en-US">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15</m:t>
                        </m:r>
                      </m:num>
                      <m:den>
                        <m:r>
                          <a:rPr lang="ar-AE">
                            <a:latin typeface="Cambria Math" panose="02040503050406030204" pitchFamily="18" charset="0"/>
                          </a:rPr>
                          <m:t>2</m:t>
                        </m:r>
                      </m:den>
                    </m:f>
                  </m:oMath>
                </a14:m>
                <a:r>
                  <a:rPr lang="ar-AE" sz="2800" dirty="0"/>
                  <a:t> </a:t>
                </a:r>
                <a:r>
                  <a:rPr lang="en-US" sz="2800" dirty="0"/>
                  <a:t>and when </a:t>
                </a:r>
                <a14:m>
                  <m:oMath xmlns:m="http://schemas.openxmlformats.org/officeDocument/2006/math">
                    <m:r>
                      <a:rPr lang="en-US">
                        <a:latin typeface="Cambria Math" panose="02040503050406030204" pitchFamily="18" charset="0"/>
                      </a:rPr>
                      <m:t>𝜃</m:t>
                    </m:r>
                    <m:r>
                      <a:rPr lang="en-US">
                        <a:latin typeface="Cambria Math" panose="02040503050406030204" pitchFamily="18" charset="0"/>
                      </a:rPr>
                      <m:t>=</m:t>
                    </m:r>
                    <m:r>
                      <a:rPr lang="en-US">
                        <a:latin typeface="Cambria Math" panose="02040503050406030204" pitchFamily="18" charset="0"/>
                      </a:rPr>
                      <m:t>𝜋</m:t>
                    </m:r>
                  </m:oMath>
                </a14:m>
                <a:r>
                  <a:rPr lang="en-US" sz="2800" dirty="0"/>
                  <a:t>, </a:t>
                </a:r>
                <a14:m>
                  <m:oMath xmlns:m="http://schemas.openxmlformats.org/officeDocument/2006/math">
                    <m:r>
                      <a:rPr lang="en-US">
                        <a:latin typeface="Cambria Math" panose="02040503050406030204" pitchFamily="18" charset="0"/>
                      </a:rPr>
                      <m:t>𝑟</m:t>
                    </m:r>
                    <m:r>
                      <a:rPr lang="en-US">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15</m:t>
                        </m:r>
                      </m:num>
                      <m:den>
                        <m:r>
                          <a:rPr lang="ar-AE">
                            <a:latin typeface="Cambria Math" panose="02040503050406030204" pitchFamily="18" charset="0"/>
                          </a:rPr>
                          <m:t>8</m:t>
                        </m:r>
                      </m:den>
                    </m:f>
                  </m:oMath>
                </a14:m>
                <a:r>
                  <a:rPr lang="en-US" sz="2800" dirty="0"/>
                  <a:t>. In rectangular coordinates, the coordinates of the right vertex are </a:t>
                </a:r>
                <a14:m>
                  <m:oMath xmlns:m="http://schemas.openxmlformats.org/officeDocument/2006/math">
                    <m:d>
                      <m:dPr>
                        <m:ctrlPr>
                          <a:rPr lang="ar-AE" i="1">
                            <a:latin typeface="Cambria Math" panose="02040503050406030204" pitchFamily="18" charset="0"/>
                          </a:rPr>
                        </m:ctrlPr>
                      </m:dPr>
                      <m:e>
                        <m:f>
                          <m:fPr>
                            <m:ctrlPr>
                              <a:rPr lang="ar-AE" i="1">
                                <a:latin typeface="Cambria Math" panose="02040503050406030204" pitchFamily="18" charset="0"/>
                              </a:rPr>
                            </m:ctrlPr>
                          </m:fPr>
                          <m:num>
                            <m:r>
                              <a:rPr lang="ar-AE">
                                <a:latin typeface="Cambria Math" panose="02040503050406030204" pitchFamily="18" charset="0"/>
                              </a:rPr>
                              <m:t>15</m:t>
                            </m:r>
                          </m:num>
                          <m:den>
                            <m:r>
                              <a:rPr lang="ar-AE">
                                <a:latin typeface="Cambria Math" panose="02040503050406030204" pitchFamily="18" charset="0"/>
                              </a:rPr>
                              <m:t>2</m:t>
                            </m:r>
                          </m:den>
                        </m:f>
                        <m:r>
                          <a:rPr lang="ar-AE">
                            <a:latin typeface="Cambria Math" panose="02040503050406030204" pitchFamily="18" charset="0"/>
                          </a:rPr>
                          <m:t>,</m:t>
                        </m:r>
                        <m:r>
                          <a:rPr lang="ar-AE">
                            <a:latin typeface="Cambria Math" panose="02040503050406030204" pitchFamily="18" charset="0"/>
                          </a:rPr>
                          <m:t>0</m:t>
                        </m:r>
                      </m:e>
                    </m:d>
                  </m:oMath>
                </a14:m>
                <a:r>
                  <a:rPr lang="ar-AE" sz="2800" dirty="0"/>
                  <a:t> </a:t>
                </a:r>
                <a:r>
                  <a:rPr lang="en-US" sz="2800" dirty="0"/>
                  <a:t>and the coordinates of the left vertex are </a:t>
                </a:r>
                <a14:m>
                  <m:oMath xmlns:m="http://schemas.openxmlformats.org/officeDocument/2006/math">
                    <m:d>
                      <m:dPr>
                        <m:ctrlPr>
                          <a:rPr lang="en-US" i="1">
                            <a:latin typeface="Cambria Math" panose="02040503050406030204" pitchFamily="18" charset="0"/>
                          </a:rPr>
                        </m:ctrlPr>
                      </m:dPr>
                      <m:e>
                        <m:r>
                          <a:rPr lang="en-US">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15</m:t>
                            </m:r>
                          </m:num>
                          <m:den>
                            <m:r>
                              <a:rPr lang="ar-AE">
                                <a:latin typeface="Cambria Math" panose="02040503050406030204" pitchFamily="18" charset="0"/>
                              </a:rPr>
                              <m:t>8</m:t>
                            </m:r>
                          </m:den>
                        </m:f>
                        <m:r>
                          <a:rPr lang="ar-AE">
                            <a:latin typeface="Cambria Math" panose="02040503050406030204" pitchFamily="18" charset="0"/>
                          </a:rPr>
                          <m:t>,</m:t>
                        </m:r>
                        <m:r>
                          <a:rPr lang="ar-AE">
                            <a:latin typeface="Cambria Math" panose="02040503050406030204" pitchFamily="18" charset="0"/>
                          </a:rPr>
                          <m:t>0</m:t>
                        </m:r>
                      </m:e>
                    </m:d>
                  </m:oMath>
                </a14:m>
                <a:r>
                  <a:rPr lang="ar-AE" sz="2800" dirty="0"/>
                  <a:t> </a:t>
                </a:r>
                <a:r>
                  <a:rPr lang="en-US" sz="2800" dirty="0"/>
                  <a:t>(remember that </a:t>
                </a:r>
                <a14:m>
                  <m:oMath xmlns:m="http://schemas.openxmlformats.org/officeDocument/2006/math">
                    <m:r>
                      <a:rPr lang="en-US">
                        <a:latin typeface="Cambria Math" panose="02040503050406030204" pitchFamily="18" charset="0"/>
                      </a:rPr>
                      <m:t>𝜃</m:t>
                    </m:r>
                    <m:r>
                      <a:rPr lang="en-US">
                        <a:latin typeface="Cambria Math" panose="02040503050406030204" pitchFamily="18" charset="0"/>
                      </a:rPr>
                      <m:t>=</m:t>
                    </m:r>
                    <m:r>
                      <a:rPr lang="en-US">
                        <a:latin typeface="Cambria Math" panose="02040503050406030204" pitchFamily="18" charset="0"/>
                      </a:rPr>
                      <m:t>𝜋</m:t>
                    </m:r>
                  </m:oMath>
                </a14:m>
                <a:r>
                  <a:rPr lang="en-US" sz="2800" dirty="0"/>
                  <a:t>, and a positive </a:t>
                </a:r>
                <a14:m>
                  <m:oMath xmlns:m="http://schemas.openxmlformats.org/officeDocument/2006/math">
                    <m:r>
                      <a:rPr lang="en-US" sz="2800" i="1" dirty="0" smtClean="0">
                        <a:latin typeface="Cambria Math" panose="02040503050406030204" pitchFamily="18" charset="0"/>
                      </a:rPr>
                      <m:t>𝑟</m:t>
                    </m:r>
                  </m:oMath>
                </a14:m>
                <a:r>
                  <a:rPr lang="en-US" sz="2800" dirty="0"/>
                  <a:t> corresponds to a point left of the origin).</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123" r="-2222"/>
                </a:stretch>
              </a:blipFill>
            </p:spPr>
            <p:txBody>
              <a:bodyPr/>
              <a:lstStyle/>
              <a:p>
                <a:r>
                  <a:rPr lang="en-US">
                    <a:noFill/>
                  </a:rPr>
                  <a:t> </a:t>
                </a:r>
              </a:p>
            </p:txBody>
          </p:sp>
        </mc:Fallback>
      </mc:AlternateContent>
    </p:spTree>
    <p:extLst>
      <p:ext uri="{BB962C8B-B14F-4D97-AF65-F5344CB8AC3E}">
        <p14:creationId xmlns:p14="http://schemas.microsoft.com/office/powerpoint/2010/main" val="15485336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Graphing Conic Sections in Polar Form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lnSpcReduction="10000"/>
              </a:bodyPr>
              <a:lstStyle/>
              <a:p>
                <a:r>
                  <a:rPr lang="en-US" sz="2800" dirty="0"/>
                  <a:t>Now that we know the coordinates of the two vertices, we can determine that</a:t>
                </a:r>
              </a:p>
              <a:p>
                <a:pPr algn="ctr">
                  <a:defRPr sz="2800"/>
                </a:pPr>
                <a14:m>
                  <m:oMath xmlns:m="http://schemas.openxmlformats.org/officeDocument/2006/math">
                    <m:r>
                      <a:rPr lang="en-US">
                        <a:latin typeface="Cambria Math" panose="02040503050406030204" pitchFamily="18" charset="0"/>
                      </a:rPr>
                      <m:t>2</m:t>
                    </m:r>
                    <m:r>
                      <a:rPr lang="en-US">
                        <a:latin typeface="Cambria Math" panose="02040503050406030204" pitchFamily="18" charset="0"/>
                      </a:rPr>
                      <m:t>𝑎</m:t>
                    </m:r>
                    <m:r>
                      <a:rPr lang="en-US">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15</m:t>
                        </m:r>
                      </m:num>
                      <m:den>
                        <m:r>
                          <a:rPr lang="ar-AE">
                            <a:latin typeface="Cambria Math" panose="02040503050406030204" pitchFamily="18" charset="0"/>
                          </a:rPr>
                          <m:t>2</m:t>
                        </m:r>
                      </m:den>
                    </m:f>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15</m:t>
                        </m:r>
                      </m:num>
                      <m:den>
                        <m:r>
                          <a:rPr lang="ar-AE">
                            <a:latin typeface="Cambria Math" panose="02040503050406030204" pitchFamily="18" charset="0"/>
                          </a:rPr>
                          <m:t>8</m:t>
                        </m:r>
                      </m:den>
                    </m:f>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75</m:t>
                        </m:r>
                      </m:num>
                      <m:den>
                        <m:r>
                          <a:rPr lang="ar-AE">
                            <a:latin typeface="Cambria Math" panose="02040503050406030204" pitchFamily="18" charset="0"/>
                          </a:rPr>
                          <m:t>8</m:t>
                        </m:r>
                      </m:den>
                    </m:f>
                  </m:oMath>
                </a14:m>
                <a:r>
                  <a:rPr lang="ar-AE" sz="2800" dirty="0"/>
                  <a:t> </a:t>
                </a:r>
              </a:p>
              <a:p>
                <a:pPr>
                  <a:defRPr sz="2800"/>
                </a:pPr>
                <a:r>
                  <a:rPr lang="en-US" sz="2800" dirty="0"/>
                  <a:t>and so </a:t>
                </a:r>
                <a14:m>
                  <m:oMath xmlns:m="http://schemas.openxmlformats.org/officeDocument/2006/math">
                    <m:r>
                      <a:rPr lang="en-US">
                        <a:latin typeface="Cambria Math" panose="02040503050406030204" pitchFamily="18" charset="0"/>
                      </a:rPr>
                      <m:t>𝑎</m:t>
                    </m:r>
                    <m:r>
                      <a:rPr lang="en-US">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75</m:t>
                        </m:r>
                      </m:num>
                      <m:den>
                        <m:r>
                          <a:rPr lang="ar-AE">
                            <a:latin typeface="Cambria Math" panose="02040503050406030204" pitchFamily="18" charset="0"/>
                          </a:rPr>
                          <m:t>16</m:t>
                        </m:r>
                      </m:den>
                    </m:f>
                  </m:oMath>
                </a14:m>
                <a:r>
                  <a:rPr lang="ar-AE" sz="2800" dirty="0"/>
                  <a:t>. </a:t>
                </a:r>
                <a:r>
                  <a:rPr lang="en-US" sz="2800" dirty="0"/>
                  <a:t>Since </a:t>
                </a:r>
                <a14:m>
                  <m:oMath xmlns:m="http://schemas.openxmlformats.org/officeDocument/2006/math">
                    <m:r>
                      <a:rPr lang="en-US">
                        <a:latin typeface="Cambria Math" panose="02040503050406030204" pitchFamily="18" charset="0"/>
                      </a:rPr>
                      <m:t>𝑒</m:t>
                    </m:r>
                    <m:r>
                      <a:rPr lang="en-US">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3</m:t>
                        </m:r>
                      </m:num>
                      <m:den>
                        <m:r>
                          <a:rPr lang="ar-AE">
                            <a:latin typeface="Cambria Math" panose="02040503050406030204" pitchFamily="18" charset="0"/>
                          </a:rPr>
                          <m:t>5</m:t>
                        </m:r>
                      </m:den>
                    </m:f>
                  </m:oMath>
                </a14:m>
                <a:r>
                  <a:rPr lang="ar-AE" sz="2800" dirty="0"/>
                  <a:t> </a:t>
                </a:r>
                <a:r>
                  <a:rPr lang="en-US" sz="2800" dirty="0"/>
                  <a:t>and </a:t>
                </a:r>
                <a14:m>
                  <m:oMath xmlns:m="http://schemas.openxmlformats.org/officeDocument/2006/math">
                    <m:r>
                      <a:rPr lang="en-US">
                        <a:latin typeface="Cambria Math" panose="02040503050406030204" pitchFamily="18" charset="0"/>
                      </a:rPr>
                      <m:t>𝑐</m:t>
                    </m:r>
                    <m:r>
                      <a:rPr lang="en-US">
                        <a:latin typeface="Cambria Math" panose="02040503050406030204" pitchFamily="18" charset="0"/>
                      </a:rPr>
                      <m:t>=</m:t>
                    </m:r>
                    <m:r>
                      <a:rPr lang="en-US">
                        <a:latin typeface="Cambria Math" panose="02040503050406030204" pitchFamily="18" charset="0"/>
                      </a:rPr>
                      <m:t>𝑒𝑎</m:t>
                    </m:r>
                  </m:oMath>
                </a14:m>
                <a:r>
                  <a:rPr lang="en-US" sz="2800" dirty="0"/>
                  <a:t>, this means</a:t>
                </a:r>
              </a:p>
              <a:p>
                <a:pPr algn="ctr">
                  <a:defRPr sz="2800"/>
                </a:pPr>
                <a14:m>
                  <m:oMath xmlns:m="http://schemas.openxmlformats.org/officeDocument/2006/math">
                    <m:r>
                      <a:rPr lang="en-US">
                        <a:latin typeface="Cambria Math" panose="02040503050406030204" pitchFamily="18" charset="0"/>
                      </a:rPr>
                      <m:t>𝑐</m:t>
                    </m:r>
                    <m:r>
                      <a:rPr lang="en-US">
                        <a:latin typeface="Cambria Math" panose="02040503050406030204" pitchFamily="18" charset="0"/>
                      </a:rPr>
                      <m:t>=</m:t>
                    </m:r>
                    <m:d>
                      <m:dPr>
                        <m:ctrlPr>
                          <a:rPr lang="ar-AE" i="1">
                            <a:latin typeface="Cambria Math" panose="02040503050406030204" pitchFamily="18" charset="0"/>
                          </a:rPr>
                        </m:ctrlPr>
                      </m:dPr>
                      <m:e>
                        <m:f>
                          <m:fPr>
                            <m:ctrlPr>
                              <a:rPr lang="ar-AE" i="1">
                                <a:latin typeface="Cambria Math" panose="02040503050406030204" pitchFamily="18" charset="0"/>
                              </a:rPr>
                            </m:ctrlPr>
                          </m:fPr>
                          <m:num>
                            <m:r>
                              <a:rPr lang="ar-AE">
                                <a:latin typeface="Cambria Math" panose="02040503050406030204" pitchFamily="18" charset="0"/>
                              </a:rPr>
                              <m:t>3</m:t>
                            </m:r>
                          </m:num>
                          <m:den>
                            <m:r>
                              <a:rPr lang="ar-AE">
                                <a:latin typeface="Cambria Math" panose="02040503050406030204" pitchFamily="18" charset="0"/>
                              </a:rPr>
                              <m:t>5</m:t>
                            </m:r>
                          </m:den>
                        </m:f>
                      </m:e>
                    </m:d>
                    <m:d>
                      <m:dPr>
                        <m:ctrlPr>
                          <a:rPr lang="ar-AE" i="1">
                            <a:latin typeface="Cambria Math" panose="02040503050406030204" pitchFamily="18" charset="0"/>
                          </a:rPr>
                        </m:ctrlPr>
                      </m:dPr>
                      <m:e>
                        <m:f>
                          <m:fPr>
                            <m:ctrlPr>
                              <a:rPr lang="ar-AE" i="1">
                                <a:latin typeface="Cambria Math" panose="02040503050406030204" pitchFamily="18" charset="0"/>
                              </a:rPr>
                            </m:ctrlPr>
                          </m:fPr>
                          <m:num>
                            <m:r>
                              <a:rPr lang="ar-AE">
                                <a:latin typeface="Cambria Math" panose="02040503050406030204" pitchFamily="18" charset="0"/>
                              </a:rPr>
                              <m:t>75</m:t>
                            </m:r>
                          </m:num>
                          <m:den>
                            <m:r>
                              <a:rPr lang="ar-AE">
                                <a:latin typeface="Cambria Math" panose="02040503050406030204" pitchFamily="18" charset="0"/>
                              </a:rPr>
                              <m:t>16</m:t>
                            </m:r>
                          </m:den>
                        </m:f>
                      </m:e>
                    </m:d>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45</m:t>
                        </m:r>
                      </m:num>
                      <m:den>
                        <m:r>
                          <a:rPr lang="ar-AE">
                            <a:latin typeface="Cambria Math" panose="02040503050406030204" pitchFamily="18" charset="0"/>
                          </a:rPr>
                          <m:t>16</m:t>
                        </m:r>
                      </m:den>
                    </m:f>
                  </m:oMath>
                </a14:m>
                <a:r>
                  <a:rPr lang="ar-AE" sz="2800" dirty="0"/>
                  <a:t>.</a:t>
                </a:r>
              </a:p>
              <a:p>
                <a:pPr>
                  <a:defRPr sz="2800"/>
                </a:pPr>
                <a:r>
                  <a:rPr lang="en-US" sz="2800" dirty="0"/>
                  <a:t>Finally, from the relation </a:t>
                </a:r>
                <a14:m>
                  <m:oMath xmlns:m="http://schemas.openxmlformats.org/officeDocument/2006/math">
                    <m:sSup>
                      <m:sSupPr>
                        <m:ctrlPr>
                          <a:rPr lang="ar-AE" i="1">
                            <a:latin typeface="Cambria Math" panose="02040503050406030204" pitchFamily="18" charset="0"/>
                          </a:rPr>
                        </m:ctrlPr>
                      </m:sSupPr>
                      <m:e>
                        <m:r>
                          <a:rPr lang="ar-AE">
                            <a:latin typeface="Cambria Math" panose="02040503050406030204" pitchFamily="18" charset="0"/>
                          </a:rPr>
                          <m:t>𝑏</m:t>
                        </m:r>
                      </m:e>
                      <m:sup>
                        <m:r>
                          <a:rPr lang="ar-AE">
                            <a:latin typeface="Cambria Math" panose="02040503050406030204" pitchFamily="18" charset="0"/>
                          </a:rPr>
                          <m:t>2</m:t>
                        </m:r>
                      </m:sup>
                    </m:sSup>
                    <m:r>
                      <a:rPr lang="ar-AE">
                        <a:latin typeface="Cambria Math" panose="02040503050406030204" pitchFamily="18" charset="0"/>
                      </a:rPr>
                      <m:t>=</m:t>
                    </m:r>
                    <m:d>
                      <m:dPr>
                        <m:begChr m:val="|"/>
                        <m:endChr m:val="|"/>
                        <m:ctrlPr>
                          <a:rPr lang="ar-AE" i="1" smtClean="0">
                            <a:latin typeface="Cambria Math" panose="02040503050406030204" pitchFamily="18" charset="0"/>
                          </a:rPr>
                        </m:ctrlPr>
                      </m:dPr>
                      <m:e>
                        <m:sSup>
                          <m:sSupPr>
                            <m:ctrlPr>
                              <a:rPr lang="ar-AE" i="1">
                                <a:latin typeface="Cambria Math" panose="02040503050406030204" pitchFamily="18" charset="0"/>
                              </a:rPr>
                            </m:ctrlPr>
                          </m:sSupPr>
                          <m:e>
                            <m:r>
                              <a:rPr lang="ar-AE">
                                <a:latin typeface="Cambria Math" panose="02040503050406030204" pitchFamily="18" charset="0"/>
                              </a:rPr>
                              <m:t>𝑎</m:t>
                            </m:r>
                          </m:e>
                          <m:sup>
                            <m:r>
                              <a:rPr lang="ar-AE">
                                <a:latin typeface="Cambria Math" panose="02040503050406030204" pitchFamily="18" charset="0"/>
                              </a:rPr>
                              <m:t>2</m:t>
                            </m:r>
                          </m:sup>
                        </m:sSup>
                        <m:r>
                          <a:rPr lang="ar-AE">
                            <a:latin typeface="Cambria Math" panose="02040503050406030204" pitchFamily="18" charset="0"/>
                          </a:rPr>
                          <m:t>−</m:t>
                        </m:r>
                        <m:sSup>
                          <m:sSupPr>
                            <m:ctrlPr>
                              <a:rPr lang="ar-AE" i="1">
                                <a:latin typeface="Cambria Math" panose="02040503050406030204" pitchFamily="18" charset="0"/>
                              </a:rPr>
                            </m:ctrlPr>
                          </m:sSupPr>
                          <m:e>
                            <m:r>
                              <a:rPr lang="ar-AE">
                                <a:latin typeface="Cambria Math" panose="02040503050406030204" pitchFamily="18" charset="0"/>
                              </a:rPr>
                              <m:t>𝑐</m:t>
                            </m:r>
                          </m:e>
                          <m:sup>
                            <m:r>
                              <a:rPr lang="ar-AE">
                                <a:latin typeface="Cambria Math" panose="02040503050406030204" pitchFamily="18" charset="0"/>
                              </a:rPr>
                              <m:t>2</m:t>
                            </m:r>
                          </m:sup>
                        </m:sSup>
                      </m:e>
                    </m:d>
                  </m:oMath>
                </a14:m>
                <a:r>
                  <a:rPr lang="en-US" sz="2800" dirty="0"/>
                  <a:t>, we can determine that </a:t>
                </a:r>
                <a14:m>
                  <m:oMath xmlns:m="http://schemas.openxmlformats.org/officeDocument/2006/math">
                    <m:r>
                      <a:rPr lang="en-US">
                        <a:latin typeface="Cambria Math" panose="02040503050406030204" pitchFamily="18" charset="0"/>
                      </a:rPr>
                      <m:t>𝑏</m:t>
                    </m:r>
                    <m:r>
                      <a:rPr lang="en-US">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15</m:t>
                        </m:r>
                      </m:num>
                      <m:den>
                        <m:r>
                          <a:rPr lang="ar-AE">
                            <a:latin typeface="Cambria Math" panose="02040503050406030204" pitchFamily="18" charset="0"/>
                          </a:rPr>
                          <m:t>4</m:t>
                        </m:r>
                      </m:den>
                    </m:f>
                  </m:oMath>
                </a14:m>
                <a:r>
                  <a:rPr lang="ar-AE" sz="2800" dirty="0"/>
                  <a:t>.</a:t>
                </a:r>
              </a:p>
              <a:p>
                <a:pPr>
                  <a:defRPr sz="2800"/>
                </a:pPr>
                <a:r>
                  <a:rPr lang="en-US" sz="2800" dirty="0"/>
                  <a:t>With this knowledge of </a:t>
                </a:r>
                <a14:m>
                  <m:oMath xmlns:m="http://schemas.openxmlformats.org/officeDocument/2006/math">
                    <m:r>
                      <a:rPr lang="en-US">
                        <a:latin typeface="Cambria Math" panose="02040503050406030204" pitchFamily="18" charset="0"/>
                      </a:rPr>
                      <m:t>𝑎</m:t>
                    </m:r>
                  </m:oMath>
                </a14:m>
                <a:r>
                  <a:rPr lang="en-US" sz="2800" dirty="0"/>
                  <a:t> and </a:t>
                </a:r>
                <a14:m>
                  <m:oMath xmlns:m="http://schemas.openxmlformats.org/officeDocument/2006/math">
                    <m:r>
                      <a:rPr lang="en-US">
                        <a:latin typeface="Cambria Math" panose="02040503050406030204" pitchFamily="18" charset="0"/>
                      </a:rPr>
                      <m:t>𝑏</m:t>
                    </m:r>
                  </m:oMath>
                </a14:m>
                <a:r>
                  <a:rPr lang="en-US" sz="2800" dirty="0"/>
                  <a:t>, we can sketch the graph in Figure 4.</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2086" r="-1037"/>
                </a:stretch>
              </a:blipFill>
            </p:spPr>
            <p:txBody>
              <a:bodyPr/>
              <a:lstStyle/>
              <a:p>
                <a:r>
                  <a:rPr lang="en-US">
                    <a:noFill/>
                  </a:rPr>
                  <a:t> </a:t>
                </a:r>
              </a:p>
            </p:txBody>
          </p:sp>
        </mc:Fallback>
      </mc:AlternateContent>
    </p:spTree>
    <p:extLst>
      <p:ext uri="{BB962C8B-B14F-4D97-AF65-F5344CB8AC3E}">
        <p14:creationId xmlns:p14="http://schemas.microsoft.com/office/powerpoint/2010/main" val="2316680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Graphing Conic Sections in Polar Form (cont.)</a:t>
            </a:r>
          </a:p>
        </p:txBody>
      </p:sp>
      <p:pic>
        <p:nvPicPr>
          <p:cNvPr id="5" name="Content Placeholder 4">
            <a:extLst>
              <a:ext uri="{FF2B5EF4-FFF2-40B4-BE49-F238E27FC236}">
                <a16:creationId xmlns:a16="http://schemas.microsoft.com/office/drawing/2014/main" id="{0477CC79-2B88-498A-9C24-80AA4E473350}"/>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86000" y="1048512"/>
            <a:ext cx="4572000" cy="4572000"/>
          </a:xfrm>
        </p:spPr>
      </p:pic>
      <p:sp>
        <p:nvSpPr>
          <p:cNvPr id="4" name="TextBox 3">
            <a:extLst>
              <a:ext uri="{FF2B5EF4-FFF2-40B4-BE49-F238E27FC236}">
                <a16:creationId xmlns:a16="http://schemas.microsoft.com/office/drawing/2014/main" id="{A4790FF7-F452-4888-A6A1-B841370A71E8}"/>
              </a:ext>
            </a:extLst>
          </p:cNvPr>
          <p:cNvSpPr txBox="1"/>
          <p:nvPr/>
        </p:nvSpPr>
        <p:spPr>
          <a:xfrm>
            <a:off x="457200" y="5535168"/>
            <a:ext cx="8229600" cy="523220"/>
          </a:xfrm>
          <a:prstGeom prst="rect">
            <a:avLst/>
          </a:prstGeom>
          <a:noFill/>
        </p:spPr>
        <p:txBody>
          <a:bodyPr wrap="square" rtlCol="0">
            <a:spAutoFit/>
          </a:bodyPr>
          <a:lstStyle/>
          <a:p>
            <a:pPr algn="ctr"/>
            <a:r>
              <a:rPr lang="en-US" sz="2800" dirty="0"/>
              <a:t>Figure 4</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4: Graphing Conic Sections in Polar Form</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Sketch the graph of the conic section </a:t>
                </a:r>
                <a14:m>
                  <m:oMath xmlns:m="http://schemas.openxmlformats.org/officeDocument/2006/math">
                    <m:r>
                      <a:rPr>
                        <a:latin typeface="Cambria Math" panose="02040503050406030204" pitchFamily="18" charset="0"/>
                      </a:rPr>
                      <m:t>𝑟</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2</m:t>
                        </m:r>
                      </m:num>
                      <m:den>
                        <m:r>
                          <a:rPr>
                            <a:latin typeface="Cambria Math" panose="02040503050406030204" pitchFamily="18" charset="0"/>
                          </a:rPr>
                          <m:t>3</m:t>
                        </m:r>
                        <m:r>
                          <a:rPr>
                            <a:latin typeface="Cambria Math" panose="02040503050406030204" pitchFamily="18" charset="0"/>
                          </a:rPr>
                          <m:t>+</m:t>
                        </m:r>
                        <m:r>
                          <a:rPr>
                            <a:latin typeface="Cambria Math" panose="02040503050406030204" pitchFamily="18" charset="0"/>
                          </a:rPr>
                          <m:t>5</m:t>
                        </m:r>
                        <m:func>
                          <m:funcPr>
                            <m:ctrlPr>
                              <a:rPr i="1">
                                <a:latin typeface="Cambria Math" panose="02040503050406030204" pitchFamily="18" charset="0"/>
                              </a:rPr>
                            </m:ctrlPr>
                          </m:funcPr>
                          <m:fName>
                            <m:r>
                              <m:rPr>
                                <m:sty m:val="p"/>
                              </m:rPr>
                              <a:rPr>
                                <a:latin typeface="Cambria Math" panose="02040503050406030204" pitchFamily="18" charset="0"/>
                              </a:rPr>
                              <m:t>sin</m:t>
                            </m:r>
                          </m:fName>
                          <m:e>
                            <m:r>
                              <a:rPr>
                                <a:latin typeface="Cambria Math" panose="02040503050406030204" pitchFamily="18" charset="0"/>
                              </a:rPr>
                              <m:t>𝜃</m:t>
                            </m:r>
                          </m:e>
                        </m:func>
                      </m:den>
                    </m:f>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a:stretch>
              </a:blipFill>
            </p:spPr>
            <p:txBody>
              <a:bodyPr/>
              <a:lstStyle/>
              <a:p>
                <a:r>
                  <a:rPr lang="en-US">
                    <a:noFill/>
                  </a:rPr>
                  <a:t> </a:t>
                </a:r>
              </a:p>
            </p:txBody>
          </p:sp>
        </mc:Fallback>
      </mc:AlternateContent>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Graphing Conic Sections in Polar Form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p>
              <a:p>
                <a:pPr>
                  <a:defRPr sz="2800"/>
                </a:pPr>
                <a:r>
                  <a:rPr sz="2800" dirty="0"/>
                  <a:t>This equation is the second from Example 1, and we already know </a:t>
                </a:r>
                <a14:m>
                  <m:oMath xmlns:m="http://schemas.openxmlformats.org/officeDocument/2006/math">
                    <m:r>
                      <a:rPr>
                        <a:latin typeface="Cambria Math" panose="02040503050406030204" pitchFamily="18" charset="0"/>
                      </a:rPr>
                      <m:t>𝑒</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5</m:t>
                        </m:r>
                      </m:num>
                      <m:den>
                        <m:r>
                          <a:rPr>
                            <a:latin typeface="Cambria Math" panose="02040503050406030204" pitchFamily="18" charset="0"/>
                          </a:rPr>
                          <m:t>3</m:t>
                        </m:r>
                      </m:den>
                    </m:f>
                  </m:oMath>
                </a14:m>
                <a:r>
                  <a:rPr sz="2800" dirty="0"/>
                  <a:t> and that </a:t>
                </a:r>
                <a14:m>
                  <m:oMath xmlns:m="http://schemas.openxmlformats.org/officeDocument/2006/math">
                    <m:r>
                      <a:rPr>
                        <a:latin typeface="Cambria Math" panose="02040503050406030204" pitchFamily="18" charset="0"/>
                      </a:rPr>
                      <m:t>𝑦</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2</m:t>
                        </m:r>
                      </m:num>
                      <m:den>
                        <m:r>
                          <a:rPr>
                            <a:latin typeface="Cambria Math" panose="02040503050406030204" pitchFamily="18" charset="0"/>
                          </a:rPr>
                          <m:t>5</m:t>
                        </m:r>
                      </m:den>
                    </m:f>
                  </m:oMath>
                </a14:m>
                <a:r>
                  <a:rPr sz="2800" dirty="0"/>
                  <a:t> is the equation for the directrix. This tells us that the graph is a hyperbola and that the vertices are aligned vertically (perpendicular again to the directrix). One vertex corresponds to </a:t>
                </a:r>
                <a14:m>
                  <m:oMath xmlns:m="http://schemas.openxmlformats.org/officeDocument/2006/math">
                    <m:r>
                      <a:rPr>
                        <a:latin typeface="Cambria Math" panose="02040503050406030204" pitchFamily="18" charset="0"/>
                      </a:rPr>
                      <m:t>𝜃</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2</m:t>
                        </m:r>
                      </m:den>
                    </m:f>
                  </m:oMath>
                </a14:m>
                <a:r>
                  <a:rPr sz="2800" dirty="0"/>
                  <a:t> while the other vertex corresponds to </a:t>
                </a:r>
                <a14:m>
                  <m:oMath xmlns:m="http://schemas.openxmlformats.org/officeDocument/2006/math">
                    <m:r>
                      <a:rPr>
                        <a:latin typeface="Cambria Math" panose="02040503050406030204" pitchFamily="18" charset="0"/>
                      </a:rPr>
                      <m:t>𝜃</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3</m:t>
                        </m:r>
                        <m:r>
                          <a:rPr>
                            <a:latin typeface="Cambria Math" panose="02040503050406030204" pitchFamily="18" charset="0"/>
                          </a:rPr>
                          <m:t>𝜋</m:t>
                        </m:r>
                      </m:num>
                      <m:den>
                        <m:r>
                          <a:rPr>
                            <a:latin typeface="Cambria Math" panose="02040503050406030204" pitchFamily="18" charset="0"/>
                          </a:rPr>
                          <m:t>2</m:t>
                        </m:r>
                      </m:den>
                    </m:f>
                  </m:oMath>
                </a14:m>
                <a:r>
                  <a:rPr sz="2800" dirty="0"/>
                  <a:t> (it might also be useful to note that the lower branch of the hyperbola crosses the </a:t>
                </a:r>
                <a:br>
                  <a:rPr lang="en-US" sz="2800" dirty="0"/>
                </a:br>
                <a14:m>
                  <m:oMath xmlns:m="http://schemas.openxmlformats.org/officeDocument/2006/math">
                    <m:r>
                      <a:rPr>
                        <a:latin typeface="Cambria Math" panose="02040503050406030204" pitchFamily="18" charset="0"/>
                      </a:rPr>
                      <m:t>𝑥</m:t>
                    </m:r>
                  </m:oMath>
                </a14:m>
                <a:r>
                  <a:rPr sz="2800" dirty="0"/>
                  <a:t>-axis at </a:t>
                </a:r>
                <a14:m>
                  <m:oMath xmlns:m="http://schemas.openxmlformats.org/officeDocument/2006/math">
                    <m:r>
                      <a:rPr>
                        <a:latin typeface="Cambria Math" panose="02040503050406030204" pitchFamily="18" charset="0"/>
                      </a:rPr>
                      <m:t>𝜃</m:t>
                    </m:r>
                    <m:r>
                      <a:rPr>
                        <a:latin typeface="Cambria Math" panose="02040503050406030204" pitchFamily="18" charset="0"/>
                      </a:rPr>
                      <m:t>=</m:t>
                    </m:r>
                    <m:r>
                      <a:rPr>
                        <a:latin typeface="Cambria Math" panose="02040503050406030204" pitchFamily="18" charset="0"/>
                      </a:rPr>
                      <m:t>0</m:t>
                    </m:r>
                  </m:oMath>
                </a14:m>
                <a:r>
                  <a:rPr sz="2800" dirty="0"/>
                  <a:t> and </a:t>
                </a:r>
                <a14:m>
                  <m:oMath xmlns:m="http://schemas.openxmlformats.org/officeDocument/2006/math">
                    <m:r>
                      <a:rPr>
                        <a:latin typeface="Cambria Math" panose="02040503050406030204" pitchFamily="18" charset="0"/>
                      </a:rPr>
                      <m:t>𝜃</m:t>
                    </m:r>
                    <m:r>
                      <a:rPr>
                        <a:latin typeface="Cambria Math" panose="02040503050406030204" pitchFamily="18" charset="0"/>
                      </a:rPr>
                      <m:t>=</m:t>
                    </m:r>
                    <m:r>
                      <a:rPr>
                        <a:latin typeface="Cambria Math" panose="02040503050406030204" pitchFamily="18" charset="0"/>
                      </a:rPr>
                      <m:t>𝜋</m:t>
                    </m:r>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b="-3067"/>
                </a:stretch>
              </a:blipFill>
            </p:spPr>
            <p:txBody>
              <a:bodyPr/>
              <a:lstStyle/>
              <a:p>
                <a:r>
                  <a:rPr lang="en-US">
                    <a:noFill/>
                  </a:rPr>
                  <a:t> </a:t>
                </a:r>
              </a:p>
            </p:txBody>
          </p:sp>
        </mc:Fallback>
      </mc:AlternateContent>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Graphing Conic Sections in Polar Form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lang="en-US" sz="2800" dirty="0"/>
                  <a:t>When </a:t>
                </a:r>
                <a14:m>
                  <m:oMath xmlns:m="http://schemas.openxmlformats.org/officeDocument/2006/math">
                    <m:r>
                      <a:rPr lang="en-US">
                        <a:latin typeface="Cambria Math" panose="02040503050406030204" pitchFamily="18" charset="0"/>
                      </a:rPr>
                      <m:t>𝜃</m:t>
                    </m:r>
                    <m:r>
                      <a:rPr lang="en-US">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𝜋</m:t>
                        </m:r>
                      </m:num>
                      <m:den>
                        <m:r>
                          <a:rPr lang="ar-AE">
                            <a:latin typeface="Cambria Math" panose="02040503050406030204" pitchFamily="18" charset="0"/>
                          </a:rPr>
                          <m:t>2</m:t>
                        </m:r>
                      </m:den>
                    </m:f>
                  </m:oMath>
                </a14:m>
                <a:r>
                  <a:rPr lang="en-US" sz="2800" dirty="0"/>
                  <a:t>, </a:t>
                </a:r>
                <a14:m>
                  <m:oMath xmlns:m="http://schemas.openxmlformats.org/officeDocument/2006/math">
                    <m:r>
                      <a:rPr lang="ar-AE">
                        <a:latin typeface="Cambria Math" panose="02040503050406030204" pitchFamily="18" charset="0"/>
                      </a:rPr>
                      <m:t>𝑟</m:t>
                    </m:r>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1</m:t>
                        </m:r>
                      </m:num>
                      <m:den>
                        <m:r>
                          <a:rPr lang="ar-AE">
                            <a:latin typeface="Cambria Math" panose="02040503050406030204" pitchFamily="18" charset="0"/>
                          </a:rPr>
                          <m:t>4</m:t>
                        </m:r>
                      </m:den>
                    </m:f>
                  </m:oMath>
                </a14:m>
                <a:r>
                  <a:rPr lang="ar-AE" sz="2800" dirty="0"/>
                  <a:t> </a:t>
                </a:r>
                <a:r>
                  <a:rPr lang="en-US" sz="2800" dirty="0"/>
                  <a:t>and when </a:t>
                </a:r>
                <a14:m>
                  <m:oMath xmlns:m="http://schemas.openxmlformats.org/officeDocument/2006/math">
                    <m:r>
                      <a:rPr lang="en-US">
                        <a:latin typeface="Cambria Math" panose="02040503050406030204" pitchFamily="18" charset="0"/>
                      </a:rPr>
                      <m:t>𝜃</m:t>
                    </m:r>
                    <m:r>
                      <a:rPr lang="en-US">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3</m:t>
                        </m:r>
                        <m:r>
                          <a:rPr lang="ar-AE">
                            <a:latin typeface="Cambria Math" panose="02040503050406030204" pitchFamily="18" charset="0"/>
                          </a:rPr>
                          <m:t>𝜋</m:t>
                        </m:r>
                      </m:num>
                      <m:den>
                        <m:r>
                          <a:rPr lang="ar-AE">
                            <a:latin typeface="Cambria Math" panose="02040503050406030204" pitchFamily="18" charset="0"/>
                          </a:rPr>
                          <m:t>2</m:t>
                        </m:r>
                      </m:den>
                    </m:f>
                  </m:oMath>
                </a14:m>
                <a:r>
                  <a:rPr lang="en-US" sz="2800" dirty="0"/>
                  <a:t>, </a:t>
                </a:r>
                <a14:m>
                  <m:oMath xmlns:m="http://schemas.openxmlformats.org/officeDocument/2006/math">
                    <m:r>
                      <a:rPr lang="ar-AE">
                        <a:latin typeface="Cambria Math" panose="02040503050406030204" pitchFamily="18" charset="0"/>
                      </a:rPr>
                      <m:t>𝑟</m:t>
                    </m:r>
                    <m:r>
                      <a:rPr lang="ar-AE">
                        <a:latin typeface="Cambria Math" panose="02040503050406030204" pitchFamily="18" charset="0"/>
                      </a:rPr>
                      <m:t>=−</m:t>
                    </m:r>
                    <m:r>
                      <a:rPr lang="ar-AE">
                        <a:latin typeface="Cambria Math" panose="02040503050406030204" pitchFamily="18" charset="0"/>
                      </a:rPr>
                      <m:t>1</m:t>
                    </m:r>
                  </m:oMath>
                </a14:m>
                <a:r>
                  <a:rPr lang="en-US" sz="2800" dirty="0"/>
                  <a:t> (make note of the negative sign on </a:t>
                </a:r>
                <a14:m>
                  <m:oMath xmlns:m="http://schemas.openxmlformats.org/officeDocument/2006/math">
                    <m:r>
                      <a:rPr lang="en-US">
                        <a:latin typeface="Cambria Math" panose="02040503050406030204" pitchFamily="18" charset="0"/>
                      </a:rPr>
                      <m:t>𝑟</m:t>
                    </m:r>
                  </m:oMath>
                </a14:m>
                <a:r>
                  <a:rPr lang="en-US" sz="2800" dirty="0"/>
                  <a:t>). This means that the rectangular coordinates of the two vertices are </a:t>
                </a:r>
                <a14:m>
                  <m:oMath xmlns:m="http://schemas.openxmlformats.org/officeDocument/2006/math">
                    <m:d>
                      <m:dPr>
                        <m:ctrlPr>
                          <a:rPr lang="ar-AE" i="1">
                            <a:latin typeface="Cambria Math" panose="02040503050406030204" pitchFamily="18" charset="0"/>
                          </a:rPr>
                        </m:ctrlPr>
                      </m:dPr>
                      <m:e>
                        <m:r>
                          <a:rPr lang="ar-AE">
                            <a:latin typeface="Cambria Math" panose="02040503050406030204" pitchFamily="18" charset="0"/>
                          </a:rPr>
                          <m:t>0</m:t>
                        </m:r>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1</m:t>
                            </m:r>
                          </m:num>
                          <m:den>
                            <m:r>
                              <a:rPr lang="ar-AE">
                                <a:latin typeface="Cambria Math" panose="02040503050406030204" pitchFamily="18" charset="0"/>
                              </a:rPr>
                              <m:t>4</m:t>
                            </m:r>
                          </m:den>
                        </m:f>
                      </m:e>
                    </m:d>
                  </m:oMath>
                </a14:m>
                <a:r>
                  <a:rPr lang="ar-AE" sz="2800" dirty="0"/>
                  <a:t> </a:t>
                </a:r>
                <a:r>
                  <a:rPr lang="en-US" sz="2800" dirty="0"/>
                  <a:t>and </a:t>
                </a:r>
                <a14:m>
                  <m:oMath xmlns:m="http://schemas.openxmlformats.org/officeDocument/2006/math">
                    <m:r>
                      <a:rPr lang="en-US">
                        <a:latin typeface="Cambria Math" panose="02040503050406030204" pitchFamily="18" charset="0"/>
                      </a:rPr>
                      <m:t>(</m:t>
                    </m:r>
                    <m:r>
                      <a:rPr lang="en-US">
                        <a:latin typeface="Cambria Math" panose="02040503050406030204" pitchFamily="18" charset="0"/>
                      </a:rPr>
                      <m:t>0</m:t>
                    </m:r>
                    <m:r>
                      <a:rPr lang="en-US">
                        <a:latin typeface="Cambria Math" panose="02040503050406030204" pitchFamily="18" charset="0"/>
                      </a:rPr>
                      <m:t>,</m:t>
                    </m:r>
                    <m:r>
                      <a:rPr lang="en-US">
                        <a:latin typeface="Cambria Math" panose="02040503050406030204" pitchFamily="18" charset="0"/>
                      </a:rPr>
                      <m:t>1</m:t>
                    </m:r>
                    <m:r>
                      <a:rPr lang="en-US">
                        <a:latin typeface="Cambria Math" panose="02040503050406030204" pitchFamily="18" charset="0"/>
                      </a:rPr>
                      <m:t>)</m:t>
                    </m:r>
                  </m:oMath>
                </a14:m>
                <a:r>
                  <a:rPr lang="en-US" sz="2800" dirty="0"/>
                  <a:t>, so </a:t>
                </a:r>
                <a14:m>
                  <m:oMath xmlns:m="http://schemas.openxmlformats.org/officeDocument/2006/math">
                    <m:r>
                      <a:rPr lang="en-US">
                        <a:latin typeface="Cambria Math" panose="02040503050406030204" pitchFamily="18" charset="0"/>
                      </a:rPr>
                      <m:t>2</m:t>
                    </m:r>
                    <m:r>
                      <a:rPr lang="en-US">
                        <a:latin typeface="Cambria Math" panose="02040503050406030204" pitchFamily="18" charset="0"/>
                      </a:rPr>
                      <m:t>𝑎</m:t>
                    </m:r>
                    <m:r>
                      <a:rPr lang="en-US">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3</m:t>
                        </m:r>
                      </m:num>
                      <m:den>
                        <m:r>
                          <a:rPr lang="ar-AE">
                            <a:latin typeface="Cambria Math" panose="02040503050406030204" pitchFamily="18" charset="0"/>
                          </a:rPr>
                          <m:t>4</m:t>
                        </m:r>
                      </m:den>
                    </m:f>
                  </m:oMath>
                </a14:m>
                <a:r>
                  <a:rPr lang="ar-AE" sz="2800" dirty="0"/>
                  <a:t> </a:t>
                </a:r>
                <a:r>
                  <a:rPr lang="en-US" sz="2800" dirty="0"/>
                  <a:t>and </a:t>
                </a:r>
                <a14:m>
                  <m:oMath xmlns:m="http://schemas.openxmlformats.org/officeDocument/2006/math">
                    <m:r>
                      <a:rPr lang="en-US">
                        <a:latin typeface="Cambria Math" panose="02040503050406030204" pitchFamily="18" charset="0"/>
                      </a:rPr>
                      <m:t>𝑎</m:t>
                    </m:r>
                    <m:r>
                      <a:rPr lang="en-US">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3</m:t>
                        </m:r>
                      </m:num>
                      <m:den>
                        <m:r>
                          <a:rPr lang="ar-AE">
                            <a:latin typeface="Cambria Math" panose="02040503050406030204" pitchFamily="18" charset="0"/>
                          </a:rPr>
                          <m:t>8</m:t>
                        </m:r>
                      </m:den>
                    </m:f>
                  </m:oMath>
                </a14:m>
                <a:r>
                  <a:rPr lang="en-US" sz="2800" dirty="0"/>
                  <a:t>. From this, </a:t>
                </a:r>
                <a14:m>
                  <m:oMath xmlns:m="http://schemas.openxmlformats.org/officeDocument/2006/math">
                    <m:r>
                      <a:rPr lang="en-US">
                        <a:latin typeface="Cambria Math" panose="02040503050406030204" pitchFamily="18" charset="0"/>
                      </a:rPr>
                      <m:t>𝑐</m:t>
                    </m:r>
                    <m:r>
                      <a:rPr lang="en-US">
                        <a:latin typeface="Cambria Math" panose="02040503050406030204" pitchFamily="18" charset="0"/>
                      </a:rPr>
                      <m:t>=</m:t>
                    </m:r>
                    <m:r>
                      <a:rPr lang="en-US">
                        <a:latin typeface="Cambria Math" panose="02040503050406030204" pitchFamily="18" charset="0"/>
                      </a:rPr>
                      <m:t>𝑒𝑎</m:t>
                    </m:r>
                    <m:r>
                      <a:rPr lang="en-US">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5</m:t>
                        </m:r>
                      </m:num>
                      <m:den>
                        <m:r>
                          <a:rPr lang="ar-AE">
                            <a:latin typeface="Cambria Math" panose="02040503050406030204" pitchFamily="18" charset="0"/>
                          </a:rPr>
                          <m:t>8</m:t>
                        </m:r>
                      </m:den>
                    </m:f>
                  </m:oMath>
                </a14:m>
                <a:r>
                  <a:rPr lang="ar-AE" sz="2800" dirty="0"/>
                  <a:t> </a:t>
                </a:r>
                <a:r>
                  <a:rPr lang="en-US" sz="2800" dirty="0"/>
                  <a:t>and the relation </a:t>
                </a:r>
                <a14:m>
                  <m:oMath xmlns:m="http://schemas.openxmlformats.org/officeDocument/2006/math">
                    <m:sSup>
                      <m:sSupPr>
                        <m:ctrlPr>
                          <a:rPr lang="ar-AE" i="1">
                            <a:latin typeface="Cambria Math" panose="02040503050406030204" pitchFamily="18" charset="0"/>
                          </a:rPr>
                        </m:ctrlPr>
                      </m:sSupPr>
                      <m:e>
                        <m:r>
                          <a:rPr lang="ar-AE">
                            <a:latin typeface="Cambria Math" panose="02040503050406030204" pitchFamily="18" charset="0"/>
                          </a:rPr>
                          <m:t>𝑏</m:t>
                        </m:r>
                      </m:e>
                      <m:sup>
                        <m:r>
                          <a:rPr lang="ar-AE">
                            <a:latin typeface="Cambria Math" panose="02040503050406030204" pitchFamily="18" charset="0"/>
                          </a:rPr>
                          <m:t>2</m:t>
                        </m:r>
                      </m:sup>
                    </m:sSup>
                    <m:r>
                      <a:rPr lang="ar-AE">
                        <a:latin typeface="Cambria Math" panose="02040503050406030204" pitchFamily="18" charset="0"/>
                      </a:rPr>
                      <m:t>=</m:t>
                    </m:r>
                    <m:d>
                      <m:dPr>
                        <m:begChr m:val="|"/>
                        <m:endChr m:val="|"/>
                        <m:ctrlPr>
                          <a:rPr lang="ar-AE" i="1">
                            <a:latin typeface="Cambria Math" panose="02040503050406030204" pitchFamily="18" charset="0"/>
                          </a:rPr>
                        </m:ctrlPr>
                      </m:dPr>
                      <m:e>
                        <m:sSup>
                          <m:sSupPr>
                            <m:ctrlPr>
                              <a:rPr lang="ar-AE" i="1">
                                <a:latin typeface="Cambria Math" panose="02040503050406030204" pitchFamily="18" charset="0"/>
                              </a:rPr>
                            </m:ctrlPr>
                          </m:sSupPr>
                          <m:e>
                            <m:r>
                              <a:rPr lang="ar-AE">
                                <a:latin typeface="Cambria Math" panose="02040503050406030204" pitchFamily="18" charset="0"/>
                              </a:rPr>
                              <m:t>𝑎</m:t>
                            </m:r>
                          </m:e>
                          <m:sup>
                            <m:r>
                              <a:rPr lang="ar-AE">
                                <a:latin typeface="Cambria Math" panose="02040503050406030204" pitchFamily="18" charset="0"/>
                              </a:rPr>
                              <m:t>2</m:t>
                            </m:r>
                          </m:sup>
                        </m:sSup>
                        <m:r>
                          <a:rPr lang="ar-AE">
                            <a:latin typeface="Cambria Math" panose="02040503050406030204" pitchFamily="18" charset="0"/>
                          </a:rPr>
                          <m:t>−</m:t>
                        </m:r>
                        <m:sSup>
                          <m:sSupPr>
                            <m:ctrlPr>
                              <a:rPr lang="ar-AE" i="1">
                                <a:latin typeface="Cambria Math" panose="02040503050406030204" pitchFamily="18" charset="0"/>
                              </a:rPr>
                            </m:ctrlPr>
                          </m:sSupPr>
                          <m:e>
                            <m:r>
                              <a:rPr lang="ar-AE">
                                <a:latin typeface="Cambria Math" panose="02040503050406030204" pitchFamily="18" charset="0"/>
                              </a:rPr>
                              <m:t>𝑐</m:t>
                            </m:r>
                          </m:e>
                          <m:sup>
                            <m:r>
                              <a:rPr lang="ar-AE">
                                <a:latin typeface="Cambria Math" panose="02040503050406030204" pitchFamily="18" charset="0"/>
                              </a:rPr>
                              <m:t>2</m:t>
                            </m:r>
                          </m:sup>
                        </m:sSup>
                      </m:e>
                    </m:d>
                  </m:oMath>
                </a14:m>
                <a:r>
                  <a:rPr lang="ar-AE" sz="2800" dirty="0"/>
                  <a:t> </a:t>
                </a:r>
                <a:r>
                  <a:rPr lang="en-US" sz="2800" dirty="0"/>
                  <a:t>leads to </a:t>
                </a:r>
                <a14:m>
                  <m:oMath xmlns:m="http://schemas.openxmlformats.org/officeDocument/2006/math">
                    <m:r>
                      <a:rPr lang="en-US">
                        <a:latin typeface="Cambria Math" panose="02040503050406030204" pitchFamily="18" charset="0"/>
                      </a:rPr>
                      <m:t>𝑏</m:t>
                    </m:r>
                    <m:r>
                      <a:rPr lang="en-US">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1</m:t>
                        </m:r>
                      </m:num>
                      <m:den>
                        <m:r>
                          <a:rPr lang="ar-AE">
                            <a:latin typeface="Cambria Math" panose="02040503050406030204" pitchFamily="18" charset="0"/>
                          </a:rPr>
                          <m:t>2</m:t>
                        </m:r>
                      </m:den>
                    </m:f>
                  </m:oMath>
                </a14:m>
                <a:r>
                  <a:rPr lang="en-US" sz="2800" dirty="0"/>
                  <a:t>.</a:t>
                </a:r>
                <a:endParaRPr lang="ar-AE" sz="2800" dirty="0"/>
              </a:p>
              <a:p>
                <a:pPr>
                  <a:defRPr sz="2800"/>
                </a:pPr>
                <a:r>
                  <a:rPr lang="en-US" sz="2800" dirty="0"/>
                  <a:t>The equations for the asymptotes of the hyperbola are </a:t>
                </a:r>
                <a14:m>
                  <m:oMath xmlns:m="http://schemas.openxmlformats.org/officeDocument/2006/math">
                    <m:r>
                      <a:rPr lang="en-US">
                        <a:latin typeface="Cambria Math" panose="02040503050406030204" pitchFamily="18" charset="0"/>
                      </a:rPr>
                      <m:t>𝑦</m:t>
                    </m:r>
                    <m:r>
                      <a:rPr lang="en-US">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5</m:t>
                        </m:r>
                      </m:num>
                      <m:den>
                        <m:r>
                          <a:rPr lang="ar-AE">
                            <a:latin typeface="Cambria Math" panose="02040503050406030204" pitchFamily="18" charset="0"/>
                          </a:rPr>
                          <m:t>8</m:t>
                        </m:r>
                      </m:den>
                    </m:f>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3</m:t>
                        </m:r>
                      </m:num>
                      <m:den>
                        <m:r>
                          <a:rPr lang="ar-AE">
                            <a:latin typeface="Cambria Math" panose="02040503050406030204" pitchFamily="18" charset="0"/>
                          </a:rPr>
                          <m:t>4</m:t>
                        </m:r>
                      </m:den>
                    </m:f>
                    <m:r>
                      <a:rPr lang="ar-AE">
                        <a:latin typeface="Cambria Math" panose="02040503050406030204" pitchFamily="18" charset="0"/>
                      </a:rPr>
                      <m:t>𝑥</m:t>
                    </m:r>
                  </m:oMath>
                </a14:m>
                <a:r>
                  <a:rPr lang="en-US" sz="2800" dirty="0"/>
                  <a:t>. Now, using the vertices and asymptotes we calculated, we can sketch the </a:t>
                </a:r>
                <a:r>
                  <a:rPr lang="en-US" dirty="0"/>
                  <a:t>graph in Figure 5.</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r="-519"/>
                </a:stretch>
              </a:blipFill>
            </p:spPr>
            <p:txBody>
              <a:bodyPr/>
              <a:lstStyle/>
              <a:p>
                <a:r>
                  <a:rPr lang="en-US">
                    <a:noFill/>
                  </a:rPr>
                  <a:t> </a:t>
                </a:r>
              </a:p>
            </p:txBody>
          </p:sp>
        </mc:Fallback>
      </mc:AlternateContent>
    </p:spTree>
    <p:extLst>
      <p:ext uri="{BB962C8B-B14F-4D97-AF65-F5344CB8AC3E}">
        <p14:creationId xmlns:p14="http://schemas.microsoft.com/office/powerpoint/2010/main" val="18282122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Graphing Conic Sections in Polar Form (cont.)</a:t>
            </a:r>
          </a:p>
        </p:txBody>
      </p:sp>
      <p:sp>
        <p:nvSpPr>
          <p:cNvPr id="3" name="TextBox 2">
            <a:extLst>
              <a:ext uri="{FF2B5EF4-FFF2-40B4-BE49-F238E27FC236}">
                <a16:creationId xmlns:a16="http://schemas.microsoft.com/office/drawing/2014/main" id="{E0E89439-219C-4D7F-A637-CA73D8CD29F3}"/>
              </a:ext>
            </a:extLst>
          </p:cNvPr>
          <p:cNvSpPr txBox="1"/>
          <p:nvPr/>
        </p:nvSpPr>
        <p:spPr>
          <a:xfrm>
            <a:off x="457200" y="5535168"/>
            <a:ext cx="8229600" cy="523220"/>
          </a:xfrm>
          <a:prstGeom prst="rect">
            <a:avLst/>
          </a:prstGeom>
          <a:noFill/>
        </p:spPr>
        <p:txBody>
          <a:bodyPr wrap="square" rtlCol="0">
            <a:spAutoFit/>
          </a:bodyPr>
          <a:lstStyle/>
          <a:p>
            <a:pPr algn="ctr"/>
            <a:r>
              <a:rPr lang="en-US" sz="2800" dirty="0"/>
              <a:t>Figure 5</a:t>
            </a:r>
          </a:p>
        </p:txBody>
      </p:sp>
      <p:pic>
        <p:nvPicPr>
          <p:cNvPr id="14" name="Content Placeholder 13">
            <a:extLst>
              <a:ext uri="{FF2B5EF4-FFF2-40B4-BE49-F238E27FC236}">
                <a16:creationId xmlns:a16="http://schemas.microsoft.com/office/drawing/2014/main" id="{B914D1D8-7124-4199-845A-446318A46F00}"/>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86000" y="1048512"/>
            <a:ext cx="4572000" cy="4572000"/>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Focus</a:t>
            </a:r>
            <a:r>
              <a:rPr lang="en-US" dirty="0"/>
              <a:t> and </a:t>
            </a:r>
            <a:r>
              <a:rPr dirty="0"/>
              <a:t>Directrix Description of Conics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lnSpcReduction="20000"/>
              </a:bodyPr>
              <a:lstStyle/>
              <a:p>
                <a:pPr algn="ctr">
                  <a:defRPr sz="2800" b="1"/>
                </a:pPr>
                <a:r>
                  <a:rPr lang="en-US" dirty="0"/>
                  <a:t>Definition</a:t>
                </a:r>
              </a:p>
              <a:p>
                <a:pPr>
                  <a:defRPr sz="2800"/>
                </a:pPr>
                <a:r>
                  <a:rPr lang="en-US" sz="2800" dirty="0"/>
                  <a:t>Let </a:t>
                </a:r>
                <a14:m>
                  <m:oMath xmlns:m="http://schemas.openxmlformats.org/officeDocument/2006/math">
                    <m:r>
                      <a:rPr lang="en-US">
                        <a:latin typeface="Cambria Math" panose="02040503050406030204" pitchFamily="18" charset="0"/>
                      </a:rPr>
                      <m:t>𝐷</m:t>
                    </m:r>
                    <m:r>
                      <a:rPr lang="en-US">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𝑃</m:t>
                        </m:r>
                        <m:r>
                          <a:rPr lang="en-US" b="0" i="1" smtClean="0">
                            <a:latin typeface="Cambria Math" panose="02040503050406030204" pitchFamily="18" charset="0"/>
                          </a:rPr>
                          <m:t>,</m:t>
                        </m:r>
                        <m:r>
                          <a:rPr lang="ar-AE">
                            <a:latin typeface="Cambria Math" panose="02040503050406030204" pitchFamily="18" charset="0"/>
                          </a:rPr>
                          <m:t>𝐹</m:t>
                        </m:r>
                      </m:e>
                    </m:d>
                  </m:oMath>
                </a14:m>
                <a:r>
                  <a:rPr lang="ar-AE" sz="2800" dirty="0"/>
                  <a:t> </a:t>
                </a:r>
                <a:r>
                  <a:rPr lang="en-US" sz="2800" dirty="0"/>
                  <a:t>denote the distance between a variable point </a:t>
                </a:r>
                <a14:m>
                  <m:oMath xmlns:m="http://schemas.openxmlformats.org/officeDocument/2006/math">
                    <m:r>
                      <a:rPr lang="en-US">
                        <a:latin typeface="Cambria Math" panose="02040503050406030204" pitchFamily="18" charset="0"/>
                      </a:rPr>
                      <m:t>𝑃</m:t>
                    </m:r>
                  </m:oMath>
                </a14:m>
                <a:r>
                  <a:rPr lang="en-US" sz="2800" dirty="0"/>
                  <a:t> and the fixed focus </a:t>
                </a:r>
                <a14:m>
                  <m:oMath xmlns:m="http://schemas.openxmlformats.org/officeDocument/2006/math">
                    <m:r>
                      <a:rPr lang="en-US">
                        <a:latin typeface="Cambria Math" panose="02040503050406030204" pitchFamily="18" charset="0"/>
                      </a:rPr>
                      <m:t>𝐹</m:t>
                    </m:r>
                    <m:r>
                      <a:rPr lang="en-US" b="0" i="0" smtClean="0">
                        <a:latin typeface="Cambria Math" panose="02040503050406030204" pitchFamily="18" charset="0"/>
                      </a:rPr>
                      <m:t>,</m:t>
                    </m:r>
                  </m:oMath>
                </a14:m>
                <a:r>
                  <a:rPr lang="en-US" sz="2800" dirty="0"/>
                  <a:t> and let </a:t>
                </a:r>
                <a14:m>
                  <m:oMath xmlns:m="http://schemas.openxmlformats.org/officeDocument/2006/math">
                    <m:r>
                      <a:rPr lang="en-US">
                        <a:latin typeface="Cambria Math" panose="02040503050406030204" pitchFamily="18" charset="0"/>
                      </a:rPr>
                      <m:t>𝐷</m:t>
                    </m:r>
                    <m:r>
                      <a:rPr lang="en-US">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𝑃</m:t>
                        </m:r>
                        <m:r>
                          <a:rPr lang="en-US" b="0" i="1" smtClean="0">
                            <a:latin typeface="Cambria Math" panose="02040503050406030204" pitchFamily="18" charset="0"/>
                          </a:rPr>
                          <m:t>,</m:t>
                        </m:r>
                        <m:r>
                          <a:rPr lang="ar-AE">
                            <a:latin typeface="Cambria Math" panose="02040503050406030204" pitchFamily="18" charset="0"/>
                          </a:rPr>
                          <m:t>𝐿</m:t>
                        </m:r>
                      </m:e>
                    </m:d>
                  </m:oMath>
                </a14:m>
                <a:r>
                  <a:rPr lang="ar-AE" sz="2800" dirty="0"/>
                  <a:t> </a:t>
                </a:r>
                <a:r>
                  <a:rPr lang="en-US" sz="2800" dirty="0"/>
                  <a:t>denote the shortest distance between </a:t>
                </a:r>
                <a14:m>
                  <m:oMath xmlns:m="http://schemas.openxmlformats.org/officeDocument/2006/math">
                    <m:r>
                      <a:rPr lang="en-US">
                        <a:latin typeface="Cambria Math" panose="02040503050406030204" pitchFamily="18" charset="0"/>
                      </a:rPr>
                      <m:t>𝑃</m:t>
                    </m:r>
                  </m:oMath>
                </a14:m>
                <a:r>
                  <a:rPr lang="en-US" sz="2800" dirty="0"/>
                  <a:t> and the fixed directrix </a:t>
                </a:r>
                <a14:m>
                  <m:oMath xmlns:m="http://schemas.openxmlformats.org/officeDocument/2006/math">
                    <m:r>
                      <a:rPr lang="en-US">
                        <a:latin typeface="Cambria Math" panose="02040503050406030204" pitchFamily="18" charset="0"/>
                      </a:rPr>
                      <m:t>𝐿</m:t>
                    </m:r>
                  </m:oMath>
                </a14:m>
                <a:r>
                  <a:rPr lang="en-US" sz="2800" dirty="0"/>
                  <a:t>. A conic section consists of all points </a:t>
                </a:r>
                <a14:m>
                  <m:oMath xmlns:m="http://schemas.openxmlformats.org/officeDocument/2006/math">
                    <m:r>
                      <a:rPr lang="en-US">
                        <a:latin typeface="Cambria Math" panose="02040503050406030204" pitchFamily="18" charset="0"/>
                      </a:rPr>
                      <m:t>𝑃</m:t>
                    </m:r>
                  </m:oMath>
                </a14:m>
                <a:r>
                  <a:rPr lang="en-US" sz="2800" dirty="0"/>
                  <a:t> in the plane that satisfy the equation</a:t>
                </a:r>
              </a:p>
              <a:p>
                <a:pPr algn="ctr">
                  <a:defRPr sz="2800"/>
                </a:pPr>
                <a14:m>
                  <m:oMathPara xmlns:m="http://schemas.openxmlformats.org/officeDocument/2006/math">
                    <m:oMathParaPr>
                      <m:jc m:val="centerGroup"/>
                    </m:oMathParaPr>
                    <m:oMath xmlns:m="http://schemas.openxmlformats.org/officeDocument/2006/math">
                      <m:f>
                        <m:fPr>
                          <m:ctrlPr>
                            <a:rPr lang="ar-AE" i="1">
                              <a:latin typeface="Cambria Math" panose="02040503050406030204" pitchFamily="18" charset="0"/>
                            </a:rPr>
                          </m:ctrlPr>
                        </m:fPr>
                        <m:num>
                          <m:func>
                            <m:funcPr>
                              <m:ctrlPr>
                                <a:rPr lang="ar-AE" i="1">
                                  <a:latin typeface="Cambria Math" panose="02040503050406030204" pitchFamily="18" charset="0"/>
                                </a:rPr>
                              </m:ctrlPr>
                            </m:funcPr>
                            <m:fName>
                              <m:r>
                                <a:rPr lang="ar-AE">
                                  <a:latin typeface="Cambria Math" panose="02040503050406030204" pitchFamily="18" charset="0"/>
                                </a:rPr>
                                <m:t>𝐷</m:t>
                              </m:r>
                            </m:fName>
                            <m:e>
                              <m:d>
                                <m:dPr>
                                  <m:ctrlPr>
                                    <a:rPr lang="ar-AE" i="1">
                                      <a:latin typeface="Cambria Math" panose="02040503050406030204" pitchFamily="18" charset="0"/>
                                    </a:rPr>
                                  </m:ctrlPr>
                                </m:dPr>
                                <m:e>
                                  <m:r>
                                    <a:rPr lang="ar-AE">
                                      <a:latin typeface="Cambria Math" panose="02040503050406030204" pitchFamily="18" charset="0"/>
                                    </a:rPr>
                                    <m:t>𝑃</m:t>
                                  </m:r>
                                  <m:r>
                                    <a:rPr lang="en-US" b="0" i="1" smtClean="0">
                                      <a:latin typeface="Cambria Math" panose="02040503050406030204" pitchFamily="18" charset="0"/>
                                    </a:rPr>
                                    <m:t>,</m:t>
                                  </m:r>
                                  <m:r>
                                    <a:rPr lang="ar-AE">
                                      <a:latin typeface="Cambria Math" panose="02040503050406030204" pitchFamily="18" charset="0"/>
                                    </a:rPr>
                                    <m:t>𝐹</m:t>
                                  </m:r>
                                </m:e>
                              </m:d>
                            </m:e>
                          </m:func>
                        </m:num>
                        <m:den>
                          <m:func>
                            <m:funcPr>
                              <m:ctrlPr>
                                <a:rPr lang="ar-AE" i="1">
                                  <a:latin typeface="Cambria Math" panose="02040503050406030204" pitchFamily="18" charset="0"/>
                                </a:rPr>
                              </m:ctrlPr>
                            </m:funcPr>
                            <m:fName>
                              <m:r>
                                <a:rPr lang="ar-AE">
                                  <a:latin typeface="Cambria Math" panose="02040503050406030204" pitchFamily="18" charset="0"/>
                                </a:rPr>
                                <m:t>𝐷</m:t>
                              </m:r>
                            </m:fName>
                            <m:e>
                              <m:d>
                                <m:dPr>
                                  <m:ctrlPr>
                                    <a:rPr lang="ar-AE" i="1">
                                      <a:latin typeface="Cambria Math" panose="02040503050406030204" pitchFamily="18" charset="0"/>
                                    </a:rPr>
                                  </m:ctrlPr>
                                </m:dPr>
                                <m:e>
                                  <m:r>
                                    <a:rPr lang="ar-AE">
                                      <a:latin typeface="Cambria Math" panose="02040503050406030204" pitchFamily="18" charset="0"/>
                                    </a:rPr>
                                    <m:t>𝑃</m:t>
                                  </m:r>
                                  <m:r>
                                    <a:rPr lang="en-US" b="0" i="1" smtClean="0">
                                      <a:latin typeface="Cambria Math" panose="02040503050406030204" pitchFamily="18" charset="0"/>
                                    </a:rPr>
                                    <m:t>,</m:t>
                                  </m:r>
                                  <m:r>
                                    <a:rPr lang="ar-AE">
                                      <a:latin typeface="Cambria Math" panose="02040503050406030204" pitchFamily="18" charset="0"/>
                                    </a:rPr>
                                    <m:t>𝐿</m:t>
                                  </m:r>
                                </m:e>
                              </m:d>
                            </m:e>
                          </m:func>
                        </m:den>
                      </m:f>
                      <m:r>
                        <a:rPr lang="ar-AE">
                          <a:latin typeface="Cambria Math" panose="02040503050406030204" pitchFamily="18" charset="0"/>
                        </a:rPr>
                        <m:t>=</m:t>
                      </m:r>
                      <m:r>
                        <a:rPr lang="ar-AE">
                          <a:latin typeface="Cambria Math" panose="02040503050406030204" pitchFamily="18" charset="0"/>
                        </a:rPr>
                        <m:t>𝑒</m:t>
                      </m:r>
                      <m:r>
                        <m:rPr>
                          <m:nor/>
                        </m:rPr>
                        <a:rPr lang="en-US" b="0" i="0" smtClean="0">
                          <a:latin typeface="Calibri" panose="020F0502020204030204" pitchFamily="34" charset="0"/>
                          <a:cs typeface="Calibri" panose="020F0502020204030204" pitchFamily="34" charset="0"/>
                        </a:rPr>
                        <m:t>,</m:t>
                      </m:r>
                    </m:oMath>
                  </m:oMathPara>
                </a14:m>
                <a:endParaRPr lang="ar-AE" sz="2800" dirty="0">
                  <a:latin typeface="Calibri" panose="020F0502020204030204" pitchFamily="34" charset="0"/>
                  <a:cs typeface="Calibri" panose="020F0502020204030204" pitchFamily="34" charset="0"/>
                </a:endParaRPr>
              </a:p>
              <a:p>
                <a:pPr>
                  <a:defRPr sz="2800"/>
                </a:pPr>
                <a:r>
                  <a:rPr lang="en-US" sz="2800" dirty="0"/>
                  <a:t>where </a:t>
                </a:r>
                <a14:m>
                  <m:oMath xmlns:m="http://schemas.openxmlformats.org/officeDocument/2006/math">
                    <m:r>
                      <a:rPr lang="en-US">
                        <a:latin typeface="Cambria Math" panose="02040503050406030204" pitchFamily="18" charset="0"/>
                      </a:rPr>
                      <m:t>𝑒</m:t>
                    </m:r>
                  </m:oMath>
                </a14:m>
                <a:r>
                  <a:rPr lang="en-US" sz="2800" dirty="0"/>
                  <a:t> is a fixed positive constant.</a:t>
                </a:r>
              </a:p>
              <a:p>
                <a:r>
                  <a:rPr lang="en-US" sz="2800" dirty="0"/>
                  <a:t>The conic is</a:t>
                </a:r>
              </a:p>
              <a:p>
                <a:pPr lvl="1">
                  <a:buFont typeface="Arial" panose="020B0604020202020204" pitchFamily="34" charset="0"/>
                  <a:buChar char="•"/>
                  <a:defRPr sz="2800"/>
                </a:pPr>
                <a:r>
                  <a:rPr lang="en-US" dirty="0">
                    <a:solidFill>
                      <a:srgbClr val="000000"/>
                    </a:solidFill>
                  </a:rPr>
                  <a:t>an ellipse if </a:t>
                </a:r>
                <a14:m>
                  <m:oMath xmlns:m="http://schemas.openxmlformats.org/officeDocument/2006/math">
                    <m:r>
                      <a:rPr lang="en-US">
                        <a:solidFill>
                          <a:srgbClr val="000000"/>
                        </a:solidFill>
                        <a:latin typeface="Cambria Math" panose="02040503050406030204" pitchFamily="18" charset="0"/>
                      </a:rPr>
                      <m:t>0</m:t>
                    </m:r>
                    <m:r>
                      <a:rPr lang="en-US">
                        <a:solidFill>
                          <a:srgbClr val="000000"/>
                        </a:solidFill>
                        <a:latin typeface="Cambria Math" panose="02040503050406030204" pitchFamily="18" charset="0"/>
                      </a:rPr>
                      <m:t>&lt;</m:t>
                    </m:r>
                    <m:r>
                      <a:rPr lang="en-US">
                        <a:solidFill>
                          <a:srgbClr val="000000"/>
                        </a:solidFill>
                        <a:latin typeface="Cambria Math" panose="02040503050406030204" pitchFamily="18" charset="0"/>
                      </a:rPr>
                      <m:t>𝑒</m:t>
                    </m:r>
                    <m:r>
                      <a:rPr lang="en-US">
                        <a:solidFill>
                          <a:srgbClr val="000000"/>
                        </a:solidFill>
                        <a:latin typeface="Cambria Math" panose="02040503050406030204" pitchFamily="18" charset="0"/>
                      </a:rPr>
                      <m:t>&lt;</m:t>
                    </m:r>
                    <m:r>
                      <a:rPr lang="en-US">
                        <a:solidFill>
                          <a:srgbClr val="000000"/>
                        </a:solidFill>
                        <a:latin typeface="Cambria Math" panose="02040503050406030204" pitchFamily="18" charset="0"/>
                      </a:rPr>
                      <m:t>1</m:t>
                    </m:r>
                  </m:oMath>
                </a14:m>
                <a:r>
                  <a:rPr lang="en-US" dirty="0">
                    <a:solidFill>
                      <a:srgbClr val="000000"/>
                    </a:solidFill>
                  </a:rPr>
                  <a:t>,</a:t>
                </a:r>
              </a:p>
              <a:p>
                <a:pPr lvl="1">
                  <a:buFont typeface="Arial" panose="020B0604020202020204" pitchFamily="34" charset="0"/>
                  <a:buChar char="•"/>
                  <a:defRPr sz="2800"/>
                </a:pPr>
                <a:r>
                  <a:rPr lang="en-US" dirty="0">
                    <a:solidFill>
                      <a:srgbClr val="000000"/>
                    </a:solidFill>
                  </a:rPr>
                  <a:t>a parabola if </a:t>
                </a:r>
                <a14:m>
                  <m:oMath xmlns:m="http://schemas.openxmlformats.org/officeDocument/2006/math">
                    <m:r>
                      <a:rPr lang="en-US">
                        <a:solidFill>
                          <a:srgbClr val="000000"/>
                        </a:solidFill>
                        <a:latin typeface="Cambria Math" panose="02040503050406030204" pitchFamily="18" charset="0"/>
                      </a:rPr>
                      <m:t>𝑒</m:t>
                    </m:r>
                    <m:r>
                      <a:rPr lang="en-US">
                        <a:solidFill>
                          <a:srgbClr val="000000"/>
                        </a:solidFill>
                        <a:latin typeface="Cambria Math" panose="02040503050406030204" pitchFamily="18" charset="0"/>
                      </a:rPr>
                      <m:t>=</m:t>
                    </m:r>
                    <m:r>
                      <a:rPr lang="en-US">
                        <a:solidFill>
                          <a:srgbClr val="000000"/>
                        </a:solidFill>
                        <a:latin typeface="Cambria Math" panose="02040503050406030204" pitchFamily="18" charset="0"/>
                      </a:rPr>
                      <m:t>1</m:t>
                    </m:r>
                  </m:oMath>
                </a14:m>
                <a:r>
                  <a:rPr lang="en-US" dirty="0">
                    <a:solidFill>
                      <a:srgbClr val="000000"/>
                    </a:solidFill>
                  </a:rPr>
                  <a:t>, and</a:t>
                </a:r>
              </a:p>
              <a:p>
                <a:pPr lvl="1">
                  <a:buFont typeface="Arial" panose="020B0604020202020204" pitchFamily="34" charset="0"/>
                  <a:buChar char="•"/>
                  <a:defRPr sz="2800"/>
                </a:pPr>
                <a:r>
                  <a:rPr lang="en-US" dirty="0">
                    <a:solidFill>
                      <a:srgbClr val="000000"/>
                    </a:solidFill>
                  </a:rPr>
                  <a:t>a hyperbola if </a:t>
                </a:r>
                <a14:m>
                  <m:oMath xmlns:m="http://schemas.openxmlformats.org/officeDocument/2006/math">
                    <m:r>
                      <a:rPr lang="en-US">
                        <a:solidFill>
                          <a:srgbClr val="000000"/>
                        </a:solidFill>
                        <a:latin typeface="Cambria Math" panose="02040503050406030204" pitchFamily="18" charset="0"/>
                      </a:rPr>
                      <m:t>𝑒</m:t>
                    </m:r>
                    <m:r>
                      <a:rPr lang="en-US">
                        <a:solidFill>
                          <a:srgbClr val="000000"/>
                        </a:solidFill>
                        <a:latin typeface="Cambria Math" panose="02040503050406030204" pitchFamily="18" charset="0"/>
                      </a:rPr>
                      <m:t>&gt;</m:t>
                    </m:r>
                    <m:r>
                      <a:rPr lang="en-US">
                        <a:solidFill>
                          <a:srgbClr val="000000"/>
                        </a:solidFill>
                        <a:latin typeface="Cambria Math" panose="02040503050406030204" pitchFamily="18" charset="0"/>
                      </a:rPr>
                      <m:t>1</m:t>
                    </m:r>
                  </m:oMath>
                </a14:m>
                <a:r>
                  <a:rPr lang="en-US" dirty="0">
                    <a:solidFill>
                      <a:srgbClr val="000000"/>
                    </a:solidFill>
                  </a:rPr>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181" t="-2343" b="-2219"/>
                </a:stretch>
              </a:blipFill>
            </p:spPr>
            <p:txBody>
              <a:bodyPr/>
              <a:lstStyle/>
              <a:p>
                <a:r>
                  <a:rPr lang="en-US">
                    <a:noFill/>
                  </a:rPr>
                  <a:t> </a:t>
                </a:r>
              </a:p>
            </p:txBody>
          </p:sp>
        </mc:Fallback>
      </mc:AlternateContent>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5: Graphing Conic Sections Using Rotation in Polar Coordinates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Sketch the graph of the conic section </a:t>
                </a:r>
                <a14:m>
                  <m:oMath xmlns:m="http://schemas.openxmlformats.org/officeDocument/2006/math">
                    <m:r>
                      <a:rPr>
                        <a:latin typeface="Cambria Math" panose="02040503050406030204" pitchFamily="18" charset="0"/>
                      </a:rPr>
                      <m:t>𝑟</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2</m:t>
                        </m:r>
                      </m:num>
                      <m:den>
                        <m:r>
                          <a:rPr>
                            <a:latin typeface="Cambria Math" panose="02040503050406030204" pitchFamily="18" charset="0"/>
                          </a:rPr>
                          <m:t>1</m:t>
                        </m:r>
                        <m:r>
                          <a:rPr>
                            <a:latin typeface="Cambria Math" panose="02040503050406030204" pitchFamily="18" charset="0"/>
                          </a:rPr>
                          <m:t>+</m:t>
                        </m:r>
                        <m:func>
                          <m:funcPr>
                            <m:ctrlPr>
                              <a:rPr i="1">
                                <a:latin typeface="Cambria Math" panose="02040503050406030204" pitchFamily="18" charset="0"/>
                              </a:rPr>
                            </m:ctrlPr>
                          </m:funcPr>
                          <m:fName>
                            <m:r>
                              <m:rPr>
                                <m:sty m:val="p"/>
                              </m:rPr>
                              <a:rPr>
                                <a:latin typeface="Cambria Math" panose="02040503050406030204" pitchFamily="18" charset="0"/>
                              </a:rPr>
                              <m:t>cos</m:t>
                            </m:r>
                          </m:fName>
                          <m:e>
                            <m:d>
                              <m:dPr>
                                <m:ctrlPr>
                                  <a:rPr i="1">
                                    <a:latin typeface="Cambria Math" panose="02040503050406030204" pitchFamily="18" charset="0"/>
                                  </a:rPr>
                                </m:ctrlPr>
                              </m:dPr>
                              <m:e>
                                <m:r>
                                  <a:rPr>
                                    <a:latin typeface="Cambria Math" panose="02040503050406030204" pitchFamily="18" charset="0"/>
                                  </a:rPr>
                                  <m:t>𝜃</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6</m:t>
                                    </m:r>
                                  </m:den>
                                </m:f>
                              </m:e>
                            </m:d>
                          </m:e>
                        </m:func>
                      </m:den>
                    </m:f>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a:stretch>
              </a:blipFill>
            </p:spPr>
            <p:txBody>
              <a:bodyPr/>
              <a:lstStyle/>
              <a:p>
                <a:r>
                  <a:rPr lang="en-US">
                    <a:noFill/>
                  </a:rPr>
                  <a:t> </a:t>
                </a:r>
              </a:p>
            </p:txBody>
          </p:sp>
        </mc:Fallback>
      </mc:AlternateContent>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Graphing Conic Sections Using Rotation in Polar Coordinates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p>
              <a:p>
                <a:pPr>
                  <a:defRPr sz="2800"/>
                </a:pPr>
                <a:r>
                  <a:rPr sz="2800" dirty="0"/>
                  <a:t>We constructed the equation </a:t>
                </a:r>
                <a14:m>
                  <m:oMath xmlns:m="http://schemas.openxmlformats.org/officeDocument/2006/math">
                    <m:r>
                      <a:rPr>
                        <a:latin typeface="Cambria Math" panose="02040503050406030204" pitchFamily="18" charset="0"/>
                      </a:rPr>
                      <m:t>𝑟</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2</m:t>
                        </m:r>
                      </m:num>
                      <m:den>
                        <m:r>
                          <a:rPr>
                            <a:latin typeface="Cambria Math" panose="02040503050406030204" pitchFamily="18" charset="0"/>
                          </a:rPr>
                          <m:t>1</m:t>
                        </m:r>
                        <m:r>
                          <a:rPr>
                            <a:latin typeface="Cambria Math" panose="02040503050406030204" pitchFamily="18" charset="0"/>
                          </a:rPr>
                          <m:t>+</m:t>
                        </m:r>
                        <m:func>
                          <m:funcPr>
                            <m:ctrlPr>
                              <a:rPr i="1">
                                <a:latin typeface="Cambria Math" panose="02040503050406030204" pitchFamily="18" charset="0"/>
                              </a:rPr>
                            </m:ctrlPr>
                          </m:funcPr>
                          <m:fName>
                            <m:r>
                              <m:rPr>
                                <m:sty m:val="p"/>
                              </m:rPr>
                              <a:rPr>
                                <a:latin typeface="Cambria Math" panose="02040503050406030204" pitchFamily="18" charset="0"/>
                              </a:rPr>
                              <m:t>cos</m:t>
                            </m:r>
                          </m:fName>
                          <m:e>
                            <m:r>
                              <a:rPr>
                                <a:latin typeface="Cambria Math" panose="02040503050406030204" pitchFamily="18" charset="0"/>
                              </a:rPr>
                              <m:t>𝜃</m:t>
                            </m:r>
                          </m:e>
                        </m:func>
                      </m:den>
                    </m:f>
                  </m:oMath>
                </a14:m>
                <a:r>
                  <a:rPr sz="2800" dirty="0"/>
                  <a:t> in Example 2, so we know its graph is a parabola opening to the left with directrix </a:t>
                </a:r>
                <a14:m>
                  <m:oMath xmlns:m="http://schemas.openxmlformats.org/officeDocument/2006/math">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2</m:t>
                    </m:r>
                  </m:oMath>
                </a14:m>
                <a:r>
                  <a:rPr sz="2800" dirty="0"/>
                  <a:t>. The graph of </a:t>
                </a:r>
                <a14:m>
                  <m:oMath xmlns:m="http://schemas.openxmlformats.org/officeDocument/2006/math">
                    <m:r>
                      <a:rPr>
                        <a:latin typeface="Cambria Math" panose="02040503050406030204" pitchFamily="18" charset="0"/>
                      </a:rPr>
                      <m:t>𝑟</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2</m:t>
                        </m:r>
                      </m:num>
                      <m:den>
                        <m:r>
                          <a:rPr>
                            <a:latin typeface="Cambria Math" panose="02040503050406030204" pitchFamily="18" charset="0"/>
                          </a:rPr>
                          <m:t>1</m:t>
                        </m:r>
                        <m:r>
                          <a:rPr>
                            <a:latin typeface="Cambria Math" panose="02040503050406030204" pitchFamily="18" charset="0"/>
                          </a:rPr>
                          <m:t>+</m:t>
                        </m:r>
                        <m:func>
                          <m:funcPr>
                            <m:ctrlPr>
                              <a:rPr i="1">
                                <a:latin typeface="Cambria Math" panose="02040503050406030204" pitchFamily="18" charset="0"/>
                              </a:rPr>
                            </m:ctrlPr>
                          </m:funcPr>
                          <m:fName>
                            <m:r>
                              <m:rPr>
                                <m:sty m:val="p"/>
                              </m:rPr>
                              <a:rPr>
                                <a:latin typeface="Cambria Math" panose="02040503050406030204" pitchFamily="18" charset="0"/>
                              </a:rPr>
                              <m:t>cos</m:t>
                            </m:r>
                          </m:fName>
                          <m:e>
                            <m:r>
                              <a:rPr>
                                <a:latin typeface="Cambria Math" panose="02040503050406030204" pitchFamily="18" charset="0"/>
                              </a:rPr>
                              <m:t>𝜃</m:t>
                            </m:r>
                          </m:e>
                        </m:func>
                      </m:den>
                    </m:f>
                  </m:oMath>
                </a14:m>
                <a:r>
                  <a:rPr sz="2800" dirty="0"/>
                  <a:t> is repeated </a:t>
                </a:r>
                <a:r>
                  <a:rPr lang="en-US" dirty="0"/>
                  <a:t>in Figure 6</a:t>
                </a:r>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963"/>
                </a:stretch>
              </a:blipFill>
            </p:spPr>
            <p:txBody>
              <a:bodyPr/>
              <a:lstStyle/>
              <a:p>
                <a:r>
                  <a:rPr lang="en-US">
                    <a:noFill/>
                  </a:rPr>
                  <a:t> </a:t>
                </a:r>
              </a:p>
            </p:txBody>
          </p:sp>
        </mc:Fallback>
      </mc:AlternateContent>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Example 5: Graphing Conic Sections Using Rotation in Polar Coordinates (cont.)</a:t>
            </a:r>
            <a:endParaRPr dirty="0"/>
          </a:p>
        </p:txBody>
      </p:sp>
      <p:pic>
        <p:nvPicPr>
          <p:cNvPr id="5" name="Content Placeholder 4">
            <a:extLst>
              <a:ext uri="{FF2B5EF4-FFF2-40B4-BE49-F238E27FC236}">
                <a16:creationId xmlns:a16="http://schemas.microsoft.com/office/drawing/2014/main" id="{02128BDA-F2F8-458C-8639-B97FC6D7CB0D}"/>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86000" y="1054768"/>
            <a:ext cx="4572000" cy="4572000"/>
          </a:xfrm>
        </p:spPr>
      </p:pic>
      <p:sp>
        <p:nvSpPr>
          <p:cNvPr id="3" name="TextBox 2">
            <a:extLst>
              <a:ext uri="{FF2B5EF4-FFF2-40B4-BE49-F238E27FC236}">
                <a16:creationId xmlns:a16="http://schemas.microsoft.com/office/drawing/2014/main" id="{B4C9FA98-E18A-4ED0-93E8-2BE7F2192409}"/>
              </a:ext>
            </a:extLst>
          </p:cNvPr>
          <p:cNvSpPr txBox="1"/>
          <p:nvPr/>
        </p:nvSpPr>
        <p:spPr>
          <a:xfrm>
            <a:off x="457200" y="5535168"/>
            <a:ext cx="8229600" cy="523220"/>
          </a:xfrm>
          <a:prstGeom prst="rect">
            <a:avLst/>
          </a:prstGeom>
          <a:noFill/>
        </p:spPr>
        <p:txBody>
          <a:bodyPr wrap="square" rtlCol="0">
            <a:spAutoFit/>
          </a:bodyPr>
          <a:lstStyle/>
          <a:p>
            <a:pPr algn="ctr"/>
            <a:r>
              <a:rPr lang="en-US" sz="2800" dirty="0"/>
              <a:t>Figure 6</a:t>
            </a:r>
          </a:p>
        </p:txBody>
      </p:sp>
    </p:spTree>
    <p:extLst>
      <p:ext uri="{BB962C8B-B14F-4D97-AF65-F5344CB8AC3E}">
        <p14:creationId xmlns:p14="http://schemas.microsoft.com/office/powerpoint/2010/main" val="392878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Graphing Conic Sections Using Rotation in Polar Coordinates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The graph of </a:t>
                </a:r>
                <a14:m>
                  <m:oMath xmlns:m="http://schemas.openxmlformats.org/officeDocument/2006/math">
                    <m:r>
                      <a:rPr>
                        <a:latin typeface="Cambria Math" panose="02040503050406030204" pitchFamily="18" charset="0"/>
                      </a:rPr>
                      <m:t>𝑟</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2</m:t>
                        </m:r>
                      </m:num>
                      <m:den>
                        <m:r>
                          <a:rPr>
                            <a:latin typeface="Cambria Math" panose="02040503050406030204" pitchFamily="18" charset="0"/>
                          </a:rPr>
                          <m:t>1</m:t>
                        </m:r>
                        <m:r>
                          <a:rPr>
                            <a:latin typeface="Cambria Math" panose="02040503050406030204" pitchFamily="18" charset="0"/>
                          </a:rPr>
                          <m:t>+</m:t>
                        </m:r>
                        <m:func>
                          <m:funcPr>
                            <m:ctrlPr>
                              <a:rPr i="1">
                                <a:latin typeface="Cambria Math" panose="02040503050406030204" pitchFamily="18" charset="0"/>
                              </a:rPr>
                            </m:ctrlPr>
                          </m:funcPr>
                          <m:fName>
                            <m:r>
                              <m:rPr>
                                <m:sty m:val="p"/>
                              </m:rPr>
                              <a:rPr>
                                <a:latin typeface="Cambria Math" panose="02040503050406030204" pitchFamily="18" charset="0"/>
                              </a:rPr>
                              <m:t>cos</m:t>
                            </m:r>
                          </m:fName>
                          <m:e>
                            <m:d>
                              <m:dPr>
                                <m:ctrlPr>
                                  <a:rPr i="1">
                                    <a:latin typeface="Cambria Math" panose="02040503050406030204" pitchFamily="18" charset="0"/>
                                  </a:rPr>
                                </m:ctrlPr>
                              </m:dPr>
                              <m:e>
                                <m:r>
                                  <a:rPr>
                                    <a:latin typeface="Cambria Math" panose="02040503050406030204" pitchFamily="18" charset="0"/>
                                  </a:rPr>
                                  <m:t>𝜃</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6</m:t>
                                    </m:r>
                                  </m:den>
                                </m:f>
                              </m:e>
                            </m:d>
                          </m:e>
                        </m:func>
                      </m:den>
                    </m:f>
                  </m:oMath>
                </a14:m>
                <a:r>
                  <a:rPr sz="2800" dirty="0"/>
                  <a:t> is the same shape rotated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6</m:t>
                        </m:r>
                      </m:den>
                    </m:f>
                  </m:oMath>
                </a14:m>
                <a:r>
                  <a:rPr sz="2800" dirty="0"/>
                  <a:t> radians counterclockwise</a:t>
                </a:r>
                <a:r>
                  <a:rPr lang="en-US" sz="2800" dirty="0"/>
                  <a:t>.</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r="-296"/>
                </a:stretch>
              </a:blipFill>
            </p:spPr>
            <p:txBody>
              <a:bodyPr/>
              <a:lstStyle/>
              <a:p>
                <a:r>
                  <a:rPr lang="en-US">
                    <a:noFill/>
                  </a:rPr>
                  <a:t> </a:t>
                </a:r>
              </a:p>
            </p:txBody>
          </p:sp>
        </mc:Fallback>
      </mc:AlternateContent>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Graphing Conic Sections Using Rotation in Polar Coordinates (cont.)</a:t>
            </a:r>
          </a:p>
        </p:txBody>
      </p:sp>
      <p:pic>
        <p:nvPicPr>
          <p:cNvPr id="5" name="Content Placeholder 4">
            <a:extLst>
              <a:ext uri="{FF2B5EF4-FFF2-40B4-BE49-F238E27FC236}">
                <a16:creationId xmlns:a16="http://schemas.microsoft.com/office/drawing/2014/main" id="{6ADC43DD-4033-420E-AD35-E970388427D2}"/>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86000" y="1055242"/>
            <a:ext cx="4572000" cy="4572000"/>
          </a:xfrm>
        </p:spPr>
      </p:pic>
      <p:sp>
        <p:nvSpPr>
          <p:cNvPr id="3" name="TextBox 2">
            <a:extLst>
              <a:ext uri="{FF2B5EF4-FFF2-40B4-BE49-F238E27FC236}">
                <a16:creationId xmlns:a16="http://schemas.microsoft.com/office/drawing/2014/main" id="{B0E34E78-E1C2-44BD-92D4-0BBD9A872477}"/>
              </a:ext>
            </a:extLst>
          </p:cNvPr>
          <p:cNvSpPr txBox="1"/>
          <p:nvPr/>
        </p:nvSpPr>
        <p:spPr>
          <a:xfrm>
            <a:off x="457200" y="5535168"/>
            <a:ext cx="8229600" cy="523220"/>
          </a:xfrm>
          <a:prstGeom prst="rect">
            <a:avLst/>
          </a:prstGeom>
          <a:noFill/>
        </p:spPr>
        <p:txBody>
          <a:bodyPr wrap="square" rtlCol="0">
            <a:spAutoFit/>
          </a:bodyPr>
          <a:lstStyle/>
          <a:p>
            <a:pPr algn="ctr"/>
            <a:r>
              <a:rPr lang="en-US" sz="2800" dirty="0"/>
              <a:t>Figure 7</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Polar </a:t>
            </a:r>
            <a:r>
              <a:rPr lang="en-US" dirty="0"/>
              <a:t>Equations</a:t>
            </a:r>
            <a:r>
              <a:rPr dirty="0"/>
              <a:t> of Conic Sections</a:t>
            </a:r>
          </a:p>
        </p:txBody>
      </p:sp>
      <p:sp>
        <p:nvSpPr>
          <p:cNvPr id="3" name="Text Placeholder 2"/>
          <p:cNvSpPr>
            <a:spLocks noGrp="1"/>
          </p:cNvSpPr>
          <p:nvPr>
            <p:ph type="body" sz="quarter" idx="10"/>
          </p:nvPr>
        </p:nvSpPr>
        <p:spPr/>
        <p:txBody>
          <a:bodyPr>
            <a:normAutofit/>
          </a:bodyPr>
          <a:lstStyle/>
          <a:p>
            <a:pPr algn="ctr">
              <a:defRPr sz="2800" b="1"/>
            </a:pPr>
            <a:r>
              <a:rPr lang="en-US" sz="2200" dirty="0"/>
              <a:t>Formula</a:t>
            </a:r>
            <a:endParaRPr sz="2200" dirty="0"/>
          </a:p>
          <a:p>
            <a:r>
              <a:rPr sz="2200" dirty="0"/>
              <a:t>In polar coordinates, </a:t>
            </a:r>
            <a:r>
              <a:rPr lang="en-US" sz="2200" dirty="0"/>
              <a:t>the equation of </a:t>
            </a:r>
            <a:r>
              <a:rPr sz="2200" dirty="0"/>
              <a:t>a conic section with its focus at the origin and either a horizontal or vertical directrix has one of the following forms</a:t>
            </a:r>
            <a:r>
              <a:rPr lang="en-US" sz="2200" dirty="0"/>
              <a:t>.</a:t>
            </a:r>
            <a:endParaRPr sz="2200" dirty="0"/>
          </a:p>
          <a:p>
            <a:endParaRPr sz="2800" dirty="0"/>
          </a:p>
        </p:txBody>
      </p:sp>
      <mc:AlternateContent xmlns:mc="http://schemas.openxmlformats.org/markup-compatibility/2006" xmlns:a14="http://schemas.microsoft.com/office/drawing/2010/main">
        <mc:Choice Requires="a14">
          <p:graphicFrame>
            <p:nvGraphicFramePr>
              <p:cNvPr id="5" name="Table Placeholder 2">
                <a:extLst>
                  <a:ext uri="{FF2B5EF4-FFF2-40B4-BE49-F238E27FC236}">
                    <a16:creationId xmlns:a16="http://schemas.microsoft.com/office/drawing/2014/main" id="{667F8EAC-10B8-4DBF-A7CD-4F60E3E6CF11}"/>
                  </a:ext>
                </a:extLst>
              </p:cNvPr>
              <p:cNvGraphicFramePr>
                <a:graphicFrameLocks/>
              </p:cNvGraphicFramePr>
              <p:nvPr>
                <p:extLst>
                  <p:ext uri="{D42A27DB-BD31-4B8C-83A1-F6EECF244321}">
                    <p14:modId xmlns:p14="http://schemas.microsoft.com/office/powerpoint/2010/main" val="2319434601"/>
                  </p:ext>
                </p:extLst>
              </p:nvPr>
            </p:nvGraphicFramePr>
            <p:xfrm>
              <a:off x="1272731" y="2593592"/>
              <a:ext cx="6598539" cy="3350008"/>
            </p:xfrm>
            <a:graphic>
              <a:graphicData uri="http://schemas.openxmlformats.org/drawingml/2006/table">
                <a:tbl>
                  <a:tblPr firstRow="1" bandRow="1">
                    <a:tableStyleId>{2D5ABB26-0587-4C30-8999-92F81FD0307C}</a:tableStyleId>
                  </a:tblPr>
                  <a:tblGrid>
                    <a:gridCol w="3197225">
                      <a:extLst>
                        <a:ext uri="{9D8B030D-6E8A-4147-A177-3AD203B41FA5}">
                          <a16:colId xmlns:a16="http://schemas.microsoft.com/office/drawing/2014/main" val="20000"/>
                        </a:ext>
                      </a:extLst>
                    </a:gridCol>
                    <a:gridCol w="3401314">
                      <a:extLst>
                        <a:ext uri="{9D8B030D-6E8A-4147-A177-3AD203B41FA5}">
                          <a16:colId xmlns:a16="http://schemas.microsoft.com/office/drawing/2014/main" val="20001"/>
                        </a:ext>
                      </a:extLst>
                    </a:gridCol>
                  </a:tblGrid>
                  <a:tr h="370840">
                    <a:tc>
                      <a:txBody>
                        <a:bodyPr/>
                        <a:lstStyle/>
                        <a:p>
                          <a:pPr algn="ctr">
                            <a:defRPr sz="1800" b="1"/>
                          </a:pPr>
                          <a:r>
                            <a:rPr lang="en-US" sz="2200" dirty="0">
                              <a:solidFill>
                                <a:srgbClr val="000000"/>
                              </a:solidFill>
                            </a:rPr>
                            <a:t>Equation of </a:t>
                          </a:r>
                          <a:r>
                            <a:rPr sz="2200" dirty="0">
                              <a:solidFill>
                                <a:srgbClr val="000000"/>
                              </a:solidFill>
                            </a:rPr>
                            <a:t>Conic Section</a:t>
                          </a:r>
                        </a:p>
                      </a:txBody>
                      <a:tcPr anchor="ctr"/>
                    </a:tc>
                    <a:tc>
                      <a:txBody>
                        <a:bodyPr/>
                        <a:lstStyle/>
                        <a:p>
                          <a:pPr algn="ctr">
                            <a:defRPr sz="1800" b="1"/>
                          </a:pPr>
                          <a:r>
                            <a:rPr sz="2200" dirty="0">
                              <a:solidFill>
                                <a:srgbClr val="000000"/>
                              </a:solidFill>
                            </a:rPr>
                            <a:t>Directrix</a:t>
                          </a:r>
                        </a:p>
                      </a:txBody>
                      <a:tcPr anchor="ctr"/>
                    </a:tc>
                    <a:extLst>
                      <a:ext uri="{0D108BD9-81ED-4DB2-BD59-A6C34878D82A}">
                        <a16:rowId xmlns:a16="http://schemas.microsoft.com/office/drawing/2014/main" val="10001"/>
                      </a:ext>
                    </a:extLst>
                  </a:tr>
                  <a:tr h="370840">
                    <a:tc>
                      <a:txBody>
                        <a:bodyPr/>
                        <a:lstStyle/>
                        <a:p>
                          <a:pPr algn="ctr">
                            <a:defRPr sz="1800"/>
                          </a:pPr>
                          <a14:m>
                            <m:oMathPara xmlns:m="http://schemas.openxmlformats.org/officeDocument/2006/math">
                              <m:oMathParaPr>
                                <m:jc m:val="centerGroup"/>
                              </m:oMathParaPr>
                              <m:oMath xmlns:m="http://schemas.openxmlformats.org/officeDocument/2006/math">
                                <m:r>
                                  <a:rPr lang="ar-AE" sz="2200" smtClean="0">
                                    <a:solidFill>
                                      <a:srgbClr val="000000"/>
                                    </a:solidFill>
                                    <a:latin typeface="Cambria Math" panose="02040503050406030204" pitchFamily="18" charset="0"/>
                                  </a:rPr>
                                  <m:t>𝑟</m:t>
                                </m:r>
                                <m:r>
                                  <a:rPr lang="ar-AE" sz="2200" smtClean="0">
                                    <a:solidFill>
                                      <a:srgbClr val="000000"/>
                                    </a:solidFill>
                                    <a:latin typeface="Cambria Math" panose="02040503050406030204" pitchFamily="18" charset="0"/>
                                  </a:rPr>
                                  <m:t>=</m:t>
                                </m:r>
                                <m:f>
                                  <m:fPr>
                                    <m:ctrlPr>
                                      <a:rPr lang="ar-AE" sz="2200" i="1">
                                        <a:solidFill>
                                          <a:srgbClr val="000000"/>
                                        </a:solidFill>
                                        <a:latin typeface="Cambria Math" panose="02040503050406030204" pitchFamily="18" charset="0"/>
                                      </a:rPr>
                                    </m:ctrlPr>
                                  </m:fPr>
                                  <m:num>
                                    <m:r>
                                      <a:rPr lang="ar-AE" sz="2200">
                                        <a:solidFill>
                                          <a:srgbClr val="000000"/>
                                        </a:solidFill>
                                        <a:latin typeface="Cambria Math" panose="02040503050406030204" pitchFamily="18" charset="0"/>
                                      </a:rPr>
                                      <m:t>𝑒𝑑</m:t>
                                    </m:r>
                                  </m:num>
                                  <m:den>
                                    <m:r>
                                      <a:rPr lang="ar-AE" sz="2200">
                                        <a:solidFill>
                                          <a:srgbClr val="000000"/>
                                        </a:solidFill>
                                        <a:latin typeface="Cambria Math" panose="02040503050406030204" pitchFamily="18" charset="0"/>
                                      </a:rPr>
                                      <m:t>1</m:t>
                                    </m:r>
                                    <m:r>
                                      <a:rPr lang="ar-AE" sz="2200">
                                        <a:solidFill>
                                          <a:srgbClr val="000000"/>
                                        </a:solidFill>
                                        <a:latin typeface="Cambria Math" panose="02040503050406030204" pitchFamily="18" charset="0"/>
                                      </a:rPr>
                                      <m:t>+</m:t>
                                    </m:r>
                                    <m:r>
                                      <a:rPr lang="ar-AE" sz="2200">
                                        <a:solidFill>
                                          <a:srgbClr val="000000"/>
                                        </a:solidFill>
                                        <a:latin typeface="Cambria Math" panose="02040503050406030204" pitchFamily="18" charset="0"/>
                                      </a:rPr>
                                      <m:t>𝑒</m:t>
                                    </m:r>
                                    <m:func>
                                      <m:funcPr>
                                        <m:ctrlPr>
                                          <a:rPr lang="ar-AE" sz="2200" i="1">
                                            <a:solidFill>
                                              <a:srgbClr val="000000"/>
                                            </a:solidFill>
                                            <a:latin typeface="Cambria Math" panose="02040503050406030204" pitchFamily="18" charset="0"/>
                                          </a:rPr>
                                        </m:ctrlPr>
                                      </m:funcPr>
                                      <m:fName>
                                        <m:r>
                                          <m:rPr>
                                            <m:sty m:val="p"/>
                                          </m:rPr>
                                          <a:rPr lang="en-US" sz="2200">
                                            <a:solidFill>
                                              <a:srgbClr val="000000"/>
                                            </a:solidFill>
                                            <a:latin typeface="Cambria Math" panose="02040503050406030204" pitchFamily="18" charset="0"/>
                                          </a:rPr>
                                          <m:t>cos</m:t>
                                        </m:r>
                                      </m:fName>
                                      <m:e>
                                        <m:r>
                                          <a:rPr lang="ar-AE" sz="2200">
                                            <a:solidFill>
                                              <a:srgbClr val="000000"/>
                                            </a:solidFill>
                                            <a:latin typeface="Cambria Math" panose="02040503050406030204" pitchFamily="18" charset="0"/>
                                          </a:rPr>
                                          <m:t>𝜃</m:t>
                                        </m:r>
                                      </m:e>
                                    </m:func>
                                  </m:den>
                                </m:f>
                              </m:oMath>
                            </m:oMathPara>
                          </a14:m>
                          <a:endParaRPr lang="ar-AE" sz="2200" dirty="0">
                            <a:solidFill>
                              <a:srgbClr val="000000"/>
                            </a:solidFill>
                          </a:endParaRPr>
                        </a:p>
                      </a:txBody>
                      <a:tcPr anchor="ctr"/>
                    </a:tc>
                    <a:tc>
                      <a:txBody>
                        <a:bodyPr/>
                        <a:lstStyle/>
                        <a:p>
                          <a:pPr algn="l">
                            <a:defRPr sz="1800"/>
                          </a:pPr>
                          <a:r>
                            <a:rPr lang="en-US" sz="2200">
                              <a:solidFill>
                                <a:srgbClr val="000000"/>
                              </a:solidFill>
                            </a:rPr>
                            <a:t>Vertical Directrix </a:t>
                          </a:r>
                          <a14:m>
                            <m:oMath xmlns:m="http://schemas.openxmlformats.org/officeDocument/2006/math">
                              <m:r>
                                <a:rPr lang="en-US" sz="2200">
                                  <a:solidFill>
                                    <a:srgbClr val="000000"/>
                                  </a:solidFill>
                                  <a:latin typeface="Cambria Math" panose="02040503050406030204" pitchFamily="18" charset="0"/>
                                </a:rPr>
                                <m:t>𝑥</m:t>
                              </m:r>
                              <m:r>
                                <a:rPr lang="en-US" sz="2200">
                                  <a:solidFill>
                                    <a:srgbClr val="000000"/>
                                  </a:solidFill>
                                  <a:latin typeface="Cambria Math" panose="02040503050406030204" pitchFamily="18" charset="0"/>
                                </a:rPr>
                                <m:t>=</m:t>
                              </m:r>
                              <m:r>
                                <a:rPr lang="en-US" sz="2200">
                                  <a:solidFill>
                                    <a:srgbClr val="000000"/>
                                  </a:solidFill>
                                  <a:latin typeface="Cambria Math" panose="02040503050406030204" pitchFamily="18" charset="0"/>
                                </a:rPr>
                                <m:t>𝑑</m:t>
                              </m:r>
                            </m:oMath>
                          </a14:m>
                          <a:endParaRPr lang="en-US" sz="2200">
                            <a:solidFill>
                              <a:srgbClr val="000000"/>
                            </a:solidFill>
                          </a:endParaRPr>
                        </a:p>
                      </a:txBody>
                      <a:tcPr anchor="ctr"/>
                    </a:tc>
                    <a:extLst>
                      <a:ext uri="{0D108BD9-81ED-4DB2-BD59-A6C34878D82A}">
                        <a16:rowId xmlns:a16="http://schemas.microsoft.com/office/drawing/2014/main" val="10002"/>
                      </a:ext>
                    </a:extLst>
                  </a:tr>
                  <a:tr h="370840">
                    <a:tc>
                      <a:txBody>
                        <a:bodyPr/>
                        <a:lstStyle/>
                        <a:p>
                          <a:pPr algn="ctr">
                            <a:defRPr sz="1800"/>
                          </a:pPr>
                          <a14:m>
                            <m:oMathPara xmlns:m="http://schemas.openxmlformats.org/officeDocument/2006/math">
                              <m:oMathParaPr>
                                <m:jc m:val="centerGroup"/>
                              </m:oMathParaPr>
                              <m:oMath xmlns:m="http://schemas.openxmlformats.org/officeDocument/2006/math">
                                <m:r>
                                  <a:rPr lang="ar-AE" sz="2200" smtClean="0">
                                    <a:solidFill>
                                      <a:srgbClr val="000000"/>
                                    </a:solidFill>
                                    <a:latin typeface="Cambria Math" panose="02040503050406030204" pitchFamily="18" charset="0"/>
                                  </a:rPr>
                                  <m:t>𝑟</m:t>
                                </m:r>
                                <m:r>
                                  <a:rPr lang="ar-AE" sz="2200" smtClean="0">
                                    <a:solidFill>
                                      <a:srgbClr val="000000"/>
                                    </a:solidFill>
                                    <a:latin typeface="Cambria Math" panose="02040503050406030204" pitchFamily="18" charset="0"/>
                                  </a:rPr>
                                  <m:t>=</m:t>
                                </m:r>
                                <m:f>
                                  <m:fPr>
                                    <m:ctrlPr>
                                      <a:rPr lang="ar-AE" sz="2200" i="1">
                                        <a:solidFill>
                                          <a:srgbClr val="000000"/>
                                        </a:solidFill>
                                        <a:latin typeface="Cambria Math" panose="02040503050406030204" pitchFamily="18" charset="0"/>
                                      </a:rPr>
                                    </m:ctrlPr>
                                  </m:fPr>
                                  <m:num>
                                    <m:r>
                                      <a:rPr lang="ar-AE" sz="2200">
                                        <a:solidFill>
                                          <a:srgbClr val="000000"/>
                                        </a:solidFill>
                                        <a:latin typeface="Cambria Math" panose="02040503050406030204" pitchFamily="18" charset="0"/>
                                      </a:rPr>
                                      <m:t>𝑒𝑑</m:t>
                                    </m:r>
                                  </m:num>
                                  <m:den>
                                    <m:r>
                                      <a:rPr lang="ar-AE" sz="2200">
                                        <a:solidFill>
                                          <a:srgbClr val="000000"/>
                                        </a:solidFill>
                                        <a:latin typeface="Cambria Math" panose="02040503050406030204" pitchFamily="18" charset="0"/>
                                      </a:rPr>
                                      <m:t>1</m:t>
                                    </m:r>
                                    <m:r>
                                      <a:rPr lang="ar-AE" sz="2200">
                                        <a:solidFill>
                                          <a:srgbClr val="000000"/>
                                        </a:solidFill>
                                        <a:latin typeface="Cambria Math" panose="02040503050406030204" pitchFamily="18" charset="0"/>
                                      </a:rPr>
                                      <m:t>−</m:t>
                                    </m:r>
                                    <m:r>
                                      <a:rPr lang="ar-AE" sz="2200">
                                        <a:solidFill>
                                          <a:srgbClr val="000000"/>
                                        </a:solidFill>
                                        <a:latin typeface="Cambria Math" panose="02040503050406030204" pitchFamily="18" charset="0"/>
                                      </a:rPr>
                                      <m:t>𝑒</m:t>
                                    </m:r>
                                    <m:func>
                                      <m:funcPr>
                                        <m:ctrlPr>
                                          <a:rPr lang="ar-AE" sz="2200" i="1">
                                            <a:solidFill>
                                              <a:srgbClr val="000000"/>
                                            </a:solidFill>
                                            <a:latin typeface="Cambria Math" panose="02040503050406030204" pitchFamily="18" charset="0"/>
                                          </a:rPr>
                                        </m:ctrlPr>
                                      </m:funcPr>
                                      <m:fName>
                                        <m:r>
                                          <m:rPr>
                                            <m:sty m:val="p"/>
                                          </m:rPr>
                                          <a:rPr lang="en-US" sz="2200">
                                            <a:solidFill>
                                              <a:srgbClr val="000000"/>
                                            </a:solidFill>
                                            <a:latin typeface="Cambria Math" panose="02040503050406030204" pitchFamily="18" charset="0"/>
                                          </a:rPr>
                                          <m:t>cos</m:t>
                                        </m:r>
                                      </m:fName>
                                      <m:e>
                                        <m:r>
                                          <a:rPr lang="ar-AE" sz="2200">
                                            <a:solidFill>
                                              <a:srgbClr val="000000"/>
                                            </a:solidFill>
                                            <a:latin typeface="Cambria Math" panose="02040503050406030204" pitchFamily="18" charset="0"/>
                                          </a:rPr>
                                          <m:t>𝜃</m:t>
                                        </m:r>
                                      </m:e>
                                    </m:func>
                                  </m:den>
                                </m:f>
                              </m:oMath>
                            </m:oMathPara>
                          </a14:m>
                          <a:endParaRPr lang="ar-AE" sz="2200" dirty="0">
                            <a:solidFill>
                              <a:srgbClr val="000000"/>
                            </a:solidFill>
                          </a:endParaRPr>
                        </a:p>
                      </a:txBody>
                      <a:tcPr anchor="ctr"/>
                    </a:tc>
                    <a:tc>
                      <a:txBody>
                        <a:bodyPr/>
                        <a:lstStyle/>
                        <a:p>
                          <a:pPr algn="l">
                            <a:defRPr sz="1800"/>
                          </a:pPr>
                          <a:r>
                            <a:rPr lang="en-US" sz="2200" dirty="0">
                              <a:solidFill>
                                <a:srgbClr val="000000"/>
                              </a:solidFill>
                            </a:rPr>
                            <a:t>Vertical Directrix </a:t>
                          </a:r>
                          <a14:m>
                            <m:oMath xmlns:m="http://schemas.openxmlformats.org/officeDocument/2006/math">
                              <m:r>
                                <a:rPr lang="en-US" sz="2200">
                                  <a:solidFill>
                                    <a:srgbClr val="000000"/>
                                  </a:solidFill>
                                  <a:latin typeface="Cambria Math" panose="02040503050406030204" pitchFamily="18" charset="0"/>
                                </a:rPr>
                                <m:t>𝑥</m:t>
                              </m:r>
                              <m:r>
                                <a:rPr lang="en-US" sz="2200">
                                  <a:solidFill>
                                    <a:srgbClr val="000000"/>
                                  </a:solidFill>
                                  <a:latin typeface="Cambria Math" panose="02040503050406030204" pitchFamily="18" charset="0"/>
                                </a:rPr>
                                <m:t>=−</m:t>
                              </m:r>
                              <m:r>
                                <a:rPr lang="en-US" sz="2200">
                                  <a:solidFill>
                                    <a:srgbClr val="000000"/>
                                  </a:solidFill>
                                  <a:latin typeface="Cambria Math" panose="02040503050406030204" pitchFamily="18" charset="0"/>
                                </a:rPr>
                                <m:t>𝑑</m:t>
                              </m:r>
                            </m:oMath>
                          </a14:m>
                          <a:endParaRPr lang="en-US" sz="2200" dirty="0">
                            <a:solidFill>
                              <a:srgbClr val="000000"/>
                            </a:solidFill>
                          </a:endParaRPr>
                        </a:p>
                      </a:txBody>
                      <a:tcPr anchor="ctr"/>
                    </a:tc>
                    <a:extLst>
                      <a:ext uri="{0D108BD9-81ED-4DB2-BD59-A6C34878D82A}">
                        <a16:rowId xmlns:a16="http://schemas.microsoft.com/office/drawing/2014/main" val="10003"/>
                      </a:ext>
                    </a:extLst>
                  </a:tr>
                  <a:tr h="370840">
                    <a:tc>
                      <a:txBody>
                        <a:bodyPr/>
                        <a:lstStyle/>
                        <a:p>
                          <a:pPr algn="ctr">
                            <a:defRPr sz="1800"/>
                          </a:pPr>
                          <a14:m>
                            <m:oMathPara xmlns:m="http://schemas.openxmlformats.org/officeDocument/2006/math">
                              <m:oMathParaPr>
                                <m:jc m:val="centerGroup"/>
                              </m:oMathParaPr>
                              <m:oMath xmlns:m="http://schemas.openxmlformats.org/officeDocument/2006/math">
                                <m:r>
                                  <a:rPr lang="ar-AE" sz="2200" smtClean="0">
                                    <a:solidFill>
                                      <a:srgbClr val="000000"/>
                                    </a:solidFill>
                                    <a:latin typeface="Cambria Math" panose="02040503050406030204" pitchFamily="18" charset="0"/>
                                  </a:rPr>
                                  <m:t>𝑟</m:t>
                                </m:r>
                                <m:r>
                                  <a:rPr lang="ar-AE" sz="2200" smtClean="0">
                                    <a:solidFill>
                                      <a:srgbClr val="000000"/>
                                    </a:solidFill>
                                    <a:latin typeface="Cambria Math" panose="02040503050406030204" pitchFamily="18" charset="0"/>
                                  </a:rPr>
                                  <m:t>=</m:t>
                                </m:r>
                                <m:f>
                                  <m:fPr>
                                    <m:ctrlPr>
                                      <a:rPr lang="ar-AE" sz="2200" i="1">
                                        <a:solidFill>
                                          <a:srgbClr val="000000"/>
                                        </a:solidFill>
                                        <a:latin typeface="Cambria Math" panose="02040503050406030204" pitchFamily="18" charset="0"/>
                                      </a:rPr>
                                    </m:ctrlPr>
                                  </m:fPr>
                                  <m:num>
                                    <m:r>
                                      <a:rPr lang="ar-AE" sz="2200">
                                        <a:solidFill>
                                          <a:srgbClr val="000000"/>
                                        </a:solidFill>
                                        <a:latin typeface="Cambria Math" panose="02040503050406030204" pitchFamily="18" charset="0"/>
                                      </a:rPr>
                                      <m:t>𝑒𝑑</m:t>
                                    </m:r>
                                  </m:num>
                                  <m:den>
                                    <m:r>
                                      <a:rPr lang="ar-AE" sz="2200">
                                        <a:solidFill>
                                          <a:srgbClr val="000000"/>
                                        </a:solidFill>
                                        <a:latin typeface="Cambria Math" panose="02040503050406030204" pitchFamily="18" charset="0"/>
                                      </a:rPr>
                                      <m:t>1</m:t>
                                    </m:r>
                                    <m:r>
                                      <a:rPr lang="ar-AE" sz="2200">
                                        <a:solidFill>
                                          <a:srgbClr val="000000"/>
                                        </a:solidFill>
                                        <a:latin typeface="Cambria Math" panose="02040503050406030204" pitchFamily="18" charset="0"/>
                                      </a:rPr>
                                      <m:t>+</m:t>
                                    </m:r>
                                    <m:r>
                                      <a:rPr lang="ar-AE" sz="2200">
                                        <a:solidFill>
                                          <a:srgbClr val="000000"/>
                                        </a:solidFill>
                                        <a:latin typeface="Cambria Math" panose="02040503050406030204" pitchFamily="18" charset="0"/>
                                      </a:rPr>
                                      <m:t>𝑒</m:t>
                                    </m:r>
                                    <m:func>
                                      <m:funcPr>
                                        <m:ctrlPr>
                                          <a:rPr lang="ar-AE" sz="2200" i="1">
                                            <a:solidFill>
                                              <a:srgbClr val="000000"/>
                                            </a:solidFill>
                                            <a:latin typeface="Cambria Math" panose="02040503050406030204" pitchFamily="18" charset="0"/>
                                          </a:rPr>
                                        </m:ctrlPr>
                                      </m:funcPr>
                                      <m:fName>
                                        <m:r>
                                          <m:rPr>
                                            <m:sty m:val="p"/>
                                          </m:rPr>
                                          <a:rPr lang="en-US" sz="2200">
                                            <a:solidFill>
                                              <a:srgbClr val="000000"/>
                                            </a:solidFill>
                                            <a:latin typeface="Cambria Math" panose="02040503050406030204" pitchFamily="18" charset="0"/>
                                          </a:rPr>
                                          <m:t>sin</m:t>
                                        </m:r>
                                      </m:fName>
                                      <m:e>
                                        <m:r>
                                          <a:rPr lang="ar-AE" sz="2200">
                                            <a:solidFill>
                                              <a:srgbClr val="000000"/>
                                            </a:solidFill>
                                            <a:latin typeface="Cambria Math" panose="02040503050406030204" pitchFamily="18" charset="0"/>
                                          </a:rPr>
                                          <m:t>𝜃</m:t>
                                        </m:r>
                                      </m:e>
                                    </m:func>
                                  </m:den>
                                </m:f>
                              </m:oMath>
                            </m:oMathPara>
                          </a14:m>
                          <a:endParaRPr lang="ar-AE" sz="2200">
                            <a:solidFill>
                              <a:srgbClr val="000000"/>
                            </a:solidFill>
                          </a:endParaRPr>
                        </a:p>
                      </a:txBody>
                      <a:tcPr anchor="ctr"/>
                    </a:tc>
                    <a:tc>
                      <a:txBody>
                        <a:bodyPr/>
                        <a:lstStyle/>
                        <a:p>
                          <a:pPr algn="l">
                            <a:defRPr sz="1800"/>
                          </a:pPr>
                          <a:r>
                            <a:rPr lang="en-US" sz="2200" dirty="0">
                              <a:solidFill>
                                <a:srgbClr val="000000"/>
                              </a:solidFill>
                            </a:rPr>
                            <a:t>Horizontal Directrix </a:t>
                          </a:r>
                          <a14:m>
                            <m:oMath xmlns:m="http://schemas.openxmlformats.org/officeDocument/2006/math">
                              <m:r>
                                <a:rPr lang="en-US" sz="2200">
                                  <a:solidFill>
                                    <a:srgbClr val="000000"/>
                                  </a:solidFill>
                                  <a:latin typeface="Cambria Math" panose="02040503050406030204" pitchFamily="18" charset="0"/>
                                </a:rPr>
                                <m:t>𝑦</m:t>
                              </m:r>
                              <m:r>
                                <a:rPr lang="en-US" sz="2200">
                                  <a:solidFill>
                                    <a:srgbClr val="000000"/>
                                  </a:solidFill>
                                  <a:latin typeface="Cambria Math" panose="02040503050406030204" pitchFamily="18" charset="0"/>
                                </a:rPr>
                                <m:t>=</m:t>
                              </m:r>
                              <m:r>
                                <a:rPr lang="en-US" sz="2200">
                                  <a:solidFill>
                                    <a:srgbClr val="000000"/>
                                  </a:solidFill>
                                  <a:latin typeface="Cambria Math" panose="02040503050406030204" pitchFamily="18" charset="0"/>
                                </a:rPr>
                                <m:t>𝑑</m:t>
                              </m:r>
                            </m:oMath>
                          </a14:m>
                          <a:endParaRPr lang="en-US" sz="2200" dirty="0">
                            <a:solidFill>
                              <a:srgbClr val="000000"/>
                            </a:solidFill>
                          </a:endParaRPr>
                        </a:p>
                      </a:txBody>
                      <a:tcPr anchor="ctr"/>
                    </a:tc>
                    <a:extLst>
                      <a:ext uri="{0D108BD9-81ED-4DB2-BD59-A6C34878D82A}">
                        <a16:rowId xmlns:a16="http://schemas.microsoft.com/office/drawing/2014/main" val="10004"/>
                      </a:ext>
                    </a:extLst>
                  </a:tr>
                  <a:tr h="408697">
                    <a:tc>
                      <a:txBody>
                        <a:bodyPr/>
                        <a:lstStyle/>
                        <a:p>
                          <a:pPr algn="ctr">
                            <a:defRPr sz="1800"/>
                          </a:pPr>
                          <a14:m>
                            <m:oMathPara xmlns:m="http://schemas.openxmlformats.org/officeDocument/2006/math">
                              <m:oMathParaPr>
                                <m:jc m:val="centerGroup"/>
                              </m:oMathParaPr>
                              <m:oMath xmlns:m="http://schemas.openxmlformats.org/officeDocument/2006/math">
                                <m:r>
                                  <a:rPr lang="ar-AE" sz="2200" smtClean="0">
                                    <a:solidFill>
                                      <a:srgbClr val="000000"/>
                                    </a:solidFill>
                                    <a:latin typeface="Cambria Math" panose="02040503050406030204" pitchFamily="18" charset="0"/>
                                  </a:rPr>
                                  <m:t>𝑟</m:t>
                                </m:r>
                                <m:r>
                                  <a:rPr lang="ar-AE" sz="2200" smtClean="0">
                                    <a:solidFill>
                                      <a:srgbClr val="000000"/>
                                    </a:solidFill>
                                    <a:latin typeface="Cambria Math" panose="02040503050406030204" pitchFamily="18" charset="0"/>
                                  </a:rPr>
                                  <m:t>=</m:t>
                                </m:r>
                                <m:f>
                                  <m:fPr>
                                    <m:ctrlPr>
                                      <a:rPr lang="ar-AE" sz="2200" i="1">
                                        <a:solidFill>
                                          <a:srgbClr val="000000"/>
                                        </a:solidFill>
                                        <a:latin typeface="Cambria Math" panose="02040503050406030204" pitchFamily="18" charset="0"/>
                                      </a:rPr>
                                    </m:ctrlPr>
                                  </m:fPr>
                                  <m:num>
                                    <m:r>
                                      <a:rPr lang="ar-AE" sz="2200">
                                        <a:solidFill>
                                          <a:srgbClr val="000000"/>
                                        </a:solidFill>
                                        <a:latin typeface="Cambria Math" panose="02040503050406030204" pitchFamily="18" charset="0"/>
                                      </a:rPr>
                                      <m:t>𝑒𝑑</m:t>
                                    </m:r>
                                  </m:num>
                                  <m:den>
                                    <m:r>
                                      <a:rPr lang="ar-AE" sz="2200">
                                        <a:solidFill>
                                          <a:srgbClr val="000000"/>
                                        </a:solidFill>
                                        <a:latin typeface="Cambria Math" panose="02040503050406030204" pitchFamily="18" charset="0"/>
                                      </a:rPr>
                                      <m:t>1</m:t>
                                    </m:r>
                                    <m:r>
                                      <a:rPr lang="ar-AE" sz="2200">
                                        <a:solidFill>
                                          <a:srgbClr val="000000"/>
                                        </a:solidFill>
                                        <a:latin typeface="Cambria Math" panose="02040503050406030204" pitchFamily="18" charset="0"/>
                                      </a:rPr>
                                      <m:t>−</m:t>
                                    </m:r>
                                    <m:r>
                                      <a:rPr lang="ar-AE" sz="2200">
                                        <a:solidFill>
                                          <a:srgbClr val="000000"/>
                                        </a:solidFill>
                                        <a:latin typeface="Cambria Math" panose="02040503050406030204" pitchFamily="18" charset="0"/>
                                      </a:rPr>
                                      <m:t>𝑒</m:t>
                                    </m:r>
                                    <m:func>
                                      <m:funcPr>
                                        <m:ctrlPr>
                                          <a:rPr lang="ar-AE" sz="2200" i="1">
                                            <a:solidFill>
                                              <a:srgbClr val="000000"/>
                                            </a:solidFill>
                                            <a:latin typeface="Cambria Math" panose="02040503050406030204" pitchFamily="18" charset="0"/>
                                          </a:rPr>
                                        </m:ctrlPr>
                                      </m:funcPr>
                                      <m:fName>
                                        <m:r>
                                          <m:rPr>
                                            <m:sty m:val="p"/>
                                          </m:rPr>
                                          <a:rPr lang="en-US" sz="2200">
                                            <a:solidFill>
                                              <a:srgbClr val="000000"/>
                                            </a:solidFill>
                                            <a:latin typeface="Cambria Math" panose="02040503050406030204" pitchFamily="18" charset="0"/>
                                          </a:rPr>
                                          <m:t>sin</m:t>
                                        </m:r>
                                      </m:fName>
                                      <m:e>
                                        <m:r>
                                          <a:rPr lang="ar-AE" sz="2200">
                                            <a:solidFill>
                                              <a:srgbClr val="000000"/>
                                            </a:solidFill>
                                            <a:latin typeface="Cambria Math" panose="02040503050406030204" pitchFamily="18" charset="0"/>
                                          </a:rPr>
                                          <m:t>𝜃</m:t>
                                        </m:r>
                                      </m:e>
                                    </m:func>
                                  </m:den>
                                </m:f>
                              </m:oMath>
                            </m:oMathPara>
                          </a14:m>
                          <a:endParaRPr lang="ar-AE" sz="2200" dirty="0">
                            <a:solidFill>
                              <a:srgbClr val="000000"/>
                            </a:solidFill>
                          </a:endParaRPr>
                        </a:p>
                      </a:txBody>
                      <a:tcPr anchor="ctr"/>
                    </a:tc>
                    <a:tc>
                      <a:txBody>
                        <a:bodyPr/>
                        <a:lstStyle/>
                        <a:p>
                          <a:pPr algn="l">
                            <a:defRPr sz="1800"/>
                          </a:pPr>
                          <a:r>
                            <a:rPr lang="en-US" sz="2200" dirty="0">
                              <a:solidFill>
                                <a:srgbClr val="000000"/>
                              </a:solidFill>
                            </a:rPr>
                            <a:t>Horizontal Directrix </a:t>
                          </a:r>
                          <a14:m>
                            <m:oMath xmlns:m="http://schemas.openxmlformats.org/officeDocument/2006/math">
                              <m:r>
                                <a:rPr lang="en-US" sz="2200">
                                  <a:solidFill>
                                    <a:srgbClr val="000000"/>
                                  </a:solidFill>
                                  <a:latin typeface="Cambria Math" panose="02040503050406030204" pitchFamily="18" charset="0"/>
                                </a:rPr>
                                <m:t>𝑦</m:t>
                              </m:r>
                              <m:r>
                                <a:rPr lang="en-US" sz="2200">
                                  <a:solidFill>
                                    <a:srgbClr val="000000"/>
                                  </a:solidFill>
                                  <a:latin typeface="Cambria Math" panose="02040503050406030204" pitchFamily="18" charset="0"/>
                                </a:rPr>
                                <m:t>=−</m:t>
                              </m:r>
                              <m:r>
                                <a:rPr lang="en-US" sz="2200">
                                  <a:solidFill>
                                    <a:srgbClr val="000000"/>
                                  </a:solidFill>
                                  <a:latin typeface="Cambria Math" panose="02040503050406030204" pitchFamily="18" charset="0"/>
                                </a:rPr>
                                <m:t>𝑑</m:t>
                              </m:r>
                            </m:oMath>
                          </a14:m>
                          <a:endParaRPr lang="en-US" sz="2200" dirty="0">
                            <a:solidFill>
                              <a:srgbClr val="000000"/>
                            </a:solidFill>
                          </a:endParaRPr>
                        </a:p>
                      </a:txBody>
                      <a:tcPr anchor="ctr"/>
                    </a:tc>
                    <a:extLst>
                      <a:ext uri="{0D108BD9-81ED-4DB2-BD59-A6C34878D82A}">
                        <a16:rowId xmlns:a16="http://schemas.microsoft.com/office/drawing/2014/main" val="10005"/>
                      </a:ext>
                    </a:extLst>
                  </a:tr>
                </a:tbl>
              </a:graphicData>
            </a:graphic>
          </p:graphicFrame>
        </mc:Choice>
        <mc:Fallback xmlns="">
          <p:graphicFrame>
            <p:nvGraphicFramePr>
              <p:cNvPr id="5" name="Table Placeholder 2">
                <a:extLst>
                  <a:ext uri="{FF2B5EF4-FFF2-40B4-BE49-F238E27FC236}">
                    <a16:creationId xmlns:a16="http://schemas.microsoft.com/office/drawing/2014/main" id="{667F8EAC-10B8-4DBF-A7CD-4F60E3E6CF11}"/>
                  </a:ext>
                </a:extLst>
              </p:cNvPr>
              <p:cNvGraphicFramePr>
                <a:graphicFrameLocks/>
              </p:cNvGraphicFramePr>
              <p:nvPr>
                <p:extLst>
                  <p:ext uri="{D42A27DB-BD31-4B8C-83A1-F6EECF244321}">
                    <p14:modId xmlns:p14="http://schemas.microsoft.com/office/powerpoint/2010/main" val="2319434601"/>
                  </p:ext>
                </p:extLst>
              </p:nvPr>
            </p:nvGraphicFramePr>
            <p:xfrm>
              <a:off x="1272731" y="2593592"/>
              <a:ext cx="6598539" cy="3350008"/>
            </p:xfrm>
            <a:graphic>
              <a:graphicData uri="http://schemas.openxmlformats.org/drawingml/2006/table">
                <a:tbl>
                  <a:tblPr firstRow="1" bandRow="1">
                    <a:tableStyleId>{2D5ABB26-0587-4C30-8999-92F81FD0307C}</a:tableStyleId>
                  </a:tblPr>
                  <a:tblGrid>
                    <a:gridCol w="3197225">
                      <a:extLst>
                        <a:ext uri="{9D8B030D-6E8A-4147-A177-3AD203B41FA5}">
                          <a16:colId xmlns:a16="http://schemas.microsoft.com/office/drawing/2014/main" val="20000"/>
                        </a:ext>
                      </a:extLst>
                    </a:gridCol>
                    <a:gridCol w="3401314">
                      <a:extLst>
                        <a:ext uri="{9D8B030D-6E8A-4147-A177-3AD203B41FA5}">
                          <a16:colId xmlns:a16="http://schemas.microsoft.com/office/drawing/2014/main" val="20001"/>
                        </a:ext>
                      </a:extLst>
                    </a:gridCol>
                  </a:tblGrid>
                  <a:tr h="426720">
                    <a:tc>
                      <a:txBody>
                        <a:bodyPr/>
                        <a:lstStyle/>
                        <a:p>
                          <a:pPr algn="ctr">
                            <a:defRPr sz="1800" b="1"/>
                          </a:pPr>
                          <a:r>
                            <a:rPr lang="en-US" sz="2200" dirty="0">
                              <a:solidFill>
                                <a:srgbClr val="000000"/>
                              </a:solidFill>
                            </a:rPr>
                            <a:t>Equation of </a:t>
                          </a:r>
                          <a:r>
                            <a:rPr sz="2200" dirty="0">
                              <a:solidFill>
                                <a:srgbClr val="000000"/>
                              </a:solidFill>
                            </a:rPr>
                            <a:t>Conic Section</a:t>
                          </a:r>
                        </a:p>
                      </a:txBody>
                      <a:tcPr anchor="ctr"/>
                    </a:tc>
                    <a:tc>
                      <a:txBody>
                        <a:bodyPr/>
                        <a:lstStyle/>
                        <a:p>
                          <a:pPr algn="ctr">
                            <a:defRPr sz="1800" b="1"/>
                          </a:pPr>
                          <a:r>
                            <a:rPr sz="2200" dirty="0">
                              <a:solidFill>
                                <a:srgbClr val="000000"/>
                              </a:solidFill>
                            </a:rPr>
                            <a:t>Directrix</a:t>
                          </a:r>
                        </a:p>
                      </a:txBody>
                      <a:tcPr anchor="ctr"/>
                    </a:tc>
                    <a:extLst>
                      <a:ext uri="{0D108BD9-81ED-4DB2-BD59-A6C34878D82A}">
                        <a16:rowId xmlns:a16="http://schemas.microsoft.com/office/drawing/2014/main" val="10001"/>
                      </a:ext>
                    </a:extLst>
                  </a:tr>
                  <a:tr h="733616">
                    <a:tc>
                      <a:txBody>
                        <a:bodyPr/>
                        <a:lstStyle/>
                        <a:p>
                          <a:endParaRPr lang="en-US"/>
                        </a:p>
                      </a:txBody>
                      <a:tcPr anchor="ctr">
                        <a:blipFill>
                          <a:blip r:embed="rId2"/>
                          <a:stretch>
                            <a:fillRect t="-62810" r="-106476" b="-296694"/>
                          </a:stretch>
                        </a:blipFill>
                      </a:tcPr>
                    </a:tc>
                    <a:tc>
                      <a:txBody>
                        <a:bodyPr/>
                        <a:lstStyle/>
                        <a:p>
                          <a:endParaRPr lang="en-US"/>
                        </a:p>
                      </a:txBody>
                      <a:tcPr anchor="ctr">
                        <a:blipFill>
                          <a:blip r:embed="rId2"/>
                          <a:stretch>
                            <a:fillRect l="-93918" t="-62810" b="-296694"/>
                          </a:stretch>
                        </a:blipFill>
                      </a:tcPr>
                    </a:tc>
                    <a:extLst>
                      <a:ext uri="{0D108BD9-81ED-4DB2-BD59-A6C34878D82A}">
                        <a16:rowId xmlns:a16="http://schemas.microsoft.com/office/drawing/2014/main" val="10002"/>
                      </a:ext>
                    </a:extLst>
                  </a:tr>
                  <a:tr h="728028">
                    <a:tc>
                      <a:txBody>
                        <a:bodyPr/>
                        <a:lstStyle/>
                        <a:p>
                          <a:endParaRPr lang="en-US"/>
                        </a:p>
                      </a:txBody>
                      <a:tcPr anchor="ctr">
                        <a:blipFill>
                          <a:blip r:embed="rId2"/>
                          <a:stretch>
                            <a:fillRect t="-165546" r="-106476" b="-201681"/>
                          </a:stretch>
                        </a:blipFill>
                      </a:tcPr>
                    </a:tc>
                    <a:tc>
                      <a:txBody>
                        <a:bodyPr/>
                        <a:lstStyle/>
                        <a:p>
                          <a:endParaRPr lang="en-US"/>
                        </a:p>
                      </a:txBody>
                      <a:tcPr anchor="ctr">
                        <a:blipFill>
                          <a:blip r:embed="rId2"/>
                          <a:stretch>
                            <a:fillRect l="-93918" t="-165546" b="-201681"/>
                          </a:stretch>
                        </a:blipFill>
                      </a:tcPr>
                    </a:tc>
                    <a:extLst>
                      <a:ext uri="{0D108BD9-81ED-4DB2-BD59-A6C34878D82A}">
                        <a16:rowId xmlns:a16="http://schemas.microsoft.com/office/drawing/2014/main" val="10003"/>
                      </a:ext>
                    </a:extLst>
                  </a:tr>
                  <a:tr h="733616">
                    <a:tc>
                      <a:txBody>
                        <a:bodyPr/>
                        <a:lstStyle/>
                        <a:p>
                          <a:endParaRPr lang="en-US"/>
                        </a:p>
                      </a:txBody>
                      <a:tcPr anchor="ctr">
                        <a:blipFill>
                          <a:blip r:embed="rId2"/>
                          <a:stretch>
                            <a:fillRect t="-263333" r="-106476" b="-100000"/>
                          </a:stretch>
                        </a:blipFill>
                      </a:tcPr>
                    </a:tc>
                    <a:tc>
                      <a:txBody>
                        <a:bodyPr/>
                        <a:lstStyle/>
                        <a:p>
                          <a:endParaRPr lang="en-US"/>
                        </a:p>
                      </a:txBody>
                      <a:tcPr anchor="ctr">
                        <a:blipFill>
                          <a:blip r:embed="rId2"/>
                          <a:stretch>
                            <a:fillRect l="-93918" t="-263333" b="-100000"/>
                          </a:stretch>
                        </a:blipFill>
                      </a:tcPr>
                    </a:tc>
                    <a:extLst>
                      <a:ext uri="{0D108BD9-81ED-4DB2-BD59-A6C34878D82A}">
                        <a16:rowId xmlns:a16="http://schemas.microsoft.com/office/drawing/2014/main" val="10004"/>
                      </a:ext>
                    </a:extLst>
                  </a:tr>
                  <a:tr h="728028">
                    <a:tc>
                      <a:txBody>
                        <a:bodyPr/>
                        <a:lstStyle/>
                        <a:p>
                          <a:endParaRPr lang="en-US"/>
                        </a:p>
                      </a:txBody>
                      <a:tcPr anchor="ctr">
                        <a:blipFill>
                          <a:blip r:embed="rId2"/>
                          <a:stretch>
                            <a:fillRect t="-363333" r="-106476"/>
                          </a:stretch>
                        </a:blipFill>
                      </a:tcPr>
                    </a:tc>
                    <a:tc>
                      <a:txBody>
                        <a:bodyPr/>
                        <a:lstStyle/>
                        <a:p>
                          <a:endParaRPr lang="en-US"/>
                        </a:p>
                      </a:txBody>
                      <a:tcPr anchor="ctr">
                        <a:blipFill>
                          <a:blip r:embed="rId2"/>
                          <a:stretch>
                            <a:fillRect l="-93918" t="-363333"/>
                          </a:stretch>
                        </a:blipFill>
                      </a:tcPr>
                    </a:tc>
                    <a:extLst>
                      <a:ext uri="{0D108BD9-81ED-4DB2-BD59-A6C34878D82A}">
                        <a16:rowId xmlns:a16="http://schemas.microsoft.com/office/drawing/2014/main" val="10005"/>
                      </a:ext>
                    </a:extLst>
                  </a:tr>
                </a:tbl>
              </a:graphicData>
            </a:graphic>
          </p:graphicFrame>
        </mc:Fallback>
      </mc:AlternateContent>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1: Identifying the Type and Directrix of a Conic</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dirty="0"/>
                  <a:t>Identify the variety of each of the following conics, and determine the equation for the directrix in each case.</a:t>
                </a:r>
              </a:p>
              <a:p>
                <a:pPr marL="514350" indent="-514350">
                  <a:buFont typeface="+mj-lt"/>
                  <a:buAutoNum type="alphaLcPeriod"/>
                  <a:defRPr sz="2800"/>
                </a:pPr>
                <a:r>
                  <a:rPr dirty="0"/>
                  <a:t>​</a:t>
                </a:r>
                <a14:m>
                  <m:oMath xmlns:m="http://schemas.openxmlformats.org/officeDocument/2006/math">
                    <m:r>
                      <a:rPr>
                        <a:latin typeface="Cambria Math" panose="02040503050406030204" pitchFamily="18" charset="0"/>
                      </a:rPr>
                      <m:t>𝑟</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15</m:t>
                        </m:r>
                      </m:num>
                      <m:den>
                        <m:r>
                          <a:rPr>
                            <a:latin typeface="Cambria Math" panose="02040503050406030204" pitchFamily="18" charset="0"/>
                          </a:rPr>
                          <m:t>5−3</m:t>
                        </m:r>
                        <m:func>
                          <m:funcPr>
                            <m:ctrlPr>
                              <a:rPr i="1">
                                <a:latin typeface="Cambria Math" panose="02040503050406030204" pitchFamily="18" charset="0"/>
                              </a:rPr>
                            </m:ctrlPr>
                          </m:funcPr>
                          <m:fName>
                            <m:r>
                              <m:rPr>
                                <m:sty m:val="p"/>
                              </m:rPr>
                              <a:rPr>
                                <a:latin typeface="Cambria Math" panose="02040503050406030204" pitchFamily="18" charset="0"/>
                              </a:rPr>
                              <m:t>cos</m:t>
                            </m:r>
                          </m:fName>
                          <m:e>
                            <m:r>
                              <a:rPr>
                                <a:latin typeface="Cambria Math" panose="02040503050406030204" pitchFamily="18" charset="0"/>
                              </a:rPr>
                              <m:t>𝜃</m:t>
                            </m:r>
                          </m:e>
                        </m:func>
                      </m:den>
                    </m:f>
                  </m:oMath>
                </a14:m>
                <a:endParaRPr dirty="0"/>
              </a:p>
              <a:p>
                <a:pPr marL="514350" indent="-514350">
                  <a:buFont typeface="+mj-lt"/>
                  <a:buAutoNum type="alphaLcPeriod" startAt="2"/>
                  <a:defRPr sz="2800"/>
                </a:pPr>
                <a:r>
                  <a:rPr dirty="0"/>
                  <a:t>​</a:t>
                </a:r>
                <a14:m>
                  <m:oMath xmlns:m="http://schemas.openxmlformats.org/officeDocument/2006/math">
                    <m:r>
                      <a:rPr>
                        <a:latin typeface="Cambria Math" panose="02040503050406030204" pitchFamily="18" charset="0"/>
                      </a:rPr>
                      <m:t>𝑟</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2</m:t>
                        </m:r>
                      </m:num>
                      <m:den>
                        <m:r>
                          <a:rPr>
                            <a:latin typeface="Cambria Math" panose="02040503050406030204" pitchFamily="18" charset="0"/>
                          </a:rPr>
                          <m:t>3+5</m:t>
                        </m:r>
                        <m:func>
                          <m:funcPr>
                            <m:ctrlPr>
                              <a:rPr i="1">
                                <a:latin typeface="Cambria Math" panose="02040503050406030204" pitchFamily="18" charset="0"/>
                              </a:rPr>
                            </m:ctrlPr>
                          </m:funcPr>
                          <m:fName>
                            <m:r>
                              <m:rPr>
                                <m:sty m:val="p"/>
                              </m:rPr>
                              <a:rPr>
                                <a:latin typeface="Cambria Math" panose="02040503050406030204" pitchFamily="18" charset="0"/>
                              </a:rPr>
                              <m:t>sin</m:t>
                            </m:r>
                          </m:fName>
                          <m:e>
                            <m:r>
                              <a:rPr>
                                <a:latin typeface="Cambria Math" panose="02040503050406030204" pitchFamily="18" charset="0"/>
                              </a:rPr>
                              <m:t>𝜃</m:t>
                            </m:r>
                          </m:e>
                        </m:func>
                      </m:den>
                    </m:f>
                  </m:oMath>
                </a14:m>
                <a:endParaRPr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r="-815"/>
                </a:stretch>
              </a:blipFill>
            </p:spPr>
            <p:txBody>
              <a:bodyPr/>
              <a:lstStyle/>
              <a:p>
                <a:r>
                  <a:rPr lang="en-US">
                    <a:noFill/>
                  </a:rPr>
                  <a:t> </a:t>
                </a:r>
              </a:p>
            </p:txBody>
          </p:sp>
        </mc:Fallback>
      </mc:AlternateContent>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Identifying the Type and Directrix of a Conic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Autofit/>
              </a:bodyPr>
              <a:lstStyle/>
              <a:p>
                <a:pPr>
                  <a:lnSpc>
                    <a:spcPct val="90000"/>
                  </a:lnSpc>
                </a:pPr>
                <a:r>
                  <a:rPr lang="en-US" sz="2600" b="1" dirty="0"/>
                  <a:t>Solution</a:t>
                </a:r>
              </a:p>
              <a:p>
                <a:pPr marL="514350" indent="-514350">
                  <a:lnSpc>
                    <a:spcPct val="90000"/>
                  </a:lnSpc>
                  <a:buFont typeface="+mj-lt"/>
                  <a:buAutoNum type="alphaLcPeriod"/>
                  <a:defRPr sz="2800"/>
                </a:pPr>
                <a:r>
                  <a:rPr lang="en-US" sz="2600" dirty="0"/>
                  <a:t>​All we need to do is determine the two constants </a:t>
                </a:r>
                <a14:m>
                  <m:oMath xmlns:m="http://schemas.openxmlformats.org/officeDocument/2006/math">
                    <m:r>
                      <a:rPr lang="en-US" sz="2600">
                        <a:latin typeface="Cambria Math" panose="02040503050406030204" pitchFamily="18" charset="0"/>
                      </a:rPr>
                      <m:t>𝑒</m:t>
                    </m:r>
                  </m:oMath>
                </a14:m>
                <a:r>
                  <a:rPr lang="en-US" sz="2600" dirty="0"/>
                  <a:t> and </a:t>
                </a:r>
                <a14:m>
                  <m:oMath xmlns:m="http://schemas.openxmlformats.org/officeDocument/2006/math">
                    <m:r>
                      <a:rPr lang="en-US" sz="2600">
                        <a:latin typeface="Cambria Math" panose="02040503050406030204" pitchFamily="18" charset="0"/>
                      </a:rPr>
                      <m:t>𝑑</m:t>
                    </m:r>
                  </m:oMath>
                </a14:m>
                <a:r>
                  <a:rPr lang="en-US" sz="2600" dirty="0"/>
                  <a:t>, and we can accomplish this with algebraic manipulation. In order to have the correct form, the constant term in the denominator must be a </a:t>
                </a:r>
                <a:r>
                  <a:rPr lang="en-US" sz="2600" dirty="0">
                    <a:latin typeface="Cambria Math"/>
                  </a:rPr>
                  <a:t>1</a:t>
                </a:r>
                <a:r>
                  <a:rPr lang="en-US" sz="2600" dirty="0"/>
                  <a:t>.</a:t>
                </a:r>
              </a:p>
              <a:p>
                <a:pPr marL="3108960"/>
                <a14:m>
                  <m:oMath xmlns:m="http://schemas.openxmlformats.org/officeDocument/2006/math">
                    <m:r>
                      <a:rPr lang="en-US" sz="2600">
                        <a:latin typeface="Cambria Math" panose="02040503050406030204" pitchFamily="18" charset="0"/>
                      </a:rPr>
                      <m:t>𝑟</m:t>
                    </m:r>
                    <m:r>
                      <a:rPr lang="en-US" sz="2600">
                        <a:latin typeface="Cambria Math" panose="02040503050406030204" pitchFamily="18" charset="0"/>
                      </a:rPr>
                      <m:t>=</m:t>
                    </m:r>
                    <m:f>
                      <m:fPr>
                        <m:ctrlPr>
                          <a:rPr lang="ar-AE" sz="2600" i="1">
                            <a:latin typeface="Cambria Math" panose="02040503050406030204" pitchFamily="18" charset="0"/>
                          </a:rPr>
                        </m:ctrlPr>
                      </m:fPr>
                      <m:num>
                        <m:r>
                          <a:rPr lang="ar-AE" sz="2600">
                            <a:latin typeface="Cambria Math" panose="02040503050406030204" pitchFamily="18" charset="0"/>
                          </a:rPr>
                          <m:t>15</m:t>
                        </m:r>
                      </m:num>
                      <m:den>
                        <m:r>
                          <a:rPr lang="ar-AE" sz="2600">
                            <a:latin typeface="Cambria Math" panose="02040503050406030204" pitchFamily="18" charset="0"/>
                          </a:rPr>
                          <m:t>5</m:t>
                        </m:r>
                        <m:r>
                          <a:rPr lang="ar-AE" sz="2600">
                            <a:latin typeface="Cambria Math" panose="02040503050406030204" pitchFamily="18" charset="0"/>
                          </a:rPr>
                          <m:t>−</m:t>
                        </m:r>
                        <m:r>
                          <a:rPr lang="ar-AE" sz="2600">
                            <a:latin typeface="Cambria Math" panose="02040503050406030204" pitchFamily="18" charset="0"/>
                          </a:rPr>
                          <m:t>3</m:t>
                        </m:r>
                        <m:func>
                          <m:funcPr>
                            <m:ctrlPr>
                              <a:rPr lang="ar-AE" sz="2600" i="1">
                                <a:latin typeface="Cambria Math" panose="02040503050406030204" pitchFamily="18" charset="0"/>
                              </a:rPr>
                            </m:ctrlPr>
                          </m:funcPr>
                          <m:fName>
                            <m:r>
                              <m:rPr>
                                <m:sty m:val="p"/>
                              </m:rPr>
                              <a:rPr lang="en-US" sz="2600">
                                <a:latin typeface="Cambria Math" panose="02040503050406030204" pitchFamily="18" charset="0"/>
                              </a:rPr>
                              <m:t>cos</m:t>
                            </m:r>
                          </m:fName>
                          <m:e>
                            <m:r>
                              <a:rPr lang="ar-AE" sz="2600">
                                <a:latin typeface="Cambria Math" panose="02040503050406030204" pitchFamily="18" charset="0"/>
                              </a:rPr>
                              <m:t>𝜃</m:t>
                            </m:r>
                          </m:e>
                        </m:func>
                      </m:den>
                    </m:f>
                  </m:oMath>
                </a14:m>
                <a:r>
                  <a:rPr lang="en-US" sz="2600" dirty="0">
                    <a:latin typeface="Cambria Math" panose="02040503050406030204" pitchFamily="18" charset="0"/>
                  </a:rPr>
                  <a:t> </a:t>
                </a:r>
                <a:br>
                  <a:rPr lang="ar-AE" sz="2600" dirty="0">
                    <a:latin typeface="Cambria Math" panose="02040503050406030204" pitchFamily="18" charset="0"/>
                  </a:rPr>
                </a:br>
                <a14:m>
                  <m:oMath xmlns:m="http://schemas.openxmlformats.org/officeDocument/2006/math">
                    <m:phant>
                      <m:phantPr>
                        <m:show m:val="off"/>
                        <m:ctrlPr>
                          <a:rPr lang="ar-AE" sz="2600" i="1">
                            <a:latin typeface="Cambria Math" panose="02040503050406030204" pitchFamily="18" charset="0"/>
                          </a:rPr>
                        </m:ctrlPr>
                      </m:phantPr>
                      <m:e>
                        <m:r>
                          <a:rPr lang="ar-AE" sz="2600">
                            <a:latin typeface="Cambria Math" panose="02040503050406030204" pitchFamily="18" charset="0"/>
                          </a:rPr>
                          <m:t>𝑟</m:t>
                        </m:r>
                      </m:e>
                    </m:phant>
                    <m:r>
                      <a:rPr lang="ar-AE" sz="2600">
                        <a:latin typeface="Cambria Math" panose="02040503050406030204" pitchFamily="18" charset="0"/>
                      </a:rPr>
                      <m:t>=</m:t>
                    </m:r>
                    <m:f>
                      <m:fPr>
                        <m:ctrlPr>
                          <a:rPr lang="ar-AE" sz="2600" i="1">
                            <a:latin typeface="Cambria Math" panose="02040503050406030204" pitchFamily="18" charset="0"/>
                          </a:rPr>
                        </m:ctrlPr>
                      </m:fPr>
                      <m:num>
                        <m:r>
                          <a:rPr lang="ar-AE" sz="2600">
                            <a:latin typeface="Cambria Math" panose="02040503050406030204" pitchFamily="18" charset="0"/>
                          </a:rPr>
                          <m:t>15</m:t>
                        </m:r>
                        <m:d>
                          <m:dPr>
                            <m:ctrlPr>
                              <a:rPr lang="ar-AE" sz="2600" i="1">
                                <a:latin typeface="Cambria Math" panose="02040503050406030204" pitchFamily="18" charset="0"/>
                              </a:rPr>
                            </m:ctrlPr>
                          </m:dPr>
                          <m:e>
                            <m:f>
                              <m:fPr>
                                <m:ctrlPr>
                                  <a:rPr lang="ar-AE" sz="2600" i="1">
                                    <a:latin typeface="Cambria Math" panose="02040503050406030204" pitchFamily="18" charset="0"/>
                                  </a:rPr>
                                </m:ctrlPr>
                              </m:fPr>
                              <m:num>
                                <m:r>
                                  <a:rPr lang="ar-AE" sz="2600">
                                    <a:latin typeface="Cambria Math" panose="02040503050406030204" pitchFamily="18" charset="0"/>
                                  </a:rPr>
                                  <m:t>1</m:t>
                                </m:r>
                              </m:num>
                              <m:den>
                                <m:r>
                                  <a:rPr lang="ar-AE" sz="2600">
                                    <a:latin typeface="Cambria Math" panose="02040503050406030204" pitchFamily="18" charset="0"/>
                                  </a:rPr>
                                  <m:t>5</m:t>
                                </m:r>
                              </m:den>
                            </m:f>
                          </m:e>
                        </m:d>
                      </m:num>
                      <m:den>
                        <m:d>
                          <m:dPr>
                            <m:ctrlPr>
                              <a:rPr lang="ar-AE" sz="2600" i="1">
                                <a:latin typeface="Cambria Math" panose="02040503050406030204" pitchFamily="18" charset="0"/>
                              </a:rPr>
                            </m:ctrlPr>
                          </m:dPr>
                          <m:e>
                            <m:r>
                              <a:rPr lang="ar-AE" sz="2600">
                                <a:latin typeface="Cambria Math" panose="02040503050406030204" pitchFamily="18" charset="0"/>
                              </a:rPr>
                              <m:t>5</m:t>
                            </m:r>
                            <m:r>
                              <a:rPr lang="ar-AE" sz="2600">
                                <a:latin typeface="Cambria Math" panose="02040503050406030204" pitchFamily="18" charset="0"/>
                              </a:rPr>
                              <m:t>−</m:t>
                            </m:r>
                            <m:r>
                              <a:rPr lang="ar-AE" sz="2600">
                                <a:latin typeface="Cambria Math" panose="02040503050406030204" pitchFamily="18" charset="0"/>
                              </a:rPr>
                              <m:t>3</m:t>
                            </m:r>
                            <m:func>
                              <m:funcPr>
                                <m:ctrlPr>
                                  <a:rPr lang="ar-AE" sz="2600" i="1">
                                    <a:latin typeface="Cambria Math" panose="02040503050406030204" pitchFamily="18" charset="0"/>
                                  </a:rPr>
                                </m:ctrlPr>
                              </m:funcPr>
                              <m:fName>
                                <m:r>
                                  <m:rPr>
                                    <m:sty m:val="p"/>
                                  </m:rPr>
                                  <a:rPr lang="en-US" sz="2600">
                                    <a:latin typeface="Cambria Math" panose="02040503050406030204" pitchFamily="18" charset="0"/>
                                  </a:rPr>
                                  <m:t>cos</m:t>
                                </m:r>
                              </m:fName>
                              <m:e>
                                <m:r>
                                  <a:rPr lang="ar-AE" sz="2600">
                                    <a:latin typeface="Cambria Math" panose="02040503050406030204" pitchFamily="18" charset="0"/>
                                  </a:rPr>
                                  <m:t>𝜃</m:t>
                                </m:r>
                              </m:e>
                            </m:func>
                          </m:e>
                        </m:d>
                        <m:d>
                          <m:dPr>
                            <m:ctrlPr>
                              <a:rPr lang="ar-AE" sz="2600" i="1">
                                <a:latin typeface="Cambria Math" panose="02040503050406030204" pitchFamily="18" charset="0"/>
                              </a:rPr>
                            </m:ctrlPr>
                          </m:dPr>
                          <m:e>
                            <m:f>
                              <m:fPr>
                                <m:ctrlPr>
                                  <a:rPr lang="ar-AE" sz="2600" i="1">
                                    <a:latin typeface="Cambria Math" panose="02040503050406030204" pitchFamily="18" charset="0"/>
                                  </a:rPr>
                                </m:ctrlPr>
                              </m:fPr>
                              <m:num>
                                <m:r>
                                  <a:rPr lang="ar-AE" sz="2600">
                                    <a:latin typeface="Cambria Math" panose="02040503050406030204" pitchFamily="18" charset="0"/>
                                  </a:rPr>
                                  <m:t>1</m:t>
                                </m:r>
                              </m:num>
                              <m:den>
                                <m:r>
                                  <a:rPr lang="ar-AE" sz="2600">
                                    <a:latin typeface="Cambria Math" panose="02040503050406030204" pitchFamily="18" charset="0"/>
                                  </a:rPr>
                                  <m:t>5</m:t>
                                </m:r>
                              </m:den>
                            </m:f>
                          </m:e>
                        </m:d>
                      </m:den>
                    </m:f>
                  </m:oMath>
                </a14:m>
                <a:r>
                  <a:rPr lang="en-US" sz="2600" dirty="0">
                    <a:latin typeface="Cambria Math" panose="02040503050406030204" pitchFamily="18" charset="0"/>
                  </a:rPr>
                  <a:t> </a:t>
                </a:r>
                <a:br>
                  <a:rPr lang="ar-AE" sz="2600" dirty="0">
                    <a:latin typeface="Cambria Math" panose="02040503050406030204" pitchFamily="18" charset="0"/>
                  </a:rPr>
                </a:br>
                <a14:m>
                  <m:oMath xmlns:m="http://schemas.openxmlformats.org/officeDocument/2006/math">
                    <m:phant>
                      <m:phantPr>
                        <m:show m:val="off"/>
                        <m:ctrlPr>
                          <a:rPr lang="ar-AE" sz="2600" i="1">
                            <a:latin typeface="Cambria Math" panose="02040503050406030204" pitchFamily="18" charset="0"/>
                          </a:rPr>
                        </m:ctrlPr>
                      </m:phantPr>
                      <m:e>
                        <m:r>
                          <a:rPr lang="ar-AE" sz="2600">
                            <a:latin typeface="Cambria Math" panose="02040503050406030204" pitchFamily="18" charset="0"/>
                          </a:rPr>
                          <m:t>𝑟</m:t>
                        </m:r>
                      </m:e>
                    </m:phant>
                    <m:r>
                      <a:rPr lang="ar-AE" sz="2600">
                        <a:latin typeface="Cambria Math" panose="02040503050406030204" pitchFamily="18" charset="0"/>
                      </a:rPr>
                      <m:t>=</m:t>
                    </m:r>
                    <m:f>
                      <m:fPr>
                        <m:ctrlPr>
                          <a:rPr lang="ar-AE" sz="2600" i="1">
                            <a:latin typeface="Cambria Math" panose="02040503050406030204" pitchFamily="18" charset="0"/>
                          </a:rPr>
                        </m:ctrlPr>
                      </m:fPr>
                      <m:num>
                        <m:r>
                          <a:rPr lang="ar-AE" sz="2600">
                            <a:latin typeface="Cambria Math" panose="02040503050406030204" pitchFamily="18" charset="0"/>
                          </a:rPr>
                          <m:t>3</m:t>
                        </m:r>
                      </m:num>
                      <m:den>
                        <m:r>
                          <a:rPr lang="ar-AE" sz="2600">
                            <a:latin typeface="Cambria Math" panose="02040503050406030204" pitchFamily="18" charset="0"/>
                          </a:rPr>
                          <m:t>1</m:t>
                        </m:r>
                        <m:r>
                          <a:rPr lang="ar-AE" sz="2600">
                            <a:latin typeface="Cambria Math" panose="02040503050406030204" pitchFamily="18" charset="0"/>
                          </a:rPr>
                          <m:t>−</m:t>
                        </m:r>
                        <m:d>
                          <m:dPr>
                            <m:ctrlPr>
                              <a:rPr lang="ar-AE" sz="2600" i="1">
                                <a:latin typeface="Cambria Math" panose="02040503050406030204" pitchFamily="18" charset="0"/>
                              </a:rPr>
                            </m:ctrlPr>
                          </m:dPr>
                          <m:e>
                            <m:f>
                              <m:fPr>
                                <m:ctrlPr>
                                  <a:rPr lang="ar-AE" sz="2600" i="1">
                                    <a:latin typeface="Cambria Math" panose="02040503050406030204" pitchFamily="18" charset="0"/>
                                  </a:rPr>
                                </m:ctrlPr>
                              </m:fPr>
                              <m:num>
                                <m:r>
                                  <a:rPr lang="ar-AE" sz="2600">
                                    <a:latin typeface="Cambria Math" panose="02040503050406030204" pitchFamily="18" charset="0"/>
                                  </a:rPr>
                                  <m:t>3</m:t>
                                </m:r>
                              </m:num>
                              <m:den>
                                <m:r>
                                  <a:rPr lang="ar-AE" sz="2600">
                                    <a:latin typeface="Cambria Math" panose="02040503050406030204" pitchFamily="18" charset="0"/>
                                  </a:rPr>
                                  <m:t>5</m:t>
                                </m:r>
                              </m:den>
                            </m:f>
                          </m:e>
                        </m:d>
                        <m:func>
                          <m:funcPr>
                            <m:ctrlPr>
                              <a:rPr lang="ar-AE" sz="2600" i="1">
                                <a:latin typeface="Cambria Math" panose="02040503050406030204" pitchFamily="18" charset="0"/>
                              </a:rPr>
                            </m:ctrlPr>
                          </m:funcPr>
                          <m:fName>
                            <m:r>
                              <m:rPr>
                                <m:sty m:val="p"/>
                              </m:rPr>
                              <a:rPr lang="en-US" sz="2600">
                                <a:latin typeface="Cambria Math" panose="02040503050406030204" pitchFamily="18" charset="0"/>
                              </a:rPr>
                              <m:t>cos</m:t>
                            </m:r>
                          </m:fName>
                          <m:e>
                            <m:r>
                              <a:rPr lang="ar-AE" sz="2600">
                                <a:latin typeface="Cambria Math" panose="02040503050406030204" pitchFamily="18" charset="0"/>
                              </a:rPr>
                              <m:t>𝜃</m:t>
                            </m:r>
                          </m:e>
                        </m:func>
                      </m:den>
                    </m:f>
                  </m:oMath>
                </a14:m>
                <a:r>
                  <a:rPr lang="en-US" sz="2600" dirty="0"/>
                  <a:t> </a:t>
                </a:r>
                <a:endParaRPr lang="ar-AE" sz="2600" dirty="0"/>
              </a:p>
              <a:p>
                <a:pPr marL="512064">
                  <a:lnSpc>
                    <a:spcPct val="90000"/>
                  </a:lnSpc>
                </a:pPr>
                <a:r>
                  <a:rPr lang="en-US" sz="2600" dirty="0"/>
                  <a:t>This tells us that </a:t>
                </a:r>
                <a14:m>
                  <m:oMath xmlns:m="http://schemas.openxmlformats.org/officeDocument/2006/math">
                    <m:r>
                      <a:rPr lang="en-US" sz="2600">
                        <a:latin typeface="Cambria Math" panose="02040503050406030204" pitchFamily="18" charset="0"/>
                      </a:rPr>
                      <m:t>𝑒</m:t>
                    </m:r>
                    <m:r>
                      <a:rPr lang="en-US" sz="2600">
                        <a:latin typeface="Cambria Math" panose="02040503050406030204" pitchFamily="18" charset="0"/>
                      </a:rPr>
                      <m:t>=</m:t>
                    </m:r>
                    <m:f>
                      <m:fPr>
                        <m:ctrlPr>
                          <a:rPr lang="ar-AE" sz="2600" i="1">
                            <a:latin typeface="Cambria Math" panose="02040503050406030204" pitchFamily="18" charset="0"/>
                          </a:rPr>
                        </m:ctrlPr>
                      </m:fPr>
                      <m:num>
                        <m:r>
                          <a:rPr lang="ar-AE" sz="2600">
                            <a:latin typeface="Cambria Math" panose="02040503050406030204" pitchFamily="18" charset="0"/>
                          </a:rPr>
                          <m:t>3</m:t>
                        </m:r>
                      </m:num>
                      <m:den>
                        <m:r>
                          <a:rPr lang="ar-AE" sz="2600">
                            <a:latin typeface="Cambria Math" panose="02040503050406030204" pitchFamily="18" charset="0"/>
                          </a:rPr>
                          <m:t>5</m:t>
                        </m:r>
                      </m:den>
                    </m:f>
                  </m:oMath>
                </a14:m>
                <a:r>
                  <a:rPr lang="en-US" sz="2600" dirty="0"/>
                  <a:t>, so the conic is an ellipse.</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1840" r="-519" b="-245"/>
                </a:stretch>
              </a:blipFill>
            </p:spPr>
            <p:txBody>
              <a:bodyPr/>
              <a:lstStyle/>
              <a:p>
                <a:r>
                  <a:rPr lang="en-US">
                    <a:noFill/>
                  </a:rPr>
                  <a:t> </a:t>
                </a:r>
              </a:p>
            </p:txBody>
          </p:sp>
        </mc:Fallback>
      </mc:AlternateContent>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Identifying the Type and Directrix of a Conic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lnSpcReduction="10000"/>
              </a:bodyPr>
              <a:lstStyle/>
              <a:p>
                <a:pPr>
                  <a:defRPr sz="2800"/>
                </a:pPr>
                <a:r>
                  <a:rPr dirty="0"/>
                  <a:t>​</a:t>
                </a:r>
                <a:r>
                  <a:rPr sz="2600" dirty="0"/>
                  <a:t>To determine the constant </a:t>
                </a:r>
                <a14:m>
                  <m:oMath xmlns:m="http://schemas.openxmlformats.org/officeDocument/2006/math">
                    <m:r>
                      <a:rPr sz="2600">
                        <a:latin typeface="Cambria Math" panose="02040503050406030204" pitchFamily="18" charset="0"/>
                      </a:rPr>
                      <m:t>𝑑</m:t>
                    </m:r>
                  </m:oMath>
                </a14:m>
                <a:r>
                  <a:rPr sz="2600" dirty="0"/>
                  <a:t>, we need to write the numerator as a product of </a:t>
                </a:r>
                <a14:m>
                  <m:oMath xmlns:m="http://schemas.openxmlformats.org/officeDocument/2006/math">
                    <m:r>
                      <a:rPr sz="2600">
                        <a:latin typeface="Cambria Math" panose="02040503050406030204" pitchFamily="18" charset="0"/>
                      </a:rPr>
                      <m:t>𝑒</m:t>
                    </m:r>
                  </m:oMath>
                </a14:m>
                <a:r>
                  <a:rPr sz="2600" dirty="0"/>
                  <a:t> and </a:t>
                </a:r>
                <a14:m>
                  <m:oMath xmlns:m="http://schemas.openxmlformats.org/officeDocument/2006/math">
                    <m:r>
                      <a:rPr sz="2600">
                        <a:latin typeface="Cambria Math" panose="02040503050406030204" pitchFamily="18" charset="0"/>
                      </a:rPr>
                      <m:t>𝑑</m:t>
                    </m:r>
                  </m:oMath>
                </a14:m>
                <a:r>
                  <a:rPr sz="2600" dirty="0"/>
                  <a:t>. Since the numerator is </a:t>
                </a:r>
                <a:r>
                  <a:rPr sz="2600" dirty="0">
                    <a:latin typeface="Cambria Math"/>
                  </a:rPr>
                  <a:t>3</a:t>
                </a:r>
                <a:r>
                  <a:rPr sz="2600" dirty="0"/>
                  <a:t> and since we now know </a:t>
                </a:r>
                <a14:m>
                  <m:oMath xmlns:m="http://schemas.openxmlformats.org/officeDocument/2006/math">
                    <m:r>
                      <a:rPr sz="2600">
                        <a:latin typeface="Cambria Math" panose="02040503050406030204" pitchFamily="18" charset="0"/>
                      </a:rPr>
                      <m:t>𝑒</m:t>
                    </m:r>
                    <m:r>
                      <a:rPr sz="2600">
                        <a:latin typeface="Cambria Math" panose="02040503050406030204" pitchFamily="18" charset="0"/>
                      </a:rPr>
                      <m:t>=</m:t>
                    </m:r>
                    <m:f>
                      <m:fPr>
                        <m:ctrlPr>
                          <a:rPr sz="2600" i="1">
                            <a:latin typeface="Cambria Math" panose="02040503050406030204" pitchFamily="18" charset="0"/>
                          </a:rPr>
                        </m:ctrlPr>
                      </m:fPr>
                      <m:num>
                        <m:r>
                          <a:rPr sz="2600">
                            <a:latin typeface="Cambria Math" panose="02040503050406030204" pitchFamily="18" charset="0"/>
                          </a:rPr>
                          <m:t>3</m:t>
                        </m:r>
                      </m:num>
                      <m:den>
                        <m:r>
                          <a:rPr sz="2600">
                            <a:latin typeface="Cambria Math" panose="02040503050406030204" pitchFamily="18" charset="0"/>
                          </a:rPr>
                          <m:t>5</m:t>
                        </m:r>
                      </m:den>
                    </m:f>
                  </m:oMath>
                </a14:m>
                <a:r>
                  <a:rPr sz="2600" dirty="0"/>
                  <a:t>, we can do this as follows</a:t>
                </a:r>
                <a:r>
                  <a:rPr lang="en-US" sz="2600" dirty="0"/>
                  <a:t>.</a:t>
                </a:r>
                <a:endParaRPr sz="2600" dirty="0"/>
              </a:p>
              <a:p>
                <a:pPr algn="ctr">
                  <a:lnSpc>
                    <a:spcPct val="110000"/>
                  </a:lnSpc>
                </a:pPr>
                <a14:m>
                  <m:oMath xmlns:m="http://schemas.openxmlformats.org/officeDocument/2006/math">
                    <m:r>
                      <a:rPr sz="2600">
                        <a:latin typeface="Cambria Math" panose="02040503050406030204" pitchFamily="18" charset="0"/>
                      </a:rPr>
                      <m:t>𝑟</m:t>
                    </m:r>
                    <m:r>
                      <a:rPr sz="2600">
                        <a:latin typeface="Cambria Math" panose="02040503050406030204" pitchFamily="18" charset="0"/>
                      </a:rPr>
                      <m:t>=</m:t>
                    </m:r>
                    <m:f>
                      <m:fPr>
                        <m:ctrlPr>
                          <a:rPr sz="2600" i="1">
                            <a:latin typeface="Cambria Math" panose="02040503050406030204" pitchFamily="18" charset="0"/>
                          </a:rPr>
                        </m:ctrlPr>
                      </m:fPr>
                      <m:num>
                        <m:r>
                          <a:rPr sz="2600">
                            <a:latin typeface="Cambria Math" panose="02040503050406030204" pitchFamily="18" charset="0"/>
                          </a:rPr>
                          <m:t>3</m:t>
                        </m:r>
                      </m:num>
                      <m:den>
                        <m:r>
                          <a:rPr sz="2600">
                            <a:latin typeface="Cambria Math" panose="02040503050406030204" pitchFamily="18" charset="0"/>
                          </a:rPr>
                          <m:t>1</m:t>
                        </m:r>
                        <m:r>
                          <a:rPr sz="2600">
                            <a:latin typeface="Cambria Math" panose="02040503050406030204" pitchFamily="18" charset="0"/>
                          </a:rPr>
                          <m:t>−</m:t>
                        </m:r>
                        <m:d>
                          <m:dPr>
                            <m:ctrlPr>
                              <a:rPr sz="2600" i="1">
                                <a:latin typeface="Cambria Math" panose="02040503050406030204" pitchFamily="18" charset="0"/>
                              </a:rPr>
                            </m:ctrlPr>
                          </m:dPr>
                          <m:e>
                            <m:f>
                              <m:fPr>
                                <m:ctrlPr>
                                  <a:rPr sz="2600" i="1">
                                    <a:latin typeface="Cambria Math" panose="02040503050406030204" pitchFamily="18" charset="0"/>
                                  </a:rPr>
                                </m:ctrlPr>
                              </m:fPr>
                              <m:num>
                                <m:r>
                                  <a:rPr sz="2600">
                                    <a:latin typeface="Cambria Math" panose="02040503050406030204" pitchFamily="18" charset="0"/>
                                  </a:rPr>
                                  <m:t>3</m:t>
                                </m:r>
                              </m:num>
                              <m:den>
                                <m:r>
                                  <a:rPr sz="2600">
                                    <a:latin typeface="Cambria Math" panose="02040503050406030204" pitchFamily="18" charset="0"/>
                                  </a:rPr>
                                  <m:t>5</m:t>
                                </m:r>
                              </m:den>
                            </m:f>
                          </m:e>
                        </m:d>
                        <m:func>
                          <m:funcPr>
                            <m:ctrlPr>
                              <a:rPr sz="2600" i="1">
                                <a:latin typeface="Cambria Math" panose="02040503050406030204" pitchFamily="18" charset="0"/>
                              </a:rPr>
                            </m:ctrlPr>
                          </m:funcPr>
                          <m:fName>
                            <m:r>
                              <m:rPr>
                                <m:sty m:val="p"/>
                              </m:rPr>
                              <a:rPr sz="2600">
                                <a:latin typeface="Cambria Math" panose="02040503050406030204" pitchFamily="18" charset="0"/>
                              </a:rPr>
                              <m:t>cos</m:t>
                            </m:r>
                          </m:fName>
                          <m:e>
                            <m:r>
                              <a:rPr sz="2600">
                                <a:latin typeface="Cambria Math" panose="02040503050406030204" pitchFamily="18" charset="0"/>
                              </a:rPr>
                              <m:t>𝜃</m:t>
                            </m:r>
                          </m:e>
                        </m:func>
                      </m:den>
                    </m:f>
                  </m:oMath>
                </a14:m>
                <a:r>
                  <a:rPr lang="en-US" sz="2600" dirty="0">
                    <a:latin typeface="Cambria Math" panose="02040503050406030204" pitchFamily="18" charset="0"/>
                  </a:rPr>
                  <a:t> </a:t>
                </a:r>
                <a:br>
                  <a:rPr sz="2600" dirty="0">
                    <a:latin typeface="Cambria Math" panose="02040503050406030204" pitchFamily="18" charset="0"/>
                  </a:rPr>
                </a:br>
                <a14:m>
                  <m:oMath xmlns:m="http://schemas.openxmlformats.org/officeDocument/2006/math">
                    <m:phant>
                      <m:phantPr>
                        <m:show m:val="off"/>
                        <m:ctrlPr>
                          <a:rPr sz="2600" i="1">
                            <a:latin typeface="Cambria Math" panose="02040503050406030204" pitchFamily="18" charset="0"/>
                          </a:rPr>
                        </m:ctrlPr>
                      </m:phantPr>
                      <m:e>
                        <m:r>
                          <a:rPr sz="2600">
                            <a:latin typeface="Cambria Math" panose="02040503050406030204" pitchFamily="18" charset="0"/>
                          </a:rPr>
                          <m:t>𝑟</m:t>
                        </m:r>
                      </m:e>
                    </m:phant>
                    <m:r>
                      <a:rPr sz="2600">
                        <a:latin typeface="Cambria Math" panose="02040503050406030204" pitchFamily="18" charset="0"/>
                      </a:rPr>
                      <m:t>=</m:t>
                    </m:r>
                    <m:f>
                      <m:fPr>
                        <m:ctrlPr>
                          <a:rPr sz="2600" i="1">
                            <a:latin typeface="Cambria Math" panose="02040503050406030204" pitchFamily="18" charset="0"/>
                          </a:rPr>
                        </m:ctrlPr>
                      </m:fPr>
                      <m:num>
                        <m:d>
                          <m:dPr>
                            <m:ctrlPr>
                              <a:rPr sz="2600" i="1">
                                <a:latin typeface="Cambria Math" panose="02040503050406030204" pitchFamily="18" charset="0"/>
                              </a:rPr>
                            </m:ctrlPr>
                          </m:dPr>
                          <m:e>
                            <m:f>
                              <m:fPr>
                                <m:ctrlPr>
                                  <a:rPr sz="2600" i="1">
                                    <a:latin typeface="Cambria Math" panose="02040503050406030204" pitchFamily="18" charset="0"/>
                                  </a:rPr>
                                </m:ctrlPr>
                              </m:fPr>
                              <m:num>
                                <m:r>
                                  <a:rPr sz="2600">
                                    <a:latin typeface="Cambria Math" panose="02040503050406030204" pitchFamily="18" charset="0"/>
                                  </a:rPr>
                                  <m:t>3</m:t>
                                </m:r>
                              </m:num>
                              <m:den>
                                <m:r>
                                  <a:rPr sz="2600">
                                    <a:latin typeface="Cambria Math" panose="02040503050406030204" pitchFamily="18" charset="0"/>
                                  </a:rPr>
                                  <m:t>5</m:t>
                                </m:r>
                              </m:den>
                            </m:f>
                          </m:e>
                        </m:d>
                        <m:d>
                          <m:dPr>
                            <m:ctrlPr>
                              <a:rPr sz="2600" i="1">
                                <a:latin typeface="Cambria Math" panose="02040503050406030204" pitchFamily="18" charset="0"/>
                              </a:rPr>
                            </m:ctrlPr>
                          </m:dPr>
                          <m:e>
                            <m:r>
                              <a:rPr sz="2600">
                                <a:latin typeface="Cambria Math" panose="02040503050406030204" pitchFamily="18" charset="0"/>
                              </a:rPr>
                              <m:t>5</m:t>
                            </m:r>
                          </m:e>
                        </m:d>
                      </m:num>
                      <m:den>
                        <m:r>
                          <a:rPr sz="2600">
                            <a:latin typeface="Cambria Math" panose="02040503050406030204" pitchFamily="18" charset="0"/>
                          </a:rPr>
                          <m:t>1</m:t>
                        </m:r>
                        <m:r>
                          <a:rPr sz="2600">
                            <a:latin typeface="Cambria Math" panose="02040503050406030204" pitchFamily="18" charset="0"/>
                          </a:rPr>
                          <m:t>−</m:t>
                        </m:r>
                        <m:d>
                          <m:dPr>
                            <m:ctrlPr>
                              <a:rPr sz="2600" i="1">
                                <a:latin typeface="Cambria Math" panose="02040503050406030204" pitchFamily="18" charset="0"/>
                              </a:rPr>
                            </m:ctrlPr>
                          </m:dPr>
                          <m:e>
                            <m:f>
                              <m:fPr>
                                <m:ctrlPr>
                                  <a:rPr sz="2600" i="1">
                                    <a:latin typeface="Cambria Math" panose="02040503050406030204" pitchFamily="18" charset="0"/>
                                  </a:rPr>
                                </m:ctrlPr>
                              </m:fPr>
                              <m:num>
                                <m:r>
                                  <a:rPr sz="2600">
                                    <a:latin typeface="Cambria Math" panose="02040503050406030204" pitchFamily="18" charset="0"/>
                                  </a:rPr>
                                  <m:t>3</m:t>
                                </m:r>
                              </m:num>
                              <m:den>
                                <m:r>
                                  <a:rPr sz="2600">
                                    <a:latin typeface="Cambria Math" panose="02040503050406030204" pitchFamily="18" charset="0"/>
                                  </a:rPr>
                                  <m:t>5</m:t>
                                </m:r>
                              </m:den>
                            </m:f>
                          </m:e>
                        </m:d>
                        <m:func>
                          <m:funcPr>
                            <m:ctrlPr>
                              <a:rPr sz="2600" i="1">
                                <a:latin typeface="Cambria Math" panose="02040503050406030204" pitchFamily="18" charset="0"/>
                              </a:rPr>
                            </m:ctrlPr>
                          </m:funcPr>
                          <m:fName>
                            <m:r>
                              <m:rPr>
                                <m:sty m:val="p"/>
                              </m:rPr>
                              <a:rPr sz="2600">
                                <a:latin typeface="Cambria Math" panose="02040503050406030204" pitchFamily="18" charset="0"/>
                              </a:rPr>
                              <m:t>cos</m:t>
                            </m:r>
                          </m:fName>
                          <m:e>
                            <m:r>
                              <a:rPr sz="2600">
                                <a:latin typeface="Cambria Math" panose="02040503050406030204" pitchFamily="18" charset="0"/>
                              </a:rPr>
                              <m:t>𝜃</m:t>
                            </m:r>
                          </m:e>
                        </m:func>
                      </m:den>
                    </m:f>
                  </m:oMath>
                </a14:m>
                <a:r>
                  <a:rPr lang="en-US" sz="2600" dirty="0"/>
                  <a:t> </a:t>
                </a:r>
              </a:p>
              <a:p>
                <a:pPr>
                  <a:lnSpc>
                    <a:spcPct val="95000"/>
                  </a:lnSpc>
                </a:pPr>
                <a:r>
                  <a:rPr lang="en-US" sz="2600" dirty="0"/>
                  <a:t>Hence, </a:t>
                </a:r>
                <a14:m>
                  <m:oMath xmlns:m="http://schemas.openxmlformats.org/officeDocument/2006/math">
                    <m:r>
                      <a:rPr lang="en-US" sz="2600" smtClean="0">
                        <a:latin typeface="Cambria Math" panose="02040503050406030204" pitchFamily="18" charset="0"/>
                      </a:rPr>
                      <m:t>𝑑</m:t>
                    </m:r>
                    <m:r>
                      <a:rPr lang="en-US" sz="2600" smtClean="0">
                        <a:latin typeface="Cambria Math" panose="02040503050406030204" pitchFamily="18" charset="0"/>
                      </a:rPr>
                      <m:t>=</m:t>
                    </m:r>
                    <m:r>
                      <a:rPr lang="en-US" sz="2600" smtClean="0">
                        <a:latin typeface="Cambria Math" panose="02040503050406030204" pitchFamily="18" charset="0"/>
                      </a:rPr>
                      <m:t>5</m:t>
                    </m:r>
                  </m:oMath>
                </a14:m>
                <a:r>
                  <a:rPr lang="en-US" sz="2600" dirty="0"/>
                  <a:t>. The last observation is that the trigonometric function in the denominator is cosine and that the sign between the two terms in the denominator is negative. By the guidelines for conics in polar form, this tells us that </a:t>
                </a:r>
                <a:br>
                  <a:rPr lang="en-US" sz="2600" dirty="0"/>
                </a:br>
                <a14:m>
                  <m:oMath xmlns:m="http://schemas.openxmlformats.org/officeDocument/2006/math">
                    <m:r>
                      <a:rPr lang="en-US" sz="2600">
                        <a:latin typeface="Cambria Math" panose="02040503050406030204" pitchFamily="18" charset="0"/>
                      </a:rPr>
                      <m:t>𝑥</m:t>
                    </m:r>
                    <m:r>
                      <a:rPr lang="en-US" sz="2600">
                        <a:latin typeface="Cambria Math" panose="02040503050406030204" pitchFamily="18" charset="0"/>
                      </a:rPr>
                      <m:t>=−</m:t>
                    </m:r>
                    <m:r>
                      <a:rPr lang="en-US" sz="2600">
                        <a:latin typeface="Cambria Math" panose="02040503050406030204" pitchFamily="18" charset="0"/>
                      </a:rPr>
                      <m:t>5</m:t>
                    </m:r>
                  </m:oMath>
                </a14:m>
                <a:r>
                  <a:rPr lang="en-US" sz="2600" dirty="0"/>
                  <a:t> is the equation for the directrix.</a:t>
                </a:r>
                <a:endParaRPr sz="26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2086" r="-2148" b="-1595"/>
                </a:stretch>
              </a:blipFill>
            </p:spPr>
            <p:txBody>
              <a:bodyPr/>
              <a:lstStyle/>
              <a:p>
                <a:r>
                  <a:rPr lang="en-US">
                    <a:noFill/>
                  </a:rPr>
                  <a:t> </a:t>
                </a:r>
              </a:p>
            </p:txBody>
          </p:sp>
        </mc:Fallback>
      </mc:AlternateContent>
    </p:spTree>
    <p:extLst>
      <p:ext uri="{BB962C8B-B14F-4D97-AF65-F5344CB8AC3E}">
        <p14:creationId xmlns:p14="http://schemas.microsoft.com/office/powerpoint/2010/main" val="107708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Identifying the Type and Directrix of a Conic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lnSpcReduction="20000"/>
              </a:bodyPr>
              <a:lstStyle/>
              <a:p>
                <a:pPr marL="514350" indent="-514350">
                  <a:buFont typeface="+mj-lt"/>
                  <a:buAutoNum type="alphaLcPeriod" startAt="2"/>
                  <a:defRPr sz="2800"/>
                </a:pPr>
                <a:r>
                  <a:rPr lang="en-US" dirty="0"/>
                  <a:t>​</a:t>
                </a:r>
                <a:r>
                  <a:rPr lang="en-US" sz="2800" dirty="0"/>
                  <a:t>We use the same methods to determine first </a:t>
                </a:r>
                <a14:m>
                  <m:oMath xmlns:m="http://schemas.openxmlformats.org/officeDocument/2006/math">
                    <m:r>
                      <a:rPr lang="en-US">
                        <a:latin typeface="Cambria Math" panose="02040503050406030204" pitchFamily="18" charset="0"/>
                      </a:rPr>
                      <m:t>𝑒</m:t>
                    </m:r>
                  </m:oMath>
                </a14:m>
                <a:r>
                  <a:rPr lang="en-US" sz="2800" dirty="0"/>
                  <a:t> and then </a:t>
                </a:r>
                <a14:m>
                  <m:oMath xmlns:m="http://schemas.openxmlformats.org/officeDocument/2006/math">
                    <m:r>
                      <a:rPr lang="en-US">
                        <a:latin typeface="Cambria Math" panose="02040503050406030204" pitchFamily="18" charset="0"/>
                      </a:rPr>
                      <m:t>𝑑</m:t>
                    </m:r>
                  </m:oMath>
                </a14:m>
                <a:r>
                  <a:rPr lang="en-US" sz="2800" dirty="0"/>
                  <a:t>.</a:t>
                </a:r>
              </a:p>
              <a:p>
                <a:pPr marL="512064" algn="ctr">
                  <a:lnSpc>
                    <a:spcPct val="120000"/>
                  </a:lnSpc>
                </a:pPr>
                <a14:m>
                  <m:oMath xmlns:m="http://schemas.openxmlformats.org/officeDocument/2006/math">
                    <m:r>
                      <a:rPr lang="en-US">
                        <a:latin typeface="Cambria Math" panose="02040503050406030204" pitchFamily="18" charset="0"/>
                      </a:rPr>
                      <m:t>𝑟</m:t>
                    </m:r>
                    <m:r>
                      <a:rPr lang="en-US">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2</m:t>
                        </m:r>
                      </m:num>
                      <m:den>
                        <m:r>
                          <a:rPr lang="ar-AE">
                            <a:latin typeface="Cambria Math" panose="02040503050406030204" pitchFamily="18" charset="0"/>
                          </a:rPr>
                          <m:t>3</m:t>
                        </m:r>
                        <m:r>
                          <a:rPr lang="ar-AE">
                            <a:latin typeface="Cambria Math" panose="02040503050406030204" pitchFamily="18" charset="0"/>
                          </a:rPr>
                          <m:t>+</m:t>
                        </m:r>
                        <m:r>
                          <a:rPr lang="ar-AE">
                            <a:latin typeface="Cambria Math" panose="02040503050406030204" pitchFamily="18" charset="0"/>
                          </a:rPr>
                          <m:t>5</m:t>
                        </m:r>
                        <m:func>
                          <m:funcPr>
                            <m:ctrlPr>
                              <a:rPr lang="ar-AE" i="1">
                                <a:latin typeface="Cambria Math" panose="02040503050406030204" pitchFamily="18" charset="0"/>
                              </a:rPr>
                            </m:ctrlPr>
                          </m:funcPr>
                          <m:fName>
                            <m:r>
                              <m:rPr>
                                <m:sty m:val="p"/>
                              </m:rPr>
                              <a:rPr lang="en-US">
                                <a:latin typeface="Cambria Math" panose="02040503050406030204" pitchFamily="18" charset="0"/>
                              </a:rPr>
                              <m:t>sin</m:t>
                            </m:r>
                          </m:fName>
                          <m:e>
                            <m:r>
                              <a:rPr lang="ar-AE">
                                <a:latin typeface="Cambria Math" panose="02040503050406030204" pitchFamily="18" charset="0"/>
                              </a:rPr>
                              <m:t>𝜃</m:t>
                            </m:r>
                          </m:e>
                        </m:func>
                      </m:den>
                    </m:f>
                  </m:oMath>
                </a14:m>
                <a:r>
                  <a:rPr lang="en-US" dirty="0">
                    <a:latin typeface="Cambria Math" panose="02040503050406030204" pitchFamily="18" charset="0"/>
                  </a:rPr>
                  <a:t> </a:t>
                </a:r>
                <a:br>
                  <a:rPr lang="ar-AE" dirty="0">
                    <a:latin typeface="Cambria Math" panose="02040503050406030204" pitchFamily="18" charset="0"/>
                  </a:rPr>
                </a:br>
                <a14:m>
                  <m:oMath xmlns:m="http://schemas.openxmlformats.org/officeDocument/2006/math">
                    <m:phant>
                      <m:phantPr>
                        <m:show m:val="off"/>
                        <m:ctrlPr>
                          <a:rPr lang="ar-AE" i="1">
                            <a:latin typeface="Cambria Math" panose="02040503050406030204" pitchFamily="18" charset="0"/>
                          </a:rPr>
                        </m:ctrlPr>
                      </m:phantPr>
                      <m:e>
                        <m:r>
                          <a:rPr lang="ar-AE">
                            <a:latin typeface="Cambria Math" panose="02040503050406030204" pitchFamily="18" charset="0"/>
                          </a:rPr>
                          <m:t>𝑟</m:t>
                        </m:r>
                      </m:e>
                    </m:phant>
                    <m:r>
                      <a:rPr lang="en-US" b="0" i="0" smtClean="0">
                        <a:latin typeface="Cambria Math" panose="02040503050406030204" pitchFamily="18" charset="0"/>
                      </a:rPr>
                      <m:t>   </m:t>
                    </m:r>
                    <m:r>
                      <a:rPr lang="ar-AE">
                        <a:latin typeface="Cambria Math" panose="02040503050406030204" pitchFamily="18" charset="0"/>
                      </a:rPr>
                      <m:t>=</m:t>
                    </m:r>
                    <m:f>
                      <m:fPr>
                        <m:ctrlPr>
                          <a:rPr lang="ar-AE" i="1">
                            <a:latin typeface="Cambria Math" panose="02040503050406030204" pitchFamily="18" charset="0"/>
                          </a:rPr>
                        </m:ctrlPr>
                      </m:fPr>
                      <m:num>
                        <m:f>
                          <m:fPr>
                            <m:ctrlPr>
                              <a:rPr lang="ar-AE" i="1">
                                <a:latin typeface="Cambria Math" panose="02040503050406030204" pitchFamily="18" charset="0"/>
                              </a:rPr>
                            </m:ctrlPr>
                          </m:fPr>
                          <m:num>
                            <m:r>
                              <a:rPr lang="ar-AE">
                                <a:latin typeface="Cambria Math" panose="02040503050406030204" pitchFamily="18" charset="0"/>
                              </a:rPr>
                              <m:t>2</m:t>
                            </m:r>
                          </m:num>
                          <m:den>
                            <m:r>
                              <a:rPr lang="ar-AE">
                                <a:latin typeface="Cambria Math" panose="02040503050406030204" pitchFamily="18" charset="0"/>
                              </a:rPr>
                              <m:t>3</m:t>
                            </m:r>
                          </m:den>
                        </m:f>
                      </m:num>
                      <m:den>
                        <m:r>
                          <a:rPr lang="ar-AE">
                            <a:latin typeface="Cambria Math" panose="02040503050406030204" pitchFamily="18" charset="0"/>
                          </a:rPr>
                          <m:t>1</m:t>
                        </m:r>
                        <m:r>
                          <a:rPr lang="ar-AE">
                            <a:latin typeface="Cambria Math" panose="02040503050406030204" pitchFamily="18" charset="0"/>
                          </a:rPr>
                          <m:t>+</m:t>
                        </m:r>
                        <m:d>
                          <m:dPr>
                            <m:ctrlPr>
                              <a:rPr lang="ar-AE" i="1">
                                <a:latin typeface="Cambria Math" panose="02040503050406030204" pitchFamily="18" charset="0"/>
                              </a:rPr>
                            </m:ctrlPr>
                          </m:dPr>
                          <m:e>
                            <m:f>
                              <m:fPr>
                                <m:ctrlPr>
                                  <a:rPr lang="ar-AE" i="1">
                                    <a:latin typeface="Cambria Math" panose="02040503050406030204" pitchFamily="18" charset="0"/>
                                  </a:rPr>
                                </m:ctrlPr>
                              </m:fPr>
                              <m:num>
                                <m:r>
                                  <a:rPr lang="ar-AE">
                                    <a:latin typeface="Cambria Math" panose="02040503050406030204" pitchFamily="18" charset="0"/>
                                  </a:rPr>
                                  <m:t>5</m:t>
                                </m:r>
                              </m:num>
                              <m:den>
                                <m:r>
                                  <a:rPr lang="ar-AE">
                                    <a:latin typeface="Cambria Math" panose="02040503050406030204" pitchFamily="18" charset="0"/>
                                  </a:rPr>
                                  <m:t>3</m:t>
                                </m:r>
                              </m:den>
                            </m:f>
                          </m:e>
                        </m:d>
                        <m:func>
                          <m:funcPr>
                            <m:ctrlPr>
                              <a:rPr lang="ar-AE" i="1">
                                <a:latin typeface="Cambria Math" panose="02040503050406030204" pitchFamily="18" charset="0"/>
                              </a:rPr>
                            </m:ctrlPr>
                          </m:funcPr>
                          <m:fName>
                            <m:r>
                              <m:rPr>
                                <m:sty m:val="p"/>
                              </m:rPr>
                              <a:rPr lang="en-US">
                                <a:latin typeface="Cambria Math" panose="02040503050406030204" pitchFamily="18" charset="0"/>
                              </a:rPr>
                              <m:t>sin</m:t>
                            </m:r>
                          </m:fName>
                          <m:e>
                            <m:r>
                              <a:rPr lang="ar-AE">
                                <a:latin typeface="Cambria Math" panose="02040503050406030204" pitchFamily="18" charset="0"/>
                              </a:rPr>
                              <m:t>𝜃</m:t>
                            </m:r>
                          </m:e>
                        </m:func>
                      </m:den>
                    </m:f>
                  </m:oMath>
                </a14:m>
                <a:r>
                  <a:rPr lang="en-US" dirty="0">
                    <a:latin typeface="Cambria Math" panose="02040503050406030204" pitchFamily="18" charset="0"/>
                  </a:rPr>
                  <a:t> </a:t>
                </a:r>
                <a:br>
                  <a:rPr lang="ar-AE" dirty="0">
                    <a:latin typeface="Cambria Math" panose="02040503050406030204" pitchFamily="18" charset="0"/>
                  </a:rPr>
                </a:br>
                <a14:m>
                  <m:oMath xmlns:m="http://schemas.openxmlformats.org/officeDocument/2006/math">
                    <m:phant>
                      <m:phantPr>
                        <m:show m:val="off"/>
                        <m:ctrlPr>
                          <a:rPr lang="ar-AE" i="1">
                            <a:latin typeface="Cambria Math" panose="02040503050406030204" pitchFamily="18" charset="0"/>
                          </a:rPr>
                        </m:ctrlPr>
                      </m:phantPr>
                      <m:e>
                        <m:r>
                          <a:rPr lang="ar-AE">
                            <a:latin typeface="Cambria Math" panose="02040503050406030204" pitchFamily="18" charset="0"/>
                          </a:rPr>
                          <m:t>𝑟</m:t>
                        </m:r>
                      </m:e>
                    </m:phant>
                    <m:r>
                      <a:rPr lang="en-US" b="0" i="1" smtClean="0">
                        <a:latin typeface="Cambria Math" panose="02040503050406030204" pitchFamily="18" charset="0"/>
                      </a:rPr>
                      <m:t>   </m:t>
                    </m:r>
                    <m:r>
                      <a:rPr lang="ar-AE">
                        <a:latin typeface="Cambria Math" panose="02040503050406030204" pitchFamily="18" charset="0"/>
                      </a:rPr>
                      <m:t>=</m:t>
                    </m:r>
                    <m:f>
                      <m:fPr>
                        <m:ctrlPr>
                          <a:rPr lang="ar-AE" i="1">
                            <a:latin typeface="Cambria Math" panose="02040503050406030204" pitchFamily="18" charset="0"/>
                          </a:rPr>
                        </m:ctrlPr>
                      </m:fPr>
                      <m:num>
                        <m:d>
                          <m:dPr>
                            <m:ctrlPr>
                              <a:rPr lang="ar-AE" i="1">
                                <a:latin typeface="Cambria Math" panose="02040503050406030204" pitchFamily="18" charset="0"/>
                              </a:rPr>
                            </m:ctrlPr>
                          </m:dPr>
                          <m:e>
                            <m:f>
                              <m:fPr>
                                <m:ctrlPr>
                                  <a:rPr lang="ar-AE" i="1">
                                    <a:latin typeface="Cambria Math" panose="02040503050406030204" pitchFamily="18" charset="0"/>
                                  </a:rPr>
                                </m:ctrlPr>
                              </m:fPr>
                              <m:num>
                                <m:r>
                                  <a:rPr lang="ar-AE">
                                    <a:latin typeface="Cambria Math" panose="02040503050406030204" pitchFamily="18" charset="0"/>
                                  </a:rPr>
                                  <m:t>5</m:t>
                                </m:r>
                              </m:num>
                              <m:den>
                                <m:r>
                                  <a:rPr lang="ar-AE">
                                    <a:latin typeface="Cambria Math" panose="02040503050406030204" pitchFamily="18" charset="0"/>
                                  </a:rPr>
                                  <m:t>3</m:t>
                                </m:r>
                              </m:den>
                            </m:f>
                          </m:e>
                        </m:d>
                        <m:d>
                          <m:dPr>
                            <m:ctrlPr>
                              <a:rPr lang="ar-AE" i="1">
                                <a:latin typeface="Cambria Math" panose="02040503050406030204" pitchFamily="18" charset="0"/>
                              </a:rPr>
                            </m:ctrlPr>
                          </m:dPr>
                          <m:e>
                            <m:f>
                              <m:fPr>
                                <m:ctrlPr>
                                  <a:rPr lang="ar-AE" i="1">
                                    <a:latin typeface="Cambria Math" panose="02040503050406030204" pitchFamily="18" charset="0"/>
                                  </a:rPr>
                                </m:ctrlPr>
                              </m:fPr>
                              <m:num>
                                <m:r>
                                  <a:rPr lang="ar-AE">
                                    <a:latin typeface="Cambria Math" panose="02040503050406030204" pitchFamily="18" charset="0"/>
                                  </a:rPr>
                                  <m:t>2</m:t>
                                </m:r>
                              </m:num>
                              <m:den>
                                <m:r>
                                  <a:rPr lang="ar-AE">
                                    <a:latin typeface="Cambria Math" panose="02040503050406030204" pitchFamily="18" charset="0"/>
                                  </a:rPr>
                                  <m:t>5</m:t>
                                </m:r>
                              </m:den>
                            </m:f>
                          </m:e>
                        </m:d>
                      </m:num>
                      <m:den>
                        <m:r>
                          <a:rPr lang="ar-AE">
                            <a:latin typeface="Cambria Math" panose="02040503050406030204" pitchFamily="18" charset="0"/>
                          </a:rPr>
                          <m:t>1</m:t>
                        </m:r>
                        <m:r>
                          <a:rPr lang="ar-AE">
                            <a:latin typeface="Cambria Math" panose="02040503050406030204" pitchFamily="18" charset="0"/>
                          </a:rPr>
                          <m:t>+</m:t>
                        </m:r>
                        <m:d>
                          <m:dPr>
                            <m:ctrlPr>
                              <a:rPr lang="ar-AE" i="1">
                                <a:latin typeface="Cambria Math" panose="02040503050406030204" pitchFamily="18" charset="0"/>
                              </a:rPr>
                            </m:ctrlPr>
                          </m:dPr>
                          <m:e>
                            <m:f>
                              <m:fPr>
                                <m:ctrlPr>
                                  <a:rPr lang="ar-AE" i="1">
                                    <a:latin typeface="Cambria Math" panose="02040503050406030204" pitchFamily="18" charset="0"/>
                                  </a:rPr>
                                </m:ctrlPr>
                              </m:fPr>
                              <m:num>
                                <m:r>
                                  <a:rPr lang="ar-AE">
                                    <a:latin typeface="Cambria Math" panose="02040503050406030204" pitchFamily="18" charset="0"/>
                                  </a:rPr>
                                  <m:t>5</m:t>
                                </m:r>
                              </m:num>
                              <m:den>
                                <m:r>
                                  <a:rPr lang="ar-AE">
                                    <a:latin typeface="Cambria Math" panose="02040503050406030204" pitchFamily="18" charset="0"/>
                                  </a:rPr>
                                  <m:t>3</m:t>
                                </m:r>
                              </m:den>
                            </m:f>
                          </m:e>
                        </m:d>
                        <m:func>
                          <m:funcPr>
                            <m:ctrlPr>
                              <a:rPr lang="ar-AE" i="1">
                                <a:latin typeface="Cambria Math" panose="02040503050406030204" pitchFamily="18" charset="0"/>
                              </a:rPr>
                            </m:ctrlPr>
                          </m:funcPr>
                          <m:fName>
                            <m:r>
                              <m:rPr>
                                <m:sty m:val="p"/>
                              </m:rPr>
                              <a:rPr lang="en-US">
                                <a:latin typeface="Cambria Math" panose="02040503050406030204" pitchFamily="18" charset="0"/>
                              </a:rPr>
                              <m:t>sin</m:t>
                            </m:r>
                          </m:fName>
                          <m:e>
                            <m:r>
                              <a:rPr lang="ar-AE">
                                <a:latin typeface="Cambria Math" panose="02040503050406030204" pitchFamily="18" charset="0"/>
                              </a:rPr>
                              <m:t>𝜃</m:t>
                            </m:r>
                          </m:e>
                        </m:func>
                      </m:den>
                    </m:f>
                  </m:oMath>
                </a14:m>
                <a:r>
                  <a:rPr lang="en-US" sz="2800" dirty="0"/>
                  <a:t> </a:t>
                </a:r>
                <a:endParaRPr lang="ar-AE" sz="2800" dirty="0"/>
              </a:p>
              <a:p>
                <a:pPr marL="512064">
                  <a:lnSpc>
                    <a:spcPct val="110000"/>
                  </a:lnSpc>
                  <a:defRPr sz="2800"/>
                </a:pPr>
                <a:r>
                  <a:rPr lang="ar-AE" dirty="0"/>
                  <a:t>​</a:t>
                </a:r>
                <a:r>
                  <a:rPr lang="en-US" sz="2800" dirty="0"/>
                  <a:t>From this form, we can see that </a:t>
                </a:r>
                <a14:m>
                  <m:oMath xmlns:m="http://schemas.openxmlformats.org/officeDocument/2006/math">
                    <m:r>
                      <a:rPr lang="en-US">
                        <a:latin typeface="Cambria Math" panose="02040503050406030204" pitchFamily="18" charset="0"/>
                      </a:rPr>
                      <m:t>𝑒</m:t>
                    </m:r>
                    <m:r>
                      <a:rPr lang="en-US">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5</m:t>
                        </m:r>
                      </m:num>
                      <m:den>
                        <m:r>
                          <a:rPr lang="ar-AE">
                            <a:latin typeface="Cambria Math" panose="02040503050406030204" pitchFamily="18" charset="0"/>
                          </a:rPr>
                          <m:t>3</m:t>
                        </m:r>
                      </m:den>
                    </m:f>
                  </m:oMath>
                </a14:m>
                <a:r>
                  <a:rPr lang="ar-AE" sz="2800" dirty="0"/>
                  <a:t> </a:t>
                </a:r>
                <a:r>
                  <a:rPr lang="en-US" sz="2800" dirty="0"/>
                  <a:t>and that the directrix is </a:t>
                </a:r>
                <a14:m>
                  <m:oMath xmlns:m="http://schemas.openxmlformats.org/officeDocument/2006/math">
                    <m:r>
                      <a:rPr lang="en-US">
                        <a:latin typeface="Cambria Math" panose="02040503050406030204" pitchFamily="18" charset="0"/>
                      </a:rPr>
                      <m:t>𝑦</m:t>
                    </m:r>
                    <m:r>
                      <a:rPr lang="en-US">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2</m:t>
                        </m:r>
                      </m:num>
                      <m:den>
                        <m:r>
                          <a:rPr lang="ar-AE">
                            <a:latin typeface="Cambria Math" panose="02040503050406030204" pitchFamily="18" charset="0"/>
                          </a:rPr>
                          <m:t>5</m:t>
                        </m:r>
                      </m:den>
                    </m:f>
                  </m:oMath>
                </a14:m>
                <a:r>
                  <a:rPr lang="en-US" sz="2800" dirty="0"/>
                  <a:t>. Thus, the conic section is a hyperbola and the directrix is horizontal and above the </a:t>
                </a:r>
                <a14:m>
                  <m:oMath xmlns:m="http://schemas.openxmlformats.org/officeDocument/2006/math">
                    <m:r>
                      <a:rPr lang="en-US">
                        <a:latin typeface="Cambria Math" panose="02040503050406030204" pitchFamily="18" charset="0"/>
                      </a:rPr>
                      <m:t>𝑥</m:t>
                    </m:r>
                  </m:oMath>
                </a14:m>
                <a:r>
                  <a:rPr lang="en-US" sz="2800" dirty="0"/>
                  <a:t>-axis.</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2699" r="-1852"/>
                </a:stretch>
              </a:blipFill>
            </p:spPr>
            <p:txBody>
              <a:bodyPr/>
              <a:lstStyle/>
              <a:p>
                <a:r>
                  <a:rPr lang="en-US">
                    <a:noFill/>
                  </a:rPr>
                  <a:t> </a:t>
                </a:r>
              </a:p>
            </p:txBody>
          </p:sp>
        </mc:Fallback>
      </mc:AlternateContent>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2: Constructing a Polar Equation</a:t>
            </a:r>
          </a:p>
        </p:txBody>
      </p:sp>
      <p:sp>
        <p:nvSpPr>
          <p:cNvPr id="3" name="Text Placeholder 2"/>
          <p:cNvSpPr>
            <a:spLocks noGrp="1"/>
          </p:cNvSpPr>
          <p:nvPr>
            <p:ph type="body" sz="quarter" idx="10"/>
          </p:nvPr>
        </p:nvSpPr>
        <p:spPr/>
        <p:txBody>
          <a:bodyPr>
            <a:normAutofit/>
          </a:bodyPr>
          <a:lstStyle/>
          <a:p>
            <a:r>
              <a:rPr sz="2800"/>
              <a:t>Construct a polar equation for a leftward-opening parabola with focus at the origin and directrix </a:t>
            </a:r>
            <a:r>
              <a:rPr sz="2800">
                <a:latin typeface="Cambria Math"/>
              </a:rPr>
              <a:t>2</a:t>
            </a:r>
            <a:r>
              <a:rPr sz="2800"/>
              <a:t> units from the focus.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Constructing a Polar Equation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lang="en-US" sz="2800" b="1" dirty="0"/>
                  <a:t>Solution</a:t>
                </a:r>
              </a:p>
              <a:p>
                <a:pPr>
                  <a:defRPr sz="2800"/>
                </a:pPr>
                <a:r>
                  <a:rPr lang="en-US" sz="2800" dirty="0"/>
                  <a:t>Since we are discussing a parabola, </a:t>
                </a:r>
                <a14:m>
                  <m:oMath xmlns:m="http://schemas.openxmlformats.org/officeDocument/2006/math">
                    <m:r>
                      <a:rPr lang="en-US">
                        <a:latin typeface="Cambria Math" panose="02040503050406030204" pitchFamily="18" charset="0"/>
                      </a:rPr>
                      <m:t>𝑒</m:t>
                    </m:r>
                    <m:r>
                      <a:rPr lang="en-US">
                        <a:latin typeface="Cambria Math" panose="02040503050406030204" pitchFamily="18" charset="0"/>
                      </a:rPr>
                      <m:t>=1</m:t>
                    </m:r>
                  </m:oMath>
                </a14:m>
                <a:r>
                  <a:rPr lang="en-US" sz="2800" dirty="0"/>
                  <a:t>. If the parabola is to open to the left, the directrix must be oriented vertically and must lie to the right of the focus, so </a:t>
                </a:r>
                <a14:m>
                  <m:oMath xmlns:m="http://schemas.openxmlformats.org/officeDocument/2006/math">
                    <m:r>
                      <a:rPr lang="en-US">
                        <a:latin typeface="Cambria Math" panose="02040503050406030204" pitchFamily="18" charset="0"/>
                      </a:rPr>
                      <m:t>𝑑</m:t>
                    </m:r>
                    <m:r>
                      <a:rPr lang="en-US">
                        <a:latin typeface="Cambria Math" panose="02040503050406030204" pitchFamily="18" charset="0"/>
                      </a:rPr>
                      <m:t>=2</m:t>
                    </m:r>
                  </m:oMath>
                </a14:m>
                <a:r>
                  <a:rPr lang="en-US" sz="2800" dirty="0"/>
                  <a:t> and the trigonometric function in the denominator must be cosine. Thus, the equation is</a:t>
                </a:r>
              </a:p>
              <a:p>
                <a:pPr algn="ctr">
                  <a:defRPr sz="2800"/>
                </a:pPr>
                <a14:m>
                  <m:oMathPara xmlns:m="http://schemas.openxmlformats.org/officeDocument/2006/math">
                    <m:oMathParaPr>
                      <m:jc m:val="centerGroup"/>
                    </m:oMathParaPr>
                    <m:oMath xmlns:m="http://schemas.openxmlformats.org/officeDocument/2006/math">
                      <m:r>
                        <a:rPr lang="en-US">
                          <a:latin typeface="Cambria Math" panose="02040503050406030204" pitchFamily="18" charset="0"/>
                        </a:rPr>
                        <m:t>𝑟</m:t>
                      </m:r>
                      <m:r>
                        <a:rPr lang="en-US">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2</m:t>
                          </m:r>
                        </m:num>
                        <m:den>
                          <m:r>
                            <a:rPr lang="ar-AE">
                              <a:latin typeface="Cambria Math" panose="02040503050406030204" pitchFamily="18" charset="0"/>
                            </a:rPr>
                            <m:t>1</m:t>
                          </m:r>
                          <m:r>
                            <a:rPr lang="ar-AE">
                              <a:latin typeface="Cambria Math" panose="02040503050406030204" pitchFamily="18" charset="0"/>
                            </a:rPr>
                            <m:t>+</m:t>
                          </m:r>
                          <m:func>
                            <m:funcPr>
                              <m:ctrlPr>
                                <a:rPr lang="ar-AE" i="1">
                                  <a:latin typeface="Cambria Math" panose="02040503050406030204" pitchFamily="18" charset="0"/>
                                </a:rPr>
                              </m:ctrlPr>
                            </m:funcPr>
                            <m:fName>
                              <m:r>
                                <m:rPr>
                                  <m:sty m:val="p"/>
                                </m:rPr>
                                <a:rPr lang="en-US">
                                  <a:latin typeface="Cambria Math" panose="02040503050406030204" pitchFamily="18" charset="0"/>
                                </a:rPr>
                                <m:t>cos</m:t>
                              </m:r>
                            </m:fName>
                            <m:e>
                              <m:r>
                                <a:rPr lang="ar-AE">
                                  <a:latin typeface="Cambria Math" panose="02040503050406030204" pitchFamily="18" charset="0"/>
                                </a:rPr>
                                <m:t>𝜃</m:t>
                              </m:r>
                            </m:e>
                          </m:func>
                        </m:den>
                      </m:f>
                      <m:r>
                        <m:rPr>
                          <m:nor/>
                        </m:rPr>
                        <a:rPr lang="ar-AE" b="0" i="0" smtClean="0">
                          <a:latin typeface="Calibri" panose="020F0502020204030204" pitchFamily="34" charset="0"/>
                          <a:cs typeface="Calibri" panose="020F0502020204030204" pitchFamily="34" charset="0"/>
                        </a:rPr>
                        <m:t>.</m:t>
                      </m:r>
                    </m:oMath>
                  </m:oMathPara>
                </a14:m>
                <a:endParaRPr lang="ar-AE" sz="2800" dirty="0">
                  <a:latin typeface="Calibri" panose="020F0502020204030204" pitchFamily="34" charset="0"/>
                  <a:cs typeface="Calibri" panose="020F0502020204030204" pitchFamily="34" charset="0"/>
                </a:endParaRPr>
              </a:p>
              <a:p>
                <a:r>
                  <a:rPr lang="en-US" sz="2800" dirty="0"/>
                  <a:t>The graph of the parabola appears in Figure 3, </a:t>
                </a:r>
                <a:r>
                  <a:rPr lang="en-US" dirty="0"/>
                  <a:t>along wit the focus and directrix.</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2370"/>
                </a:stretch>
              </a:blipFill>
            </p:spPr>
            <p:txBody>
              <a:bodyPr/>
              <a:lstStyle/>
              <a:p>
                <a:r>
                  <a:rPr lang="en-US">
                    <a:noFill/>
                  </a:rPr>
                  <a:t> </a:t>
                </a:r>
              </a:p>
            </p:txBody>
          </p:sp>
        </mc:Fallback>
      </mc:AlternateContent>
    </p:spTree>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588</TotalTime>
  <Words>1360</Words>
  <Application>Microsoft Office PowerPoint</Application>
  <PresentationFormat>On-screen Show (4:3)</PresentationFormat>
  <Paragraphs>88</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Cambria Math</vt:lpstr>
      <vt:lpstr>Courier New</vt:lpstr>
      <vt:lpstr>Office Theme</vt:lpstr>
      <vt:lpstr>Section 11.5</vt:lpstr>
      <vt:lpstr>Focus and Directrix Description of Conics</vt:lpstr>
      <vt:lpstr>Polar Equations of Conic Sections</vt:lpstr>
      <vt:lpstr>Example 1: Identifying the Type and Directrix of a Conic</vt:lpstr>
      <vt:lpstr>Example 1: Identifying the Type and Directrix of a Conic (cont.)</vt:lpstr>
      <vt:lpstr>Example 1: Identifying the Type and Directrix of a Conic (cont.)</vt:lpstr>
      <vt:lpstr>Example 1: Identifying the Type and Directrix of a Conic (cont.)</vt:lpstr>
      <vt:lpstr>Example 2: Constructing a Polar Equation</vt:lpstr>
      <vt:lpstr>Example 2: Constructing a Polar Equation (cont.)</vt:lpstr>
      <vt:lpstr>Example 2: Constructing a Polar Equation (cont.)</vt:lpstr>
      <vt:lpstr>Example 3: Graphing Conic Sections in Polar Form</vt:lpstr>
      <vt:lpstr>Example 3: Graphing Conic Sections in Polar Form (cont.)</vt:lpstr>
      <vt:lpstr>Example 3: Graphing Conic Sections in Polar Form (cont.)</vt:lpstr>
      <vt:lpstr>Example 3: Graphing Conic Sections in Polar Form (cont.)</vt:lpstr>
      <vt:lpstr>Example 3: Graphing Conic Sections in Polar Form (cont.)</vt:lpstr>
      <vt:lpstr>Example 4: Graphing Conic Sections in Polar Form</vt:lpstr>
      <vt:lpstr>Example 4: Graphing Conic Sections in Polar Form (cont.)</vt:lpstr>
      <vt:lpstr>Example 4: Graphing Conic Sections in Polar Form (cont.)</vt:lpstr>
      <vt:lpstr>Example 4: Graphing Conic Sections in Polar Form (cont.)</vt:lpstr>
      <vt:lpstr>Example 5: Graphing Conic Sections Using Rotation in Polar Coordinates</vt:lpstr>
      <vt:lpstr>Example 5: Graphing Conic Sections Using Rotation in Polar Coordinates (cont.)</vt:lpstr>
      <vt:lpstr>Example 5: Graphing Conic Sections Using Rotation in Polar Coordinates (cont.)</vt:lpstr>
      <vt:lpstr>Example 5: Graphing Conic Sections Using Rotation in Polar Coordinates (cont.)</vt:lpstr>
      <vt:lpstr>Example 5: Graphing Conic Sections Using Rotation in Polar Coordinates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Algebra and Trigonometry</dc:title>
  <dc:creator>Hawkes Learning</dc:creator>
  <cp:lastModifiedBy>Marvin Glover</cp:lastModifiedBy>
  <cp:revision>134</cp:revision>
  <dcterms:created xsi:type="dcterms:W3CDTF">2013-04-26T14:43:13Z</dcterms:created>
  <dcterms:modified xsi:type="dcterms:W3CDTF">2022-08-18T18:05:31Z</dcterms:modified>
</cp:coreProperties>
</file>