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84" r:id="rId11"/>
    <p:sldId id="266" r:id="rId12"/>
    <p:sldId id="28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282" r:id="rId29"/>
    <p:sldId id="287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4" d="100"/>
          <a:sy n="114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Basic Matrix Operations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</a:t>
            </a:r>
            <a:r>
              <a:rPr lang="en-US"/>
              <a:t>2</a:t>
            </a:r>
            <a:r>
              <a:t>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Matrix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only variable left to solve for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, which we see is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 So,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r>
                      <a:rPr>
                        <a:latin typeface="Cambria Math" panose="02040503050406030204" pitchFamily="18" charset="0"/>
                      </a:rPr>
                      <m:t>=3+7=10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73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Matrix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Each matrix consists of only two entries, and after performing the matrix addition on the left and comparing corresponding entries, we arrive at the</a:t>
                </a:r>
                <a:r>
                  <a:rPr lang="en-US" sz="2800" dirty="0"/>
                  <a:t> following</a:t>
                </a:r>
                <a:r>
                  <a:rPr sz="2800" dirty="0"/>
                  <a:t> system of equations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dirty="0"/>
              </a:p>
              <a:p>
                <a:r>
                  <a:rPr dirty="0"/>
                  <a:t>​​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Matrix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​</a:t>
                </a:r>
                <a:r>
                  <a:rPr lang="en-US" sz="2800" dirty="0"/>
                  <a:t>We know a number of ways of solving such a system. If we choose to use Cramer's Rule, we first rewrite the system as follows.</a:t>
                </a:r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phant>
                                <m:phantPr>
                                  <m:show m:val="off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phant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ar-AE" dirty="0"/>
              </a:p>
              <a:p>
                <a:r>
                  <a:rPr lang="ar-AE" dirty="0"/>
                  <a:t>​</a:t>
                </a:r>
                <a:r>
                  <a:rPr lang="en-US" sz="2800" dirty="0"/>
                  <a:t>From here we can determine</a:t>
                </a:r>
              </a:p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ar-AE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lang="en-US" sz="2800" dirty="0"/>
                  <a:t>,</a:t>
                </a:r>
                <a:endParaRPr lang="ar-AE" sz="2800" dirty="0"/>
              </a:p>
              <a:p>
                <a:pPr>
                  <a:defRPr sz="2800"/>
                </a:pPr>
                <a:endParaRPr lang="ar-AE" sz="2800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ar-AE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95</m:t>
                    </m:r>
                  </m:oMath>
                </a14:m>
                <a:r>
                  <a:rPr lang="en-US" sz="2800" dirty="0"/>
                  <a:t>, and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38</m:t>
                    </m:r>
                  </m:oMath>
                </a14:m>
                <a:r>
                  <a:rPr lang="en-US" sz="2800" dirty="0"/>
                  <a:t>,</a:t>
                </a:r>
                <a:endParaRPr lang="ar-AE" sz="2800" dirty="0"/>
              </a:p>
              <a:p>
                <a:pPr algn="ctr">
                  <a:defRPr sz="2800"/>
                </a:pPr>
                <a:endParaRPr lang="ar-AE" sz="2800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so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 and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38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037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160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Scalar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is 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/>
                  <a:t> matrix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is a scalar,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𝑐𝐴</m:t>
                    </m:r>
                  </m:oMath>
                </a14:m>
                <a:r>
                  <a:rPr sz="2800"/>
                  <a:t> stands for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/>
                  <a:t> matrix for which each entry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times the corresponding entry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. In other words, the entry in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row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column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𝑐𝐴</m:t>
                    </m:r>
                  </m:oMath>
                </a14:m>
                <a:r>
                  <a:rPr sz="2800"/>
                  <a:t>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Scalar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Given the matrices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, write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as a single matrix.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Scalar Multiplication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Before calculating, note that the operation can be performed since both matrices are of the same order,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2×3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This problem has two steps. First, multiply each entry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by its corresponding scalar. Second, add the resulting matrices together</a:t>
                </a:r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Scalar Multiplication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7501612"/>
                  </p:ext>
                </p:extLst>
              </p:nvPr>
            </p:nvGraphicFramePr>
            <p:xfrm>
              <a:off x="381000" y="1295400"/>
              <a:ext cx="8440103" cy="28181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82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015171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𝐴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8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Multiply each matrix by its scalar.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1493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18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24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8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Add the resulting matrices.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01493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24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26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9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7501612"/>
                  </p:ext>
                </p:extLst>
              </p:nvPr>
            </p:nvGraphicFramePr>
            <p:xfrm>
              <a:off x="381000" y="1295400"/>
              <a:ext cx="8440103" cy="28181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82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0151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433077" b="-177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477" r="-36320" b="-177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Multiply each matrix by its scalar.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1493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477" t="-112838" r="-3632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Add the resulting matrices.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01493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477" t="-212838" r="-363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Matrix Subtraction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/>
                  <a:t> be two matrices of the same order. The difference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/>
                  <a:t> is defined by</a:t>
                </a:r>
              </a:p>
              <a:p>
                <a:pPr algn="ctr">
                  <a:defRPr sz="2800"/>
                </a:pP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Matrix Subtraction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Perform the indicated subtraction: </a:t>
                </a:r>
                <a:endParaRPr lang="en-US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Matrix Subtraction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Since both matrices are of order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1×3</m:t>
                    </m:r>
                  </m:oMath>
                </a14:m>
                <a:r>
                  <a:rPr lang="en-US" sz="2800" dirty="0"/>
                  <a:t>, we know the subtraction is possible. Subtract each entry in the second matrix from the corresponding entry in the first.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AE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=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sz="2400" dirty="0"/>
              </a:p>
              <a:p>
                <a:endParaRPr lang="ar-AE"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Matrix 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Two matrices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can be added to form the new matrix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only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are of the same order. The addition is performed by adding corresponding entries of the two matrices together; that is, the element in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row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column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given by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Two matrices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can be multiplied together, resulting in a new matrix denoted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, only if the number of columns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(the matrix on the left) is the same as the number of rows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(the matrix on the right). Thus,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is of order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the product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 is only defined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of order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. The order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 will be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If we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sz="2800" dirty="0"/>
                  <a:t> denote the entry in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row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column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sz="2800" dirty="0"/>
                  <a:t> is obtained from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row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column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by the formula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⁣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⁣2</m:t>
                        </m:r>
                      </m:sub>
                    </m:sSub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In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sz="2800" dirty="0"/>
                  <a:t> equals the product of the first element of row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of matrix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the first element of column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dirty="0"/>
                  <a:t> of matrix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plus the product of the second element of row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and the second element of column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dirty="0"/>
                  <a:t>, and so on.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9" t="-2096" r="-1181" b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Unlike numerical multiplication, matrix multiplication is not commutative. That is, given two matrices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 </a:t>
                </a:r>
                <a:r>
                  <a:rPr sz="2800" i="1" dirty="0"/>
                  <a:t>in general </a:t>
                </a:r>
                <a:r>
                  <a:rPr sz="2800" dirty="0"/>
                  <a:t>is not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sz="2800" dirty="0"/>
                  <a:t>. As an illustration of this fact, suppose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is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 matrix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 matrix.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 is defined (and is of order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), but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sz="2800" dirty="0"/>
                  <a:t> doesn't even exist. Even when both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sz="2800" dirty="0"/>
                  <a:t> are defined, they are generally not equal.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the matrices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sz="2800"/>
                  <a:t>, 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Matrix Multiplication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Since both matrices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/>
                  <a:t>, they can be multiplied, and the result will also be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/>
                  <a:t> matrix. For this example, we will follow the procedure one entry at a time.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Matrix Multiplication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077751879"/>
                  </p:ext>
                </p:extLst>
              </p:nvPr>
            </p:nvGraphicFramePr>
            <p:xfrm>
              <a:off x="457200" y="1105523"/>
              <a:ext cx="8382000" cy="46719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09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02807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1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100">
                                  <a:latin typeface="Cambria Math"/>
                                </a:rPr>
                                <m:t>𝐴𝐵</m:t>
                              </m:r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d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sSub>
                                          <m:sSub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⁣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sSub>
                                          <m:sSub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⁣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sSub>
                                          <m:sSub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⁣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Sum the product of entries in the first row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sz="1600" b="0" dirty="0"/>
                            <a:t> and first column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sz="16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1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100">
                                      <a:latin typeface="Cambria Math"/>
                                    </a:rPr>
                                    <m:t>𝐴𝐵</m:t>
                                  </m:r>
                                </m:e>
                              </m:phant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14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sSub>
                                          <m:sSub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⁣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sSub>
                                          <m:sSub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⁣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Then the first row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sz="1600" b="0" dirty="0"/>
                            <a:t> and second column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sz="16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1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100">
                                      <a:latin typeface="Cambria Math"/>
                                    </a:rPr>
                                    <m:t>𝐴𝐵</m:t>
                                  </m:r>
                                </m:e>
                              </m:phant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14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5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d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sSub>
                                          <m:sSub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⁣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Then the second row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sz="1600" b="0" dirty="0"/>
                            <a:t> and first column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sz="16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86103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1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100">
                                      <a:latin typeface="Cambria Math"/>
                                    </a:rPr>
                                    <m:t>𝐴𝐵</m:t>
                                  </m:r>
                                </m:e>
                              </m:phant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14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32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5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Finally, the second row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sz="1600" b="0" dirty="0"/>
                            <a:t> and second column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sz="16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040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1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100">
                                      <a:latin typeface="Cambria Math"/>
                                    </a:rPr>
                                    <m:t>𝐴𝐵</m:t>
                                  </m:r>
                                </m:e>
                              </m:phant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14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32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077751879"/>
                  </p:ext>
                </p:extLst>
              </p:nvPr>
            </p:nvGraphicFramePr>
            <p:xfrm>
              <a:off x="457200" y="1105523"/>
              <a:ext cx="8382000" cy="46719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09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0280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75" r="-37500" b="-3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6667" t="-1775" b="-3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173" r="-37500" b="-269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6667" t="-106173" b="-269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89773" r="-37500" b="-14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6667" t="-189773" b="-147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861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51724" r="-37500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6667" t="-351724" b="-79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04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69565" r="-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the matrices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sz="2800" dirty="0"/>
                  <a:t>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sz="2800" dirty="0"/>
                  <a:t>, find the following products.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Matrix Multiplication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is of order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3×2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is of order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2×3</m:t>
                    </m:r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800" dirty="0"/>
                  <a:t> is defined and is of order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3×3</m:t>
                    </m:r>
                  </m:oMath>
                </a14:m>
                <a:r>
                  <a:rPr lang="en-US" sz="2800" dirty="0"/>
                  <a:t>. Each entry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800" dirty="0"/>
                  <a:t> is formed from a row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a column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endParaRPr lang="ar-AE"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fr-FR" dirty="0"/>
              <a:t>Example 6: Matrix Multiplication (</a:t>
            </a:r>
            <a:r>
              <a:rPr lang="fr-FR" dirty="0" err="1"/>
              <a:t>cont</a:t>
            </a:r>
            <a:r>
              <a:rPr lang="fr-FR" dirty="0"/>
              <a:t>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59833520"/>
                  </p:ext>
                </p:extLst>
              </p:nvPr>
            </p:nvGraphicFramePr>
            <p:xfrm>
              <a:off x="551497" y="1219200"/>
              <a:ext cx="8440103" cy="3818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6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5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2192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2400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7536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24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59833520"/>
                  </p:ext>
                </p:extLst>
              </p:nvPr>
            </p:nvGraphicFramePr>
            <p:xfrm>
              <a:off x="551497" y="1219200"/>
              <a:ext cx="8440103" cy="3818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6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5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219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1008000" b="-213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4" r="-2857" b="-213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2400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4" t="-80000" r="-2857" b="-7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7536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4" t="-254237" r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58964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Matrix Multiplication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From the orders of the two matrices, we know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en-US" sz="2800" dirty="0"/>
                  <a:t> exists and will be 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US" sz="2800" dirty="0"/>
                  <a:t> matrix. Note that each entry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en-US" sz="2800" dirty="0"/>
                  <a:t> is a sum of three products.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fr-FR" dirty="0"/>
              <a:t>Example 6: Matrix Multiplication (</a:t>
            </a:r>
            <a:r>
              <a:rPr lang="fr-FR" dirty="0" err="1"/>
              <a:t>cont</a:t>
            </a:r>
            <a:r>
              <a:rPr lang="fr-FR" dirty="0"/>
              <a:t>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109848075"/>
                  </p:ext>
                </p:extLst>
              </p:nvPr>
            </p:nvGraphicFramePr>
            <p:xfrm>
              <a:off x="551497" y="1219200"/>
              <a:ext cx="8440103" cy="3589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6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5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2192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𝐵𝐴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9540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7536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109848075"/>
                  </p:ext>
                </p:extLst>
              </p:nvPr>
            </p:nvGraphicFramePr>
            <p:xfrm>
              <a:off x="551497" y="1219200"/>
              <a:ext cx="8440103" cy="3589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6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5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219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1008000" b="-194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4" r="-2857" b="-194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9540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4" t="-93897" r="-2857" b="-82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7536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4" t="-234659" r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0077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It is very important to note the restriction on the order of the two matrices in the definition; a matrix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dirty="0"/>
                  <a:t> rows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columns can only be added to another matrix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dirty="0"/>
                  <a:t> rows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columns. In all aspects of matrix algebra, the orders of the matrices involved must be considered.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Matrix 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Two matrices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/>
                  <a:t> are </a:t>
                </a:r>
                <a:r>
                  <a:rPr sz="2800" b="1"/>
                  <a:t>equal</a:t>
                </a:r>
                <a:r>
                  <a:rPr sz="2800"/>
                  <a:t>, denoted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/>
                  <a:t>, if they are of the same order and all corresponding entries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/>
                  <a:t> are equal.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Matrix 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Perform the indicated addition, if possible.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Matrix Addition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Both matrices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3×2</m:t>
                    </m:r>
                  </m:oMath>
                </a14:m>
                <a:r>
                  <a:rPr sz="2800" dirty="0"/>
                  <a:t>, so the sum is defined</a:t>
                </a:r>
                <a:r>
                  <a:rPr lang="en-US" sz="2800" dirty="0"/>
                  <a:t>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9217B41-5834-4CD1-964F-8F33867777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82187004"/>
                  </p:ext>
                </p:extLst>
              </p:nvPr>
            </p:nvGraphicFramePr>
            <p:xfrm>
              <a:off x="914400" y="2316480"/>
              <a:ext cx="7848600" cy="1569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56972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−5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−9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17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−10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19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−5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Each entry in the first matrix is added to its corresponding entry in </a:t>
                          </a:r>
                          <a:b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second matrix.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9217B41-5834-4CD1-964F-8F33867777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82187004"/>
                  </p:ext>
                </p:extLst>
              </p:nvPr>
            </p:nvGraphicFramePr>
            <p:xfrm>
              <a:off x="914400" y="2316480"/>
              <a:ext cx="7848600" cy="1569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569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938" r="-43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Each entry in the first matrix is added to its corresponding entry in </a:t>
                          </a:r>
                          <a:b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second matrix.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Matrix Addition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The first matrix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4×2</m:t>
                    </m:r>
                  </m:oMath>
                </a14:m>
                <a:r>
                  <a:rPr sz="2800"/>
                  <a:t> and the second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2×4</m:t>
                    </m:r>
                  </m:oMath>
                </a14:m>
                <a:r>
                  <a:rPr sz="2800"/>
                  <a:t>, so the addition cannot be performed.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Matrix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Determine the values of the variables that will make each of the following statements true.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Matrix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​Solving for the four variables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dirty="0"/>
                  <a:t> is just a matter of comparing the entries one-by-one.</a:t>
                </a:r>
              </a:p>
              <a:p>
                <a:pPr algn="ctr">
                  <a:defRPr sz="20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sz="2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dirty="0"/>
                  <a:t>  </a:t>
                </a:r>
                <a:endParaRPr lang="en-US" dirty="0"/>
              </a:p>
              <a:p>
                <a:pPr>
                  <a:defRPr sz="2000"/>
                </a:pPr>
                <a:endParaRPr lang="en-US" dirty="0"/>
              </a:p>
              <a:p>
                <a:pPr marL="457200" lvl="1" indent="0">
                  <a:buNone/>
                  <a:defRPr sz="2000"/>
                </a:pPr>
                <a:r>
                  <a:rPr lang="en-US" sz="2600" dirty="0"/>
                  <a:t>Comparing the top rows tells us that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𝑎</m:t>
                    </m:r>
                    <m:r>
                      <a:rPr lang="en-US" sz="2600">
                        <a:latin typeface="Cambria Math"/>
                      </a:rPr>
                      <m:t>=</m:t>
                    </m:r>
                    <m:r>
                      <a:rPr lang="en-US" sz="2600">
                        <a:latin typeface="Cambria Math"/>
                      </a:rPr>
                      <m:t>3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𝑏</m:t>
                    </m:r>
                    <m:r>
                      <a:rPr lang="en-US" sz="2600">
                        <a:latin typeface="Cambria Math"/>
                      </a:rPr>
                      <m:t>=</m:t>
                    </m:r>
                    <m:r>
                      <a:rPr lang="en-US" sz="2600">
                        <a:latin typeface="Cambria Math"/>
                      </a:rPr>
                      <m:t>7</m:t>
                    </m:r>
                  </m:oMath>
                </a14:m>
                <a:r>
                  <a:rPr lang="en-US" sz="2600" dirty="0"/>
                  <a:t>, and </a:t>
                </a:r>
                <a:br>
                  <a:rPr lang="en-US" sz="2600" dirty="0"/>
                </a:b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𝑐</m:t>
                    </m:r>
                    <m:r>
                      <a:rPr lang="en-US" sz="2600">
                        <a:latin typeface="Cambria Math"/>
                      </a:rPr>
                      <m:t>=−</m:t>
                    </m:r>
                    <m:r>
                      <a:rPr lang="en-US" sz="2600">
                        <a:latin typeface="Cambria Math"/>
                      </a:rPr>
                      <m:t>3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defRPr sz="2000"/>
                </a:pPr>
                <a:endParaRPr lang="en-US" dirty="0"/>
              </a:p>
              <a:p>
                <a:pPr marL="457200" lvl="1" indent="0">
                  <a:buNone/>
                  <a:defRPr sz="2000"/>
                </a:pPr>
                <a:r>
                  <a:rPr sz="2600" dirty="0"/>
                  <a:t>In the bottom rows, note the </a:t>
                </a:r>
                <a14:m>
                  <m:oMath xmlns:m="http://schemas.openxmlformats.org/officeDocument/2006/math">
                    <m:r>
                      <a:rPr sz="2600">
                        <a:latin typeface="Cambria Math" panose="02040503050406030204" pitchFamily="18" charset="0"/>
                      </a:rPr>
                      <m:t>−</m:t>
                    </m:r>
                    <m:r>
                      <a:rPr sz="26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600" dirty="0"/>
                  <a:t> in the left corner of each matrix and the </a:t>
                </a:r>
                <a:r>
                  <a:rPr sz="2600" dirty="0">
                    <a:latin typeface="Cambria Math"/>
                  </a:rPr>
                  <a:t>5</a:t>
                </a:r>
                <a:r>
                  <a:rPr sz="2600" dirty="0"/>
                  <a:t> in each right corner. If these constants were not equal we would have a contradiction, and there would be no way to make the matrix equation true.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454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1459</Words>
  <Application>Microsoft Office PowerPoint</Application>
  <PresentationFormat>On-screen Show (4:3)</PresentationFormat>
  <Paragraphs>123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Office Theme</vt:lpstr>
      <vt:lpstr>Section 12.4</vt:lpstr>
      <vt:lpstr>Matrix Addition</vt:lpstr>
      <vt:lpstr>CAUTION!</vt:lpstr>
      <vt:lpstr>Matrix Equality</vt:lpstr>
      <vt:lpstr>Example 1: Matrix Addition</vt:lpstr>
      <vt:lpstr>Example 1: Matrix Addition (cont.)</vt:lpstr>
      <vt:lpstr>Example 1: Matrix Addition (cont.)</vt:lpstr>
      <vt:lpstr>Example 2: Matrix Equations</vt:lpstr>
      <vt:lpstr>Example 2: Matrix Equations (cont.)</vt:lpstr>
      <vt:lpstr>Example 2: Matrix Equations (cont.)</vt:lpstr>
      <vt:lpstr>Example 2: Matrix Equations (cont.)</vt:lpstr>
      <vt:lpstr>Example 2: Matrix Equations (cont.)</vt:lpstr>
      <vt:lpstr>Scalar Multiplication</vt:lpstr>
      <vt:lpstr>Example 3: Scalar Multiplication</vt:lpstr>
      <vt:lpstr>Example 3: Scalar Multiplication (cont.)</vt:lpstr>
      <vt:lpstr>Example 3: Scalar Multiplication (cont.)</vt:lpstr>
      <vt:lpstr>Matrix Subtraction</vt:lpstr>
      <vt:lpstr>Example 4: Matrix Subtraction</vt:lpstr>
      <vt:lpstr>Example 4: Matrix Subtraction (cont.)</vt:lpstr>
      <vt:lpstr>Matrix Multiplication</vt:lpstr>
      <vt:lpstr>CAUTION!</vt:lpstr>
      <vt:lpstr>Example 5: Matrix Multiplication</vt:lpstr>
      <vt:lpstr>Example 5: Matrix Multiplication (cont.)</vt:lpstr>
      <vt:lpstr>Example 5: Matrix Multiplication (cont.)</vt:lpstr>
      <vt:lpstr>Example 6: Matrix Multiplication</vt:lpstr>
      <vt:lpstr>Example 6: Matrix Multiplication (cont.)</vt:lpstr>
      <vt:lpstr>Example 6: Matrix Multiplication (cont.)</vt:lpstr>
      <vt:lpstr>Example 6: Matrix Multiplication (cont.)</vt:lpstr>
      <vt:lpstr>Example 6: Matrix Multiplication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Marvin Glover</cp:lastModifiedBy>
  <cp:revision>132</cp:revision>
  <dcterms:created xsi:type="dcterms:W3CDTF">2013-04-26T14:43:13Z</dcterms:created>
  <dcterms:modified xsi:type="dcterms:W3CDTF">2022-08-18T18:10:07Z</dcterms:modified>
</cp:coreProperties>
</file>