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handoutMasterIdLst>
    <p:handoutMasterId r:id="rId25"/>
  </p:handoutMasterIdLst>
  <p:sldIdLst>
    <p:sldId id="256" r:id="rId2"/>
    <p:sldId id="257" r:id="rId3"/>
    <p:sldId id="271" r:id="rId4"/>
    <p:sldId id="258" r:id="rId5"/>
    <p:sldId id="259" r:id="rId6"/>
    <p:sldId id="272" r:id="rId7"/>
    <p:sldId id="260" r:id="rId8"/>
    <p:sldId id="261" r:id="rId9"/>
    <p:sldId id="262" r:id="rId10"/>
    <p:sldId id="263" r:id="rId11"/>
    <p:sldId id="264" r:id="rId12"/>
    <p:sldId id="273" r:id="rId13"/>
    <p:sldId id="274" r:id="rId14"/>
    <p:sldId id="265" r:id="rId15"/>
    <p:sldId id="266" r:id="rId16"/>
    <p:sldId id="275" r:id="rId17"/>
    <p:sldId id="269" r:id="rId18"/>
    <p:sldId id="270" r:id="rId19"/>
    <p:sldId id="267" r:id="rId20"/>
    <p:sldId id="268" r:id="rId21"/>
    <p:sldId id="276" r:id="rId22"/>
    <p:sldId id="277" r:id="rId23"/>
  </p:sldIdLst>
  <p:sldSz cx="9144000" cy="6858000" type="screen4x3"/>
  <p:notesSz cx="6858000" cy="9144000"/>
  <p:embeddedFontLst>
    <p:embeddedFont>
      <p:font typeface="Calibri" panose="020F0502020204030204" pitchFamily="34" charset="0"/>
      <p:regular r:id="rId26"/>
      <p:bold r:id="rId27"/>
      <p:italic r:id="rId28"/>
      <p:boldItalic r:id="rId29"/>
    </p:embeddedFont>
    <p:embeddedFont>
      <p:font typeface="Cambria Math" panose="02040503050406030204" pitchFamily="18"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14" d="100"/>
          <a:sy n="114" d="100"/>
        </p:scale>
        <p:origin x="1686" y="10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8/18/2022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8/18/2022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Partial Fraction Decomposition</a:t>
            </a:r>
          </a:p>
        </p:txBody>
      </p:sp>
      <p:sp>
        <p:nvSpPr>
          <p:cNvPr id="3" name="Title 2"/>
          <p:cNvSpPr>
            <a:spLocks noGrp="1"/>
          </p:cNvSpPr>
          <p:nvPr>
            <p:ph type="title"/>
          </p:nvPr>
        </p:nvSpPr>
        <p:spPr/>
        <p:txBody>
          <a:bodyPr/>
          <a:lstStyle/>
          <a:p>
            <a:r>
              <a:t>Section 1</a:t>
            </a:r>
            <a:r>
              <a:rPr lang="en-US"/>
              <a:t>2</a:t>
            </a:r>
            <a:r>
              <a:t>.6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Finding the Partial Fraction Decomposition of a Function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Find the partial fraction decomposition of the rational function.</a:t>
                </a:r>
              </a:p>
              <a:p>
                <a:pPr algn="ctr">
                  <a:defRPr sz="2800"/>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14</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den>
                      </m:f>
                    </m:oMath>
                  </m:oMathPara>
                </a14:m>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Finding the Partial Fraction Decomposition of a Function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85000" lnSpcReduction="20000"/>
              </a:bodyPr>
              <a:lstStyle/>
              <a:p>
                <a:r>
                  <a:rPr sz="2800" b="1" dirty="0"/>
                  <a:t>Solution</a:t>
                </a:r>
              </a:p>
              <a:p>
                <a:pPr>
                  <a:defRPr sz="2800"/>
                </a:pPr>
                <a:r>
                  <a:rPr sz="2800" dirty="0"/>
                  <a:t>Since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−3=</m:t>
                    </m:r>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+3</m:t>
                        </m:r>
                      </m:e>
                    </m:d>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−1</m:t>
                        </m:r>
                      </m:e>
                    </m:d>
                  </m:oMath>
                </a14:m>
                <a:r>
                  <a:rPr sz="2800" dirty="0"/>
                  <a:t>, we know the following.</a:t>
                </a:r>
              </a:p>
              <a:p>
                <a:pPr algn="ctr">
                  <a:defRPr sz="2800"/>
                </a:pPr>
                <a14:m>
                  <m:oMathPara xmlns:m="http://schemas.openxmlformats.org/officeDocument/2006/math">
                    <m:oMathParaPr>
                      <m:jc m:val="centerGroup"/>
                    </m:oMathParaPr>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+14</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−3</m:t>
                          </m:r>
                        </m:den>
                      </m:f>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1</m:t>
                              </m:r>
                            </m:sub>
                          </m:sSub>
                        </m:num>
                        <m:den>
                          <m:r>
                            <a:rPr>
                              <a:latin typeface="Cambria Math" panose="02040503050406030204" pitchFamily="18" charset="0"/>
                            </a:rPr>
                            <m:t>𝑥</m:t>
                          </m:r>
                          <m:r>
                            <a:rPr>
                              <a:latin typeface="Cambria Math" panose="02040503050406030204" pitchFamily="18" charset="0"/>
                            </a:rPr>
                            <m:t>+3</m:t>
                          </m:r>
                        </m:den>
                      </m:f>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2</m:t>
                              </m:r>
                            </m:sub>
                          </m:sSub>
                        </m:num>
                        <m:den>
                          <m:r>
                            <a:rPr>
                              <a:latin typeface="Cambria Math" panose="02040503050406030204" pitchFamily="18" charset="0"/>
                            </a:rPr>
                            <m:t>𝑥</m:t>
                          </m:r>
                          <m:r>
                            <a:rPr>
                              <a:latin typeface="Cambria Math" panose="02040503050406030204" pitchFamily="18" charset="0"/>
                            </a:rPr>
                            <m:t>−1</m:t>
                          </m:r>
                        </m:den>
                      </m:f>
                    </m:oMath>
                  </m:oMathPara>
                </a14:m>
                <a:endParaRPr sz="2800" dirty="0"/>
              </a:p>
              <a:p>
                <a:pPr>
                  <a:defRPr sz="2800"/>
                </a:pPr>
                <a:r>
                  <a:rPr sz="2800" dirty="0"/>
                  <a:t>There are many ways we can go about solving for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1</m:t>
                        </m:r>
                      </m:sub>
                    </m:sSub>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2</m:t>
                        </m:r>
                      </m:sub>
                    </m:sSub>
                  </m:oMath>
                </a14:m>
                <a:r>
                  <a:rPr sz="2800" dirty="0"/>
                  <a:t>, but most begin with the step of eliminating the fractions. Multiplying through by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+3</m:t>
                        </m:r>
                      </m:e>
                    </m:d>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−1</m:t>
                        </m:r>
                      </m:e>
                    </m:d>
                  </m:oMath>
                </a14:m>
                <a:r>
                  <a:rPr sz="2800" dirty="0"/>
                  <a:t> leads immediately, upon canceling common factors, to the following equation.</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+14=</m:t>
                      </m:r>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1</m:t>
                          </m:r>
                        </m:sub>
                      </m:sSub>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−1</m:t>
                          </m:r>
                        </m:e>
                      </m:d>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2</m:t>
                          </m:r>
                        </m:sub>
                      </m:sSub>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+3</m:t>
                          </m:r>
                        </m:e>
                      </m:d>
                    </m:oMath>
                  </m:oMathPara>
                </a14:m>
                <a:endParaRPr sz="2800" dirty="0"/>
              </a:p>
              <a:p>
                <a:pPr>
                  <a:defRPr sz="2800"/>
                </a:pPr>
                <a:r>
                  <a:rPr sz="2800" dirty="0"/>
                  <a:t>This particular partial fraction decomposition can be accomplished simply</a:t>
                </a:r>
                <a:r>
                  <a:rPr lang="en-US" dirty="0"/>
                  <a:t>—</a:t>
                </a:r>
                <a:r>
                  <a:rPr sz="2800" dirty="0"/>
                  <a:t>no advanced methods of solving systems of equations will be necessary. The key observation is that the equation above is true for </a:t>
                </a:r>
                <a:r>
                  <a:rPr sz="2800" i="1" dirty="0"/>
                  <a:t>all</a:t>
                </a:r>
                <a:r>
                  <a:rPr sz="2800" dirty="0"/>
                  <a:t> values of </a:t>
                </a:r>
                <a14:m>
                  <m:oMath xmlns:m="http://schemas.openxmlformats.org/officeDocument/2006/math">
                    <m:r>
                      <a:rPr>
                        <a:latin typeface="Cambria Math" panose="02040503050406030204" pitchFamily="18" charset="0"/>
                      </a:rPr>
                      <m:t>𝑥</m:t>
                    </m:r>
                  </m:oMath>
                </a14:m>
                <a:r>
                  <a:rPr sz="2800" dirty="0"/>
                  <a:t>; thus, we can substitute well-chosen values for </a:t>
                </a:r>
                <a14:m>
                  <m:oMath xmlns:m="http://schemas.openxmlformats.org/officeDocument/2006/math">
                    <m:r>
                      <a:rPr>
                        <a:latin typeface="Cambria Math" panose="02040503050406030204" pitchFamily="18" charset="0"/>
                      </a:rPr>
                      <m:t>𝑥</m:t>
                    </m:r>
                  </m:oMath>
                </a14:m>
                <a:r>
                  <a:rPr sz="2800" dirty="0"/>
                  <a:t> into the equation and quickly solve for the two coefficients.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2331" r="-1630" b="-1227"/>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Finding the Partial Fraction Decomposition of a Function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dirty="0"/>
                  <a:t>The values of </a:t>
                </a:r>
                <a14:m>
                  <m:oMath xmlns:m="http://schemas.openxmlformats.org/officeDocument/2006/math">
                    <m:r>
                      <a:rPr>
                        <a:latin typeface="Cambria Math" panose="02040503050406030204" pitchFamily="18" charset="0"/>
                      </a:rPr>
                      <m:t>𝑥</m:t>
                    </m:r>
                  </m:oMath>
                </a14:m>
                <a:r>
                  <a:rPr sz="2800" dirty="0"/>
                  <a:t> that are useful are those that make either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oMath>
                </a14:m>
                <a:r>
                  <a:rPr sz="2800" dirty="0"/>
                  <a:t> or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3</m:t>
                    </m:r>
                  </m:oMath>
                </a14:m>
                <a:r>
                  <a:rPr sz="2800" dirty="0"/>
                  <a:t> zero.</a:t>
                </a:r>
              </a:p>
              <a:p>
                <a:pPr>
                  <a:defRPr sz="2800"/>
                </a:pPr>
                <a:r>
                  <a:rPr sz="2800" dirty="0"/>
                  <a:t>Let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oMath>
                </a14:m>
                <a:r>
                  <a:rPr sz="2800" dirty="0"/>
                  <a:t> and solve for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2</m:t>
                        </m:r>
                      </m:sub>
                    </m:sSub>
                  </m:oMath>
                </a14:m>
                <a:r>
                  <a:rPr sz="2800" dirty="0"/>
                  <a:t>.</a:t>
                </a:r>
                <a:endParaRPr dirty="0"/>
              </a:p>
              <a:p>
                <a:pPr algn="l">
                  <a:defRPr sz="2800"/>
                </a:pPr>
                <a:endParaRPr lang="en-US" sz="2800" dirty="0"/>
              </a:p>
              <a:p>
                <a:pPr algn="l">
                  <a:defRPr sz="2800"/>
                </a:pPr>
                <a:endParaRPr lang="en-US"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303463841"/>
                  </p:ext>
                </p:extLst>
              </p:nvPr>
            </p:nvGraphicFramePr>
            <p:xfrm>
              <a:off x="1640174" y="2743200"/>
              <a:ext cx="5863653" cy="1828800"/>
            </p:xfrm>
            <a:graphic>
              <a:graphicData uri="http://schemas.openxmlformats.org/drawingml/2006/table">
                <a:tbl>
                  <a:tblPr firstRow="1" bandRow="1">
                    <a:tableStyleId>{2D5ABB26-0587-4C30-8999-92F81FD0307C}</a:tableStyleId>
                  </a:tblPr>
                  <a:tblGrid>
                    <a:gridCol w="1924875">
                      <a:extLst>
                        <a:ext uri="{9D8B030D-6E8A-4147-A177-3AD203B41FA5}">
                          <a16:colId xmlns:a16="http://schemas.microsoft.com/office/drawing/2014/main" val="20000"/>
                        </a:ext>
                      </a:extLst>
                    </a:gridCol>
                    <a:gridCol w="3938778">
                      <a:extLst>
                        <a:ext uri="{9D8B030D-6E8A-4147-A177-3AD203B41FA5}">
                          <a16:colId xmlns:a16="http://schemas.microsoft.com/office/drawing/2014/main" val="20001"/>
                        </a:ext>
                      </a:extLst>
                    </a:gridCol>
                  </a:tblGrid>
                  <a:tr h="609600">
                    <a:tc>
                      <a:txBody>
                        <a:bodyPr/>
                        <a:lstStyle/>
                        <a:p>
                          <a:pPr algn="r">
                            <a:defRPr sz="1600"/>
                          </a:pPr>
                          <a:r>
                            <a:rPr sz="2800" dirty="0"/>
                            <a:t>​</a:t>
                          </a:r>
                          <a14:m>
                            <m:oMath xmlns:m="http://schemas.openxmlformats.org/officeDocument/2006/math">
                              <m:r>
                                <a:rPr sz="2800">
                                  <a:latin typeface="Cambria Math"/>
                                </a:rPr>
                                <m:t>−</m:t>
                              </m:r>
                              <m:r>
                                <a:rPr sz="2800">
                                  <a:latin typeface="Cambria Math"/>
                                </a:rPr>
                                <m:t>2</m:t>
                              </m:r>
                              <m:d>
                                <m:dPr>
                                  <m:ctrlPr>
                                    <a:rPr sz="2800" i="1">
                                      <a:latin typeface="Cambria Math" panose="02040503050406030204" pitchFamily="18" charset="0"/>
                                    </a:rPr>
                                  </m:ctrlPr>
                                </m:dPr>
                                <m:e>
                                  <m:r>
                                    <a:rPr sz="2800">
                                      <a:latin typeface="Cambria Math"/>
                                    </a:rPr>
                                    <m:t>1</m:t>
                                  </m:r>
                                </m:e>
                              </m:d>
                              <m:r>
                                <a:rPr sz="2800">
                                  <a:latin typeface="Cambria Math"/>
                                </a:rPr>
                                <m:t>+</m:t>
                              </m:r>
                              <m:r>
                                <a:rPr sz="2800">
                                  <a:latin typeface="Cambria Math"/>
                                </a:rPr>
                                <m:t>14</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sSub>
                                <m:sSubPr>
                                  <m:ctrlPr>
                                    <a:rPr sz="2800" i="1">
                                      <a:latin typeface="Cambria Math" panose="02040503050406030204" pitchFamily="18" charset="0"/>
                                    </a:rPr>
                                  </m:ctrlPr>
                                </m:sSubPr>
                                <m:e>
                                  <m:r>
                                    <a:rPr sz="2800">
                                      <a:latin typeface="Cambria Math"/>
                                    </a:rPr>
                                    <m:t>𝐴</m:t>
                                  </m:r>
                                </m:e>
                                <m:sub>
                                  <m:r>
                                    <a:rPr sz="2800">
                                      <a:latin typeface="Cambria Math"/>
                                    </a:rPr>
                                    <m:t>1</m:t>
                                  </m:r>
                                </m:sub>
                              </m:sSub>
                              <m:d>
                                <m:dPr>
                                  <m:ctrlPr>
                                    <a:rPr sz="2800" i="1">
                                      <a:latin typeface="Cambria Math" panose="02040503050406030204" pitchFamily="18" charset="0"/>
                                    </a:rPr>
                                  </m:ctrlPr>
                                </m:dPr>
                                <m:e>
                                  <m:r>
                                    <a:rPr sz="2800">
                                      <a:latin typeface="Cambria Math"/>
                                    </a:rPr>
                                    <m:t>1</m:t>
                                  </m:r>
                                  <m:r>
                                    <a:rPr sz="2800">
                                      <a:latin typeface="Cambria Math"/>
                                    </a:rPr>
                                    <m:t>−</m:t>
                                  </m:r>
                                  <m:r>
                                    <a:rPr sz="2800">
                                      <a:latin typeface="Cambria Math"/>
                                    </a:rPr>
                                    <m:t>1</m:t>
                                  </m:r>
                                </m:e>
                              </m:d>
                              <m:r>
                                <a:rPr sz="2800">
                                  <a:latin typeface="Cambria Math"/>
                                </a:rPr>
                                <m:t>+</m:t>
                              </m:r>
                              <m:sSub>
                                <m:sSubPr>
                                  <m:ctrlPr>
                                    <a:rPr sz="2800" i="1">
                                      <a:latin typeface="Cambria Math" panose="02040503050406030204" pitchFamily="18" charset="0"/>
                                    </a:rPr>
                                  </m:ctrlPr>
                                </m:sSubPr>
                                <m:e>
                                  <m:r>
                                    <a:rPr sz="2800">
                                      <a:latin typeface="Cambria Math"/>
                                    </a:rPr>
                                    <m:t>𝐴</m:t>
                                  </m:r>
                                </m:e>
                                <m:sub>
                                  <m:r>
                                    <a:rPr sz="2800">
                                      <a:latin typeface="Cambria Math"/>
                                    </a:rPr>
                                    <m:t>2</m:t>
                                  </m:r>
                                </m:sub>
                              </m:sSub>
                              <m:d>
                                <m:dPr>
                                  <m:ctrlPr>
                                    <a:rPr sz="2800" i="1">
                                      <a:latin typeface="Cambria Math" panose="02040503050406030204" pitchFamily="18" charset="0"/>
                                    </a:rPr>
                                  </m:ctrlPr>
                                </m:dPr>
                                <m:e>
                                  <m:r>
                                    <a:rPr sz="2800">
                                      <a:latin typeface="Cambria Math"/>
                                    </a:rPr>
                                    <m:t>1</m:t>
                                  </m:r>
                                  <m:r>
                                    <a:rPr sz="2800">
                                      <a:latin typeface="Cambria Math"/>
                                    </a:rPr>
                                    <m:t>+</m:t>
                                  </m:r>
                                  <m:r>
                                    <a:rPr sz="2800">
                                      <a:latin typeface="Cambria Math"/>
                                    </a:rPr>
                                    <m:t>3</m:t>
                                  </m:r>
                                </m:e>
                              </m:d>
                            </m:oMath>
                          </a14:m>
                          <a:endParaRPr sz="2800" dirty="0"/>
                        </a:p>
                      </a:txBody>
                      <a:tcPr marL="36576" marR="36576" marT="36576" marB="36576" anchor="ctr"/>
                    </a:tc>
                    <a:extLst>
                      <a:ext uri="{0D108BD9-81ED-4DB2-BD59-A6C34878D82A}">
                        <a16:rowId xmlns:a16="http://schemas.microsoft.com/office/drawing/2014/main" val="10000"/>
                      </a:ext>
                    </a:extLst>
                  </a:tr>
                  <a:tr h="609600">
                    <a:tc>
                      <a:txBody>
                        <a:bodyPr/>
                        <a:lstStyle/>
                        <a:p>
                          <a:pPr algn="r">
                            <a:defRPr sz="1600"/>
                          </a:pPr>
                          <a:r>
                            <a:rPr sz="2800" dirty="0"/>
                            <a:t>​</a:t>
                          </a:r>
                          <a14:m>
                            <m:oMath xmlns:m="http://schemas.openxmlformats.org/officeDocument/2006/math">
                              <m:r>
                                <a:rPr sz="2800">
                                  <a:latin typeface="Cambria Math"/>
                                </a:rPr>
                                <m:t>12</m:t>
                              </m:r>
                            </m:oMath>
                          </a14:m>
                          <a:endParaRPr sz="2800" dirty="0"/>
                        </a:p>
                      </a:txBody>
                      <a:tcPr marL="36576" marR="36576" marT="36576" marB="36576" anchor="ctr"/>
                    </a:tc>
                    <a:tc>
                      <a:txBody>
                        <a:bodyPr/>
                        <a:lstStyle/>
                        <a:p>
                          <a:pPr algn="l">
                            <a:defRPr sz="1600"/>
                          </a:pPr>
                          <a:r>
                            <a:rPr sz="2800"/>
                            <a:t>​</a:t>
                          </a:r>
                          <a14:m>
                            <m:oMath xmlns:m="http://schemas.openxmlformats.org/officeDocument/2006/math">
                              <m:r>
                                <a:rPr sz="2800">
                                  <a:latin typeface="Cambria Math"/>
                                </a:rPr>
                                <m:t>=</m:t>
                              </m:r>
                              <m:r>
                                <a:rPr sz="2800">
                                  <a:latin typeface="Cambria Math"/>
                                </a:rPr>
                                <m:t>4</m:t>
                              </m:r>
                              <m:sSub>
                                <m:sSubPr>
                                  <m:ctrlPr>
                                    <a:rPr sz="2800" i="1">
                                      <a:latin typeface="Cambria Math" panose="02040503050406030204" pitchFamily="18" charset="0"/>
                                    </a:rPr>
                                  </m:ctrlPr>
                                </m:sSubPr>
                                <m:e>
                                  <m:r>
                                    <a:rPr sz="2800">
                                      <a:latin typeface="Cambria Math"/>
                                    </a:rPr>
                                    <m:t>𝐴</m:t>
                                  </m:r>
                                </m:e>
                                <m:sub>
                                  <m:r>
                                    <a:rPr sz="2800">
                                      <a:latin typeface="Cambria Math"/>
                                    </a:rPr>
                                    <m:t>2</m:t>
                                  </m:r>
                                </m:sub>
                              </m:sSub>
                            </m:oMath>
                          </a14:m>
                          <a:endParaRPr sz="280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2800" dirty="0"/>
                            <a:t>​</a:t>
                          </a:r>
                          <a14:m>
                            <m:oMath xmlns:m="http://schemas.openxmlformats.org/officeDocument/2006/math">
                              <m:sSub>
                                <m:sSubPr>
                                  <m:ctrlPr>
                                    <a:rPr sz="2800" i="1">
                                      <a:latin typeface="Cambria Math" panose="02040503050406030204" pitchFamily="18" charset="0"/>
                                    </a:rPr>
                                  </m:ctrlPr>
                                </m:sSubPr>
                                <m:e>
                                  <m:r>
                                    <a:rPr sz="2800">
                                      <a:latin typeface="Cambria Math"/>
                                    </a:rPr>
                                    <m:t>𝐴</m:t>
                                  </m:r>
                                </m:e>
                                <m:sub>
                                  <m:r>
                                    <a:rPr sz="2800">
                                      <a:latin typeface="Cambria Math"/>
                                    </a:rPr>
                                    <m:t>2</m:t>
                                  </m:r>
                                </m:sub>
                              </m:sSub>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3</m:t>
                              </m:r>
                            </m:oMath>
                          </a14:m>
                          <a:endParaRPr sz="28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303463841"/>
                  </p:ext>
                </p:extLst>
              </p:nvPr>
            </p:nvGraphicFramePr>
            <p:xfrm>
              <a:off x="1640174" y="2743200"/>
              <a:ext cx="5863653" cy="1828800"/>
            </p:xfrm>
            <a:graphic>
              <a:graphicData uri="http://schemas.openxmlformats.org/drawingml/2006/table">
                <a:tbl>
                  <a:tblPr firstRow="1" bandRow="1">
                    <a:tableStyleId>{2D5ABB26-0587-4C30-8999-92F81FD0307C}</a:tableStyleId>
                  </a:tblPr>
                  <a:tblGrid>
                    <a:gridCol w="1924875">
                      <a:extLst>
                        <a:ext uri="{9D8B030D-6E8A-4147-A177-3AD203B41FA5}">
                          <a16:colId xmlns:a16="http://schemas.microsoft.com/office/drawing/2014/main" val="20000"/>
                        </a:ext>
                      </a:extLst>
                    </a:gridCol>
                    <a:gridCol w="3938778">
                      <a:extLst>
                        <a:ext uri="{9D8B030D-6E8A-4147-A177-3AD203B41FA5}">
                          <a16:colId xmlns:a16="http://schemas.microsoft.com/office/drawing/2014/main" val="20001"/>
                        </a:ext>
                      </a:extLst>
                    </a:gridCol>
                  </a:tblGrid>
                  <a:tr h="609600">
                    <a:tc>
                      <a:txBody>
                        <a:bodyPr/>
                        <a:lstStyle/>
                        <a:p>
                          <a:endParaRPr lang="en-US"/>
                        </a:p>
                      </a:txBody>
                      <a:tcPr marL="36576" marR="36576" marT="36576" marB="36576" anchor="ctr">
                        <a:blipFill>
                          <a:blip r:embed="rId3"/>
                          <a:stretch>
                            <a:fillRect t="-2000" r="-204430" b="-221000"/>
                          </a:stretch>
                        </a:blipFill>
                      </a:tcPr>
                    </a:tc>
                    <a:tc>
                      <a:txBody>
                        <a:bodyPr/>
                        <a:lstStyle/>
                        <a:p>
                          <a:endParaRPr lang="en-US"/>
                        </a:p>
                      </a:txBody>
                      <a:tcPr marL="36576" marR="36576" marT="36576" marB="36576" anchor="ctr">
                        <a:blipFill>
                          <a:blip r:embed="rId3"/>
                          <a:stretch>
                            <a:fillRect l="-48916" t="-2000" b="-221000"/>
                          </a:stretch>
                        </a:blipFill>
                      </a:tcPr>
                    </a:tc>
                    <a:extLst>
                      <a:ext uri="{0D108BD9-81ED-4DB2-BD59-A6C34878D82A}">
                        <a16:rowId xmlns:a16="http://schemas.microsoft.com/office/drawing/2014/main" val="10000"/>
                      </a:ext>
                    </a:extLst>
                  </a:tr>
                  <a:tr h="609600">
                    <a:tc>
                      <a:txBody>
                        <a:bodyPr/>
                        <a:lstStyle/>
                        <a:p>
                          <a:endParaRPr lang="en-US"/>
                        </a:p>
                      </a:txBody>
                      <a:tcPr marL="36576" marR="36576" marT="36576" marB="36576" anchor="ctr">
                        <a:blipFill>
                          <a:blip r:embed="rId3"/>
                          <a:stretch>
                            <a:fillRect t="-102000" r="-204430" b="-121000"/>
                          </a:stretch>
                        </a:blipFill>
                      </a:tcPr>
                    </a:tc>
                    <a:tc>
                      <a:txBody>
                        <a:bodyPr/>
                        <a:lstStyle/>
                        <a:p>
                          <a:endParaRPr lang="en-US"/>
                        </a:p>
                      </a:txBody>
                      <a:tcPr marL="36576" marR="36576" marT="36576" marB="36576" anchor="ctr">
                        <a:blipFill>
                          <a:blip r:embed="rId3"/>
                          <a:stretch>
                            <a:fillRect l="-48916" t="-102000" b="-121000"/>
                          </a:stretch>
                        </a:blipFill>
                      </a:tcPr>
                    </a:tc>
                    <a:extLst>
                      <a:ext uri="{0D108BD9-81ED-4DB2-BD59-A6C34878D82A}">
                        <a16:rowId xmlns:a16="http://schemas.microsoft.com/office/drawing/2014/main" val="10001"/>
                      </a:ext>
                    </a:extLst>
                  </a:tr>
                  <a:tr h="609600">
                    <a:tc>
                      <a:txBody>
                        <a:bodyPr/>
                        <a:lstStyle/>
                        <a:p>
                          <a:endParaRPr lang="en-US"/>
                        </a:p>
                      </a:txBody>
                      <a:tcPr marL="36576" marR="36576" marT="36576" marB="36576" anchor="ctr">
                        <a:blipFill>
                          <a:blip r:embed="rId3"/>
                          <a:stretch>
                            <a:fillRect t="-202000" r="-204430" b="-21000"/>
                          </a:stretch>
                        </a:blipFill>
                      </a:tcPr>
                    </a:tc>
                    <a:tc>
                      <a:txBody>
                        <a:bodyPr/>
                        <a:lstStyle/>
                        <a:p>
                          <a:endParaRPr lang="en-US"/>
                        </a:p>
                      </a:txBody>
                      <a:tcPr marL="36576" marR="36576" marT="36576" marB="36576" anchor="ctr">
                        <a:blipFill>
                          <a:blip r:embed="rId3"/>
                          <a:stretch>
                            <a:fillRect l="-48916" t="-202000" b="-21000"/>
                          </a:stretch>
                        </a:blipFill>
                      </a:tcPr>
                    </a:tc>
                    <a:extLst>
                      <a:ext uri="{0D108BD9-81ED-4DB2-BD59-A6C34878D82A}">
                        <a16:rowId xmlns:a16="http://schemas.microsoft.com/office/drawing/2014/main" val="10002"/>
                      </a:ext>
                    </a:extLst>
                  </a:tr>
                </a:tbl>
              </a:graphicData>
            </a:graphic>
          </p:graphicFrame>
        </mc:Fallback>
      </mc:AlternateContent>
    </p:spTree>
    <p:extLst>
      <p:ext uri="{BB962C8B-B14F-4D97-AF65-F5344CB8AC3E}">
        <p14:creationId xmlns:p14="http://schemas.microsoft.com/office/powerpoint/2010/main" val="2016967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Finding the Partial Fraction Decomposition of a Function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l">
                  <a:defRPr sz="2800"/>
                </a:pPr>
                <a:r>
                  <a:rPr sz="2800" dirty="0"/>
                  <a:t>Let </a:t>
                </a:r>
                <a14:m>
                  <m:oMath xmlns:m="http://schemas.openxmlformats.org/officeDocument/2006/math">
                    <m:r>
                      <a:rPr>
                        <a:latin typeface="Cambria Math" panose="02040503050406030204" pitchFamily="18" charset="0"/>
                      </a:rPr>
                      <m:t>𝑥</m:t>
                    </m:r>
                    <m:r>
                      <a:rPr>
                        <a:latin typeface="Cambria Math" panose="02040503050406030204" pitchFamily="18" charset="0"/>
                      </a:rPr>
                      <m:t>=−3</m:t>
                    </m:r>
                  </m:oMath>
                </a14:m>
                <a:r>
                  <a:rPr sz="2800" dirty="0"/>
                  <a:t> and solve for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1</m:t>
                        </m:r>
                      </m:sub>
                    </m:sSub>
                  </m:oMath>
                </a14:m>
                <a:r>
                  <a:rPr sz="2800" dirty="0"/>
                  <a:t>.</a:t>
                </a:r>
              </a:p>
              <a:p>
                <a:pPr algn="ctr"/>
                <a:r>
                  <a:rPr dirty="0"/>
                  <a:t>​</a:t>
                </a:r>
              </a:p>
              <a:p>
                <a:pPr algn="l">
                  <a:defRPr sz="2800"/>
                </a:pPr>
                <a:endParaRPr lang="en-US" sz="2800" dirty="0"/>
              </a:p>
              <a:p>
                <a:pPr algn="l">
                  <a:defRPr sz="2800"/>
                </a:pPr>
                <a:endParaRPr lang="en-US" dirty="0"/>
              </a:p>
              <a:p>
                <a:pPr algn="l">
                  <a:defRPr sz="2800"/>
                </a:pPr>
                <a:endParaRPr lang="en-US" sz="2800" dirty="0"/>
              </a:p>
              <a:p>
                <a:pPr algn="l">
                  <a:defRPr sz="2800"/>
                </a:pPr>
                <a:endParaRPr lang="en-US" sz="2800" dirty="0"/>
              </a:p>
              <a:p>
                <a:pPr algn="l">
                  <a:defRPr sz="2800"/>
                </a:pPr>
                <a:r>
                  <a:rPr sz="2800" dirty="0"/>
                  <a:t>Thus,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+14</m:t>
                        </m:r>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−3</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num>
                      <m:den>
                        <m:r>
                          <a:rPr>
                            <a:latin typeface="Cambria Math" panose="02040503050406030204" pitchFamily="18" charset="0"/>
                          </a:rPr>
                          <m:t>𝑥</m:t>
                        </m:r>
                        <m:r>
                          <a:rPr>
                            <a:latin typeface="Cambria Math" panose="02040503050406030204" pitchFamily="18" charset="0"/>
                          </a:rPr>
                          <m:t>+3</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𝑥</m:t>
                        </m:r>
                        <m:r>
                          <a:rPr>
                            <a:latin typeface="Cambria Math" panose="02040503050406030204" pitchFamily="18" charset="0"/>
                          </a:rPr>
                          <m:t>−1</m:t>
                        </m:r>
                      </m:den>
                    </m:f>
                  </m:oMath>
                </a14:m>
                <a:r>
                  <a:rPr sz="2800" dirty="0"/>
                  <a:t>. </a:t>
                </a:r>
                <a:r>
                  <a:rPr lang="en-US" sz="2800" dirty="0"/>
                  <a:t>Our answer can be checked by combining these two fractions.</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1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230835265"/>
                  </p:ext>
                </p:extLst>
              </p:nvPr>
            </p:nvGraphicFramePr>
            <p:xfrm>
              <a:off x="1242505" y="1828800"/>
              <a:ext cx="6658991" cy="1828800"/>
            </p:xfrm>
            <a:graphic>
              <a:graphicData uri="http://schemas.openxmlformats.org/drawingml/2006/table">
                <a:tbl>
                  <a:tblPr firstRow="1" bandRow="1">
                    <a:tableStyleId>{2D5ABB26-0587-4C30-8999-92F81FD0307C}</a:tableStyleId>
                  </a:tblPr>
                  <a:tblGrid>
                    <a:gridCol w="2189988">
                      <a:extLst>
                        <a:ext uri="{9D8B030D-6E8A-4147-A177-3AD203B41FA5}">
                          <a16:colId xmlns:a16="http://schemas.microsoft.com/office/drawing/2014/main" val="20000"/>
                        </a:ext>
                      </a:extLst>
                    </a:gridCol>
                    <a:gridCol w="4469003">
                      <a:extLst>
                        <a:ext uri="{9D8B030D-6E8A-4147-A177-3AD203B41FA5}">
                          <a16:colId xmlns:a16="http://schemas.microsoft.com/office/drawing/2014/main" val="20001"/>
                        </a:ext>
                      </a:extLst>
                    </a:gridCol>
                  </a:tblGrid>
                  <a:tr h="609600">
                    <a:tc>
                      <a:txBody>
                        <a:bodyPr/>
                        <a:lstStyle/>
                        <a:p>
                          <a:pPr algn="r">
                            <a:defRPr sz="1600"/>
                          </a:pPr>
                          <a:r>
                            <a:rPr sz="2800" dirty="0"/>
                            <a:t>​</a:t>
                          </a:r>
                          <a14:m>
                            <m:oMath xmlns:m="http://schemas.openxmlformats.org/officeDocument/2006/math">
                              <m:r>
                                <a:rPr sz="2800">
                                  <a:latin typeface="Cambria Math"/>
                                </a:rPr>
                                <m:t>−2</m:t>
                              </m:r>
                              <m:d>
                                <m:dPr>
                                  <m:ctrlPr>
                                    <a:rPr sz="2800" i="1">
                                      <a:latin typeface="Cambria Math" panose="02040503050406030204" pitchFamily="18" charset="0"/>
                                    </a:rPr>
                                  </m:ctrlPr>
                                </m:dPr>
                                <m:e>
                                  <m:r>
                                    <a:rPr sz="2800">
                                      <a:latin typeface="Cambria Math"/>
                                    </a:rPr>
                                    <m:t>−3</m:t>
                                  </m:r>
                                </m:e>
                              </m:d>
                              <m:r>
                                <a:rPr sz="2800">
                                  <a:latin typeface="Cambria Math"/>
                                </a:rPr>
                                <m:t>+14</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sSub>
                                <m:sSubPr>
                                  <m:ctrlPr>
                                    <a:rPr sz="2800" i="1">
                                      <a:latin typeface="Cambria Math" panose="02040503050406030204" pitchFamily="18" charset="0"/>
                                    </a:rPr>
                                  </m:ctrlPr>
                                </m:sSubPr>
                                <m:e>
                                  <m:r>
                                    <a:rPr sz="2800">
                                      <a:latin typeface="Cambria Math"/>
                                    </a:rPr>
                                    <m:t>𝐴</m:t>
                                  </m:r>
                                </m:e>
                                <m:sub>
                                  <m:r>
                                    <a:rPr sz="2800">
                                      <a:latin typeface="Cambria Math"/>
                                    </a:rPr>
                                    <m:t>1</m:t>
                                  </m:r>
                                </m:sub>
                              </m:sSub>
                              <m:d>
                                <m:dPr>
                                  <m:ctrlPr>
                                    <a:rPr sz="2800" i="1">
                                      <a:latin typeface="Cambria Math" panose="02040503050406030204" pitchFamily="18" charset="0"/>
                                    </a:rPr>
                                  </m:ctrlPr>
                                </m:dPr>
                                <m:e>
                                  <m:r>
                                    <a:rPr sz="2800">
                                      <a:latin typeface="Cambria Math"/>
                                    </a:rPr>
                                    <m:t>−3−1</m:t>
                                  </m:r>
                                </m:e>
                              </m:d>
                              <m:r>
                                <a:rPr sz="2800">
                                  <a:latin typeface="Cambria Math"/>
                                </a:rPr>
                                <m:t>+</m:t>
                              </m:r>
                              <m:sSub>
                                <m:sSubPr>
                                  <m:ctrlPr>
                                    <a:rPr sz="2800" i="1">
                                      <a:latin typeface="Cambria Math" panose="02040503050406030204" pitchFamily="18" charset="0"/>
                                    </a:rPr>
                                  </m:ctrlPr>
                                </m:sSubPr>
                                <m:e>
                                  <m:r>
                                    <a:rPr sz="2800">
                                      <a:latin typeface="Cambria Math"/>
                                    </a:rPr>
                                    <m:t>𝐴</m:t>
                                  </m:r>
                                </m:e>
                                <m:sub>
                                  <m:r>
                                    <a:rPr sz="2800">
                                      <a:latin typeface="Cambria Math"/>
                                    </a:rPr>
                                    <m:t>2</m:t>
                                  </m:r>
                                </m:sub>
                              </m:sSub>
                              <m:d>
                                <m:dPr>
                                  <m:ctrlPr>
                                    <a:rPr sz="2800" i="1">
                                      <a:latin typeface="Cambria Math" panose="02040503050406030204" pitchFamily="18" charset="0"/>
                                    </a:rPr>
                                  </m:ctrlPr>
                                </m:dPr>
                                <m:e>
                                  <m:r>
                                    <a:rPr sz="2800">
                                      <a:latin typeface="Cambria Math"/>
                                    </a:rPr>
                                    <m:t>−3+3</m:t>
                                  </m:r>
                                </m:e>
                              </m:d>
                            </m:oMath>
                          </a14:m>
                          <a:endParaRPr sz="2800" dirty="0"/>
                        </a:p>
                      </a:txBody>
                      <a:tcPr marL="36576" marR="36576" marT="36576" marB="36576" anchor="ctr"/>
                    </a:tc>
                    <a:extLst>
                      <a:ext uri="{0D108BD9-81ED-4DB2-BD59-A6C34878D82A}">
                        <a16:rowId xmlns:a16="http://schemas.microsoft.com/office/drawing/2014/main" val="10000"/>
                      </a:ext>
                    </a:extLst>
                  </a:tr>
                  <a:tr h="609600">
                    <a:tc>
                      <a:txBody>
                        <a:bodyPr/>
                        <a:lstStyle/>
                        <a:p>
                          <a:pPr algn="r">
                            <a:defRPr sz="1600"/>
                          </a:pPr>
                          <a:r>
                            <a:rPr sz="2800" dirty="0"/>
                            <a:t>​</a:t>
                          </a:r>
                          <a14:m>
                            <m:oMath xmlns:m="http://schemas.openxmlformats.org/officeDocument/2006/math">
                              <m:r>
                                <a:rPr sz="2800">
                                  <a:latin typeface="Cambria Math"/>
                                </a:rPr>
                                <m:t>20</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=−4</m:t>
                              </m:r>
                              <m:sSub>
                                <m:sSubPr>
                                  <m:ctrlPr>
                                    <a:rPr sz="2800" i="1">
                                      <a:latin typeface="Cambria Math" panose="02040503050406030204" pitchFamily="18" charset="0"/>
                                    </a:rPr>
                                  </m:ctrlPr>
                                </m:sSubPr>
                                <m:e>
                                  <m:r>
                                    <a:rPr sz="2800">
                                      <a:latin typeface="Cambria Math"/>
                                    </a:rPr>
                                    <m:t>𝐴</m:t>
                                  </m:r>
                                </m:e>
                                <m:sub>
                                  <m:r>
                                    <a:rPr sz="2800">
                                      <a:latin typeface="Cambria Math"/>
                                    </a:rPr>
                                    <m:t>1</m:t>
                                  </m:r>
                                </m:sub>
                              </m:sSub>
                            </m:oMath>
                          </a14:m>
                          <a:endParaRPr sz="2800" dirty="0"/>
                        </a:p>
                      </a:txBody>
                      <a:tcPr marL="36576" marR="36576" marT="36576" marB="36576" anchor="ctr"/>
                    </a:tc>
                    <a:extLst>
                      <a:ext uri="{0D108BD9-81ED-4DB2-BD59-A6C34878D82A}">
                        <a16:rowId xmlns:a16="http://schemas.microsoft.com/office/drawing/2014/main" val="10001"/>
                      </a:ext>
                    </a:extLst>
                  </a:tr>
                  <a:tr h="609600">
                    <a:tc>
                      <a:txBody>
                        <a:bodyPr/>
                        <a:lstStyle/>
                        <a:p>
                          <a:pPr algn="r">
                            <a:defRPr sz="1600"/>
                          </a:pPr>
                          <a:r>
                            <a:rPr sz="2800"/>
                            <a:t>​</a:t>
                          </a:r>
                          <a14:m>
                            <m:oMath xmlns:m="http://schemas.openxmlformats.org/officeDocument/2006/math">
                              <m:sSub>
                                <m:sSubPr>
                                  <m:ctrlPr>
                                    <a:rPr sz="2800" i="1">
                                      <a:latin typeface="Cambria Math" panose="02040503050406030204" pitchFamily="18" charset="0"/>
                                    </a:rPr>
                                  </m:ctrlPr>
                                </m:sSubPr>
                                <m:e>
                                  <m:r>
                                    <a:rPr sz="2800">
                                      <a:latin typeface="Cambria Math"/>
                                    </a:rPr>
                                    <m:t>𝐴</m:t>
                                  </m:r>
                                </m:e>
                                <m:sub>
                                  <m:r>
                                    <a:rPr sz="2800">
                                      <a:latin typeface="Cambria Math"/>
                                    </a:rPr>
                                    <m:t>1</m:t>
                                  </m:r>
                                </m:sub>
                              </m:sSub>
                            </m:oMath>
                          </a14:m>
                          <a:endParaRPr sz="280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=−5</m:t>
                              </m:r>
                            </m:oMath>
                          </a14:m>
                          <a:endParaRPr sz="2800" dirty="0"/>
                        </a:p>
                      </a:txBody>
                      <a:tcPr marL="36576" marR="36576" marT="36576" marB="36576" anchor="ctr"/>
                    </a:tc>
                    <a:extLst>
                      <a:ext uri="{0D108BD9-81ED-4DB2-BD59-A6C34878D82A}">
                        <a16:rowId xmlns:a16="http://schemas.microsoft.com/office/drawing/2014/main" val="10002"/>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230835265"/>
                  </p:ext>
                </p:extLst>
              </p:nvPr>
            </p:nvGraphicFramePr>
            <p:xfrm>
              <a:off x="1242505" y="1828800"/>
              <a:ext cx="6658991" cy="1828800"/>
            </p:xfrm>
            <a:graphic>
              <a:graphicData uri="http://schemas.openxmlformats.org/drawingml/2006/table">
                <a:tbl>
                  <a:tblPr firstRow="1" bandRow="1">
                    <a:tableStyleId>{2D5ABB26-0587-4C30-8999-92F81FD0307C}</a:tableStyleId>
                  </a:tblPr>
                  <a:tblGrid>
                    <a:gridCol w="2189988">
                      <a:extLst>
                        <a:ext uri="{9D8B030D-6E8A-4147-A177-3AD203B41FA5}">
                          <a16:colId xmlns:a16="http://schemas.microsoft.com/office/drawing/2014/main" val="20000"/>
                        </a:ext>
                      </a:extLst>
                    </a:gridCol>
                    <a:gridCol w="4469003">
                      <a:extLst>
                        <a:ext uri="{9D8B030D-6E8A-4147-A177-3AD203B41FA5}">
                          <a16:colId xmlns:a16="http://schemas.microsoft.com/office/drawing/2014/main" val="20001"/>
                        </a:ext>
                      </a:extLst>
                    </a:gridCol>
                  </a:tblGrid>
                  <a:tr h="609600">
                    <a:tc>
                      <a:txBody>
                        <a:bodyPr/>
                        <a:lstStyle/>
                        <a:p>
                          <a:endParaRPr lang="en-US"/>
                        </a:p>
                      </a:txBody>
                      <a:tcPr marL="36576" marR="36576" marT="36576" marB="36576" anchor="ctr">
                        <a:blipFill>
                          <a:blip r:embed="rId3"/>
                          <a:stretch>
                            <a:fillRect t="-2000" r="-203889" b="-221000"/>
                          </a:stretch>
                        </a:blipFill>
                      </a:tcPr>
                    </a:tc>
                    <a:tc>
                      <a:txBody>
                        <a:bodyPr/>
                        <a:lstStyle/>
                        <a:p>
                          <a:endParaRPr lang="en-US"/>
                        </a:p>
                      </a:txBody>
                      <a:tcPr marL="36576" marR="36576" marT="36576" marB="36576" anchor="ctr">
                        <a:blipFill>
                          <a:blip r:embed="rId3"/>
                          <a:stretch>
                            <a:fillRect l="-49046" t="-2000" b="-221000"/>
                          </a:stretch>
                        </a:blipFill>
                      </a:tcPr>
                    </a:tc>
                    <a:extLst>
                      <a:ext uri="{0D108BD9-81ED-4DB2-BD59-A6C34878D82A}">
                        <a16:rowId xmlns:a16="http://schemas.microsoft.com/office/drawing/2014/main" val="10000"/>
                      </a:ext>
                    </a:extLst>
                  </a:tr>
                  <a:tr h="609600">
                    <a:tc>
                      <a:txBody>
                        <a:bodyPr/>
                        <a:lstStyle/>
                        <a:p>
                          <a:endParaRPr lang="en-US"/>
                        </a:p>
                      </a:txBody>
                      <a:tcPr marL="36576" marR="36576" marT="36576" marB="36576" anchor="ctr">
                        <a:blipFill>
                          <a:blip r:embed="rId3"/>
                          <a:stretch>
                            <a:fillRect t="-102000" r="-203889" b="-121000"/>
                          </a:stretch>
                        </a:blipFill>
                      </a:tcPr>
                    </a:tc>
                    <a:tc>
                      <a:txBody>
                        <a:bodyPr/>
                        <a:lstStyle/>
                        <a:p>
                          <a:endParaRPr lang="en-US"/>
                        </a:p>
                      </a:txBody>
                      <a:tcPr marL="36576" marR="36576" marT="36576" marB="36576" anchor="ctr">
                        <a:blipFill>
                          <a:blip r:embed="rId3"/>
                          <a:stretch>
                            <a:fillRect l="-49046" t="-102000" b="-121000"/>
                          </a:stretch>
                        </a:blipFill>
                      </a:tcPr>
                    </a:tc>
                    <a:extLst>
                      <a:ext uri="{0D108BD9-81ED-4DB2-BD59-A6C34878D82A}">
                        <a16:rowId xmlns:a16="http://schemas.microsoft.com/office/drawing/2014/main" val="10001"/>
                      </a:ext>
                    </a:extLst>
                  </a:tr>
                  <a:tr h="609600">
                    <a:tc>
                      <a:txBody>
                        <a:bodyPr/>
                        <a:lstStyle/>
                        <a:p>
                          <a:endParaRPr lang="en-US"/>
                        </a:p>
                      </a:txBody>
                      <a:tcPr marL="36576" marR="36576" marT="36576" marB="36576" anchor="ctr">
                        <a:blipFill>
                          <a:blip r:embed="rId3"/>
                          <a:stretch>
                            <a:fillRect t="-202000" r="-203889" b="-21000"/>
                          </a:stretch>
                        </a:blipFill>
                      </a:tcPr>
                    </a:tc>
                    <a:tc>
                      <a:txBody>
                        <a:bodyPr/>
                        <a:lstStyle/>
                        <a:p>
                          <a:endParaRPr lang="en-US"/>
                        </a:p>
                      </a:txBody>
                      <a:tcPr marL="36576" marR="36576" marT="36576" marB="36576" anchor="ctr">
                        <a:blipFill>
                          <a:blip r:embed="rId3"/>
                          <a:stretch>
                            <a:fillRect l="-49046" t="-202000" b="-21000"/>
                          </a:stretch>
                        </a:blipFill>
                      </a:tcPr>
                    </a:tc>
                    <a:extLst>
                      <a:ext uri="{0D108BD9-81ED-4DB2-BD59-A6C34878D82A}">
                        <a16:rowId xmlns:a16="http://schemas.microsoft.com/office/drawing/2014/main" val="10002"/>
                      </a:ext>
                    </a:extLst>
                  </a:tr>
                </a:tbl>
              </a:graphicData>
            </a:graphic>
          </p:graphicFrame>
        </mc:Fallback>
      </mc:AlternateContent>
    </p:spTree>
    <p:extLst>
      <p:ext uri="{BB962C8B-B14F-4D97-AF65-F5344CB8AC3E}">
        <p14:creationId xmlns:p14="http://schemas.microsoft.com/office/powerpoint/2010/main" val="2389539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Finding the Partial Fraction Decomposition of a Function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Find the partial fraction decomposition of the rational function.</a:t>
                </a:r>
              </a:p>
              <a:p>
                <a:pPr algn="ctr">
                  <a:defRPr sz="2800"/>
                </a:pPr>
                <a14:m>
                  <m:oMathPara xmlns:m="http://schemas.openxmlformats.org/officeDocument/2006/math">
                    <m:oMathParaPr>
                      <m:jc m:val="centerGroup"/>
                    </m:oMathParaPr>
                    <m:oMath xmlns:m="http://schemas.openxmlformats.org/officeDocument/2006/math">
                      <m:func>
                        <m:funcPr>
                          <m:ctrlPr>
                            <a:rPr lang="ar-AE" i="1">
                              <a:latin typeface="Cambria Math" panose="02040503050406030204" pitchFamily="18" charset="0"/>
                            </a:rPr>
                          </m:ctrlPr>
                        </m:funcPr>
                        <m:fName>
                          <m:r>
                            <a:rPr lang="ar-AE">
                              <a:latin typeface="Cambria Math" panose="02040503050406030204" pitchFamily="18" charset="0"/>
                            </a:rPr>
                            <m:t>𝑓</m:t>
                          </m:r>
                        </m:fName>
                        <m:e>
                          <m:d>
                            <m:dPr>
                              <m:ctrlPr>
                                <a:rPr lang="ar-AE" i="1">
                                  <a:latin typeface="Cambria Math" panose="02040503050406030204" pitchFamily="18" charset="0"/>
                                </a:rPr>
                              </m:ctrlPr>
                            </m:dPr>
                            <m:e>
                              <m:r>
                                <a:rPr lang="ar-AE">
                                  <a:latin typeface="Cambria Math" panose="02040503050406030204" pitchFamily="18" charset="0"/>
                                </a:rPr>
                                <m:t>𝑥</m:t>
                              </m:r>
                            </m:e>
                          </m:d>
                        </m:e>
                      </m:func>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3</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num>
                        <m:den>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2</m:t>
                                  </m:r>
                                </m:e>
                              </m:d>
                            </m:e>
                            <m:sup>
                              <m:r>
                                <a:rPr lang="ar-AE">
                                  <a:latin typeface="Cambria Math" panose="02040503050406030204" pitchFamily="18" charset="0"/>
                                </a:rPr>
                                <m:t>3</m:t>
                              </m:r>
                            </m:sup>
                          </m:sSup>
                        </m:den>
                      </m:f>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Finding the Partial Fraction Decomposition of a Function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r>
                  <a:rPr sz="2800" b="1" dirty="0"/>
                  <a:t>Solution</a:t>
                </a:r>
              </a:p>
              <a:p>
                <a:r>
                  <a:rPr sz="2800" dirty="0"/>
                  <a:t>We already considered rational functions with this particular denominator in Example 1, and we know the following is true.</a:t>
                </a:r>
              </a:p>
              <a:p>
                <a:pPr algn="ctr">
                  <a:defRPr sz="2800"/>
                </a:pPr>
                <a14:m>
                  <m:oMathPara xmlns:m="http://schemas.openxmlformats.org/officeDocument/2006/math">
                    <m:oMathParaPr>
                      <m:jc m:val="centerGroup"/>
                    </m:oMathParaPr>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+1</m:t>
                          </m:r>
                        </m:num>
                        <m:den>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+2</m:t>
                                  </m:r>
                                </m:e>
                              </m:d>
                            </m:e>
                            <m:sup>
                              <m:r>
                                <a:rPr>
                                  <a:latin typeface="Cambria Math" panose="02040503050406030204" pitchFamily="18" charset="0"/>
                                </a:rPr>
                                <m:t>3</m:t>
                              </m:r>
                            </m:sup>
                          </m:sSup>
                        </m:den>
                      </m:f>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1</m:t>
                              </m:r>
                            </m:sub>
                          </m:sSub>
                        </m:num>
                        <m:den>
                          <m:r>
                            <a:rPr>
                              <a:latin typeface="Cambria Math" panose="02040503050406030204" pitchFamily="18" charset="0"/>
                            </a:rPr>
                            <m:t>𝑥</m:t>
                          </m:r>
                          <m:r>
                            <a:rPr>
                              <a:latin typeface="Cambria Math" panose="02040503050406030204" pitchFamily="18" charset="0"/>
                            </a:rPr>
                            <m:t>+2</m:t>
                          </m:r>
                        </m:den>
                      </m:f>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2</m:t>
                              </m:r>
                            </m:sub>
                          </m:sSub>
                        </m:num>
                        <m:den>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+2</m:t>
                                  </m:r>
                                </m:e>
                              </m:d>
                            </m:e>
                            <m:sup>
                              <m:r>
                                <a:rPr>
                                  <a:latin typeface="Cambria Math" panose="02040503050406030204" pitchFamily="18" charset="0"/>
                                </a:rPr>
                                <m:t>2</m:t>
                              </m:r>
                            </m:sup>
                          </m:sSup>
                        </m:den>
                      </m:f>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3</m:t>
                              </m:r>
                            </m:sub>
                          </m:sSub>
                        </m:num>
                        <m:den>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+2</m:t>
                                  </m:r>
                                </m:e>
                              </m:d>
                            </m:e>
                            <m:sup>
                              <m:r>
                                <a:rPr>
                                  <a:latin typeface="Cambria Math" panose="02040503050406030204" pitchFamily="18" charset="0"/>
                                </a:rPr>
                                <m:t>3</m:t>
                              </m:r>
                            </m:sup>
                          </m:sSup>
                        </m:den>
                      </m:f>
                    </m:oMath>
                  </m:oMathPara>
                </a14:m>
                <a:endParaRPr sz="2800" dirty="0"/>
              </a:p>
              <a:p>
                <a:r>
                  <a:rPr sz="2800" dirty="0"/>
                  <a:t>Begin by eliminating fractions.</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+1=</m:t>
                      </m:r>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1</m:t>
                          </m:r>
                        </m:sub>
                      </m:sSub>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+2</m:t>
                              </m:r>
                            </m:e>
                          </m:d>
                        </m:e>
                        <m:sup>
                          <m:r>
                            <a:rPr>
                              <a:latin typeface="Cambria Math" panose="02040503050406030204" pitchFamily="18" charset="0"/>
                            </a:rPr>
                            <m:t>2</m:t>
                          </m:r>
                        </m:sup>
                      </m:sSup>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2</m:t>
                          </m:r>
                        </m:sub>
                      </m:sSub>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+2</m:t>
                          </m:r>
                        </m:e>
                      </m:d>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3</m:t>
                          </m:r>
                        </m:sub>
                      </m:sSub>
                    </m:oMath>
                  </m:oMathPara>
                </a14:m>
                <a:endParaRPr sz="2800" dirty="0"/>
              </a:p>
              <a:p>
                <a:pPr>
                  <a:defRPr sz="2800"/>
                </a:pPr>
                <a:r>
                  <a:rPr sz="2800" dirty="0"/>
                  <a:t>One convenient value for </a:t>
                </a:r>
                <a14:m>
                  <m:oMath xmlns:m="http://schemas.openxmlformats.org/officeDocument/2006/math">
                    <m:r>
                      <a:rPr>
                        <a:latin typeface="Cambria Math" panose="02040503050406030204" pitchFamily="18" charset="0"/>
                      </a:rPr>
                      <m:t>𝑥</m:t>
                    </m:r>
                  </m:oMath>
                </a14:m>
                <a:r>
                  <a:rPr sz="2800" dirty="0"/>
                  <a:t> is </a:t>
                </a:r>
                <a14:m>
                  <m:oMath xmlns:m="http://schemas.openxmlformats.org/officeDocument/2006/math">
                    <m:r>
                      <a:rPr>
                        <a:latin typeface="Cambria Math" panose="02040503050406030204" pitchFamily="18" charset="0"/>
                      </a:rPr>
                      <m:t>−2</m:t>
                    </m:r>
                  </m:oMath>
                </a14:m>
                <a:r>
                  <a:rPr sz="2800" dirty="0"/>
                  <a:t>, and making this substitution allows us to quickly solve for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3</m:t>
                        </m:r>
                      </m:sub>
                    </m:sSub>
                  </m:oMath>
                </a14:m>
                <a:r>
                  <a:rPr sz="2800" dirty="0"/>
                  <a:t> as follows.</a:t>
                </a:r>
                <a:endParaRPr lang="en-US" sz="2800" dirty="0"/>
              </a:p>
              <a:p>
                <a:pPr algn="ctr"/>
                <a:endParaRPr lang="en-US" dirty="0"/>
              </a:p>
              <a:p>
                <a:pPr algn="ctr"/>
                <a:r>
                  <a:rPr lang="en-US"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b="-17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8FD71D69-5167-4E37-9A50-0849214FF9D9}"/>
                  </a:ext>
                </a:extLst>
              </p:cNvPr>
              <p:cNvGraphicFramePr>
                <a:graphicFrameLocks noGrp="1"/>
              </p:cNvGraphicFramePr>
              <p:nvPr>
                <p:extLst>
                  <p:ext uri="{D42A27DB-BD31-4B8C-83A1-F6EECF244321}">
                    <p14:modId xmlns:p14="http://schemas.microsoft.com/office/powerpoint/2010/main" val="1810364243"/>
                  </p:ext>
                </p:extLst>
              </p:nvPr>
            </p:nvGraphicFramePr>
            <p:xfrm>
              <a:off x="1236663" y="5004816"/>
              <a:ext cx="6670675" cy="938784"/>
            </p:xfrm>
            <a:graphic>
              <a:graphicData uri="http://schemas.openxmlformats.org/drawingml/2006/table">
                <a:tbl>
                  <a:tblPr firstRow="1" bandRow="1">
                    <a:tableStyleId>{2D5ABB26-0587-4C30-8999-92F81FD0307C}</a:tableStyleId>
                  </a:tblPr>
                  <a:tblGrid>
                    <a:gridCol w="1608455">
                      <a:extLst>
                        <a:ext uri="{9D8B030D-6E8A-4147-A177-3AD203B41FA5}">
                          <a16:colId xmlns:a16="http://schemas.microsoft.com/office/drawing/2014/main" val="20000"/>
                        </a:ext>
                      </a:extLst>
                    </a:gridCol>
                    <a:gridCol w="5062220">
                      <a:extLst>
                        <a:ext uri="{9D8B030D-6E8A-4147-A177-3AD203B41FA5}">
                          <a16:colId xmlns:a16="http://schemas.microsoft.com/office/drawing/2014/main" val="20001"/>
                        </a:ext>
                      </a:extLst>
                    </a:gridCol>
                  </a:tblGrid>
                  <a:tr h="266700">
                    <a:tc>
                      <a:txBody>
                        <a:bodyPr/>
                        <a:lstStyle/>
                        <a:p>
                          <a:pPr algn="r">
                            <a:defRPr sz="1600"/>
                          </a:pPr>
                          <a:r>
                            <a:rPr sz="2600" dirty="0"/>
                            <a:t>​</a:t>
                          </a:r>
                          <a14:m>
                            <m:oMath xmlns:m="http://schemas.openxmlformats.org/officeDocument/2006/math">
                              <m:r>
                                <a:rPr sz="2600">
                                  <a:latin typeface="Cambria Math"/>
                                </a:rPr>
                                <m:t>3</m:t>
                              </m:r>
                              <m:d>
                                <m:dPr>
                                  <m:ctrlPr>
                                    <a:rPr sz="2600" i="1">
                                      <a:latin typeface="Cambria Math" panose="02040503050406030204" pitchFamily="18" charset="0"/>
                                    </a:rPr>
                                  </m:ctrlPr>
                                </m:dPr>
                                <m:e>
                                  <m:r>
                                    <a:rPr sz="2600">
                                      <a:latin typeface="Cambria Math"/>
                                    </a:rPr>
                                    <m:t>−2</m:t>
                                  </m:r>
                                </m:e>
                              </m:d>
                              <m:r>
                                <a:rPr sz="2600">
                                  <a:latin typeface="Cambria Math"/>
                                </a:rPr>
                                <m:t>+1</m:t>
                              </m:r>
                            </m:oMath>
                          </a14:m>
                          <a:endParaRPr sz="2600" dirty="0"/>
                        </a:p>
                      </a:txBody>
                      <a:tcPr marL="36576" marR="36576" marT="36576" marB="36576" anchor="ctr"/>
                    </a:tc>
                    <a:tc>
                      <a:txBody>
                        <a:bodyPr/>
                        <a:lstStyle/>
                        <a:p>
                          <a:pPr algn="l">
                            <a:defRPr sz="1600"/>
                          </a:pPr>
                          <a:r>
                            <a:rPr sz="2600" dirty="0"/>
                            <a:t>​</a:t>
                          </a:r>
                          <a14:m>
                            <m:oMath xmlns:m="http://schemas.openxmlformats.org/officeDocument/2006/math">
                              <m:r>
                                <a:rPr sz="2600">
                                  <a:latin typeface="Cambria Math"/>
                                </a:rPr>
                                <m:t>=</m:t>
                              </m:r>
                              <m:sSub>
                                <m:sSubPr>
                                  <m:ctrlPr>
                                    <a:rPr sz="2600" i="1">
                                      <a:latin typeface="Cambria Math" panose="02040503050406030204" pitchFamily="18" charset="0"/>
                                    </a:rPr>
                                  </m:ctrlPr>
                                </m:sSubPr>
                                <m:e>
                                  <m:r>
                                    <a:rPr sz="2600">
                                      <a:latin typeface="Cambria Math"/>
                                    </a:rPr>
                                    <m:t>𝐴</m:t>
                                  </m:r>
                                </m:e>
                                <m:sub>
                                  <m:r>
                                    <a:rPr sz="2600">
                                      <a:latin typeface="Cambria Math"/>
                                    </a:rPr>
                                    <m:t>1</m:t>
                                  </m:r>
                                </m:sub>
                              </m:sSub>
                              <m:sSup>
                                <m:sSupPr>
                                  <m:ctrlPr>
                                    <a:rPr sz="2600" i="1">
                                      <a:latin typeface="Cambria Math" panose="02040503050406030204" pitchFamily="18" charset="0"/>
                                    </a:rPr>
                                  </m:ctrlPr>
                                </m:sSupPr>
                                <m:e>
                                  <m:d>
                                    <m:dPr>
                                      <m:ctrlPr>
                                        <a:rPr sz="2600" i="1">
                                          <a:latin typeface="Cambria Math" panose="02040503050406030204" pitchFamily="18" charset="0"/>
                                        </a:rPr>
                                      </m:ctrlPr>
                                    </m:dPr>
                                    <m:e>
                                      <m:r>
                                        <a:rPr sz="2600">
                                          <a:latin typeface="Cambria Math"/>
                                        </a:rPr>
                                        <m:t>−2+2</m:t>
                                      </m:r>
                                    </m:e>
                                  </m:d>
                                </m:e>
                                <m:sup>
                                  <m:r>
                                    <a:rPr sz="2600">
                                      <a:latin typeface="Cambria Math"/>
                                    </a:rPr>
                                    <m:t>2</m:t>
                                  </m:r>
                                </m:sup>
                              </m:sSup>
                              <m:r>
                                <a:rPr sz="2600">
                                  <a:latin typeface="Cambria Math"/>
                                </a:rPr>
                                <m:t>+</m:t>
                              </m:r>
                              <m:sSub>
                                <m:sSubPr>
                                  <m:ctrlPr>
                                    <a:rPr sz="2600" i="1">
                                      <a:latin typeface="Cambria Math" panose="02040503050406030204" pitchFamily="18" charset="0"/>
                                    </a:rPr>
                                  </m:ctrlPr>
                                </m:sSubPr>
                                <m:e>
                                  <m:r>
                                    <a:rPr sz="2600">
                                      <a:latin typeface="Cambria Math"/>
                                    </a:rPr>
                                    <m:t>𝐴</m:t>
                                  </m:r>
                                </m:e>
                                <m:sub>
                                  <m:r>
                                    <a:rPr sz="2600">
                                      <a:latin typeface="Cambria Math"/>
                                    </a:rPr>
                                    <m:t>2</m:t>
                                  </m:r>
                                </m:sub>
                              </m:sSub>
                              <m:d>
                                <m:dPr>
                                  <m:ctrlPr>
                                    <a:rPr sz="2600" i="1">
                                      <a:latin typeface="Cambria Math" panose="02040503050406030204" pitchFamily="18" charset="0"/>
                                    </a:rPr>
                                  </m:ctrlPr>
                                </m:dPr>
                                <m:e>
                                  <m:r>
                                    <a:rPr sz="2600">
                                      <a:latin typeface="Cambria Math"/>
                                    </a:rPr>
                                    <m:t>−2+2</m:t>
                                  </m:r>
                                </m:e>
                              </m:d>
                              <m:r>
                                <a:rPr sz="2600">
                                  <a:latin typeface="Cambria Math"/>
                                </a:rPr>
                                <m:t>+</m:t>
                              </m:r>
                              <m:sSub>
                                <m:sSubPr>
                                  <m:ctrlPr>
                                    <a:rPr sz="2600" i="1">
                                      <a:latin typeface="Cambria Math" panose="02040503050406030204" pitchFamily="18" charset="0"/>
                                    </a:rPr>
                                  </m:ctrlPr>
                                </m:sSubPr>
                                <m:e>
                                  <m:r>
                                    <a:rPr sz="2600">
                                      <a:latin typeface="Cambria Math"/>
                                    </a:rPr>
                                    <m:t>𝐴</m:t>
                                  </m:r>
                                </m:e>
                                <m:sub>
                                  <m:r>
                                    <a:rPr sz="2600">
                                      <a:latin typeface="Cambria Math"/>
                                    </a:rPr>
                                    <m:t>3</m:t>
                                  </m:r>
                                </m:sub>
                              </m:sSub>
                            </m:oMath>
                          </a14:m>
                          <a:endParaRPr sz="2600" dirty="0"/>
                        </a:p>
                      </a:txBody>
                      <a:tcPr marL="36576" marR="36576" marT="36576" marB="36576" anchor="ctr"/>
                    </a:tc>
                    <a:extLst>
                      <a:ext uri="{0D108BD9-81ED-4DB2-BD59-A6C34878D82A}">
                        <a16:rowId xmlns:a16="http://schemas.microsoft.com/office/drawing/2014/main" val="10000"/>
                      </a:ext>
                    </a:extLst>
                  </a:tr>
                  <a:tr h="266700">
                    <a:tc>
                      <a:txBody>
                        <a:bodyPr/>
                        <a:lstStyle/>
                        <a:p>
                          <a:pPr algn="r">
                            <a:defRPr sz="1600"/>
                          </a:pPr>
                          <a:r>
                            <a:rPr sz="2600" dirty="0"/>
                            <a:t>​</a:t>
                          </a:r>
                          <a14:m>
                            <m:oMath xmlns:m="http://schemas.openxmlformats.org/officeDocument/2006/math">
                              <m:r>
                                <a:rPr sz="2600">
                                  <a:latin typeface="Cambria Math"/>
                                </a:rPr>
                                <m:t>−5</m:t>
                              </m:r>
                            </m:oMath>
                          </a14:m>
                          <a:endParaRPr sz="2600" dirty="0"/>
                        </a:p>
                      </a:txBody>
                      <a:tcPr marL="36576" marR="36576" marT="36576" marB="36576" anchor="ctr"/>
                    </a:tc>
                    <a:tc>
                      <a:txBody>
                        <a:bodyPr/>
                        <a:lstStyle/>
                        <a:p>
                          <a:pPr algn="l">
                            <a:defRPr sz="1600"/>
                          </a:pPr>
                          <a:r>
                            <a:rPr sz="2600" dirty="0"/>
                            <a:t>​</a:t>
                          </a:r>
                          <a14:m>
                            <m:oMath xmlns:m="http://schemas.openxmlformats.org/officeDocument/2006/math">
                              <m:r>
                                <a:rPr sz="2600">
                                  <a:latin typeface="Cambria Math"/>
                                </a:rPr>
                                <m:t>=</m:t>
                              </m:r>
                              <m:sSub>
                                <m:sSubPr>
                                  <m:ctrlPr>
                                    <a:rPr sz="2600" i="1">
                                      <a:latin typeface="Cambria Math" panose="02040503050406030204" pitchFamily="18" charset="0"/>
                                    </a:rPr>
                                  </m:ctrlPr>
                                </m:sSubPr>
                                <m:e>
                                  <m:r>
                                    <a:rPr sz="2600">
                                      <a:latin typeface="Cambria Math"/>
                                    </a:rPr>
                                    <m:t>𝐴</m:t>
                                  </m:r>
                                </m:e>
                                <m:sub>
                                  <m:r>
                                    <a:rPr sz="2600">
                                      <a:latin typeface="Cambria Math"/>
                                    </a:rPr>
                                    <m:t>3</m:t>
                                  </m:r>
                                </m:sub>
                              </m:sSub>
                            </m:oMath>
                          </a14:m>
                          <a:endParaRPr sz="2600" dirty="0"/>
                        </a:p>
                      </a:txBody>
                      <a:tcPr marL="36576" marR="36576" marT="36576" marB="36576" anchor="ctr"/>
                    </a:tc>
                    <a:extLst>
                      <a:ext uri="{0D108BD9-81ED-4DB2-BD59-A6C34878D82A}">
                        <a16:rowId xmlns:a16="http://schemas.microsoft.com/office/drawing/2014/main" val="10001"/>
                      </a:ext>
                    </a:extLst>
                  </a:tr>
                </a:tbl>
              </a:graphicData>
            </a:graphic>
          </p:graphicFrame>
        </mc:Choice>
        <mc:Fallback xmlns="">
          <p:graphicFrame>
            <p:nvGraphicFramePr>
              <p:cNvPr id="8" name="Table 7">
                <a:extLst>
                  <a:ext uri="{FF2B5EF4-FFF2-40B4-BE49-F238E27FC236}">
                    <a16:creationId xmlns:a16="http://schemas.microsoft.com/office/drawing/2014/main" id="{8FD71D69-5167-4E37-9A50-0849214FF9D9}"/>
                  </a:ext>
                </a:extLst>
              </p:cNvPr>
              <p:cNvGraphicFramePr>
                <a:graphicFrameLocks noGrp="1"/>
              </p:cNvGraphicFramePr>
              <p:nvPr>
                <p:extLst>
                  <p:ext uri="{D42A27DB-BD31-4B8C-83A1-F6EECF244321}">
                    <p14:modId xmlns:p14="http://schemas.microsoft.com/office/powerpoint/2010/main" val="1810364243"/>
                  </p:ext>
                </p:extLst>
              </p:nvPr>
            </p:nvGraphicFramePr>
            <p:xfrm>
              <a:off x="1236663" y="5004816"/>
              <a:ext cx="6670675" cy="938784"/>
            </p:xfrm>
            <a:graphic>
              <a:graphicData uri="http://schemas.openxmlformats.org/drawingml/2006/table">
                <a:tbl>
                  <a:tblPr firstRow="1" bandRow="1">
                    <a:tableStyleId>{2D5ABB26-0587-4C30-8999-92F81FD0307C}</a:tableStyleId>
                  </a:tblPr>
                  <a:tblGrid>
                    <a:gridCol w="1608455">
                      <a:extLst>
                        <a:ext uri="{9D8B030D-6E8A-4147-A177-3AD203B41FA5}">
                          <a16:colId xmlns:a16="http://schemas.microsoft.com/office/drawing/2014/main" val="20000"/>
                        </a:ext>
                      </a:extLst>
                    </a:gridCol>
                    <a:gridCol w="5062220">
                      <a:extLst>
                        <a:ext uri="{9D8B030D-6E8A-4147-A177-3AD203B41FA5}">
                          <a16:colId xmlns:a16="http://schemas.microsoft.com/office/drawing/2014/main" val="20001"/>
                        </a:ext>
                      </a:extLst>
                    </a:gridCol>
                  </a:tblGrid>
                  <a:tr h="469392">
                    <a:tc>
                      <a:txBody>
                        <a:bodyPr/>
                        <a:lstStyle/>
                        <a:p>
                          <a:endParaRPr lang="en-US"/>
                        </a:p>
                      </a:txBody>
                      <a:tcPr marL="36576" marR="36576" marT="36576" marB="36576" anchor="ctr">
                        <a:blipFill>
                          <a:blip r:embed="rId3"/>
                          <a:stretch>
                            <a:fillRect t="-12987" r="-315152" b="-136364"/>
                          </a:stretch>
                        </a:blipFill>
                      </a:tcPr>
                    </a:tc>
                    <a:tc>
                      <a:txBody>
                        <a:bodyPr/>
                        <a:lstStyle/>
                        <a:p>
                          <a:endParaRPr lang="en-US"/>
                        </a:p>
                      </a:txBody>
                      <a:tcPr marL="36576" marR="36576" marT="36576" marB="36576" anchor="ctr">
                        <a:blipFill>
                          <a:blip r:embed="rId3"/>
                          <a:stretch>
                            <a:fillRect l="-31731" t="-12987" b="-136364"/>
                          </a:stretch>
                        </a:blipFill>
                      </a:tcPr>
                    </a:tc>
                    <a:extLst>
                      <a:ext uri="{0D108BD9-81ED-4DB2-BD59-A6C34878D82A}">
                        <a16:rowId xmlns:a16="http://schemas.microsoft.com/office/drawing/2014/main" val="10000"/>
                      </a:ext>
                    </a:extLst>
                  </a:tr>
                  <a:tr h="469392">
                    <a:tc>
                      <a:txBody>
                        <a:bodyPr/>
                        <a:lstStyle/>
                        <a:p>
                          <a:endParaRPr lang="en-US"/>
                        </a:p>
                      </a:txBody>
                      <a:tcPr marL="36576" marR="36576" marT="36576" marB="36576" anchor="ctr">
                        <a:blipFill>
                          <a:blip r:embed="rId3"/>
                          <a:stretch>
                            <a:fillRect t="-112987" r="-315152" b="-36364"/>
                          </a:stretch>
                        </a:blipFill>
                      </a:tcPr>
                    </a:tc>
                    <a:tc>
                      <a:txBody>
                        <a:bodyPr/>
                        <a:lstStyle/>
                        <a:p>
                          <a:endParaRPr lang="en-US"/>
                        </a:p>
                      </a:txBody>
                      <a:tcPr marL="36576" marR="36576" marT="36576" marB="36576" anchor="ctr">
                        <a:blipFill>
                          <a:blip r:embed="rId3"/>
                          <a:stretch>
                            <a:fillRect l="-31731" t="-112987" b="-36364"/>
                          </a:stretch>
                        </a:blipFill>
                      </a:tcPr>
                    </a:tc>
                    <a:extLst>
                      <a:ext uri="{0D108BD9-81ED-4DB2-BD59-A6C34878D82A}">
                        <a16:rowId xmlns:a16="http://schemas.microsoft.com/office/drawing/2014/main" val="10001"/>
                      </a:ext>
                    </a:extLst>
                  </a:tr>
                </a:tbl>
              </a:graphicData>
            </a:graphic>
          </p:graphicFrame>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Finding the Partial Fraction Decomposition of a Function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l">
                  <a:defRPr sz="2800"/>
                </a:pPr>
                <a:r>
                  <a:rPr sz="2800" dirty="0"/>
                  <a:t>However, there are no other values for </a:t>
                </a:r>
                <a14:m>
                  <m:oMath xmlns:m="http://schemas.openxmlformats.org/officeDocument/2006/math">
                    <m:r>
                      <a:rPr>
                        <a:latin typeface="Cambria Math" panose="02040503050406030204" pitchFamily="18" charset="0"/>
                      </a:rPr>
                      <m:t>𝑥</m:t>
                    </m:r>
                  </m:oMath>
                </a14:m>
                <a:r>
                  <a:rPr sz="2800" dirty="0"/>
                  <a:t> that allow us to immediately determine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1</m:t>
                        </m:r>
                      </m:sub>
                    </m:sSub>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2</m:t>
                        </m:r>
                      </m:sub>
                    </m:sSub>
                  </m:oMath>
                </a14:m>
                <a:r>
                  <a:rPr sz="2800" dirty="0"/>
                  <a:t>. There are still several other ways we can complete the decomposition, though. One is to simply substitute two other values for </a:t>
                </a:r>
                <a14:m>
                  <m:oMath xmlns:m="http://schemas.openxmlformats.org/officeDocument/2006/math">
                    <m:r>
                      <a:rPr>
                        <a:latin typeface="Cambria Math" panose="02040503050406030204" pitchFamily="18" charset="0"/>
                      </a:rPr>
                      <m:t>𝑥</m:t>
                    </m:r>
                  </m:oMath>
                </a14:m>
                <a:r>
                  <a:rPr sz="2800" dirty="0"/>
                  <a:t> to obtain two equations in two unknowns. Since we now know that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3</m:t>
                        </m:r>
                      </m:sub>
                    </m:sSub>
                    <m:r>
                      <a:rPr>
                        <a:latin typeface="Cambria Math" panose="02040503050406030204" pitchFamily="18" charset="0"/>
                      </a:rPr>
                      <m:t>=−5</m:t>
                    </m:r>
                  </m:oMath>
                </a14:m>
                <a:r>
                  <a:rPr sz="2800" dirty="0"/>
                  <a:t>, we will make the substitutions for </a:t>
                </a:r>
                <a14:m>
                  <m:oMath xmlns:m="http://schemas.openxmlformats.org/officeDocument/2006/math">
                    <m:r>
                      <a:rPr>
                        <a:latin typeface="Cambria Math" panose="02040503050406030204" pitchFamily="18" charset="0"/>
                      </a:rPr>
                      <m:t>𝑥</m:t>
                    </m:r>
                  </m:oMath>
                </a14:m>
                <a:r>
                  <a:rPr sz="2800" dirty="0"/>
                  <a:t> in the following equation.</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+6=</m:t>
                      </m:r>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1</m:t>
                          </m:r>
                        </m:sub>
                      </m:sSub>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+2</m:t>
                              </m:r>
                            </m:e>
                          </m:d>
                        </m:e>
                        <m:sup>
                          <m:r>
                            <a:rPr>
                              <a:latin typeface="Cambria Math" panose="02040503050406030204" pitchFamily="18" charset="0"/>
                            </a:rPr>
                            <m:t>2</m:t>
                          </m:r>
                        </m:sup>
                      </m:sSup>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2</m:t>
                          </m:r>
                        </m:sub>
                      </m:sSub>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+2</m:t>
                          </m:r>
                        </m:e>
                      </m:d>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778"/>
                </a:stretch>
              </a:blipFill>
            </p:spPr>
            <p:txBody>
              <a:bodyPr/>
              <a:lstStyle/>
              <a:p>
                <a:r>
                  <a:rPr lang="en-US">
                    <a:noFill/>
                  </a:rPr>
                  <a:t> </a:t>
                </a:r>
              </a:p>
            </p:txBody>
          </p:sp>
        </mc:Fallback>
      </mc:AlternateContent>
    </p:spTree>
    <p:extLst>
      <p:ext uri="{BB962C8B-B14F-4D97-AF65-F5344CB8AC3E}">
        <p14:creationId xmlns:p14="http://schemas.microsoft.com/office/powerpoint/2010/main" val="3969559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Finding the Partial Fraction Decomposition of a Function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In the work below, we chose to use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0</m:t>
                    </m:r>
                  </m:oMath>
                </a14:m>
                <a:r>
                  <a:rPr sz="2800" dirty="0"/>
                  <a:t> and </a:t>
                </a:r>
                <a14:m>
                  <m:oMath xmlns:m="http://schemas.openxmlformats.org/officeDocument/2006/math">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oMath>
                </a14:m>
                <a:r>
                  <a:rPr sz="2800" dirty="0"/>
                  <a:t> because they make the calculations easy</a:t>
                </a:r>
                <a:r>
                  <a:rPr lang="en-US" sz="2800" dirty="0"/>
                  <a:t>:</a:t>
                </a:r>
              </a:p>
              <a:p>
                <a:pPr>
                  <a:defRPr sz="2800"/>
                </a:pPr>
                <a:endParaRPr lang="en-US" dirty="0"/>
              </a:p>
              <a:p>
                <a:pPr>
                  <a:defRPr sz="2800"/>
                </a:pPr>
                <a:endParaRPr lang="en-US" sz="2800" dirty="0"/>
              </a:p>
              <a:p>
                <a:pPr>
                  <a:defRPr sz="2800"/>
                </a:pPr>
                <a:r>
                  <a:rPr sz="2800" dirty="0"/>
                  <a:t>and</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272668280"/>
                  </p:ext>
                </p:extLst>
              </p:nvPr>
            </p:nvGraphicFramePr>
            <p:xfrm>
              <a:off x="457200" y="2008632"/>
              <a:ext cx="8229600" cy="999744"/>
            </p:xfrm>
            <a:graphic>
              <a:graphicData uri="http://schemas.openxmlformats.org/drawingml/2006/table">
                <a:tbl>
                  <a:tblPr firstRow="1" bandRow="1">
                    <a:tableStyleId>{2D5ABB26-0587-4C30-8999-92F81FD0307C}</a:tableStyleId>
                  </a:tblPr>
                  <a:tblGrid>
                    <a:gridCol w="2667000">
                      <a:extLst>
                        <a:ext uri="{9D8B030D-6E8A-4147-A177-3AD203B41FA5}">
                          <a16:colId xmlns:a16="http://schemas.microsoft.com/office/drawing/2014/main" val="20000"/>
                        </a:ext>
                      </a:extLst>
                    </a:gridCol>
                    <a:gridCol w="5562600">
                      <a:extLst>
                        <a:ext uri="{9D8B030D-6E8A-4147-A177-3AD203B41FA5}">
                          <a16:colId xmlns:a16="http://schemas.microsoft.com/office/drawing/2014/main" val="20001"/>
                        </a:ext>
                      </a:extLst>
                    </a:gridCol>
                  </a:tblGrid>
                  <a:tr h="120161">
                    <a:tc>
                      <a:txBody>
                        <a:bodyPr/>
                        <a:lstStyle/>
                        <a:p>
                          <a:pPr algn="r">
                            <a:defRPr sz="1600"/>
                          </a:pPr>
                          <a:r>
                            <a:rPr sz="2800" dirty="0"/>
                            <a:t>​</a:t>
                          </a:r>
                          <a14:m>
                            <m:oMath xmlns:m="http://schemas.openxmlformats.org/officeDocument/2006/math">
                              <m:r>
                                <a:rPr sz="2800">
                                  <a:latin typeface="Cambria Math"/>
                                </a:rPr>
                                <m:t>3</m:t>
                              </m:r>
                              <m:d>
                                <m:dPr>
                                  <m:ctrlPr>
                                    <a:rPr sz="2800" i="1">
                                      <a:latin typeface="Cambria Math" panose="02040503050406030204" pitchFamily="18" charset="0"/>
                                    </a:rPr>
                                  </m:ctrlPr>
                                </m:dPr>
                                <m:e>
                                  <m:r>
                                    <a:rPr sz="2800">
                                      <a:latin typeface="Cambria Math"/>
                                    </a:rPr>
                                    <m:t>0</m:t>
                                  </m:r>
                                </m:e>
                              </m:d>
                              <m:r>
                                <a:rPr sz="2800">
                                  <a:latin typeface="Cambria Math"/>
                                </a:rPr>
                                <m:t>+</m:t>
                              </m:r>
                              <m:r>
                                <a:rPr sz="2800">
                                  <a:latin typeface="Cambria Math"/>
                                </a:rPr>
                                <m:t>6</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sSub>
                                <m:sSubPr>
                                  <m:ctrlPr>
                                    <a:rPr sz="2800" i="1">
                                      <a:latin typeface="Cambria Math" panose="02040503050406030204" pitchFamily="18" charset="0"/>
                                    </a:rPr>
                                  </m:ctrlPr>
                                </m:sSubPr>
                                <m:e>
                                  <m:r>
                                    <a:rPr sz="2800">
                                      <a:latin typeface="Cambria Math"/>
                                    </a:rPr>
                                    <m:t>𝐴</m:t>
                                  </m:r>
                                </m:e>
                                <m:sub>
                                  <m:r>
                                    <a:rPr sz="2800">
                                      <a:latin typeface="Cambria Math"/>
                                    </a:rPr>
                                    <m:t>1</m:t>
                                  </m:r>
                                </m:sub>
                              </m:sSub>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0</m:t>
                                      </m:r>
                                      <m:r>
                                        <a:rPr sz="2800">
                                          <a:latin typeface="Cambria Math"/>
                                        </a:rPr>
                                        <m:t>+</m:t>
                                      </m:r>
                                      <m:r>
                                        <a:rPr sz="2800">
                                          <a:latin typeface="Cambria Math"/>
                                        </a:rPr>
                                        <m:t>2</m:t>
                                      </m:r>
                                    </m:e>
                                  </m:d>
                                </m:e>
                                <m:sup>
                                  <m:r>
                                    <a:rPr sz="2800">
                                      <a:latin typeface="Cambria Math"/>
                                    </a:rPr>
                                    <m:t>2</m:t>
                                  </m:r>
                                </m:sup>
                              </m:sSup>
                              <m:r>
                                <a:rPr sz="2800">
                                  <a:latin typeface="Cambria Math"/>
                                </a:rPr>
                                <m:t>+</m:t>
                              </m:r>
                              <m:sSub>
                                <m:sSubPr>
                                  <m:ctrlPr>
                                    <a:rPr sz="2800" i="1">
                                      <a:latin typeface="Cambria Math" panose="02040503050406030204" pitchFamily="18" charset="0"/>
                                    </a:rPr>
                                  </m:ctrlPr>
                                </m:sSubPr>
                                <m:e>
                                  <m:r>
                                    <a:rPr sz="2800">
                                      <a:latin typeface="Cambria Math"/>
                                    </a:rPr>
                                    <m:t>𝐴</m:t>
                                  </m:r>
                                </m:e>
                                <m:sub>
                                  <m:r>
                                    <a:rPr sz="2800">
                                      <a:latin typeface="Cambria Math"/>
                                    </a:rPr>
                                    <m:t>2</m:t>
                                  </m:r>
                                </m:sub>
                              </m:sSub>
                              <m:d>
                                <m:dPr>
                                  <m:ctrlPr>
                                    <a:rPr sz="2800" i="1">
                                      <a:latin typeface="Cambria Math" panose="02040503050406030204" pitchFamily="18" charset="0"/>
                                    </a:rPr>
                                  </m:ctrlPr>
                                </m:dPr>
                                <m:e>
                                  <m:r>
                                    <a:rPr sz="2800">
                                      <a:latin typeface="Cambria Math"/>
                                    </a:rPr>
                                    <m:t>0</m:t>
                                  </m:r>
                                  <m:r>
                                    <a:rPr sz="2800">
                                      <a:latin typeface="Cambria Math"/>
                                    </a:rPr>
                                    <m:t>+</m:t>
                                  </m:r>
                                  <m:r>
                                    <a:rPr sz="2800">
                                      <a:latin typeface="Cambria Math"/>
                                    </a:rPr>
                                    <m:t>2</m:t>
                                  </m:r>
                                </m:e>
                              </m:d>
                            </m:oMath>
                          </a14:m>
                          <a:endParaRPr sz="2800" dirty="0"/>
                        </a:p>
                      </a:txBody>
                      <a:tcPr marL="36576" marR="36576" marT="36576" marB="36576" anchor="ctr"/>
                    </a:tc>
                    <a:extLst>
                      <a:ext uri="{0D108BD9-81ED-4DB2-BD59-A6C34878D82A}">
                        <a16:rowId xmlns:a16="http://schemas.microsoft.com/office/drawing/2014/main" val="10000"/>
                      </a:ext>
                    </a:extLst>
                  </a:tr>
                  <a:tr h="120161">
                    <a:tc>
                      <a:txBody>
                        <a:bodyPr/>
                        <a:lstStyle/>
                        <a:p>
                          <a:pPr algn="r">
                            <a:defRPr sz="1600"/>
                          </a:pPr>
                          <a:r>
                            <a:rPr sz="2800" dirty="0"/>
                            <a:t>​</a:t>
                          </a:r>
                          <a14:m>
                            <m:oMath xmlns:m="http://schemas.openxmlformats.org/officeDocument/2006/math">
                              <m:r>
                                <a:rPr sz="2800">
                                  <a:latin typeface="Cambria Math"/>
                                </a:rPr>
                                <m:t>6</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r>
                                <a:rPr sz="2800">
                                  <a:latin typeface="Cambria Math"/>
                                </a:rPr>
                                <m:t>4</m:t>
                              </m:r>
                              <m:sSub>
                                <m:sSubPr>
                                  <m:ctrlPr>
                                    <a:rPr sz="2800" i="1">
                                      <a:latin typeface="Cambria Math" panose="02040503050406030204" pitchFamily="18" charset="0"/>
                                    </a:rPr>
                                  </m:ctrlPr>
                                </m:sSubPr>
                                <m:e>
                                  <m:r>
                                    <a:rPr sz="2800">
                                      <a:latin typeface="Cambria Math"/>
                                    </a:rPr>
                                    <m:t>𝐴</m:t>
                                  </m:r>
                                </m:e>
                                <m:sub>
                                  <m:r>
                                    <a:rPr sz="2800">
                                      <a:latin typeface="Cambria Math"/>
                                    </a:rPr>
                                    <m:t>1</m:t>
                                  </m:r>
                                </m:sub>
                              </m:sSub>
                              <m:r>
                                <a:rPr sz="2800">
                                  <a:latin typeface="Cambria Math"/>
                                </a:rPr>
                                <m:t>+</m:t>
                              </m:r>
                              <m:r>
                                <a:rPr sz="2800">
                                  <a:latin typeface="Cambria Math"/>
                                </a:rPr>
                                <m:t>2</m:t>
                              </m:r>
                              <m:sSub>
                                <m:sSubPr>
                                  <m:ctrlPr>
                                    <a:rPr sz="2800" i="1">
                                      <a:latin typeface="Cambria Math" panose="02040503050406030204" pitchFamily="18" charset="0"/>
                                    </a:rPr>
                                  </m:ctrlPr>
                                </m:sSubPr>
                                <m:e>
                                  <m:r>
                                    <a:rPr sz="2800">
                                      <a:latin typeface="Cambria Math"/>
                                    </a:rPr>
                                    <m:t>𝐴</m:t>
                                  </m:r>
                                </m:e>
                                <m:sub>
                                  <m:r>
                                    <a:rPr sz="2800">
                                      <a:latin typeface="Cambria Math"/>
                                    </a:rPr>
                                    <m:t>2</m:t>
                                  </m:r>
                                </m:sub>
                              </m:sSub>
                            </m:oMath>
                          </a14:m>
                          <a:endParaRPr sz="2800" dirty="0"/>
                        </a:p>
                      </a:txBody>
                      <a:tcPr marL="36576" marR="36576" marT="36576" marB="36576" anchor="ctr"/>
                    </a:tc>
                    <a:extLst>
                      <a:ext uri="{0D108BD9-81ED-4DB2-BD59-A6C34878D82A}">
                        <a16:rowId xmlns:a16="http://schemas.microsoft.com/office/drawing/2014/main" val="10001"/>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272668280"/>
                  </p:ext>
                </p:extLst>
              </p:nvPr>
            </p:nvGraphicFramePr>
            <p:xfrm>
              <a:off x="457200" y="2008632"/>
              <a:ext cx="8229600" cy="999744"/>
            </p:xfrm>
            <a:graphic>
              <a:graphicData uri="http://schemas.openxmlformats.org/drawingml/2006/table">
                <a:tbl>
                  <a:tblPr firstRow="1" bandRow="1">
                    <a:tableStyleId>{2D5ABB26-0587-4C30-8999-92F81FD0307C}</a:tableStyleId>
                  </a:tblPr>
                  <a:tblGrid>
                    <a:gridCol w="2667000">
                      <a:extLst>
                        <a:ext uri="{9D8B030D-6E8A-4147-A177-3AD203B41FA5}">
                          <a16:colId xmlns:a16="http://schemas.microsoft.com/office/drawing/2014/main" val="20000"/>
                        </a:ext>
                      </a:extLst>
                    </a:gridCol>
                    <a:gridCol w="5562600">
                      <a:extLst>
                        <a:ext uri="{9D8B030D-6E8A-4147-A177-3AD203B41FA5}">
                          <a16:colId xmlns:a16="http://schemas.microsoft.com/office/drawing/2014/main" val="20001"/>
                        </a:ext>
                      </a:extLst>
                    </a:gridCol>
                  </a:tblGrid>
                  <a:tr h="499872">
                    <a:tc>
                      <a:txBody>
                        <a:bodyPr/>
                        <a:lstStyle/>
                        <a:p>
                          <a:endParaRPr lang="en-US"/>
                        </a:p>
                      </a:txBody>
                      <a:tcPr marL="36576" marR="36576" marT="36576" marB="36576" anchor="ctr">
                        <a:blipFill>
                          <a:blip r:embed="rId3"/>
                          <a:stretch>
                            <a:fillRect t="-12048" r="-208219" b="-134940"/>
                          </a:stretch>
                        </a:blipFill>
                      </a:tcPr>
                    </a:tc>
                    <a:tc>
                      <a:txBody>
                        <a:bodyPr/>
                        <a:lstStyle/>
                        <a:p>
                          <a:endParaRPr lang="en-US"/>
                        </a:p>
                      </a:txBody>
                      <a:tcPr marL="36576" marR="36576" marT="36576" marB="36576" anchor="ctr">
                        <a:blipFill>
                          <a:blip r:embed="rId3"/>
                          <a:stretch>
                            <a:fillRect l="-48026" t="-12048" b="-134940"/>
                          </a:stretch>
                        </a:blipFill>
                      </a:tcPr>
                    </a:tc>
                    <a:extLst>
                      <a:ext uri="{0D108BD9-81ED-4DB2-BD59-A6C34878D82A}">
                        <a16:rowId xmlns:a16="http://schemas.microsoft.com/office/drawing/2014/main" val="10000"/>
                      </a:ext>
                    </a:extLst>
                  </a:tr>
                  <a:tr h="499872">
                    <a:tc>
                      <a:txBody>
                        <a:bodyPr/>
                        <a:lstStyle/>
                        <a:p>
                          <a:endParaRPr lang="en-US"/>
                        </a:p>
                      </a:txBody>
                      <a:tcPr marL="36576" marR="36576" marT="36576" marB="36576" anchor="ctr">
                        <a:blipFill>
                          <a:blip r:embed="rId3"/>
                          <a:stretch>
                            <a:fillRect t="-113415" r="-208219" b="-36585"/>
                          </a:stretch>
                        </a:blipFill>
                      </a:tcPr>
                    </a:tc>
                    <a:tc>
                      <a:txBody>
                        <a:bodyPr/>
                        <a:lstStyle/>
                        <a:p>
                          <a:endParaRPr lang="en-US"/>
                        </a:p>
                      </a:txBody>
                      <a:tcPr marL="36576" marR="36576" marT="36576" marB="36576" anchor="ctr">
                        <a:blipFill>
                          <a:blip r:embed="rId3"/>
                          <a:stretch>
                            <a:fillRect l="-48026" t="-113415" b="-36585"/>
                          </a:stretch>
                        </a:blipFill>
                      </a:tcPr>
                    </a:tc>
                    <a:extLst>
                      <a:ext uri="{0D108BD9-81ED-4DB2-BD59-A6C34878D82A}">
                        <a16:rowId xmlns:a16="http://schemas.microsoft.com/office/drawing/2014/main" val="1000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2234914116"/>
                  </p:ext>
                </p:extLst>
              </p:nvPr>
            </p:nvGraphicFramePr>
            <p:xfrm>
              <a:off x="457200" y="3617976"/>
              <a:ext cx="8229600" cy="999744"/>
            </p:xfrm>
            <a:graphic>
              <a:graphicData uri="http://schemas.openxmlformats.org/drawingml/2006/table">
                <a:tbl>
                  <a:tblPr firstRow="1" bandRow="1">
                    <a:tableStyleId>{2D5ABB26-0587-4C30-8999-92F81FD0307C}</a:tableStyleId>
                  </a:tblPr>
                  <a:tblGrid>
                    <a:gridCol w="2667000">
                      <a:extLst>
                        <a:ext uri="{9D8B030D-6E8A-4147-A177-3AD203B41FA5}">
                          <a16:colId xmlns:a16="http://schemas.microsoft.com/office/drawing/2014/main" val="20000"/>
                        </a:ext>
                      </a:extLst>
                    </a:gridCol>
                    <a:gridCol w="5562600">
                      <a:extLst>
                        <a:ext uri="{9D8B030D-6E8A-4147-A177-3AD203B41FA5}">
                          <a16:colId xmlns:a16="http://schemas.microsoft.com/office/drawing/2014/main" val="20001"/>
                        </a:ext>
                      </a:extLst>
                    </a:gridCol>
                  </a:tblGrid>
                  <a:tr h="152400">
                    <a:tc>
                      <a:txBody>
                        <a:bodyPr/>
                        <a:lstStyle/>
                        <a:p>
                          <a:pPr algn="r">
                            <a:defRPr sz="1600"/>
                          </a:pPr>
                          <a:r>
                            <a:rPr sz="2800" dirty="0"/>
                            <a:t>​</a:t>
                          </a:r>
                          <a14:m>
                            <m:oMath xmlns:m="http://schemas.openxmlformats.org/officeDocument/2006/math">
                              <m:r>
                                <a:rPr sz="2800">
                                  <a:latin typeface="Cambria Math"/>
                                </a:rPr>
                                <m:t>3</m:t>
                              </m:r>
                              <m:d>
                                <m:dPr>
                                  <m:ctrlPr>
                                    <a:rPr sz="2800" i="1">
                                      <a:latin typeface="Cambria Math" panose="02040503050406030204" pitchFamily="18" charset="0"/>
                                    </a:rPr>
                                  </m:ctrlPr>
                                </m:dPr>
                                <m:e>
                                  <m:r>
                                    <a:rPr sz="2800">
                                      <a:latin typeface="Cambria Math"/>
                                    </a:rPr>
                                    <m:t>−</m:t>
                                  </m:r>
                                  <m:r>
                                    <a:rPr sz="2800">
                                      <a:latin typeface="Cambria Math"/>
                                    </a:rPr>
                                    <m:t>1</m:t>
                                  </m:r>
                                </m:e>
                              </m:d>
                              <m:r>
                                <a:rPr sz="2800">
                                  <a:latin typeface="Cambria Math"/>
                                </a:rPr>
                                <m:t>+</m:t>
                              </m:r>
                              <m:r>
                                <a:rPr sz="2800">
                                  <a:latin typeface="Cambria Math"/>
                                </a:rPr>
                                <m:t>6</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sSub>
                                <m:sSubPr>
                                  <m:ctrlPr>
                                    <a:rPr sz="2800" i="1">
                                      <a:latin typeface="Cambria Math" panose="02040503050406030204" pitchFamily="18" charset="0"/>
                                    </a:rPr>
                                  </m:ctrlPr>
                                </m:sSubPr>
                                <m:e>
                                  <m:r>
                                    <a:rPr sz="2800">
                                      <a:latin typeface="Cambria Math"/>
                                    </a:rPr>
                                    <m:t>𝐴</m:t>
                                  </m:r>
                                </m:e>
                                <m:sub>
                                  <m:r>
                                    <a:rPr sz="2800">
                                      <a:latin typeface="Cambria Math"/>
                                    </a:rPr>
                                    <m:t>1</m:t>
                                  </m:r>
                                </m:sub>
                              </m:sSub>
                              <m:sSup>
                                <m:sSupPr>
                                  <m:ctrlPr>
                                    <a:rPr sz="2800" i="1">
                                      <a:latin typeface="Cambria Math" panose="02040503050406030204" pitchFamily="18" charset="0"/>
                                    </a:rPr>
                                  </m:ctrlPr>
                                </m:sSupPr>
                                <m:e>
                                  <m:d>
                                    <m:dPr>
                                      <m:ctrlPr>
                                        <a:rPr sz="2800" i="1">
                                          <a:latin typeface="Cambria Math" panose="02040503050406030204" pitchFamily="18" charset="0"/>
                                        </a:rPr>
                                      </m:ctrlPr>
                                    </m:dPr>
                                    <m:e>
                                      <m:r>
                                        <a:rPr sz="2800">
                                          <a:latin typeface="Cambria Math"/>
                                        </a:rPr>
                                        <m:t>−</m:t>
                                      </m:r>
                                      <m:r>
                                        <a:rPr sz="2800">
                                          <a:latin typeface="Cambria Math"/>
                                        </a:rPr>
                                        <m:t>1</m:t>
                                      </m:r>
                                      <m:r>
                                        <a:rPr sz="2800">
                                          <a:latin typeface="Cambria Math"/>
                                        </a:rPr>
                                        <m:t>+</m:t>
                                      </m:r>
                                      <m:r>
                                        <a:rPr sz="2800">
                                          <a:latin typeface="Cambria Math"/>
                                        </a:rPr>
                                        <m:t>2</m:t>
                                      </m:r>
                                    </m:e>
                                  </m:d>
                                </m:e>
                                <m:sup>
                                  <m:r>
                                    <a:rPr sz="2800">
                                      <a:latin typeface="Cambria Math"/>
                                    </a:rPr>
                                    <m:t>2</m:t>
                                  </m:r>
                                </m:sup>
                              </m:sSup>
                              <m:r>
                                <a:rPr sz="2800">
                                  <a:latin typeface="Cambria Math"/>
                                </a:rPr>
                                <m:t>+</m:t>
                              </m:r>
                              <m:sSub>
                                <m:sSubPr>
                                  <m:ctrlPr>
                                    <a:rPr sz="2800" i="1">
                                      <a:latin typeface="Cambria Math" panose="02040503050406030204" pitchFamily="18" charset="0"/>
                                    </a:rPr>
                                  </m:ctrlPr>
                                </m:sSubPr>
                                <m:e>
                                  <m:r>
                                    <a:rPr sz="2800">
                                      <a:latin typeface="Cambria Math"/>
                                    </a:rPr>
                                    <m:t>𝐴</m:t>
                                  </m:r>
                                </m:e>
                                <m:sub>
                                  <m:r>
                                    <a:rPr sz="2800">
                                      <a:latin typeface="Cambria Math"/>
                                    </a:rPr>
                                    <m:t>2</m:t>
                                  </m:r>
                                </m:sub>
                              </m:sSub>
                              <m:d>
                                <m:dPr>
                                  <m:ctrlPr>
                                    <a:rPr sz="2800" i="1">
                                      <a:latin typeface="Cambria Math" panose="02040503050406030204" pitchFamily="18" charset="0"/>
                                    </a:rPr>
                                  </m:ctrlPr>
                                </m:dPr>
                                <m:e>
                                  <m:r>
                                    <a:rPr sz="2800">
                                      <a:latin typeface="Cambria Math"/>
                                    </a:rPr>
                                    <m:t>−</m:t>
                                  </m:r>
                                  <m:r>
                                    <a:rPr sz="2800">
                                      <a:latin typeface="Cambria Math"/>
                                    </a:rPr>
                                    <m:t>1</m:t>
                                  </m:r>
                                  <m:r>
                                    <a:rPr sz="2800">
                                      <a:latin typeface="Cambria Math"/>
                                    </a:rPr>
                                    <m:t>+</m:t>
                                  </m:r>
                                  <m:r>
                                    <a:rPr sz="2800">
                                      <a:latin typeface="Cambria Math"/>
                                    </a:rPr>
                                    <m:t>2</m:t>
                                  </m:r>
                                </m:e>
                              </m:d>
                            </m:oMath>
                          </a14:m>
                          <a:endParaRPr sz="2800" dirty="0"/>
                        </a:p>
                      </a:txBody>
                      <a:tcPr marL="36576" marR="36576" marT="36576" marB="36576" anchor="ctr"/>
                    </a:tc>
                    <a:extLst>
                      <a:ext uri="{0D108BD9-81ED-4DB2-BD59-A6C34878D82A}">
                        <a16:rowId xmlns:a16="http://schemas.microsoft.com/office/drawing/2014/main" val="10000"/>
                      </a:ext>
                    </a:extLst>
                  </a:tr>
                  <a:tr h="152400">
                    <a:tc>
                      <a:txBody>
                        <a:bodyPr/>
                        <a:lstStyle/>
                        <a:p>
                          <a:pPr algn="r">
                            <a:defRPr sz="1600"/>
                          </a:pPr>
                          <a:r>
                            <a:rPr sz="2800" dirty="0"/>
                            <a:t>​</a:t>
                          </a:r>
                          <a14:m>
                            <m:oMath xmlns:m="http://schemas.openxmlformats.org/officeDocument/2006/math">
                              <m:r>
                                <a:rPr sz="2800">
                                  <a:latin typeface="Cambria Math"/>
                                </a:rPr>
                                <m:t>3</m:t>
                              </m:r>
                            </m:oMath>
                          </a14:m>
                          <a:endParaRPr sz="2800" dirty="0"/>
                        </a:p>
                      </a:txBody>
                      <a:tcPr marL="36576" marR="36576" marT="36576" marB="36576" anchor="ctr"/>
                    </a:tc>
                    <a:tc>
                      <a:txBody>
                        <a:bodyPr/>
                        <a:lstStyle/>
                        <a:p>
                          <a:pPr algn="l">
                            <a:defRPr sz="1600"/>
                          </a:pPr>
                          <a:r>
                            <a:rPr sz="2800" dirty="0"/>
                            <a:t>​</a:t>
                          </a:r>
                          <a14:m>
                            <m:oMath xmlns:m="http://schemas.openxmlformats.org/officeDocument/2006/math">
                              <m:r>
                                <a:rPr sz="2800">
                                  <a:latin typeface="Cambria Math"/>
                                </a:rPr>
                                <m:t>=</m:t>
                              </m:r>
                              <m:sSub>
                                <m:sSubPr>
                                  <m:ctrlPr>
                                    <a:rPr sz="2800" i="1">
                                      <a:latin typeface="Cambria Math" panose="02040503050406030204" pitchFamily="18" charset="0"/>
                                    </a:rPr>
                                  </m:ctrlPr>
                                </m:sSubPr>
                                <m:e>
                                  <m:r>
                                    <a:rPr sz="2800">
                                      <a:latin typeface="Cambria Math"/>
                                    </a:rPr>
                                    <m:t>𝐴</m:t>
                                  </m:r>
                                </m:e>
                                <m:sub>
                                  <m:r>
                                    <a:rPr sz="2800">
                                      <a:latin typeface="Cambria Math"/>
                                    </a:rPr>
                                    <m:t>1</m:t>
                                  </m:r>
                                </m:sub>
                              </m:sSub>
                              <m:r>
                                <a:rPr sz="2800">
                                  <a:latin typeface="Cambria Math"/>
                                </a:rPr>
                                <m:t>+</m:t>
                              </m:r>
                              <m:sSub>
                                <m:sSubPr>
                                  <m:ctrlPr>
                                    <a:rPr sz="2800" i="1">
                                      <a:latin typeface="Cambria Math" panose="02040503050406030204" pitchFamily="18" charset="0"/>
                                    </a:rPr>
                                  </m:ctrlPr>
                                </m:sSubPr>
                                <m:e>
                                  <m:r>
                                    <a:rPr sz="2800">
                                      <a:latin typeface="Cambria Math"/>
                                    </a:rPr>
                                    <m:t>𝐴</m:t>
                                  </m:r>
                                </m:e>
                                <m:sub>
                                  <m:r>
                                    <a:rPr sz="2800">
                                      <a:latin typeface="Cambria Math"/>
                                    </a:rPr>
                                    <m:t>2</m:t>
                                  </m:r>
                                </m:sub>
                              </m:sSub>
                              <m:r>
                                <m:rPr>
                                  <m:nor/>
                                </m:rPr>
                                <a:rPr sz="2800">
                                  <a:latin typeface="+mn-lt"/>
                                </a:rPr>
                                <m:t>.</m:t>
                              </m:r>
                            </m:oMath>
                          </a14:m>
                          <a:endParaRPr sz="2800" dirty="0">
                            <a:latin typeface="+mn-lt"/>
                          </a:endParaRPr>
                        </a:p>
                      </a:txBody>
                      <a:tcPr marL="36576" marR="36576" marT="36576" marB="36576" anchor="ctr"/>
                    </a:tc>
                    <a:extLst>
                      <a:ext uri="{0D108BD9-81ED-4DB2-BD59-A6C34878D82A}">
                        <a16:rowId xmlns:a16="http://schemas.microsoft.com/office/drawing/2014/main" val="10001"/>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2234914116"/>
                  </p:ext>
                </p:extLst>
              </p:nvPr>
            </p:nvGraphicFramePr>
            <p:xfrm>
              <a:off x="457200" y="3617976"/>
              <a:ext cx="8229600" cy="999744"/>
            </p:xfrm>
            <a:graphic>
              <a:graphicData uri="http://schemas.openxmlformats.org/drawingml/2006/table">
                <a:tbl>
                  <a:tblPr firstRow="1" bandRow="1">
                    <a:tableStyleId>{2D5ABB26-0587-4C30-8999-92F81FD0307C}</a:tableStyleId>
                  </a:tblPr>
                  <a:tblGrid>
                    <a:gridCol w="2667000">
                      <a:extLst>
                        <a:ext uri="{9D8B030D-6E8A-4147-A177-3AD203B41FA5}">
                          <a16:colId xmlns:a16="http://schemas.microsoft.com/office/drawing/2014/main" val="20000"/>
                        </a:ext>
                      </a:extLst>
                    </a:gridCol>
                    <a:gridCol w="5562600">
                      <a:extLst>
                        <a:ext uri="{9D8B030D-6E8A-4147-A177-3AD203B41FA5}">
                          <a16:colId xmlns:a16="http://schemas.microsoft.com/office/drawing/2014/main" val="20001"/>
                        </a:ext>
                      </a:extLst>
                    </a:gridCol>
                  </a:tblGrid>
                  <a:tr h="499872">
                    <a:tc>
                      <a:txBody>
                        <a:bodyPr/>
                        <a:lstStyle/>
                        <a:p>
                          <a:endParaRPr lang="en-US"/>
                        </a:p>
                      </a:txBody>
                      <a:tcPr marL="36576" marR="36576" marT="36576" marB="36576" anchor="ctr">
                        <a:blipFill>
                          <a:blip r:embed="rId4"/>
                          <a:stretch>
                            <a:fillRect t="-12048" r="-208219" b="-134940"/>
                          </a:stretch>
                        </a:blipFill>
                      </a:tcPr>
                    </a:tc>
                    <a:tc>
                      <a:txBody>
                        <a:bodyPr/>
                        <a:lstStyle/>
                        <a:p>
                          <a:endParaRPr lang="en-US"/>
                        </a:p>
                      </a:txBody>
                      <a:tcPr marL="36576" marR="36576" marT="36576" marB="36576" anchor="ctr">
                        <a:blipFill>
                          <a:blip r:embed="rId4"/>
                          <a:stretch>
                            <a:fillRect l="-48026" t="-12048" b="-134940"/>
                          </a:stretch>
                        </a:blipFill>
                      </a:tcPr>
                    </a:tc>
                    <a:extLst>
                      <a:ext uri="{0D108BD9-81ED-4DB2-BD59-A6C34878D82A}">
                        <a16:rowId xmlns:a16="http://schemas.microsoft.com/office/drawing/2014/main" val="10000"/>
                      </a:ext>
                    </a:extLst>
                  </a:tr>
                  <a:tr h="499872">
                    <a:tc>
                      <a:txBody>
                        <a:bodyPr/>
                        <a:lstStyle/>
                        <a:p>
                          <a:endParaRPr lang="en-US"/>
                        </a:p>
                      </a:txBody>
                      <a:tcPr marL="36576" marR="36576" marT="36576" marB="36576" anchor="ctr">
                        <a:blipFill>
                          <a:blip r:embed="rId4"/>
                          <a:stretch>
                            <a:fillRect t="-113415" r="-208219" b="-36585"/>
                          </a:stretch>
                        </a:blipFill>
                      </a:tcPr>
                    </a:tc>
                    <a:tc>
                      <a:txBody>
                        <a:bodyPr/>
                        <a:lstStyle/>
                        <a:p>
                          <a:endParaRPr lang="en-US"/>
                        </a:p>
                      </a:txBody>
                      <a:tcPr marL="36576" marR="36576" marT="36576" marB="36576" anchor="ctr">
                        <a:blipFill>
                          <a:blip r:embed="rId4"/>
                          <a:stretch>
                            <a:fillRect l="-48026" t="-113415" b="-36585"/>
                          </a:stretch>
                        </a:blipFill>
                      </a:tcPr>
                    </a:tc>
                    <a:extLst>
                      <a:ext uri="{0D108BD9-81ED-4DB2-BD59-A6C34878D82A}">
                        <a16:rowId xmlns:a16="http://schemas.microsoft.com/office/drawing/2014/main" val="10001"/>
                      </a:ext>
                    </a:extLst>
                  </a:tr>
                </a:tbl>
              </a:graphicData>
            </a:graphic>
          </p:graphicFrame>
        </mc:Fallback>
      </mc:AlternateContent>
    </p:spTree>
    <p:extLst>
      <p:ext uri="{BB962C8B-B14F-4D97-AF65-F5344CB8AC3E}">
        <p14:creationId xmlns:p14="http://schemas.microsoft.com/office/powerpoint/2010/main" val="1952257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Finding the Partial Fraction Decomposition of a Function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600" dirty="0"/>
                  <a:t>We recognize this as a linear system in the two variables </a:t>
                </a:r>
                <a14:m>
                  <m:oMath xmlns:m="http://schemas.openxmlformats.org/officeDocument/2006/math">
                    <m:sSub>
                      <m:sSubPr>
                        <m:ctrlPr>
                          <a:rPr sz="2600" i="1">
                            <a:latin typeface="Cambria Math" panose="02040503050406030204" pitchFamily="18" charset="0"/>
                          </a:rPr>
                        </m:ctrlPr>
                      </m:sSubPr>
                      <m:e>
                        <m:r>
                          <a:rPr sz="2600">
                            <a:latin typeface="Cambria Math" panose="02040503050406030204" pitchFamily="18" charset="0"/>
                          </a:rPr>
                          <m:t>𝐴</m:t>
                        </m:r>
                      </m:e>
                      <m:sub>
                        <m:r>
                          <a:rPr sz="2600">
                            <a:latin typeface="Cambria Math" panose="02040503050406030204" pitchFamily="18" charset="0"/>
                          </a:rPr>
                          <m:t>1</m:t>
                        </m:r>
                      </m:sub>
                    </m:sSub>
                  </m:oMath>
                </a14:m>
                <a:r>
                  <a:rPr sz="2600" dirty="0"/>
                  <a:t> and </a:t>
                </a:r>
                <a14:m>
                  <m:oMath xmlns:m="http://schemas.openxmlformats.org/officeDocument/2006/math">
                    <m:sSub>
                      <m:sSubPr>
                        <m:ctrlPr>
                          <a:rPr sz="2600" i="1">
                            <a:latin typeface="Cambria Math" panose="02040503050406030204" pitchFamily="18" charset="0"/>
                          </a:rPr>
                        </m:ctrlPr>
                      </m:sSubPr>
                      <m:e>
                        <m:r>
                          <a:rPr sz="2600">
                            <a:latin typeface="Cambria Math" panose="02040503050406030204" pitchFamily="18" charset="0"/>
                          </a:rPr>
                          <m:t>𝐴</m:t>
                        </m:r>
                      </m:e>
                      <m:sub>
                        <m:r>
                          <a:rPr sz="2600">
                            <a:latin typeface="Cambria Math" panose="02040503050406030204" pitchFamily="18" charset="0"/>
                          </a:rPr>
                          <m:t>2</m:t>
                        </m:r>
                      </m:sub>
                    </m:sSub>
                  </m:oMath>
                </a14:m>
                <a:r>
                  <a:rPr sz="2600" dirty="0"/>
                  <a:t>. While we can use any of the methods of this chapter to solve it, we chose to use the elimination method.</a:t>
                </a:r>
                <a:endParaRPr lang="en-US" sz="2600" dirty="0"/>
              </a:p>
              <a:p>
                <a:endParaRPr lang="en-US" sz="2600" dirty="0"/>
              </a:p>
              <a:p>
                <a:endParaRPr lang="en-US" sz="2600" dirty="0"/>
              </a:p>
              <a:p>
                <a:endParaRPr sz="2600" dirty="0"/>
              </a:p>
              <a:p>
                <a:pPr>
                  <a:defRPr sz="2800"/>
                </a:pPr>
                <a:r>
                  <a:rPr sz="2600" dirty="0"/>
                  <a:t>So </a:t>
                </a:r>
                <a14:m>
                  <m:oMath xmlns:m="http://schemas.openxmlformats.org/officeDocument/2006/math">
                    <m:sSub>
                      <m:sSubPr>
                        <m:ctrlPr>
                          <a:rPr sz="2600" i="1">
                            <a:latin typeface="Cambria Math" panose="02040503050406030204" pitchFamily="18" charset="0"/>
                          </a:rPr>
                        </m:ctrlPr>
                      </m:sSubPr>
                      <m:e>
                        <m:r>
                          <a:rPr sz="2600">
                            <a:latin typeface="Cambria Math" panose="02040503050406030204" pitchFamily="18" charset="0"/>
                          </a:rPr>
                          <m:t>𝐴</m:t>
                        </m:r>
                      </m:e>
                      <m:sub>
                        <m:r>
                          <a:rPr sz="2600">
                            <a:latin typeface="Cambria Math" panose="02040503050406030204" pitchFamily="18" charset="0"/>
                          </a:rPr>
                          <m:t>1</m:t>
                        </m:r>
                      </m:sub>
                    </m:sSub>
                    <m:r>
                      <a:rPr sz="2600">
                        <a:latin typeface="Cambria Math" panose="02040503050406030204" pitchFamily="18" charset="0"/>
                      </a:rPr>
                      <m:t>=0</m:t>
                    </m:r>
                  </m:oMath>
                </a14:m>
                <a:r>
                  <a:rPr sz="2600" dirty="0"/>
                  <a:t> and hence </a:t>
                </a:r>
                <a14:m>
                  <m:oMath xmlns:m="http://schemas.openxmlformats.org/officeDocument/2006/math">
                    <m:sSub>
                      <m:sSubPr>
                        <m:ctrlPr>
                          <a:rPr sz="2600" i="1">
                            <a:latin typeface="Cambria Math" panose="02040503050406030204" pitchFamily="18" charset="0"/>
                          </a:rPr>
                        </m:ctrlPr>
                      </m:sSubPr>
                      <m:e>
                        <m:r>
                          <a:rPr sz="2600">
                            <a:latin typeface="Cambria Math" panose="02040503050406030204" pitchFamily="18" charset="0"/>
                          </a:rPr>
                          <m:t>𝐴</m:t>
                        </m:r>
                      </m:e>
                      <m:sub>
                        <m:r>
                          <a:rPr sz="2600">
                            <a:latin typeface="Cambria Math" panose="02040503050406030204" pitchFamily="18" charset="0"/>
                          </a:rPr>
                          <m:t>2</m:t>
                        </m:r>
                      </m:sub>
                    </m:sSub>
                    <m:r>
                      <a:rPr sz="2600">
                        <a:latin typeface="Cambria Math" panose="02040503050406030204" pitchFamily="18" charset="0"/>
                      </a:rPr>
                      <m:t>=3</m:t>
                    </m:r>
                  </m:oMath>
                </a14:m>
                <a:r>
                  <a:rPr sz="2600" dirty="0"/>
                  <a:t>. This gives us the following partial fraction decomposition.</a:t>
                </a:r>
              </a:p>
              <a:p>
                <a:pPr algn="ctr">
                  <a:defRPr sz="2800"/>
                </a:pPr>
                <a14:m>
                  <m:oMathPara xmlns:m="http://schemas.openxmlformats.org/officeDocument/2006/math">
                    <m:oMathParaPr>
                      <m:jc m:val="centerGroup"/>
                    </m:oMathParaPr>
                    <m:oMath xmlns:m="http://schemas.openxmlformats.org/officeDocument/2006/math">
                      <m:f>
                        <m:fPr>
                          <m:ctrlPr>
                            <a:rPr sz="2600" i="1">
                              <a:latin typeface="Cambria Math" panose="02040503050406030204" pitchFamily="18" charset="0"/>
                            </a:rPr>
                          </m:ctrlPr>
                        </m:fPr>
                        <m:num>
                          <m:r>
                            <a:rPr sz="2600">
                              <a:latin typeface="Cambria Math" panose="02040503050406030204" pitchFamily="18" charset="0"/>
                            </a:rPr>
                            <m:t>3</m:t>
                          </m:r>
                          <m:r>
                            <a:rPr sz="2600">
                              <a:latin typeface="Cambria Math" panose="02040503050406030204" pitchFamily="18" charset="0"/>
                            </a:rPr>
                            <m:t>𝑥</m:t>
                          </m:r>
                          <m:r>
                            <a:rPr sz="2600">
                              <a:latin typeface="Cambria Math" panose="02040503050406030204" pitchFamily="18" charset="0"/>
                            </a:rPr>
                            <m:t>+1</m:t>
                          </m:r>
                        </m:num>
                        <m:den>
                          <m:sSup>
                            <m:sSupPr>
                              <m:ctrlPr>
                                <a:rPr sz="2600" i="1">
                                  <a:latin typeface="Cambria Math" panose="02040503050406030204" pitchFamily="18" charset="0"/>
                                </a:rPr>
                              </m:ctrlPr>
                            </m:sSupPr>
                            <m:e>
                              <m:d>
                                <m:dPr>
                                  <m:ctrlPr>
                                    <a:rPr sz="2600" i="1">
                                      <a:latin typeface="Cambria Math" panose="02040503050406030204" pitchFamily="18" charset="0"/>
                                    </a:rPr>
                                  </m:ctrlPr>
                                </m:dPr>
                                <m:e>
                                  <m:r>
                                    <a:rPr sz="2600">
                                      <a:latin typeface="Cambria Math" panose="02040503050406030204" pitchFamily="18" charset="0"/>
                                    </a:rPr>
                                    <m:t>𝑥</m:t>
                                  </m:r>
                                  <m:r>
                                    <a:rPr sz="2600">
                                      <a:latin typeface="Cambria Math" panose="02040503050406030204" pitchFamily="18" charset="0"/>
                                    </a:rPr>
                                    <m:t>+2</m:t>
                                  </m:r>
                                </m:e>
                              </m:d>
                            </m:e>
                            <m:sup>
                              <m:r>
                                <a:rPr sz="2600">
                                  <a:latin typeface="Cambria Math" panose="02040503050406030204" pitchFamily="18" charset="0"/>
                                </a:rPr>
                                <m:t>3</m:t>
                              </m:r>
                            </m:sup>
                          </m:sSup>
                        </m:den>
                      </m:f>
                      <m:r>
                        <a:rPr sz="2600">
                          <a:latin typeface="Cambria Math" panose="02040503050406030204" pitchFamily="18" charset="0"/>
                        </a:rPr>
                        <m:t>=</m:t>
                      </m:r>
                      <m:f>
                        <m:fPr>
                          <m:ctrlPr>
                            <a:rPr sz="2600" i="1">
                              <a:latin typeface="Cambria Math" panose="02040503050406030204" pitchFamily="18" charset="0"/>
                            </a:rPr>
                          </m:ctrlPr>
                        </m:fPr>
                        <m:num>
                          <m:r>
                            <a:rPr sz="2600">
                              <a:latin typeface="Cambria Math" panose="02040503050406030204" pitchFamily="18" charset="0"/>
                            </a:rPr>
                            <m:t>3</m:t>
                          </m:r>
                        </m:num>
                        <m:den>
                          <m:sSup>
                            <m:sSupPr>
                              <m:ctrlPr>
                                <a:rPr sz="2600" i="1">
                                  <a:latin typeface="Cambria Math" panose="02040503050406030204" pitchFamily="18" charset="0"/>
                                </a:rPr>
                              </m:ctrlPr>
                            </m:sSupPr>
                            <m:e>
                              <m:d>
                                <m:dPr>
                                  <m:ctrlPr>
                                    <a:rPr sz="2600" i="1">
                                      <a:latin typeface="Cambria Math" panose="02040503050406030204" pitchFamily="18" charset="0"/>
                                    </a:rPr>
                                  </m:ctrlPr>
                                </m:dPr>
                                <m:e>
                                  <m:r>
                                    <a:rPr sz="2600">
                                      <a:latin typeface="Cambria Math" panose="02040503050406030204" pitchFamily="18" charset="0"/>
                                    </a:rPr>
                                    <m:t>𝑥</m:t>
                                  </m:r>
                                  <m:r>
                                    <a:rPr sz="2600">
                                      <a:latin typeface="Cambria Math" panose="02040503050406030204" pitchFamily="18" charset="0"/>
                                    </a:rPr>
                                    <m:t>+2</m:t>
                                  </m:r>
                                </m:e>
                              </m:d>
                            </m:e>
                            <m:sup>
                              <m:r>
                                <a:rPr sz="2600">
                                  <a:latin typeface="Cambria Math" panose="02040503050406030204" pitchFamily="18" charset="0"/>
                                </a:rPr>
                                <m:t>2</m:t>
                              </m:r>
                            </m:sup>
                          </m:sSup>
                        </m:den>
                      </m:f>
                      <m:r>
                        <a:rPr sz="2600">
                          <a:latin typeface="Cambria Math" panose="02040503050406030204" pitchFamily="18" charset="0"/>
                        </a:rPr>
                        <m:t>+</m:t>
                      </m:r>
                      <m:f>
                        <m:fPr>
                          <m:ctrlPr>
                            <a:rPr sz="2600" i="1">
                              <a:latin typeface="Cambria Math" panose="02040503050406030204" pitchFamily="18" charset="0"/>
                            </a:rPr>
                          </m:ctrlPr>
                        </m:fPr>
                        <m:num>
                          <m:r>
                            <a:rPr sz="2600">
                              <a:latin typeface="Cambria Math" panose="02040503050406030204" pitchFamily="18" charset="0"/>
                            </a:rPr>
                            <m:t>−5</m:t>
                          </m:r>
                        </m:num>
                        <m:den>
                          <m:sSup>
                            <m:sSupPr>
                              <m:ctrlPr>
                                <a:rPr sz="2600" i="1">
                                  <a:latin typeface="Cambria Math" panose="02040503050406030204" pitchFamily="18" charset="0"/>
                                </a:rPr>
                              </m:ctrlPr>
                            </m:sSupPr>
                            <m:e>
                              <m:d>
                                <m:dPr>
                                  <m:ctrlPr>
                                    <a:rPr sz="2600" i="1">
                                      <a:latin typeface="Cambria Math" panose="02040503050406030204" pitchFamily="18" charset="0"/>
                                    </a:rPr>
                                  </m:ctrlPr>
                                </m:dPr>
                                <m:e>
                                  <m:r>
                                    <a:rPr sz="2600">
                                      <a:latin typeface="Cambria Math" panose="02040503050406030204" pitchFamily="18" charset="0"/>
                                    </a:rPr>
                                    <m:t>𝑥</m:t>
                                  </m:r>
                                  <m:r>
                                    <a:rPr sz="2600">
                                      <a:latin typeface="Cambria Math" panose="02040503050406030204" pitchFamily="18" charset="0"/>
                                    </a:rPr>
                                    <m:t>+2</m:t>
                                  </m:r>
                                </m:e>
                              </m:d>
                            </m:e>
                            <m:sup>
                              <m:r>
                                <a:rPr sz="2600">
                                  <a:latin typeface="Cambria Math" panose="02040503050406030204" pitchFamily="18" charset="0"/>
                                </a:rPr>
                                <m:t>3</m:t>
                              </m:r>
                            </m:sup>
                          </m:sSup>
                        </m:den>
                      </m:f>
                    </m:oMath>
                  </m:oMathPara>
                </a14:m>
                <a:endParaRPr sz="26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10" name="Table 4">
                <a:extLst>
                  <a:ext uri="{FF2B5EF4-FFF2-40B4-BE49-F238E27FC236}">
                    <a16:creationId xmlns:a16="http://schemas.microsoft.com/office/drawing/2014/main" id="{01FE7B8B-7E08-4BE3-9A9A-C99FEDAF179D}"/>
                  </a:ext>
                </a:extLst>
              </p:cNvPr>
              <p:cNvGraphicFramePr>
                <a:graphicFrameLocks noGrp="1"/>
              </p:cNvGraphicFramePr>
              <p:nvPr>
                <p:extLst>
                  <p:ext uri="{D42A27DB-BD31-4B8C-83A1-F6EECF244321}">
                    <p14:modId xmlns:p14="http://schemas.microsoft.com/office/powerpoint/2010/main" val="1939604212"/>
                  </p:ext>
                </p:extLst>
              </p:nvPr>
            </p:nvGraphicFramePr>
            <p:xfrm>
              <a:off x="1051306" y="2667000"/>
              <a:ext cx="7041388" cy="1462977"/>
            </p:xfrm>
            <a:graphic>
              <a:graphicData uri="http://schemas.openxmlformats.org/drawingml/2006/table">
                <a:tbl>
                  <a:tblPr firstRow="1" bandRow="1">
                    <a:tableStyleId>{2D5ABB26-0587-4C30-8999-92F81FD0307C}</a:tableStyleId>
                  </a:tblPr>
                  <a:tblGrid>
                    <a:gridCol w="3581400">
                      <a:extLst>
                        <a:ext uri="{9D8B030D-6E8A-4147-A177-3AD203B41FA5}">
                          <a16:colId xmlns:a16="http://schemas.microsoft.com/office/drawing/2014/main" val="2935828822"/>
                        </a:ext>
                      </a:extLst>
                    </a:gridCol>
                    <a:gridCol w="3459988">
                      <a:extLst>
                        <a:ext uri="{9D8B030D-6E8A-4147-A177-3AD203B41FA5}">
                          <a16:colId xmlns:a16="http://schemas.microsoft.com/office/drawing/2014/main" val="742312600"/>
                        </a:ext>
                      </a:extLst>
                    </a:gridCol>
                  </a:tblGrid>
                  <a:tr h="370840">
                    <a:tc>
                      <a:txBody>
                        <a:bodyPr/>
                        <a:lstStyle/>
                        <a:p>
                          <a:pPr/>
                          <a14:m>
                            <m:oMathPara xmlns:m="http://schemas.openxmlformats.org/officeDocument/2006/math">
                              <m:oMathParaPr>
                                <m:jc m:val="right"/>
                              </m:oMathParaPr>
                              <m:oMath xmlns:m="http://schemas.openxmlformats.org/officeDocument/2006/math">
                                <m:d>
                                  <m:dPr>
                                    <m:begChr m:val="{"/>
                                    <m:endChr m:val=""/>
                                    <m:ctrlPr>
                                      <a:rPr lang="en-US" sz="2600" i="1" kern="1200" smtClean="0">
                                        <a:solidFill>
                                          <a:schemeClr val="tx1"/>
                                        </a:solidFill>
                                        <a:effectLst/>
                                        <a:latin typeface="Cambria Math" panose="02040503050406030204" pitchFamily="18" charset="0"/>
                                        <a:ea typeface="+mn-ea"/>
                                        <a:cs typeface="+mn-cs"/>
                                      </a:rPr>
                                    </m:ctrlPr>
                                  </m:dPr>
                                  <m:e>
                                    <m:m>
                                      <m:mPr>
                                        <m:plcHide m:val="on"/>
                                        <m:mcs>
                                          <m:mc>
                                            <m:mcPr>
                                              <m:count m:val="2"/>
                                              <m:mcJc m:val="center"/>
                                            </m:mcPr>
                                          </m:mc>
                                        </m:mcs>
                                        <m:ctrlPr>
                                          <a:rPr lang="en-US" sz="2600" i="1" kern="1200">
                                            <a:solidFill>
                                              <a:schemeClr val="tx1"/>
                                            </a:solidFill>
                                            <a:effectLst/>
                                            <a:latin typeface="Cambria Math" panose="02040503050406030204" pitchFamily="18" charset="0"/>
                                            <a:ea typeface="+mn-ea"/>
                                            <a:cs typeface="+mn-cs"/>
                                          </a:rPr>
                                        </m:ctrlPr>
                                      </m:mPr>
                                      <m:mr>
                                        <m:e>
                                          <m:r>
                                            <a:rPr lang="en-US" sz="2600" i="1" kern="1200">
                                              <a:solidFill>
                                                <a:schemeClr val="tx1"/>
                                              </a:solidFill>
                                              <a:effectLst/>
                                              <a:latin typeface="Cambria Math" panose="02040503050406030204" pitchFamily="18" charset="0"/>
                                              <a:ea typeface="+mn-ea"/>
                                              <a:cs typeface="+mn-cs"/>
                                            </a:rPr>
                                            <m:t>4</m:t>
                                          </m:r>
                                          <m:sSub>
                                            <m:sSubPr>
                                              <m:ctrlPr>
                                                <a:rPr lang="en-US" sz="2600" i="1" kern="1200">
                                                  <a:solidFill>
                                                    <a:schemeClr val="tx1"/>
                                                  </a:solidFill>
                                                  <a:effectLst/>
                                                  <a:latin typeface="Cambria Math" panose="02040503050406030204" pitchFamily="18" charset="0"/>
                                                  <a:ea typeface="+mn-ea"/>
                                                  <a:cs typeface="+mn-cs"/>
                                                </a:rPr>
                                              </m:ctrlPr>
                                            </m:sSubPr>
                                            <m:e>
                                              <m:r>
                                                <a:rPr lang="en-US" sz="2600" i="1" kern="1200">
                                                  <a:solidFill>
                                                    <a:schemeClr val="tx1"/>
                                                  </a:solidFill>
                                                  <a:effectLst/>
                                                  <a:latin typeface="Cambria Math" panose="02040503050406030204" pitchFamily="18" charset="0"/>
                                                  <a:ea typeface="+mn-ea"/>
                                                  <a:cs typeface="+mn-cs"/>
                                                </a:rPr>
                                                <m:t>𝐴</m:t>
                                              </m:r>
                                            </m:e>
                                            <m:sub>
                                              <m:r>
                                                <a:rPr lang="en-US" sz="2600" i="1" kern="1200">
                                                  <a:solidFill>
                                                    <a:schemeClr val="tx1"/>
                                                  </a:solidFill>
                                                  <a:effectLst/>
                                                  <a:latin typeface="Cambria Math" panose="02040503050406030204" pitchFamily="18" charset="0"/>
                                                  <a:ea typeface="+mn-ea"/>
                                                  <a:cs typeface="+mn-cs"/>
                                                </a:rPr>
                                                <m:t>1</m:t>
                                              </m:r>
                                            </m:sub>
                                          </m:sSub>
                                          <m:r>
                                            <a:rPr lang="en-US" sz="2600" i="1" kern="1200">
                                              <a:solidFill>
                                                <a:schemeClr val="tx1"/>
                                              </a:solidFill>
                                              <a:effectLst/>
                                              <a:latin typeface="Cambria Math" panose="02040503050406030204" pitchFamily="18" charset="0"/>
                                              <a:ea typeface="+mn-ea"/>
                                              <a:cs typeface="+mn-cs"/>
                                            </a:rPr>
                                            <m:t>+2</m:t>
                                          </m:r>
                                          <m:sSub>
                                            <m:sSubPr>
                                              <m:ctrlPr>
                                                <a:rPr lang="en-US" sz="2600" i="1" kern="1200">
                                                  <a:solidFill>
                                                    <a:schemeClr val="tx1"/>
                                                  </a:solidFill>
                                                  <a:effectLst/>
                                                  <a:latin typeface="Cambria Math" panose="02040503050406030204" pitchFamily="18" charset="0"/>
                                                  <a:ea typeface="+mn-ea"/>
                                                  <a:cs typeface="+mn-cs"/>
                                                </a:rPr>
                                              </m:ctrlPr>
                                            </m:sSubPr>
                                            <m:e>
                                              <m:r>
                                                <a:rPr lang="en-US" sz="2600" i="1" kern="1200">
                                                  <a:solidFill>
                                                    <a:schemeClr val="tx1"/>
                                                  </a:solidFill>
                                                  <a:effectLst/>
                                                  <a:latin typeface="Cambria Math" panose="02040503050406030204" pitchFamily="18" charset="0"/>
                                                  <a:ea typeface="+mn-ea"/>
                                                  <a:cs typeface="+mn-cs"/>
                                                </a:rPr>
                                                <m:t>𝐴</m:t>
                                              </m:r>
                                            </m:e>
                                            <m:sub>
                                              <m:r>
                                                <a:rPr lang="en-US" sz="2600" i="1" kern="1200">
                                                  <a:solidFill>
                                                    <a:schemeClr val="tx1"/>
                                                  </a:solidFill>
                                                  <a:effectLst/>
                                                  <a:latin typeface="Cambria Math" panose="02040503050406030204" pitchFamily="18" charset="0"/>
                                                  <a:ea typeface="+mn-ea"/>
                                                  <a:cs typeface="+mn-cs"/>
                                                </a:rPr>
                                                <m:t>2</m:t>
                                              </m:r>
                                            </m:sub>
                                          </m:sSub>
                                        </m:e>
                                        <m:e>
                                          <m:r>
                                            <a:rPr lang="en-US" sz="2600" i="1" kern="1200">
                                              <a:solidFill>
                                                <a:schemeClr val="tx1"/>
                                              </a:solidFill>
                                              <a:effectLst/>
                                              <a:latin typeface="Cambria Math" panose="02040503050406030204" pitchFamily="18" charset="0"/>
                                              <a:ea typeface="+mn-ea"/>
                                              <a:cs typeface="+mn-cs"/>
                                            </a:rPr>
                                            <m:t>=6</m:t>
                                          </m:r>
                                        </m:e>
                                      </m:mr>
                                      <m:mr>
                                        <m:e>
                                          <m:r>
                                            <a:rPr lang="en-US" sz="2600" b="0" i="1" kern="1200" smtClean="0">
                                              <a:solidFill>
                                                <a:schemeClr val="tx1"/>
                                              </a:solidFill>
                                              <a:effectLst/>
                                              <a:latin typeface="Cambria Math" panose="02040503050406030204" pitchFamily="18" charset="0"/>
                                              <a:ea typeface="+mn-ea"/>
                                              <a:cs typeface="+mn-cs"/>
                                            </a:rPr>
                                            <m:t>     </m:t>
                                          </m:r>
                                          <m:sSub>
                                            <m:sSubPr>
                                              <m:ctrlPr>
                                                <a:rPr lang="en-US" sz="2600" i="1" kern="1200">
                                                  <a:solidFill>
                                                    <a:schemeClr val="tx1"/>
                                                  </a:solidFill>
                                                  <a:effectLst/>
                                                  <a:latin typeface="Cambria Math" panose="02040503050406030204" pitchFamily="18" charset="0"/>
                                                  <a:ea typeface="+mn-ea"/>
                                                  <a:cs typeface="+mn-cs"/>
                                                </a:rPr>
                                              </m:ctrlPr>
                                            </m:sSubPr>
                                            <m:e>
                                              <m:r>
                                                <a:rPr lang="en-US" sz="2600" i="1" kern="1200">
                                                  <a:solidFill>
                                                    <a:schemeClr val="tx1"/>
                                                  </a:solidFill>
                                                  <a:effectLst/>
                                                  <a:latin typeface="Cambria Math" panose="02040503050406030204" pitchFamily="18" charset="0"/>
                                                  <a:ea typeface="+mn-ea"/>
                                                  <a:cs typeface="+mn-cs"/>
                                                </a:rPr>
                                                <m:t>𝐴</m:t>
                                              </m:r>
                                            </m:e>
                                            <m:sub>
                                              <m:r>
                                                <a:rPr lang="en-US" sz="2600" i="1" kern="1200">
                                                  <a:solidFill>
                                                    <a:schemeClr val="tx1"/>
                                                  </a:solidFill>
                                                  <a:effectLst/>
                                                  <a:latin typeface="Cambria Math" panose="02040503050406030204" pitchFamily="18" charset="0"/>
                                                  <a:ea typeface="+mn-ea"/>
                                                  <a:cs typeface="+mn-cs"/>
                                                </a:rPr>
                                                <m:t>1</m:t>
                                              </m:r>
                                            </m:sub>
                                          </m:sSub>
                                          <m:r>
                                            <a:rPr lang="en-US" sz="2600" i="1" kern="1200">
                                              <a:solidFill>
                                                <a:schemeClr val="tx1"/>
                                              </a:solidFill>
                                              <a:effectLst/>
                                              <a:latin typeface="Cambria Math" panose="02040503050406030204" pitchFamily="18" charset="0"/>
                                              <a:ea typeface="+mn-ea"/>
                                              <a:cs typeface="+mn-cs"/>
                                            </a:rPr>
                                            <m:t>+</m:t>
                                          </m:r>
                                          <m:sSub>
                                            <m:sSubPr>
                                              <m:ctrlPr>
                                                <a:rPr lang="en-US" sz="2600" i="1" kern="1200">
                                                  <a:solidFill>
                                                    <a:schemeClr val="tx1"/>
                                                  </a:solidFill>
                                                  <a:effectLst/>
                                                  <a:latin typeface="Cambria Math" panose="02040503050406030204" pitchFamily="18" charset="0"/>
                                                  <a:ea typeface="+mn-ea"/>
                                                  <a:cs typeface="+mn-cs"/>
                                                </a:rPr>
                                              </m:ctrlPr>
                                            </m:sSubPr>
                                            <m:e>
                                              <m:r>
                                                <a:rPr lang="en-US" sz="2600" i="1" kern="1200">
                                                  <a:solidFill>
                                                    <a:schemeClr val="tx1"/>
                                                  </a:solidFill>
                                                  <a:effectLst/>
                                                  <a:latin typeface="Cambria Math" panose="02040503050406030204" pitchFamily="18" charset="0"/>
                                                  <a:ea typeface="+mn-ea"/>
                                                  <a:cs typeface="+mn-cs"/>
                                                </a:rPr>
                                                <m:t>𝐴</m:t>
                                              </m:r>
                                            </m:e>
                                            <m:sub>
                                              <m:r>
                                                <a:rPr lang="en-US" sz="2600" i="1" kern="1200">
                                                  <a:solidFill>
                                                    <a:schemeClr val="tx1"/>
                                                  </a:solidFill>
                                                  <a:effectLst/>
                                                  <a:latin typeface="Cambria Math" panose="02040503050406030204" pitchFamily="18" charset="0"/>
                                                  <a:ea typeface="+mn-ea"/>
                                                  <a:cs typeface="+mn-cs"/>
                                                </a:rPr>
                                                <m:t>2</m:t>
                                              </m:r>
                                            </m:sub>
                                          </m:sSub>
                                        </m:e>
                                        <m:e>
                                          <m:r>
                                            <a:rPr lang="en-US" sz="2600" i="1" kern="1200">
                                              <a:solidFill>
                                                <a:schemeClr val="tx1"/>
                                              </a:solidFill>
                                              <a:effectLst/>
                                              <a:latin typeface="Cambria Math" panose="02040503050406030204" pitchFamily="18" charset="0"/>
                                              <a:ea typeface="+mn-ea"/>
                                              <a:cs typeface="+mn-cs"/>
                                            </a:rPr>
                                            <m:t>=3</m:t>
                                          </m:r>
                                        </m:e>
                                      </m:mr>
                                    </m:m>
                                  </m:e>
                                </m:d>
                                <m:box>
                                  <m:boxPr>
                                    <m:ctrlPr>
                                      <a:rPr lang="en-US" sz="2600" i="1" kern="1200">
                                        <a:solidFill>
                                          <a:schemeClr val="tx1"/>
                                        </a:solidFill>
                                        <a:effectLst/>
                                        <a:latin typeface="Cambria Math" panose="02040503050406030204" pitchFamily="18" charset="0"/>
                                        <a:ea typeface="+mn-ea"/>
                                        <a:cs typeface="+mn-cs"/>
                                      </a:rPr>
                                    </m:ctrlPr>
                                  </m:boxPr>
                                  <m:e>
                                    <m:groupChr>
                                      <m:groupChrPr>
                                        <m:chr m:val="→"/>
                                        <m:vertJc m:val="bot"/>
                                        <m:ctrlPr>
                                          <a:rPr lang="en-US" sz="2600" i="1" kern="1200">
                                            <a:solidFill>
                                              <a:schemeClr val="tx1"/>
                                            </a:solidFill>
                                            <a:effectLst/>
                                            <a:latin typeface="Cambria Math" panose="02040503050406030204" pitchFamily="18" charset="0"/>
                                            <a:ea typeface="+mn-ea"/>
                                            <a:cs typeface="+mn-cs"/>
                                          </a:rPr>
                                        </m:ctrlPr>
                                      </m:groupChrPr>
                                      <m:e>
                                        <m:r>
                                          <m:rPr>
                                            <m:brk m:alnAt="2"/>
                                          </m:rPr>
                                          <a:rPr lang="en-US" sz="2600" b="0" i="1" kern="1200" smtClean="0">
                                            <a:solidFill>
                                              <a:schemeClr val="tx1"/>
                                            </a:solidFill>
                                            <a:effectLst/>
                                            <a:latin typeface="Cambria Math" panose="02040503050406030204" pitchFamily="18" charset="0"/>
                                            <a:ea typeface="+mn-ea"/>
                                            <a:cs typeface="+mn-cs"/>
                                          </a:rPr>
                                          <m:t> </m:t>
                                        </m:r>
                                        <m:r>
                                          <a:rPr lang="en-US" sz="2600" b="0" i="1" kern="1200" smtClean="0">
                                            <a:solidFill>
                                              <a:schemeClr val="tx1"/>
                                            </a:solidFill>
                                            <a:effectLst/>
                                            <a:latin typeface="Cambria Math" panose="02040503050406030204" pitchFamily="18" charset="0"/>
                                            <a:ea typeface="+mn-ea"/>
                                            <a:cs typeface="+mn-cs"/>
                                          </a:rPr>
                                          <m:t>  </m:t>
                                        </m:r>
                                        <m:r>
                                          <a:rPr lang="en-US" sz="2600" i="1" kern="1200">
                                            <a:solidFill>
                                              <a:schemeClr val="tx1"/>
                                            </a:solidFill>
                                            <a:effectLst/>
                                            <a:latin typeface="Cambria Math" panose="02040503050406030204" pitchFamily="18" charset="0"/>
                                            <a:ea typeface="+mn-ea"/>
                                            <a:cs typeface="+mn-cs"/>
                                          </a:rPr>
                                          <m:t>−2</m:t>
                                        </m:r>
                                        <m:sSub>
                                          <m:sSubPr>
                                            <m:ctrlPr>
                                              <a:rPr lang="en-US" sz="2600" i="1" kern="1200">
                                                <a:solidFill>
                                                  <a:schemeClr val="tx1"/>
                                                </a:solidFill>
                                                <a:effectLst/>
                                                <a:latin typeface="Cambria Math" panose="02040503050406030204" pitchFamily="18" charset="0"/>
                                                <a:ea typeface="+mn-ea"/>
                                                <a:cs typeface="+mn-cs"/>
                                              </a:rPr>
                                            </m:ctrlPr>
                                          </m:sSubPr>
                                          <m:e>
                                            <m:r>
                                              <a:rPr lang="en-US" sz="2600" i="1" kern="1200">
                                                <a:solidFill>
                                                  <a:schemeClr val="tx1"/>
                                                </a:solidFill>
                                                <a:effectLst/>
                                                <a:latin typeface="Cambria Math" panose="02040503050406030204" pitchFamily="18" charset="0"/>
                                                <a:ea typeface="+mn-ea"/>
                                                <a:cs typeface="+mn-cs"/>
                                              </a:rPr>
                                              <m:t>𝐸</m:t>
                                            </m:r>
                                          </m:e>
                                          <m:sub>
                                            <m:r>
                                              <a:rPr lang="en-US" sz="2600" i="1" kern="1200">
                                                <a:solidFill>
                                                  <a:schemeClr val="tx1"/>
                                                </a:solidFill>
                                                <a:effectLst/>
                                                <a:latin typeface="Cambria Math" panose="02040503050406030204" pitchFamily="18" charset="0"/>
                                                <a:ea typeface="+mn-ea"/>
                                                <a:cs typeface="+mn-cs"/>
                                              </a:rPr>
                                              <m:t>2</m:t>
                                            </m:r>
                                          </m:sub>
                                        </m:sSub>
                                        <m:r>
                                          <a:rPr lang="en-US" sz="2600" b="0" i="1" kern="1200" smtClean="0">
                                            <a:solidFill>
                                              <a:schemeClr val="tx1"/>
                                            </a:solidFill>
                                            <a:effectLst/>
                                            <a:latin typeface="Cambria Math" panose="02040503050406030204" pitchFamily="18" charset="0"/>
                                            <a:ea typeface="+mn-ea"/>
                                            <a:cs typeface="+mn-cs"/>
                                          </a:rPr>
                                          <m:t>   </m:t>
                                        </m:r>
                                      </m:e>
                                    </m:groupChr>
                                  </m:e>
                                </m:box>
                              </m:oMath>
                            </m:oMathPara>
                          </a14:m>
                          <a:endParaRPr lang="en-US" sz="2600" dirty="0"/>
                        </a:p>
                      </a:txBody>
                      <a:tcPr/>
                    </a:tc>
                    <a:tc>
                      <a:txBody>
                        <a:bodyPr/>
                        <a:lstStyle/>
                        <a:p>
                          <a:pPr/>
                          <a14:m>
                            <m:oMathPara xmlns:m="http://schemas.openxmlformats.org/officeDocument/2006/math">
                              <m:oMathParaPr>
                                <m:jc m:val="left"/>
                              </m:oMathParaPr>
                              <m:oMath xmlns:m="http://schemas.openxmlformats.org/officeDocument/2006/math">
                                <m:d>
                                  <m:dPr>
                                    <m:begChr m:val="{"/>
                                    <m:endChr m:val=""/>
                                    <m:ctrlPr>
                                      <a:rPr lang="en-US" sz="2600" i="1" kern="1200" smtClean="0">
                                        <a:solidFill>
                                          <a:schemeClr val="tx1"/>
                                        </a:solidFill>
                                        <a:effectLst/>
                                        <a:latin typeface="Cambria Math" panose="02040503050406030204" pitchFamily="18" charset="0"/>
                                        <a:ea typeface="+mn-ea"/>
                                        <a:cs typeface="+mn-cs"/>
                                      </a:rPr>
                                    </m:ctrlPr>
                                  </m:dPr>
                                  <m:e>
                                    <m:m>
                                      <m:mPr>
                                        <m:plcHide m:val="on"/>
                                        <m:mcs>
                                          <m:mc>
                                            <m:mcPr>
                                              <m:count m:val="2"/>
                                              <m:mcJc m:val="center"/>
                                            </m:mcPr>
                                          </m:mc>
                                        </m:mcs>
                                        <m:ctrlPr>
                                          <a:rPr lang="en-US" sz="2600" i="1" kern="1200">
                                            <a:solidFill>
                                              <a:schemeClr val="tx1"/>
                                            </a:solidFill>
                                            <a:effectLst/>
                                            <a:latin typeface="Cambria Math" panose="02040503050406030204" pitchFamily="18" charset="0"/>
                                            <a:ea typeface="+mn-ea"/>
                                            <a:cs typeface="+mn-cs"/>
                                          </a:rPr>
                                        </m:ctrlPr>
                                      </m:mPr>
                                      <m:mr>
                                        <m:e>
                                          <m:r>
                                            <a:rPr lang="en-US" sz="2600" b="0" i="1" kern="1200" smtClean="0">
                                              <a:solidFill>
                                                <a:schemeClr val="tx1"/>
                                              </a:solidFill>
                                              <a:effectLst/>
                                              <a:latin typeface="Cambria Math" panose="02040503050406030204" pitchFamily="18" charset="0"/>
                                              <a:ea typeface="+mn-ea"/>
                                              <a:cs typeface="+mn-cs"/>
                                            </a:rPr>
                                            <m:t>   </m:t>
                                          </m:r>
                                          <m:r>
                                            <a:rPr lang="en-US" sz="2600" i="1" kern="1200">
                                              <a:solidFill>
                                                <a:schemeClr val="tx1"/>
                                              </a:solidFill>
                                              <a:effectLst/>
                                              <a:latin typeface="Cambria Math" panose="02040503050406030204" pitchFamily="18" charset="0"/>
                                              <a:ea typeface="+mn-ea"/>
                                              <a:cs typeface="+mn-cs"/>
                                            </a:rPr>
                                            <m:t>4</m:t>
                                          </m:r>
                                          <m:sSub>
                                            <m:sSubPr>
                                              <m:ctrlPr>
                                                <a:rPr lang="en-US" sz="2600" i="1" kern="1200">
                                                  <a:solidFill>
                                                    <a:schemeClr val="tx1"/>
                                                  </a:solidFill>
                                                  <a:effectLst/>
                                                  <a:latin typeface="Cambria Math" panose="02040503050406030204" pitchFamily="18" charset="0"/>
                                                  <a:ea typeface="+mn-ea"/>
                                                  <a:cs typeface="+mn-cs"/>
                                                </a:rPr>
                                              </m:ctrlPr>
                                            </m:sSubPr>
                                            <m:e>
                                              <m:r>
                                                <a:rPr lang="en-US" sz="2600" i="1" kern="1200">
                                                  <a:solidFill>
                                                    <a:schemeClr val="tx1"/>
                                                  </a:solidFill>
                                                  <a:effectLst/>
                                                  <a:latin typeface="Cambria Math" panose="02040503050406030204" pitchFamily="18" charset="0"/>
                                                  <a:ea typeface="+mn-ea"/>
                                                  <a:cs typeface="+mn-cs"/>
                                                </a:rPr>
                                                <m:t>𝐴</m:t>
                                              </m:r>
                                            </m:e>
                                            <m:sub>
                                              <m:r>
                                                <a:rPr lang="en-US" sz="2600" i="1" kern="1200">
                                                  <a:solidFill>
                                                    <a:schemeClr val="tx1"/>
                                                  </a:solidFill>
                                                  <a:effectLst/>
                                                  <a:latin typeface="Cambria Math" panose="02040503050406030204" pitchFamily="18" charset="0"/>
                                                  <a:ea typeface="+mn-ea"/>
                                                  <a:cs typeface="+mn-cs"/>
                                                </a:rPr>
                                                <m:t>1</m:t>
                                              </m:r>
                                            </m:sub>
                                          </m:sSub>
                                          <m:r>
                                            <a:rPr lang="en-US" sz="2600" i="1" kern="1200">
                                              <a:solidFill>
                                                <a:schemeClr val="tx1"/>
                                              </a:solidFill>
                                              <a:effectLst/>
                                              <a:latin typeface="Cambria Math" panose="02040503050406030204" pitchFamily="18" charset="0"/>
                                              <a:ea typeface="+mn-ea"/>
                                              <a:cs typeface="+mn-cs"/>
                                            </a:rPr>
                                            <m:t>+2</m:t>
                                          </m:r>
                                          <m:sSub>
                                            <m:sSubPr>
                                              <m:ctrlPr>
                                                <a:rPr lang="en-US" sz="2600" i="1" kern="1200">
                                                  <a:solidFill>
                                                    <a:schemeClr val="tx1"/>
                                                  </a:solidFill>
                                                  <a:effectLst/>
                                                  <a:latin typeface="Cambria Math" panose="02040503050406030204" pitchFamily="18" charset="0"/>
                                                  <a:ea typeface="+mn-ea"/>
                                                  <a:cs typeface="+mn-cs"/>
                                                </a:rPr>
                                              </m:ctrlPr>
                                            </m:sSubPr>
                                            <m:e>
                                              <m:r>
                                                <a:rPr lang="en-US" sz="2600" i="1" kern="1200">
                                                  <a:solidFill>
                                                    <a:schemeClr val="tx1"/>
                                                  </a:solidFill>
                                                  <a:effectLst/>
                                                  <a:latin typeface="Cambria Math" panose="02040503050406030204" pitchFamily="18" charset="0"/>
                                                  <a:ea typeface="+mn-ea"/>
                                                  <a:cs typeface="+mn-cs"/>
                                                </a:rPr>
                                                <m:t>𝐴</m:t>
                                              </m:r>
                                            </m:e>
                                            <m:sub>
                                              <m:r>
                                                <a:rPr lang="en-US" sz="2600" i="1" kern="1200">
                                                  <a:solidFill>
                                                    <a:schemeClr val="tx1"/>
                                                  </a:solidFill>
                                                  <a:effectLst/>
                                                  <a:latin typeface="Cambria Math" panose="02040503050406030204" pitchFamily="18" charset="0"/>
                                                  <a:ea typeface="+mn-ea"/>
                                                  <a:cs typeface="+mn-cs"/>
                                                </a:rPr>
                                                <m:t>2</m:t>
                                              </m:r>
                                            </m:sub>
                                          </m:sSub>
                                        </m:e>
                                        <m:e>
                                          <m:r>
                                            <a:rPr lang="en-US" sz="2600" i="1" kern="1200">
                                              <a:solidFill>
                                                <a:schemeClr val="tx1"/>
                                              </a:solidFill>
                                              <a:effectLst/>
                                              <a:latin typeface="Cambria Math" panose="02040503050406030204" pitchFamily="18" charset="0"/>
                                              <a:ea typeface="+mn-ea"/>
                                              <a:cs typeface="+mn-cs"/>
                                            </a:rPr>
                                            <m:t>=6</m:t>
                                          </m:r>
                                        </m:e>
                                      </m:mr>
                                      <m:mr>
                                        <m:e>
                                          <m:r>
                                            <a:rPr lang="en-US" sz="2600" i="1" kern="1200">
                                              <a:solidFill>
                                                <a:schemeClr val="tx1"/>
                                              </a:solidFill>
                                              <a:effectLst/>
                                              <a:latin typeface="Cambria Math" panose="02040503050406030204" pitchFamily="18" charset="0"/>
                                              <a:ea typeface="+mn-ea"/>
                                              <a:cs typeface="+mn-cs"/>
                                            </a:rPr>
                                            <m:t>−2</m:t>
                                          </m:r>
                                          <m:sSub>
                                            <m:sSubPr>
                                              <m:ctrlPr>
                                                <a:rPr lang="en-US" sz="2600" i="1" kern="1200">
                                                  <a:solidFill>
                                                    <a:schemeClr val="tx1"/>
                                                  </a:solidFill>
                                                  <a:effectLst/>
                                                  <a:latin typeface="Cambria Math" panose="02040503050406030204" pitchFamily="18" charset="0"/>
                                                  <a:ea typeface="+mn-ea"/>
                                                  <a:cs typeface="+mn-cs"/>
                                                </a:rPr>
                                              </m:ctrlPr>
                                            </m:sSubPr>
                                            <m:e>
                                              <m:r>
                                                <a:rPr lang="en-US" sz="2600" i="1" kern="1200">
                                                  <a:solidFill>
                                                    <a:schemeClr val="tx1"/>
                                                  </a:solidFill>
                                                  <a:effectLst/>
                                                  <a:latin typeface="Cambria Math" panose="02040503050406030204" pitchFamily="18" charset="0"/>
                                                  <a:ea typeface="+mn-ea"/>
                                                  <a:cs typeface="+mn-cs"/>
                                                </a:rPr>
                                                <m:t>𝐴</m:t>
                                              </m:r>
                                            </m:e>
                                            <m:sub>
                                              <m:r>
                                                <a:rPr lang="en-US" sz="2600" i="1" kern="1200">
                                                  <a:solidFill>
                                                    <a:schemeClr val="tx1"/>
                                                  </a:solidFill>
                                                  <a:effectLst/>
                                                  <a:latin typeface="Cambria Math" panose="02040503050406030204" pitchFamily="18" charset="0"/>
                                                  <a:ea typeface="+mn-ea"/>
                                                  <a:cs typeface="+mn-cs"/>
                                                </a:rPr>
                                                <m:t>1</m:t>
                                              </m:r>
                                            </m:sub>
                                          </m:sSub>
                                          <m:r>
                                            <a:rPr lang="en-US" sz="2600" i="1" kern="1200">
                                              <a:solidFill>
                                                <a:schemeClr val="tx1"/>
                                              </a:solidFill>
                                              <a:effectLst/>
                                              <a:latin typeface="Cambria Math" panose="02040503050406030204" pitchFamily="18" charset="0"/>
                                              <a:ea typeface="+mn-ea"/>
                                              <a:cs typeface="+mn-cs"/>
                                            </a:rPr>
                                            <m:t>−2</m:t>
                                          </m:r>
                                          <m:sSub>
                                            <m:sSubPr>
                                              <m:ctrlPr>
                                                <a:rPr lang="en-US" sz="2600" i="1" kern="1200">
                                                  <a:solidFill>
                                                    <a:schemeClr val="tx1"/>
                                                  </a:solidFill>
                                                  <a:effectLst/>
                                                  <a:latin typeface="Cambria Math" panose="02040503050406030204" pitchFamily="18" charset="0"/>
                                                  <a:ea typeface="+mn-ea"/>
                                                  <a:cs typeface="+mn-cs"/>
                                                </a:rPr>
                                              </m:ctrlPr>
                                            </m:sSubPr>
                                            <m:e>
                                              <m:r>
                                                <a:rPr lang="en-US" sz="2600" i="1" kern="1200">
                                                  <a:solidFill>
                                                    <a:schemeClr val="tx1"/>
                                                  </a:solidFill>
                                                  <a:effectLst/>
                                                  <a:latin typeface="Cambria Math" panose="02040503050406030204" pitchFamily="18" charset="0"/>
                                                  <a:ea typeface="+mn-ea"/>
                                                  <a:cs typeface="+mn-cs"/>
                                                </a:rPr>
                                                <m:t>𝐴</m:t>
                                              </m:r>
                                            </m:e>
                                            <m:sub>
                                              <m:r>
                                                <a:rPr lang="en-US" sz="2600" i="1" kern="1200">
                                                  <a:solidFill>
                                                    <a:schemeClr val="tx1"/>
                                                  </a:solidFill>
                                                  <a:effectLst/>
                                                  <a:latin typeface="Cambria Math" panose="02040503050406030204" pitchFamily="18" charset="0"/>
                                                  <a:ea typeface="+mn-ea"/>
                                                  <a:cs typeface="+mn-cs"/>
                                                </a:rPr>
                                                <m:t>2</m:t>
                                              </m:r>
                                            </m:sub>
                                          </m:sSub>
                                        </m:e>
                                        <m:e>
                                          <m:r>
                                            <a:rPr lang="en-US" sz="2600" i="1" kern="1200">
                                              <a:solidFill>
                                                <a:schemeClr val="tx1"/>
                                              </a:solidFill>
                                              <a:effectLst/>
                                              <a:latin typeface="Cambria Math" panose="02040503050406030204" pitchFamily="18" charset="0"/>
                                              <a:ea typeface="+mn-ea"/>
                                              <a:cs typeface="+mn-cs"/>
                                            </a:rPr>
                                            <m:t>   =−6</m:t>
                                          </m:r>
                                        </m:e>
                                      </m:mr>
                                    </m:m>
                                  </m:e>
                                </m:d>
                              </m:oMath>
                            </m:oMathPara>
                          </a14:m>
                          <a:endParaRPr lang="en-US" sz="2600" dirty="0"/>
                        </a:p>
                      </a:txBody>
                      <a:tcPr/>
                    </a:tc>
                    <a:extLst>
                      <a:ext uri="{0D108BD9-81ED-4DB2-BD59-A6C34878D82A}">
                        <a16:rowId xmlns:a16="http://schemas.microsoft.com/office/drawing/2014/main" val="2695501020"/>
                      </a:ext>
                    </a:extLst>
                  </a:tr>
                  <a:tr h="370840">
                    <a:tc>
                      <a:txBody>
                        <a:bodyPr/>
                        <a:lstStyle/>
                        <a:p>
                          <a:endParaRPr lang="en-US" sz="2600"/>
                        </a:p>
                      </a:txBody>
                      <a:tcPr/>
                    </a:tc>
                    <a:tc>
                      <a:txBody>
                        <a:bodyPr/>
                        <a:lstStyle/>
                        <a:p>
                          <a:r>
                            <a:rPr lang="en-US" sz="2600" kern="1200" dirty="0">
                              <a:solidFill>
                                <a:schemeClr val="tx1"/>
                              </a:solidFill>
                              <a:effectLst/>
                              <a:ea typeface="+mn-ea"/>
                              <a:cs typeface="+mn-cs"/>
                            </a:rPr>
                            <a:t>              </a:t>
                          </a:r>
                          <a14:m>
                            <m:oMath xmlns:m="http://schemas.openxmlformats.org/officeDocument/2006/math">
                              <m:r>
                                <a:rPr lang="en-US" sz="2600" i="1" kern="1200" smtClean="0">
                                  <a:solidFill>
                                    <a:schemeClr val="tx1"/>
                                  </a:solidFill>
                                  <a:effectLst/>
                                  <a:latin typeface="Cambria Math" panose="02040503050406030204" pitchFamily="18" charset="0"/>
                                  <a:ea typeface="+mn-ea"/>
                                  <a:cs typeface="+mn-cs"/>
                                </a:rPr>
                                <m:t>2</m:t>
                              </m:r>
                              <m:sSub>
                                <m:sSubPr>
                                  <m:ctrlPr>
                                    <a:rPr lang="en-US" sz="2600" i="1" kern="1200">
                                      <a:solidFill>
                                        <a:schemeClr val="tx1"/>
                                      </a:solidFill>
                                      <a:effectLst/>
                                      <a:latin typeface="Cambria Math" panose="02040503050406030204" pitchFamily="18" charset="0"/>
                                      <a:ea typeface="+mn-ea"/>
                                      <a:cs typeface="+mn-cs"/>
                                    </a:rPr>
                                  </m:ctrlPr>
                                </m:sSubPr>
                                <m:e>
                                  <m:r>
                                    <a:rPr lang="en-US" sz="2600" i="1" kern="1200">
                                      <a:solidFill>
                                        <a:schemeClr val="tx1"/>
                                      </a:solidFill>
                                      <a:effectLst/>
                                      <a:latin typeface="Cambria Math" panose="02040503050406030204" pitchFamily="18" charset="0"/>
                                      <a:ea typeface="+mn-ea"/>
                                      <a:cs typeface="+mn-cs"/>
                                    </a:rPr>
                                    <m:t>𝐴</m:t>
                                  </m:r>
                                </m:e>
                                <m:sub>
                                  <m:r>
                                    <a:rPr lang="en-US" sz="2600" i="1" kern="1200">
                                      <a:solidFill>
                                        <a:schemeClr val="tx1"/>
                                      </a:solidFill>
                                      <a:effectLst/>
                                      <a:latin typeface="Cambria Math" panose="02040503050406030204" pitchFamily="18" charset="0"/>
                                      <a:ea typeface="+mn-ea"/>
                                      <a:cs typeface="+mn-cs"/>
                                    </a:rPr>
                                    <m:t>1</m:t>
                                  </m:r>
                                </m:sub>
                              </m:sSub>
                              <m:phant>
                                <m:phantPr>
                                  <m:show m:val="off"/>
                                  <m:ctrlPr>
                                    <a:rPr lang="en-US" sz="2600" i="1" kern="1200">
                                      <a:solidFill>
                                        <a:schemeClr val="tx1"/>
                                      </a:solidFill>
                                      <a:effectLst/>
                                      <a:latin typeface="Cambria Math" panose="02040503050406030204" pitchFamily="18" charset="0"/>
                                      <a:ea typeface="+mn-ea"/>
                                      <a:cs typeface="+mn-cs"/>
                                    </a:rPr>
                                  </m:ctrlPr>
                                </m:phantPr>
                                <m:e>
                                  <m:r>
                                    <a:rPr lang="en-US" sz="2600" i="1" kern="1200">
                                      <a:solidFill>
                                        <a:schemeClr val="tx1"/>
                                      </a:solidFill>
                                      <a:effectLst/>
                                      <a:latin typeface="Cambria Math" panose="02040503050406030204" pitchFamily="18" charset="0"/>
                                      <a:ea typeface="+mn-ea"/>
                                      <a:cs typeface="+mn-cs"/>
                                    </a:rPr>
                                    <m:t>−2</m:t>
                                  </m:r>
                                  <m:sSub>
                                    <m:sSubPr>
                                      <m:ctrlPr>
                                        <a:rPr lang="en-US" sz="2600" i="1" kern="1200">
                                          <a:solidFill>
                                            <a:schemeClr val="tx1"/>
                                          </a:solidFill>
                                          <a:effectLst/>
                                          <a:latin typeface="Cambria Math" panose="02040503050406030204" pitchFamily="18" charset="0"/>
                                          <a:ea typeface="+mn-ea"/>
                                          <a:cs typeface="+mn-cs"/>
                                        </a:rPr>
                                      </m:ctrlPr>
                                    </m:sSubPr>
                                    <m:e>
                                      <m:r>
                                        <a:rPr lang="en-US" sz="2600" i="1" kern="1200">
                                          <a:solidFill>
                                            <a:schemeClr val="tx1"/>
                                          </a:solidFill>
                                          <a:effectLst/>
                                          <a:latin typeface="Cambria Math" panose="02040503050406030204" pitchFamily="18" charset="0"/>
                                          <a:ea typeface="+mn-ea"/>
                                          <a:cs typeface="+mn-cs"/>
                                        </a:rPr>
                                        <m:t>𝐴</m:t>
                                      </m:r>
                                    </m:e>
                                    <m:sub>
                                      <m:r>
                                        <a:rPr lang="en-US" sz="2600" i="1" kern="1200">
                                          <a:solidFill>
                                            <a:schemeClr val="tx1"/>
                                          </a:solidFill>
                                          <a:effectLst/>
                                          <a:latin typeface="Cambria Math" panose="02040503050406030204" pitchFamily="18" charset="0"/>
                                          <a:ea typeface="+mn-ea"/>
                                          <a:cs typeface="+mn-cs"/>
                                        </a:rPr>
                                        <m:t>2</m:t>
                                      </m:r>
                                    </m:sub>
                                  </m:sSub>
                                </m:e>
                              </m:phant>
                              <m:r>
                                <a:rPr lang="en-US" sz="2600" i="1" kern="1200">
                                  <a:solidFill>
                                    <a:schemeClr val="tx1"/>
                                  </a:solidFill>
                                  <a:effectLst/>
                                  <a:latin typeface="Cambria Math" panose="02040503050406030204" pitchFamily="18" charset="0"/>
                                  <a:ea typeface="+mn-ea"/>
                                  <a:cs typeface="+mn-cs"/>
                                </a:rPr>
                                <m:t>=0</m:t>
                              </m:r>
                            </m:oMath>
                          </a14:m>
                          <a:endParaRPr lang="en-US" sz="2600" dirty="0"/>
                        </a:p>
                      </a:txBody>
                      <a:tcPr/>
                    </a:tc>
                    <a:extLst>
                      <a:ext uri="{0D108BD9-81ED-4DB2-BD59-A6C34878D82A}">
                        <a16:rowId xmlns:a16="http://schemas.microsoft.com/office/drawing/2014/main" val="310487250"/>
                      </a:ext>
                    </a:extLst>
                  </a:tr>
                </a:tbl>
              </a:graphicData>
            </a:graphic>
          </p:graphicFrame>
        </mc:Choice>
        <mc:Fallback xmlns="">
          <p:graphicFrame>
            <p:nvGraphicFramePr>
              <p:cNvPr id="10" name="Table 4">
                <a:extLst>
                  <a:ext uri="{FF2B5EF4-FFF2-40B4-BE49-F238E27FC236}">
                    <a16:creationId xmlns:a16="http://schemas.microsoft.com/office/drawing/2014/main" id="{01FE7B8B-7E08-4BE3-9A9A-C99FEDAF179D}"/>
                  </a:ext>
                </a:extLst>
              </p:cNvPr>
              <p:cNvGraphicFramePr>
                <a:graphicFrameLocks noGrp="1"/>
              </p:cNvGraphicFramePr>
              <p:nvPr>
                <p:extLst>
                  <p:ext uri="{D42A27DB-BD31-4B8C-83A1-F6EECF244321}">
                    <p14:modId xmlns:p14="http://schemas.microsoft.com/office/powerpoint/2010/main" val="1939604212"/>
                  </p:ext>
                </p:extLst>
              </p:nvPr>
            </p:nvGraphicFramePr>
            <p:xfrm>
              <a:off x="1051306" y="2667000"/>
              <a:ext cx="7041388" cy="1462977"/>
            </p:xfrm>
            <a:graphic>
              <a:graphicData uri="http://schemas.openxmlformats.org/drawingml/2006/table">
                <a:tbl>
                  <a:tblPr firstRow="1" bandRow="1">
                    <a:tableStyleId>{2D5ABB26-0587-4C30-8999-92F81FD0307C}</a:tableStyleId>
                  </a:tblPr>
                  <a:tblGrid>
                    <a:gridCol w="3581400">
                      <a:extLst>
                        <a:ext uri="{9D8B030D-6E8A-4147-A177-3AD203B41FA5}">
                          <a16:colId xmlns:a16="http://schemas.microsoft.com/office/drawing/2014/main" val="2935828822"/>
                        </a:ext>
                      </a:extLst>
                    </a:gridCol>
                    <a:gridCol w="3459988">
                      <a:extLst>
                        <a:ext uri="{9D8B030D-6E8A-4147-A177-3AD203B41FA5}">
                          <a16:colId xmlns:a16="http://schemas.microsoft.com/office/drawing/2014/main" val="742312600"/>
                        </a:ext>
                      </a:extLst>
                    </a:gridCol>
                  </a:tblGrid>
                  <a:tr h="975297">
                    <a:tc>
                      <a:txBody>
                        <a:bodyPr/>
                        <a:lstStyle/>
                        <a:p>
                          <a:endParaRPr lang="en-US"/>
                        </a:p>
                      </a:txBody>
                      <a:tcPr>
                        <a:blipFill>
                          <a:blip r:embed="rId3"/>
                          <a:stretch>
                            <a:fillRect r="-96599" b="-49689"/>
                          </a:stretch>
                        </a:blipFill>
                      </a:tcPr>
                    </a:tc>
                    <a:tc>
                      <a:txBody>
                        <a:bodyPr/>
                        <a:lstStyle/>
                        <a:p>
                          <a:endParaRPr lang="en-US"/>
                        </a:p>
                      </a:txBody>
                      <a:tcPr>
                        <a:blipFill>
                          <a:blip r:embed="rId3"/>
                          <a:stretch>
                            <a:fillRect l="-103521" b="-49689"/>
                          </a:stretch>
                        </a:blipFill>
                      </a:tcPr>
                    </a:tc>
                    <a:extLst>
                      <a:ext uri="{0D108BD9-81ED-4DB2-BD59-A6C34878D82A}">
                        <a16:rowId xmlns:a16="http://schemas.microsoft.com/office/drawing/2014/main" val="2695501020"/>
                      </a:ext>
                    </a:extLst>
                  </a:tr>
                  <a:tr h="487680">
                    <a:tc>
                      <a:txBody>
                        <a:bodyPr/>
                        <a:lstStyle/>
                        <a:p>
                          <a:endParaRPr lang="en-US" sz="2600"/>
                        </a:p>
                      </a:txBody>
                      <a:tcPr/>
                    </a:tc>
                    <a:tc>
                      <a:txBody>
                        <a:bodyPr/>
                        <a:lstStyle/>
                        <a:p>
                          <a:endParaRPr lang="en-US"/>
                        </a:p>
                      </a:txBody>
                      <a:tcPr>
                        <a:blipFill>
                          <a:blip r:embed="rId3"/>
                          <a:stretch>
                            <a:fillRect l="-103521" t="-201250"/>
                          </a:stretch>
                        </a:blipFill>
                      </a:tcPr>
                    </a:tc>
                    <a:extLst>
                      <a:ext uri="{0D108BD9-81ED-4DB2-BD59-A6C34878D82A}">
                        <a16:rowId xmlns:a16="http://schemas.microsoft.com/office/drawing/2014/main" val="310487250"/>
                      </a:ext>
                    </a:extLst>
                  </a:tr>
                </a:tbl>
              </a:graphicData>
            </a:graphic>
          </p:graphicFrame>
        </mc:Fallback>
      </mc:AlternateContent>
    </p:spTree>
    <p:extLst>
      <p:ext uri="{BB962C8B-B14F-4D97-AF65-F5344CB8AC3E}">
        <p14:creationId xmlns:p14="http://schemas.microsoft.com/office/powerpoint/2010/main" val="539730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Finding the Partial Fraction Decomposition of a Function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Find the partial fraction decomposition of the rational function.</a:t>
                </a:r>
              </a:p>
              <a:p>
                <a:pPr algn="ctr">
                  <a:defRPr sz="2800"/>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5</m:t>
                              </m:r>
                            </m:sup>
                          </m:sSup>
                          <m:r>
                            <a:rPr>
                              <a:latin typeface="Cambria Math" panose="02040503050406030204" pitchFamily="18" charset="0"/>
                            </a:rPr>
                            <m:t>+</m:t>
                          </m:r>
                          <m:r>
                            <a:rPr>
                              <a:latin typeface="Cambria Math" panose="02040503050406030204" pitchFamily="18" charset="0"/>
                            </a:rPr>
                            <m:t>6</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4</m:t>
                              </m:r>
                            </m:sup>
                          </m:sSup>
                          <m:r>
                            <a:rPr>
                              <a:latin typeface="Cambria Math" panose="02040503050406030204" pitchFamily="18" charset="0"/>
                            </a:rPr>
                            <m:t>+</m:t>
                          </m:r>
                          <m:r>
                            <a:rPr>
                              <a:latin typeface="Cambria Math" panose="02040503050406030204" pitchFamily="18" charset="0"/>
                            </a:rPr>
                            <m:t>9</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
                            <a:rPr>
                              <a:latin typeface="Cambria Math" panose="02040503050406030204" pitchFamily="18" charset="0"/>
                            </a:rPr>
                            <m:t>+</m:t>
                          </m:r>
                          <m:r>
                            <a:rPr>
                              <a:latin typeface="Cambria Math" panose="02040503050406030204" pitchFamily="18" charset="0"/>
                            </a:rPr>
                            <m:t>7</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num>
                        <m:den>
                          <m:sSup>
                            <m:sSupPr>
                              <m:ctrlPr>
                                <a:rPr i="1">
                                  <a:latin typeface="Cambria Math" panose="02040503050406030204" pitchFamily="18" charset="0"/>
                                </a:rPr>
                              </m:ctrlPr>
                            </m:sSupPr>
                            <m:e>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1</m:t>
                                  </m:r>
                                </m:e>
                              </m:d>
                            </m:e>
                            <m:sup>
                              <m:r>
                                <a:rPr>
                                  <a:latin typeface="Cambria Math" panose="02040503050406030204" pitchFamily="18" charset="0"/>
                                </a:rPr>
                                <m:t>2</m:t>
                              </m:r>
                            </m:sup>
                          </m:sSup>
                        </m:den>
                      </m:f>
                    </m:oMath>
                  </m:oMathPara>
                </a14:m>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Decomposition Pattern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Procedure</a:t>
                </a:r>
                <a:endParaRPr dirty="0"/>
              </a:p>
              <a:p>
                <a:pPr>
                  <a:defRPr sz="2800"/>
                </a:pPr>
                <a:r>
                  <a:rPr sz="2800" dirty="0"/>
                  <a:t>Given the proper rational function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a:rPr>
                                <a:latin typeface="Cambria Math" panose="02040503050406030204" pitchFamily="18" charset="0"/>
                              </a:rPr>
                              <m:t>𝑝</m:t>
                            </m:r>
                          </m:fName>
                          <m:e>
                            <m:d>
                              <m:dPr>
                                <m:ctrlPr>
                                  <a:rPr i="1">
                                    <a:latin typeface="Cambria Math" panose="02040503050406030204" pitchFamily="18" charset="0"/>
                                  </a:rPr>
                                </m:ctrlPr>
                              </m:dPr>
                              <m:e>
                                <m:r>
                                  <a:rPr>
                                    <a:latin typeface="Cambria Math" panose="02040503050406030204" pitchFamily="18" charset="0"/>
                                  </a:rPr>
                                  <m:t>𝑥</m:t>
                                </m:r>
                              </m:e>
                            </m:d>
                          </m:e>
                        </m:func>
                      </m:num>
                      <m:den>
                        <m:func>
                          <m:funcPr>
                            <m:ctrlPr>
                              <a:rPr i="1">
                                <a:latin typeface="Cambria Math" panose="02040503050406030204" pitchFamily="18" charset="0"/>
                              </a:rPr>
                            </m:ctrlPr>
                          </m:funcPr>
                          <m:fName>
                            <m:r>
                              <a:rPr>
                                <a:latin typeface="Cambria Math" panose="02040503050406030204" pitchFamily="18" charset="0"/>
                              </a:rPr>
                              <m:t>𝑞</m:t>
                            </m:r>
                          </m:fName>
                          <m:e>
                            <m:d>
                              <m:dPr>
                                <m:ctrlPr>
                                  <a:rPr i="1">
                                    <a:latin typeface="Cambria Math" panose="02040503050406030204" pitchFamily="18" charset="0"/>
                                  </a:rPr>
                                </m:ctrlPr>
                              </m:dPr>
                              <m:e>
                                <m:r>
                                  <a:rPr>
                                    <a:latin typeface="Cambria Math" panose="02040503050406030204" pitchFamily="18" charset="0"/>
                                  </a:rPr>
                                  <m:t>𝑥</m:t>
                                </m:r>
                              </m:e>
                            </m:d>
                          </m:e>
                        </m:func>
                      </m:den>
                    </m:f>
                  </m:oMath>
                </a14:m>
                <a:r>
                  <a:rPr sz="2800" dirty="0"/>
                  <a:t>, assume </a:t>
                </a:r>
                <a14:m>
                  <m:oMath xmlns:m="http://schemas.openxmlformats.org/officeDocument/2006/math">
                    <m:r>
                      <a:rPr>
                        <a:latin typeface="Cambria Math" panose="02040503050406030204" pitchFamily="18" charset="0"/>
                      </a:rPr>
                      <m:t>𝑞</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has been completely factored as a product of factors of the form </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𝑎𝑥</m:t>
                            </m:r>
                            <m:r>
                              <a:rPr>
                                <a:latin typeface="Cambria Math" panose="02040503050406030204" pitchFamily="18" charset="0"/>
                              </a:rPr>
                              <m:t>+</m:t>
                            </m:r>
                            <m:r>
                              <a:rPr>
                                <a:latin typeface="Cambria Math" panose="02040503050406030204" pitchFamily="18" charset="0"/>
                              </a:rPr>
                              <m:t>𝑏</m:t>
                            </m:r>
                          </m:e>
                        </m:d>
                      </m:e>
                      <m:sup>
                        <m:r>
                          <a:rPr>
                            <a:latin typeface="Cambria Math" panose="02040503050406030204" pitchFamily="18" charset="0"/>
                          </a:rPr>
                          <m:t>𝑚</m:t>
                        </m:r>
                      </m:sup>
                    </m:sSup>
                  </m:oMath>
                </a14:m>
                <a:r>
                  <a:rPr sz="2800" dirty="0"/>
                  <a:t> and </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𝑎</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𝑏𝑥</m:t>
                            </m:r>
                            <m:r>
                              <a:rPr>
                                <a:latin typeface="Cambria Math" panose="02040503050406030204" pitchFamily="18" charset="0"/>
                              </a:rPr>
                              <m:t>+</m:t>
                            </m:r>
                            <m:r>
                              <a:rPr>
                                <a:latin typeface="Cambria Math" panose="02040503050406030204" pitchFamily="18" charset="0"/>
                              </a:rPr>
                              <m:t>𝑐</m:t>
                            </m:r>
                          </m:e>
                        </m:d>
                      </m:e>
                      <m:sup>
                        <m:r>
                          <a:rPr>
                            <a:latin typeface="Cambria Math" panose="02040503050406030204" pitchFamily="18" charset="0"/>
                          </a:rPr>
                          <m:t>𝑛</m:t>
                        </m:r>
                      </m:sup>
                    </m:sSup>
                  </m:oMath>
                </a14:m>
                <a:r>
                  <a:rPr sz="2800" dirty="0"/>
                  <a:t>, where </a:t>
                </a:r>
                <a14:m>
                  <m:oMath xmlns:m="http://schemas.openxmlformats.org/officeDocument/2006/math">
                    <m:r>
                      <a:rPr>
                        <a:latin typeface="Cambria Math" panose="02040503050406030204" pitchFamily="18" charset="0"/>
                      </a:rPr>
                      <m:t>𝑎</m:t>
                    </m:r>
                  </m:oMath>
                </a14:m>
                <a:r>
                  <a:rPr sz="2800" dirty="0"/>
                  <a:t>, </a:t>
                </a:r>
                <a14:m>
                  <m:oMath xmlns:m="http://schemas.openxmlformats.org/officeDocument/2006/math">
                    <m:r>
                      <a:rPr>
                        <a:latin typeface="Cambria Math" panose="02040503050406030204" pitchFamily="18" charset="0"/>
                      </a:rPr>
                      <m:t>𝑏</m:t>
                    </m:r>
                  </m:oMath>
                </a14:m>
                <a:r>
                  <a:rPr sz="2800" dirty="0"/>
                  <a:t>, and </a:t>
                </a:r>
                <a14:m>
                  <m:oMath xmlns:m="http://schemas.openxmlformats.org/officeDocument/2006/math">
                    <m:r>
                      <a:rPr>
                        <a:latin typeface="Cambria Math" panose="02040503050406030204" pitchFamily="18" charset="0"/>
                      </a:rPr>
                      <m:t>𝑐</m:t>
                    </m:r>
                  </m:oMath>
                </a14:m>
                <a:r>
                  <a:rPr sz="2800" dirty="0"/>
                  <a:t> are real numbers, </a:t>
                </a:r>
                <a14:m>
                  <m:oMath xmlns:m="http://schemas.openxmlformats.org/officeDocument/2006/math">
                    <m:r>
                      <a:rPr>
                        <a:latin typeface="Cambria Math" panose="02040503050406030204" pitchFamily="18" charset="0"/>
                      </a:rPr>
                      <m:t>𝑚</m:t>
                    </m:r>
                  </m:oMath>
                </a14:m>
                <a:r>
                  <a:rPr sz="2800" dirty="0"/>
                  <a:t> and </a:t>
                </a:r>
                <a14:m>
                  <m:oMath xmlns:m="http://schemas.openxmlformats.org/officeDocument/2006/math">
                    <m:r>
                      <a:rPr>
                        <a:latin typeface="Cambria Math" panose="02040503050406030204" pitchFamily="18" charset="0"/>
                      </a:rPr>
                      <m:t>𝑛</m:t>
                    </m:r>
                  </m:oMath>
                </a14:m>
                <a:r>
                  <a:rPr sz="2800" dirty="0"/>
                  <a:t> are positive integers, and </a:t>
                </a:r>
                <a14:m>
                  <m:oMath xmlns:m="http://schemas.openxmlformats.org/officeDocument/2006/math">
                    <m:r>
                      <a:rPr>
                        <a:latin typeface="Cambria Math" panose="02040503050406030204" pitchFamily="18" charset="0"/>
                      </a:rPr>
                      <m:t>𝑎</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𝑏𝑥</m:t>
                    </m:r>
                    <m:r>
                      <a:rPr>
                        <a:latin typeface="Cambria Math" panose="02040503050406030204" pitchFamily="18" charset="0"/>
                      </a:rPr>
                      <m:t>+</m:t>
                    </m:r>
                    <m:r>
                      <a:rPr>
                        <a:latin typeface="Cambria Math" panose="02040503050406030204" pitchFamily="18" charset="0"/>
                      </a:rPr>
                      <m:t>𝑐</m:t>
                    </m:r>
                  </m:oMath>
                </a14:m>
                <a:r>
                  <a:rPr sz="2800" dirty="0"/>
                  <a:t> is irreducible over the real numbers. Then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can be decomposed as a sum of simpler rational functions, wh</a:t>
                </a:r>
                <a:r>
                  <a:rPr lang="en-US" sz="2800" dirty="0"/>
                  <a:t>ich a</a:t>
                </a:r>
                <a:r>
                  <a:rPr sz="2800" dirty="0"/>
                  <a:t>re</a:t>
                </a:r>
                <a:r>
                  <a:rPr lang="en-US" sz="2800" dirty="0"/>
                  <a:t> determined based on the factors of </a:t>
                </a:r>
                <a14:m>
                  <m:oMath xmlns:m="http://schemas.openxmlformats.org/officeDocument/2006/math">
                    <m:r>
                      <a:rPr lang="ar-AE">
                        <a:latin typeface="Cambria Math" panose="02040503050406030204" pitchFamily="18" charset="0"/>
                      </a:rPr>
                      <m:t>𝑞</m:t>
                    </m:r>
                    <m:r>
                      <a:rPr lang="ar-AE">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oMath>
                </a14:m>
                <a:r>
                  <a:rPr lang="en-US" sz="2800" dirty="0"/>
                  <a:t>, as follows.</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r="-1476"/>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Finding the Partial Fraction Decomposition of a Function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a:bodyPr>
              <a:lstStyle/>
              <a:p>
                <a:r>
                  <a:rPr sz="2800" b="1" dirty="0"/>
                  <a:t>Solution</a:t>
                </a:r>
              </a:p>
              <a:p>
                <a:r>
                  <a:rPr sz="2800" dirty="0"/>
                  <a:t>First, note that this rational function is improper</a:t>
                </a:r>
                <a:r>
                  <a:rPr lang="en-US" dirty="0"/>
                  <a:t>—</a:t>
                </a:r>
                <a:r>
                  <a:rPr sz="2800" dirty="0"/>
                  <a:t>the degree of the numerator is greater than the degree of the denominator, so we must perform some polynomial division before the partial fraction decomposition. To do so, we first expand the denominator as follows.</a:t>
                </a:r>
              </a:p>
              <a:p>
                <a:pPr algn="ctr">
                  <a:defRPr sz="2800"/>
                </a:pPr>
                <a14:m>
                  <m:oMathPara xmlns:m="http://schemas.openxmlformats.org/officeDocument/2006/math">
                    <m:oMathParaPr>
                      <m:jc m:val="centerGroup"/>
                    </m:oMathParaPr>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+1</m:t>
                              </m:r>
                            </m:e>
                          </m:d>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4</m:t>
                          </m:r>
                        </m:sup>
                      </m:sSup>
                      <m:r>
                        <a:rPr>
                          <a:latin typeface="Cambria Math" panose="02040503050406030204" pitchFamily="18" charset="0"/>
                        </a:rPr>
                        <m:t>+2</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+2</m:t>
                      </m:r>
                      <m:r>
                        <a:rPr>
                          <a:latin typeface="Cambria Math" panose="02040503050406030204" pitchFamily="18" charset="0"/>
                        </a:rPr>
                        <m:t>𝑥</m:t>
                      </m:r>
                      <m:r>
                        <a:rPr>
                          <a:latin typeface="Cambria Math" panose="02040503050406030204" pitchFamily="18" charset="0"/>
                        </a:rPr>
                        <m:t>+1</m:t>
                      </m:r>
                    </m:oMath>
                  </m:oMathPara>
                </a14:m>
                <a:endParaRPr sz="2800" dirty="0"/>
              </a:p>
              <a:p>
                <a:r>
                  <a:rPr sz="2800" dirty="0"/>
                  <a:t>Polynomial long division then gives us the following result.</a:t>
                </a:r>
              </a:p>
              <a:p>
                <a:pPr algn="ctr">
                  <a:defRPr sz="2800"/>
                </a:pPr>
                <a14:m>
                  <m:oMathPara xmlns:m="http://schemas.openxmlformats.org/officeDocument/2006/math">
                    <m:oMathParaPr>
                      <m:jc m:val="centerGroup"/>
                    </m:oMathParaPr>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5</m:t>
                              </m:r>
                            </m:sup>
                          </m:sSup>
                          <m:r>
                            <a:rPr>
                              <a:latin typeface="Cambria Math" panose="02040503050406030204" pitchFamily="18" charset="0"/>
                            </a:rPr>
                            <m:t>+6</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4</m:t>
                              </m:r>
                            </m:sup>
                          </m:sSup>
                          <m:r>
                            <a:rPr>
                              <a:latin typeface="Cambria Math" panose="02040503050406030204" pitchFamily="18" charset="0"/>
                            </a:rPr>
                            <m:t>+9</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
                            <a:rPr>
                              <a:latin typeface="Cambria Math" panose="02040503050406030204" pitchFamily="18" charset="0"/>
                            </a:rPr>
                            <m:t>+7</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+4</m:t>
                          </m:r>
                          <m:r>
                            <a:rPr>
                              <a:latin typeface="Cambria Math" panose="02040503050406030204" pitchFamily="18" charset="0"/>
                            </a:rPr>
                            <m:t>𝑥</m:t>
                          </m:r>
                          <m:r>
                            <a:rPr>
                              <a:latin typeface="Cambria Math" panose="02040503050406030204" pitchFamily="18" charset="0"/>
                            </a:rPr>
                            <m:t>−1</m:t>
                          </m:r>
                        </m:num>
                        <m:den>
                          <m:sSup>
                            <m:sSupPr>
                              <m:ctrlPr>
                                <a:rPr i="1">
                                  <a:latin typeface="Cambria Math" panose="02040503050406030204" pitchFamily="18" charset="0"/>
                                </a:rPr>
                              </m:ctrlPr>
                            </m:sSupPr>
                            <m:e>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+1</m:t>
                                  </m:r>
                                </m:e>
                              </m:d>
                            </m:e>
                            <m:sup>
                              <m:r>
                                <a:rPr>
                                  <a:latin typeface="Cambria Math" panose="02040503050406030204" pitchFamily="18" charset="0"/>
                                </a:rPr>
                                <m:t>2</m:t>
                              </m:r>
                            </m:sup>
                          </m:sSup>
                        </m:den>
                      </m:f>
                      <m:r>
                        <a:rPr>
                          <a:latin typeface="Cambria Math" panose="02040503050406030204" pitchFamily="18" charset="0"/>
                        </a:rPr>
                        <m:t>=3</m:t>
                      </m:r>
                      <m:r>
                        <a:rPr>
                          <a:latin typeface="Cambria Math" panose="02040503050406030204" pitchFamily="18" charset="0"/>
                        </a:rPr>
                        <m:t>𝑥</m:t>
                      </m:r>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−1</m:t>
                          </m:r>
                        </m:num>
                        <m:den>
                          <m:sSup>
                            <m:sSupPr>
                              <m:ctrlPr>
                                <a:rPr i="1">
                                  <a:latin typeface="Cambria Math" panose="02040503050406030204" pitchFamily="18" charset="0"/>
                                </a:rPr>
                              </m:ctrlPr>
                            </m:sSupPr>
                            <m:e>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𝑥</m:t>
                                  </m:r>
                                  <m:r>
                                    <a:rPr>
                                      <a:latin typeface="Cambria Math" panose="02040503050406030204" pitchFamily="18" charset="0"/>
                                    </a:rPr>
                                    <m:t>+1</m:t>
                                  </m:r>
                                </m:e>
                              </m:d>
                            </m:e>
                            <m:sup>
                              <m:r>
                                <a:rPr>
                                  <a:latin typeface="Cambria Math" panose="02040503050406030204" pitchFamily="18" charset="0"/>
                                </a:rPr>
                                <m:t>2</m:t>
                              </m:r>
                            </m:sup>
                          </m:sSup>
                        </m:den>
                      </m:f>
                    </m:oMath>
                  </m:oMathPara>
                </a14:m>
                <a:endParaRPr sz="2800" dirty="0"/>
              </a:p>
              <a:p>
                <a:r>
                  <a:rPr sz="2800" dirty="0"/>
                  <a:t>Now we need to decompose the fractional part.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r="-1407"/>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Finding the Partial Fraction Decomposition of a Function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600" dirty="0"/>
                  <a:t>Note that </a:t>
                </a:r>
                <a14:m>
                  <m:oMath xmlns:m="http://schemas.openxmlformats.org/officeDocument/2006/math">
                    <m:sSup>
                      <m:sSupPr>
                        <m:ctrlPr>
                          <a:rPr sz="2600" i="1">
                            <a:latin typeface="Cambria Math" panose="02040503050406030204" pitchFamily="18" charset="0"/>
                          </a:rPr>
                        </m:ctrlPr>
                      </m:sSupPr>
                      <m:e>
                        <m:r>
                          <a:rPr sz="2600">
                            <a:latin typeface="Cambria Math" panose="02040503050406030204" pitchFamily="18" charset="0"/>
                          </a:rPr>
                          <m:t>𝑥</m:t>
                        </m:r>
                      </m:e>
                      <m:sup>
                        <m:r>
                          <a:rPr sz="2600">
                            <a:latin typeface="Cambria Math" panose="02040503050406030204" pitchFamily="18" charset="0"/>
                          </a:rPr>
                          <m:t>2</m:t>
                        </m:r>
                      </m:sup>
                    </m:sSup>
                    <m:r>
                      <a:rPr sz="2600">
                        <a:latin typeface="Cambria Math" panose="02040503050406030204" pitchFamily="18" charset="0"/>
                      </a:rPr>
                      <m:t>+</m:t>
                    </m:r>
                    <m:r>
                      <a:rPr sz="2600">
                        <a:latin typeface="Cambria Math" panose="02040503050406030204" pitchFamily="18" charset="0"/>
                      </a:rPr>
                      <m:t>𝑥</m:t>
                    </m:r>
                    <m:r>
                      <a:rPr sz="2600">
                        <a:latin typeface="Cambria Math" panose="02040503050406030204" pitchFamily="18" charset="0"/>
                      </a:rPr>
                      <m:t>+</m:t>
                    </m:r>
                    <m:r>
                      <a:rPr sz="2600">
                        <a:latin typeface="Cambria Math" panose="02040503050406030204" pitchFamily="18" charset="0"/>
                      </a:rPr>
                      <m:t>1</m:t>
                    </m:r>
                  </m:oMath>
                </a14:m>
                <a:r>
                  <a:rPr sz="2600" dirty="0"/>
                  <a:t> is irreducible. This follows from the use of the quadratic formula to solve the equation </a:t>
                </a:r>
                <a:br>
                  <a:rPr lang="en-US" sz="2600" dirty="0"/>
                </a:br>
                <a14:m>
                  <m:oMath xmlns:m="http://schemas.openxmlformats.org/officeDocument/2006/math">
                    <m:sSup>
                      <m:sSupPr>
                        <m:ctrlPr>
                          <a:rPr sz="2600" i="1">
                            <a:latin typeface="Cambria Math" panose="02040503050406030204" pitchFamily="18" charset="0"/>
                          </a:rPr>
                        </m:ctrlPr>
                      </m:sSupPr>
                      <m:e>
                        <m:r>
                          <a:rPr sz="2600">
                            <a:latin typeface="Cambria Math" panose="02040503050406030204" pitchFamily="18" charset="0"/>
                          </a:rPr>
                          <m:t>𝑥</m:t>
                        </m:r>
                      </m:e>
                      <m:sup>
                        <m:r>
                          <a:rPr sz="2600">
                            <a:latin typeface="Cambria Math" panose="02040503050406030204" pitchFamily="18" charset="0"/>
                          </a:rPr>
                          <m:t>2</m:t>
                        </m:r>
                      </m:sup>
                    </m:sSup>
                    <m:r>
                      <a:rPr sz="2600">
                        <a:latin typeface="Cambria Math" panose="02040503050406030204" pitchFamily="18" charset="0"/>
                      </a:rPr>
                      <m:t>+</m:t>
                    </m:r>
                    <m:r>
                      <a:rPr sz="2600">
                        <a:latin typeface="Cambria Math" panose="02040503050406030204" pitchFamily="18" charset="0"/>
                      </a:rPr>
                      <m:t>𝑥</m:t>
                    </m:r>
                    <m:r>
                      <a:rPr sz="2600">
                        <a:latin typeface="Cambria Math" panose="02040503050406030204" pitchFamily="18" charset="0"/>
                      </a:rPr>
                      <m:t>+</m:t>
                    </m:r>
                    <m:r>
                      <a:rPr sz="2600">
                        <a:latin typeface="Cambria Math" panose="02040503050406030204" pitchFamily="18" charset="0"/>
                      </a:rPr>
                      <m:t>1</m:t>
                    </m:r>
                    <m:r>
                      <a:rPr sz="2600">
                        <a:latin typeface="Cambria Math" panose="02040503050406030204" pitchFamily="18" charset="0"/>
                      </a:rPr>
                      <m:t>=</m:t>
                    </m:r>
                    <m:r>
                      <a:rPr sz="2600">
                        <a:latin typeface="Cambria Math" panose="02040503050406030204" pitchFamily="18" charset="0"/>
                      </a:rPr>
                      <m:t>0</m:t>
                    </m:r>
                  </m:oMath>
                </a14:m>
                <a:r>
                  <a:rPr sz="2600" dirty="0"/>
                  <a:t>; since the solutions of this equation are complex numbers, the linear factors of </a:t>
                </a:r>
                <a14:m>
                  <m:oMath xmlns:m="http://schemas.openxmlformats.org/officeDocument/2006/math">
                    <m:sSup>
                      <m:sSupPr>
                        <m:ctrlPr>
                          <a:rPr sz="2600" i="1">
                            <a:latin typeface="Cambria Math" panose="02040503050406030204" pitchFamily="18" charset="0"/>
                          </a:rPr>
                        </m:ctrlPr>
                      </m:sSupPr>
                      <m:e>
                        <m:r>
                          <a:rPr sz="2600">
                            <a:latin typeface="Cambria Math" panose="02040503050406030204" pitchFamily="18" charset="0"/>
                          </a:rPr>
                          <m:t>𝑥</m:t>
                        </m:r>
                      </m:e>
                      <m:sup>
                        <m:r>
                          <a:rPr sz="2600">
                            <a:latin typeface="Cambria Math" panose="02040503050406030204" pitchFamily="18" charset="0"/>
                          </a:rPr>
                          <m:t>2</m:t>
                        </m:r>
                      </m:sup>
                    </m:sSup>
                    <m:r>
                      <a:rPr sz="2600">
                        <a:latin typeface="Cambria Math" panose="02040503050406030204" pitchFamily="18" charset="0"/>
                      </a:rPr>
                      <m:t>+</m:t>
                    </m:r>
                    <m:r>
                      <a:rPr sz="2600">
                        <a:latin typeface="Cambria Math" panose="02040503050406030204" pitchFamily="18" charset="0"/>
                      </a:rPr>
                      <m:t>𝑥</m:t>
                    </m:r>
                    <m:r>
                      <a:rPr sz="2600">
                        <a:latin typeface="Cambria Math" panose="02040503050406030204" pitchFamily="18" charset="0"/>
                      </a:rPr>
                      <m:t>+</m:t>
                    </m:r>
                    <m:r>
                      <a:rPr sz="2600">
                        <a:latin typeface="Cambria Math" panose="02040503050406030204" pitchFamily="18" charset="0"/>
                      </a:rPr>
                      <m:t>1</m:t>
                    </m:r>
                  </m:oMath>
                </a14:m>
                <a:r>
                  <a:rPr sz="2600" dirty="0"/>
                  <a:t> contain complex coefficients. The partial fraction decomposition thus has the following form.</a:t>
                </a:r>
              </a:p>
              <a:p>
                <a:pPr algn="ctr">
                  <a:defRPr sz="2800"/>
                </a:pPr>
                <a14:m>
                  <m:oMathPara xmlns:m="http://schemas.openxmlformats.org/officeDocument/2006/math">
                    <m:oMathParaPr>
                      <m:jc m:val="centerGroup"/>
                    </m:oMathParaPr>
                    <m:oMath xmlns:m="http://schemas.openxmlformats.org/officeDocument/2006/math">
                      <m:f>
                        <m:fPr>
                          <m:ctrlPr>
                            <a:rPr sz="2600" i="1">
                              <a:latin typeface="Cambria Math" panose="02040503050406030204" pitchFamily="18" charset="0"/>
                            </a:rPr>
                          </m:ctrlPr>
                        </m:fPr>
                        <m:num>
                          <m:sSup>
                            <m:sSupPr>
                              <m:ctrlPr>
                                <a:rPr sz="2600" i="1">
                                  <a:latin typeface="Cambria Math" panose="02040503050406030204" pitchFamily="18" charset="0"/>
                                </a:rPr>
                              </m:ctrlPr>
                            </m:sSupPr>
                            <m:e>
                              <m:r>
                                <a:rPr sz="2600">
                                  <a:latin typeface="Cambria Math" panose="02040503050406030204" pitchFamily="18" charset="0"/>
                                </a:rPr>
                                <m:t>𝑥</m:t>
                              </m:r>
                            </m:e>
                            <m:sup>
                              <m:r>
                                <a:rPr sz="2600">
                                  <a:latin typeface="Cambria Math" panose="02040503050406030204" pitchFamily="18" charset="0"/>
                                </a:rPr>
                                <m:t>2</m:t>
                              </m:r>
                            </m:sup>
                          </m:sSup>
                          <m:r>
                            <a:rPr sz="2600">
                              <a:latin typeface="Cambria Math" panose="02040503050406030204" pitchFamily="18" charset="0"/>
                            </a:rPr>
                            <m:t>+</m:t>
                          </m:r>
                          <m:r>
                            <a:rPr sz="2600">
                              <a:latin typeface="Cambria Math" panose="02040503050406030204" pitchFamily="18" charset="0"/>
                            </a:rPr>
                            <m:t>𝑥</m:t>
                          </m:r>
                          <m:r>
                            <a:rPr sz="2600">
                              <a:latin typeface="Cambria Math" panose="02040503050406030204" pitchFamily="18" charset="0"/>
                            </a:rPr>
                            <m:t>−</m:t>
                          </m:r>
                          <m:r>
                            <a:rPr sz="2600">
                              <a:latin typeface="Cambria Math" panose="02040503050406030204" pitchFamily="18" charset="0"/>
                            </a:rPr>
                            <m:t>1</m:t>
                          </m:r>
                        </m:num>
                        <m:den>
                          <m:sSup>
                            <m:sSupPr>
                              <m:ctrlPr>
                                <a:rPr sz="2600" i="1">
                                  <a:latin typeface="Cambria Math" panose="02040503050406030204" pitchFamily="18" charset="0"/>
                                </a:rPr>
                              </m:ctrlPr>
                            </m:sSupPr>
                            <m:e>
                              <m:d>
                                <m:dPr>
                                  <m:ctrlPr>
                                    <a:rPr sz="2600" i="1">
                                      <a:latin typeface="Cambria Math" panose="02040503050406030204" pitchFamily="18" charset="0"/>
                                    </a:rPr>
                                  </m:ctrlPr>
                                </m:dPr>
                                <m:e>
                                  <m:sSup>
                                    <m:sSupPr>
                                      <m:ctrlPr>
                                        <a:rPr sz="2600" i="1">
                                          <a:latin typeface="Cambria Math" panose="02040503050406030204" pitchFamily="18" charset="0"/>
                                        </a:rPr>
                                      </m:ctrlPr>
                                    </m:sSupPr>
                                    <m:e>
                                      <m:r>
                                        <a:rPr sz="2600">
                                          <a:latin typeface="Cambria Math" panose="02040503050406030204" pitchFamily="18" charset="0"/>
                                        </a:rPr>
                                        <m:t>𝑥</m:t>
                                      </m:r>
                                    </m:e>
                                    <m:sup>
                                      <m:r>
                                        <a:rPr sz="2600">
                                          <a:latin typeface="Cambria Math" panose="02040503050406030204" pitchFamily="18" charset="0"/>
                                        </a:rPr>
                                        <m:t>2</m:t>
                                      </m:r>
                                    </m:sup>
                                  </m:sSup>
                                  <m:r>
                                    <a:rPr sz="2600">
                                      <a:latin typeface="Cambria Math" panose="02040503050406030204" pitchFamily="18" charset="0"/>
                                    </a:rPr>
                                    <m:t>+</m:t>
                                  </m:r>
                                  <m:r>
                                    <a:rPr sz="2600">
                                      <a:latin typeface="Cambria Math" panose="02040503050406030204" pitchFamily="18" charset="0"/>
                                    </a:rPr>
                                    <m:t>𝑥</m:t>
                                  </m:r>
                                  <m:r>
                                    <a:rPr sz="2600">
                                      <a:latin typeface="Cambria Math" panose="02040503050406030204" pitchFamily="18" charset="0"/>
                                    </a:rPr>
                                    <m:t>+</m:t>
                                  </m:r>
                                  <m:r>
                                    <a:rPr sz="2600">
                                      <a:latin typeface="Cambria Math" panose="02040503050406030204" pitchFamily="18" charset="0"/>
                                    </a:rPr>
                                    <m:t>1</m:t>
                                  </m:r>
                                </m:e>
                              </m:d>
                            </m:e>
                            <m:sup>
                              <m:r>
                                <a:rPr sz="2600">
                                  <a:latin typeface="Cambria Math" panose="02040503050406030204" pitchFamily="18" charset="0"/>
                                </a:rPr>
                                <m:t>2</m:t>
                              </m:r>
                            </m:sup>
                          </m:sSup>
                        </m:den>
                      </m:f>
                      <m:r>
                        <a:rPr sz="2600">
                          <a:latin typeface="Cambria Math" panose="02040503050406030204" pitchFamily="18" charset="0"/>
                        </a:rPr>
                        <m:t>=</m:t>
                      </m:r>
                      <m:f>
                        <m:fPr>
                          <m:ctrlPr>
                            <a:rPr sz="2600" i="1">
                              <a:latin typeface="Cambria Math" panose="02040503050406030204" pitchFamily="18" charset="0"/>
                            </a:rPr>
                          </m:ctrlPr>
                        </m:fPr>
                        <m:num>
                          <m:sSub>
                            <m:sSubPr>
                              <m:ctrlPr>
                                <a:rPr sz="2600" i="1">
                                  <a:latin typeface="Cambria Math" panose="02040503050406030204" pitchFamily="18" charset="0"/>
                                </a:rPr>
                              </m:ctrlPr>
                            </m:sSubPr>
                            <m:e>
                              <m:r>
                                <a:rPr sz="2600">
                                  <a:latin typeface="Cambria Math" panose="02040503050406030204" pitchFamily="18" charset="0"/>
                                </a:rPr>
                                <m:t>𝐴</m:t>
                              </m:r>
                            </m:e>
                            <m:sub>
                              <m:r>
                                <a:rPr sz="2600">
                                  <a:latin typeface="Cambria Math" panose="02040503050406030204" pitchFamily="18" charset="0"/>
                                </a:rPr>
                                <m:t>1</m:t>
                              </m:r>
                            </m:sub>
                          </m:sSub>
                          <m:r>
                            <a:rPr sz="2600">
                              <a:latin typeface="Cambria Math" panose="02040503050406030204" pitchFamily="18" charset="0"/>
                            </a:rPr>
                            <m:t>𝑥</m:t>
                          </m:r>
                          <m:r>
                            <a:rPr sz="2600">
                              <a:latin typeface="Cambria Math" panose="02040503050406030204" pitchFamily="18" charset="0"/>
                            </a:rPr>
                            <m:t>+</m:t>
                          </m:r>
                          <m:sSub>
                            <m:sSubPr>
                              <m:ctrlPr>
                                <a:rPr sz="2600" i="1">
                                  <a:latin typeface="Cambria Math" panose="02040503050406030204" pitchFamily="18" charset="0"/>
                                </a:rPr>
                              </m:ctrlPr>
                            </m:sSubPr>
                            <m:e>
                              <m:r>
                                <a:rPr sz="2600">
                                  <a:latin typeface="Cambria Math" panose="02040503050406030204" pitchFamily="18" charset="0"/>
                                </a:rPr>
                                <m:t>𝐵</m:t>
                              </m:r>
                            </m:e>
                            <m:sub>
                              <m:r>
                                <a:rPr sz="2600">
                                  <a:latin typeface="Cambria Math" panose="02040503050406030204" pitchFamily="18" charset="0"/>
                                </a:rPr>
                                <m:t>1</m:t>
                              </m:r>
                            </m:sub>
                          </m:sSub>
                        </m:num>
                        <m:den>
                          <m:sSup>
                            <m:sSupPr>
                              <m:ctrlPr>
                                <a:rPr sz="2600" i="1">
                                  <a:latin typeface="Cambria Math" panose="02040503050406030204" pitchFamily="18" charset="0"/>
                                </a:rPr>
                              </m:ctrlPr>
                            </m:sSupPr>
                            <m:e>
                              <m:r>
                                <a:rPr sz="2600">
                                  <a:latin typeface="Cambria Math" panose="02040503050406030204" pitchFamily="18" charset="0"/>
                                </a:rPr>
                                <m:t>𝑥</m:t>
                              </m:r>
                            </m:e>
                            <m:sup>
                              <m:r>
                                <a:rPr sz="2600">
                                  <a:latin typeface="Cambria Math" panose="02040503050406030204" pitchFamily="18" charset="0"/>
                                </a:rPr>
                                <m:t>2</m:t>
                              </m:r>
                            </m:sup>
                          </m:sSup>
                          <m:r>
                            <a:rPr sz="2600">
                              <a:latin typeface="Cambria Math" panose="02040503050406030204" pitchFamily="18" charset="0"/>
                            </a:rPr>
                            <m:t>+</m:t>
                          </m:r>
                          <m:r>
                            <a:rPr sz="2600">
                              <a:latin typeface="Cambria Math" panose="02040503050406030204" pitchFamily="18" charset="0"/>
                            </a:rPr>
                            <m:t>𝑥</m:t>
                          </m:r>
                          <m:r>
                            <a:rPr sz="2600">
                              <a:latin typeface="Cambria Math" panose="02040503050406030204" pitchFamily="18" charset="0"/>
                            </a:rPr>
                            <m:t>+</m:t>
                          </m:r>
                          <m:r>
                            <a:rPr sz="2600">
                              <a:latin typeface="Cambria Math" panose="02040503050406030204" pitchFamily="18" charset="0"/>
                            </a:rPr>
                            <m:t>1</m:t>
                          </m:r>
                        </m:den>
                      </m:f>
                      <m:r>
                        <a:rPr sz="2600">
                          <a:latin typeface="Cambria Math" panose="02040503050406030204" pitchFamily="18" charset="0"/>
                        </a:rPr>
                        <m:t>+</m:t>
                      </m:r>
                      <m:f>
                        <m:fPr>
                          <m:ctrlPr>
                            <a:rPr sz="2600" i="1">
                              <a:latin typeface="Cambria Math" panose="02040503050406030204" pitchFamily="18" charset="0"/>
                            </a:rPr>
                          </m:ctrlPr>
                        </m:fPr>
                        <m:num>
                          <m:sSub>
                            <m:sSubPr>
                              <m:ctrlPr>
                                <a:rPr sz="2600" i="1">
                                  <a:latin typeface="Cambria Math" panose="02040503050406030204" pitchFamily="18" charset="0"/>
                                </a:rPr>
                              </m:ctrlPr>
                            </m:sSubPr>
                            <m:e>
                              <m:r>
                                <a:rPr sz="2600">
                                  <a:latin typeface="Cambria Math" panose="02040503050406030204" pitchFamily="18" charset="0"/>
                                </a:rPr>
                                <m:t>𝐴</m:t>
                              </m:r>
                            </m:e>
                            <m:sub>
                              <m:r>
                                <a:rPr sz="2600">
                                  <a:latin typeface="Cambria Math" panose="02040503050406030204" pitchFamily="18" charset="0"/>
                                </a:rPr>
                                <m:t>2</m:t>
                              </m:r>
                            </m:sub>
                          </m:sSub>
                          <m:r>
                            <a:rPr sz="2600">
                              <a:latin typeface="Cambria Math" panose="02040503050406030204" pitchFamily="18" charset="0"/>
                            </a:rPr>
                            <m:t>𝑥</m:t>
                          </m:r>
                          <m:r>
                            <a:rPr sz="2600">
                              <a:latin typeface="Cambria Math" panose="02040503050406030204" pitchFamily="18" charset="0"/>
                            </a:rPr>
                            <m:t>+</m:t>
                          </m:r>
                          <m:sSub>
                            <m:sSubPr>
                              <m:ctrlPr>
                                <a:rPr sz="2600" i="1">
                                  <a:latin typeface="Cambria Math" panose="02040503050406030204" pitchFamily="18" charset="0"/>
                                </a:rPr>
                              </m:ctrlPr>
                            </m:sSubPr>
                            <m:e>
                              <m:r>
                                <a:rPr sz="2600">
                                  <a:latin typeface="Cambria Math" panose="02040503050406030204" pitchFamily="18" charset="0"/>
                                </a:rPr>
                                <m:t>𝐵</m:t>
                              </m:r>
                            </m:e>
                            <m:sub>
                              <m:r>
                                <a:rPr sz="2600">
                                  <a:latin typeface="Cambria Math" panose="02040503050406030204" pitchFamily="18" charset="0"/>
                                </a:rPr>
                                <m:t>2</m:t>
                              </m:r>
                            </m:sub>
                          </m:sSub>
                        </m:num>
                        <m:den>
                          <m:sSup>
                            <m:sSupPr>
                              <m:ctrlPr>
                                <a:rPr sz="2600" i="1">
                                  <a:latin typeface="Cambria Math" panose="02040503050406030204" pitchFamily="18" charset="0"/>
                                </a:rPr>
                              </m:ctrlPr>
                            </m:sSupPr>
                            <m:e>
                              <m:d>
                                <m:dPr>
                                  <m:ctrlPr>
                                    <a:rPr sz="2600" i="1">
                                      <a:latin typeface="Cambria Math" panose="02040503050406030204" pitchFamily="18" charset="0"/>
                                    </a:rPr>
                                  </m:ctrlPr>
                                </m:dPr>
                                <m:e>
                                  <m:sSup>
                                    <m:sSupPr>
                                      <m:ctrlPr>
                                        <a:rPr sz="2600" i="1">
                                          <a:latin typeface="Cambria Math" panose="02040503050406030204" pitchFamily="18" charset="0"/>
                                        </a:rPr>
                                      </m:ctrlPr>
                                    </m:sSupPr>
                                    <m:e>
                                      <m:r>
                                        <a:rPr sz="2600">
                                          <a:latin typeface="Cambria Math" panose="02040503050406030204" pitchFamily="18" charset="0"/>
                                        </a:rPr>
                                        <m:t>𝑥</m:t>
                                      </m:r>
                                    </m:e>
                                    <m:sup>
                                      <m:r>
                                        <a:rPr sz="2600">
                                          <a:latin typeface="Cambria Math" panose="02040503050406030204" pitchFamily="18" charset="0"/>
                                        </a:rPr>
                                        <m:t>2</m:t>
                                      </m:r>
                                    </m:sup>
                                  </m:sSup>
                                  <m:r>
                                    <a:rPr sz="2600">
                                      <a:latin typeface="Cambria Math" panose="02040503050406030204" pitchFamily="18" charset="0"/>
                                    </a:rPr>
                                    <m:t>+</m:t>
                                  </m:r>
                                  <m:r>
                                    <a:rPr sz="2600">
                                      <a:latin typeface="Cambria Math" panose="02040503050406030204" pitchFamily="18" charset="0"/>
                                    </a:rPr>
                                    <m:t>𝑥</m:t>
                                  </m:r>
                                  <m:r>
                                    <a:rPr sz="2600">
                                      <a:latin typeface="Cambria Math" panose="02040503050406030204" pitchFamily="18" charset="0"/>
                                    </a:rPr>
                                    <m:t>+</m:t>
                                  </m:r>
                                  <m:r>
                                    <a:rPr sz="2600">
                                      <a:latin typeface="Cambria Math" panose="02040503050406030204" pitchFamily="18" charset="0"/>
                                    </a:rPr>
                                    <m:t>1</m:t>
                                  </m:r>
                                </m:e>
                              </m:d>
                            </m:e>
                            <m:sup>
                              <m:r>
                                <a:rPr sz="2600">
                                  <a:latin typeface="Cambria Math" panose="02040503050406030204" pitchFamily="18" charset="0"/>
                                </a:rPr>
                                <m:t>2</m:t>
                              </m:r>
                            </m:sup>
                          </m:sSup>
                        </m:den>
                      </m:f>
                    </m:oMath>
                  </m:oMathPara>
                </a14:m>
                <a:endParaRPr sz="2600" dirty="0"/>
              </a:p>
              <a:p>
                <a:r>
                  <a:rPr sz="2600" dirty="0"/>
                  <a:t>Clearing the equation of fractions gives us the following.</a:t>
                </a:r>
              </a:p>
              <a:p>
                <a:pPr algn="ctr"/>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98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3594695145"/>
                  </p:ext>
                </p:extLst>
              </p:nvPr>
            </p:nvGraphicFramePr>
            <p:xfrm>
              <a:off x="224631" y="4876800"/>
              <a:ext cx="8694738" cy="951914"/>
            </p:xfrm>
            <a:graphic>
              <a:graphicData uri="http://schemas.openxmlformats.org/drawingml/2006/table">
                <a:tbl>
                  <a:tblPr firstRow="1" bandRow="1">
                    <a:tableStyleId>{2D5ABB26-0587-4C30-8999-92F81FD0307C}</a:tableStyleId>
                  </a:tblPr>
                  <a:tblGrid>
                    <a:gridCol w="1525651">
                      <a:extLst>
                        <a:ext uri="{9D8B030D-6E8A-4147-A177-3AD203B41FA5}">
                          <a16:colId xmlns:a16="http://schemas.microsoft.com/office/drawing/2014/main" val="20000"/>
                        </a:ext>
                      </a:extLst>
                    </a:gridCol>
                    <a:gridCol w="7169087">
                      <a:extLst>
                        <a:ext uri="{9D8B030D-6E8A-4147-A177-3AD203B41FA5}">
                          <a16:colId xmlns:a16="http://schemas.microsoft.com/office/drawing/2014/main" val="20001"/>
                        </a:ext>
                      </a:extLst>
                    </a:gridCol>
                  </a:tblGrid>
                  <a:tr h="475957">
                    <a:tc>
                      <a:txBody>
                        <a:bodyPr/>
                        <a:lstStyle/>
                        <a:p>
                          <a:pPr algn="r">
                            <a:defRPr sz="1600"/>
                          </a:pPr>
                          <a:r>
                            <a:rPr sz="2400" dirty="0"/>
                            <a:t>​</a:t>
                          </a:r>
                          <a14:m>
                            <m:oMath xmlns:m="http://schemas.openxmlformats.org/officeDocument/2006/math">
                              <m:sSup>
                                <m:sSupPr>
                                  <m:ctrlPr>
                                    <a:rPr sz="2400" i="1">
                                      <a:latin typeface="Cambria Math" panose="02040503050406030204" pitchFamily="18" charset="0"/>
                                    </a:rPr>
                                  </m:ctrlPr>
                                </m:sSupPr>
                                <m:e>
                                  <m:r>
                                    <a:rPr sz="2400">
                                      <a:latin typeface="Cambria Math"/>
                                    </a:rPr>
                                    <m:t>𝑥</m:t>
                                  </m:r>
                                </m:e>
                                <m:sup>
                                  <m:r>
                                    <a:rPr sz="2400">
                                      <a:latin typeface="Cambria Math"/>
                                    </a:rPr>
                                    <m:t>2</m:t>
                                  </m:r>
                                </m:sup>
                              </m:sSup>
                              <m:r>
                                <a:rPr sz="2400">
                                  <a:latin typeface="Cambria Math"/>
                                </a:rPr>
                                <m:t>+</m:t>
                              </m:r>
                              <m:r>
                                <a:rPr sz="2400">
                                  <a:latin typeface="Cambria Math"/>
                                </a:rPr>
                                <m:t>𝑥</m:t>
                              </m:r>
                              <m:r>
                                <a:rPr sz="2400">
                                  <a:latin typeface="Cambria Math"/>
                                </a:rPr>
                                <m:t>−</m:t>
                              </m:r>
                              <m:r>
                                <a:rPr sz="2400">
                                  <a:latin typeface="Cambria Math"/>
                                </a:rPr>
                                <m:t>1</m:t>
                              </m:r>
                            </m:oMath>
                          </a14:m>
                          <a:endParaRPr sz="2400" dirty="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m:t>
                              </m:r>
                              <m:d>
                                <m:dPr>
                                  <m:ctrlPr>
                                    <a:rPr sz="2400" i="1">
                                      <a:latin typeface="Cambria Math" panose="02040503050406030204" pitchFamily="18" charset="0"/>
                                    </a:rPr>
                                  </m:ctrlPr>
                                </m:dPr>
                                <m:e>
                                  <m:sSub>
                                    <m:sSubPr>
                                      <m:ctrlPr>
                                        <a:rPr sz="2400" i="1">
                                          <a:latin typeface="Cambria Math" panose="02040503050406030204" pitchFamily="18" charset="0"/>
                                        </a:rPr>
                                      </m:ctrlPr>
                                    </m:sSubPr>
                                    <m:e>
                                      <m:r>
                                        <a:rPr sz="2400">
                                          <a:latin typeface="Cambria Math"/>
                                        </a:rPr>
                                        <m:t>𝐴</m:t>
                                      </m:r>
                                    </m:e>
                                    <m:sub>
                                      <m:r>
                                        <a:rPr sz="2400">
                                          <a:latin typeface="Cambria Math"/>
                                        </a:rPr>
                                        <m:t>1</m:t>
                                      </m:r>
                                    </m:sub>
                                  </m:sSub>
                                  <m:r>
                                    <a:rPr sz="2400">
                                      <a:latin typeface="Cambria Math"/>
                                    </a:rPr>
                                    <m:t>𝑥</m:t>
                                  </m:r>
                                  <m:r>
                                    <a:rPr sz="2400">
                                      <a:latin typeface="Cambria Math"/>
                                    </a:rPr>
                                    <m:t>+</m:t>
                                  </m:r>
                                  <m:sSub>
                                    <m:sSubPr>
                                      <m:ctrlPr>
                                        <a:rPr sz="2400" i="1">
                                          <a:latin typeface="Cambria Math" panose="02040503050406030204" pitchFamily="18" charset="0"/>
                                        </a:rPr>
                                      </m:ctrlPr>
                                    </m:sSubPr>
                                    <m:e>
                                      <m:r>
                                        <a:rPr sz="2400">
                                          <a:latin typeface="Cambria Math"/>
                                        </a:rPr>
                                        <m:t>𝐵</m:t>
                                      </m:r>
                                    </m:e>
                                    <m:sub>
                                      <m:r>
                                        <a:rPr sz="2400">
                                          <a:latin typeface="Cambria Math"/>
                                        </a:rPr>
                                        <m:t>1</m:t>
                                      </m:r>
                                    </m:sub>
                                  </m:sSub>
                                </m:e>
                              </m:d>
                              <m:d>
                                <m:dPr>
                                  <m:ctrlPr>
                                    <a:rPr sz="2400" i="1">
                                      <a:latin typeface="Cambria Math" panose="02040503050406030204" pitchFamily="18" charset="0"/>
                                    </a:rPr>
                                  </m:ctrlPr>
                                </m:dPr>
                                <m:e>
                                  <m:sSup>
                                    <m:sSupPr>
                                      <m:ctrlPr>
                                        <a:rPr sz="2400" i="1">
                                          <a:latin typeface="Cambria Math" panose="02040503050406030204" pitchFamily="18" charset="0"/>
                                        </a:rPr>
                                      </m:ctrlPr>
                                    </m:sSupPr>
                                    <m:e>
                                      <m:r>
                                        <a:rPr sz="2400">
                                          <a:latin typeface="Cambria Math"/>
                                        </a:rPr>
                                        <m:t>𝑥</m:t>
                                      </m:r>
                                    </m:e>
                                    <m:sup>
                                      <m:r>
                                        <a:rPr sz="2400">
                                          <a:latin typeface="Cambria Math"/>
                                        </a:rPr>
                                        <m:t>2</m:t>
                                      </m:r>
                                    </m:sup>
                                  </m:sSup>
                                  <m:r>
                                    <a:rPr sz="2400">
                                      <a:latin typeface="Cambria Math"/>
                                    </a:rPr>
                                    <m:t>+</m:t>
                                  </m:r>
                                  <m:r>
                                    <a:rPr sz="2400">
                                      <a:latin typeface="Cambria Math"/>
                                    </a:rPr>
                                    <m:t>𝑥</m:t>
                                  </m:r>
                                  <m:r>
                                    <a:rPr sz="2400">
                                      <a:latin typeface="Cambria Math"/>
                                    </a:rPr>
                                    <m:t>+</m:t>
                                  </m:r>
                                  <m:r>
                                    <a:rPr sz="2400">
                                      <a:latin typeface="Cambria Math"/>
                                    </a:rPr>
                                    <m:t>1</m:t>
                                  </m:r>
                                </m:e>
                              </m:d>
                              <m:r>
                                <a:rPr sz="2400">
                                  <a:latin typeface="Cambria Math"/>
                                </a:rPr>
                                <m:t>+</m:t>
                              </m:r>
                              <m:d>
                                <m:dPr>
                                  <m:ctrlPr>
                                    <a:rPr sz="2400" i="1">
                                      <a:latin typeface="Cambria Math" panose="02040503050406030204" pitchFamily="18" charset="0"/>
                                    </a:rPr>
                                  </m:ctrlPr>
                                </m:dPr>
                                <m:e>
                                  <m:sSub>
                                    <m:sSubPr>
                                      <m:ctrlPr>
                                        <a:rPr sz="2400" i="1">
                                          <a:latin typeface="Cambria Math" panose="02040503050406030204" pitchFamily="18" charset="0"/>
                                        </a:rPr>
                                      </m:ctrlPr>
                                    </m:sSubPr>
                                    <m:e>
                                      <m:r>
                                        <a:rPr sz="2400">
                                          <a:latin typeface="Cambria Math"/>
                                        </a:rPr>
                                        <m:t>𝐴</m:t>
                                      </m:r>
                                    </m:e>
                                    <m:sub>
                                      <m:r>
                                        <a:rPr sz="2400">
                                          <a:latin typeface="Cambria Math"/>
                                        </a:rPr>
                                        <m:t>2</m:t>
                                      </m:r>
                                    </m:sub>
                                  </m:sSub>
                                  <m:r>
                                    <a:rPr sz="2400">
                                      <a:latin typeface="Cambria Math"/>
                                    </a:rPr>
                                    <m:t>𝑥</m:t>
                                  </m:r>
                                  <m:r>
                                    <a:rPr sz="2400">
                                      <a:latin typeface="Cambria Math"/>
                                    </a:rPr>
                                    <m:t>+</m:t>
                                  </m:r>
                                  <m:sSub>
                                    <m:sSubPr>
                                      <m:ctrlPr>
                                        <a:rPr sz="2400" i="1">
                                          <a:latin typeface="Cambria Math" panose="02040503050406030204" pitchFamily="18" charset="0"/>
                                        </a:rPr>
                                      </m:ctrlPr>
                                    </m:sSubPr>
                                    <m:e>
                                      <m:r>
                                        <a:rPr sz="2400">
                                          <a:latin typeface="Cambria Math"/>
                                        </a:rPr>
                                        <m:t>𝐵</m:t>
                                      </m:r>
                                    </m:e>
                                    <m:sub>
                                      <m:r>
                                        <a:rPr sz="2400">
                                          <a:latin typeface="Cambria Math"/>
                                        </a:rPr>
                                        <m:t>2</m:t>
                                      </m:r>
                                    </m:sub>
                                  </m:sSub>
                                </m:e>
                              </m:d>
                            </m:oMath>
                          </a14:m>
                          <a:endParaRPr sz="2400" dirty="0"/>
                        </a:p>
                      </a:txBody>
                      <a:tcPr marL="36576" marR="36576" marT="36576" marB="36576" anchor="ctr"/>
                    </a:tc>
                    <a:extLst>
                      <a:ext uri="{0D108BD9-81ED-4DB2-BD59-A6C34878D82A}">
                        <a16:rowId xmlns:a16="http://schemas.microsoft.com/office/drawing/2014/main" val="10000"/>
                      </a:ext>
                    </a:extLst>
                  </a:tr>
                  <a:tr h="475957">
                    <a:tc>
                      <a:txBody>
                        <a:bodyPr/>
                        <a:lstStyle/>
                        <a:p>
                          <a:pPr algn="r">
                            <a:defRPr sz="1600"/>
                          </a:pPr>
                          <a:r>
                            <a:rPr sz="2400" dirty="0"/>
                            <a:t>​</a:t>
                          </a:r>
                          <a14:m>
                            <m:oMath xmlns:m="http://schemas.openxmlformats.org/officeDocument/2006/math">
                              <m:sSup>
                                <m:sSupPr>
                                  <m:ctrlPr>
                                    <a:rPr sz="2400" i="1">
                                      <a:latin typeface="Cambria Math" panose="02040503050406030204" pitchFamily="18" charset="0"/>
                                    </a:rPr>
                                  </m:ctrlPr>
                                </m:sSupPr>
                                <m:e>
                                  <m:r>
                                    <a:rPr sz="2400">
                                      <a:latin typeface="Cambria Math"/>
                                    </a:rPr>
                                    <m:t>𝑥</m:t>
                                  </m:r>
                                </m:e>
                                <m:sup>
                                  <m:r>
                                    <a:rPr sz="2400">
                                      <a:latin typeface="Cambria Math"/>
                                    </a:rPr>
                                    <m:t>2</m:t>
                                  </m:r>
                                </m:sup>
                              </m:sSup>
                              <m:r>
                                <a:rPr sz="2400">
                                  <a:latin typeface="Cambria Math"/>
                                </a:rPr>
                                <m:t>+</m:t>
                              </m:r>
                              <m:r>
                                <a:rPr sz="2400">
                                  <a:latin typeface="Cambria Math"/>
                                </a:rPr>
                                <m:t>𝑥</m:t>
                              </m:r>
                              <m:r>
                                <a:rPr sz="2400">
                                  <a:latin typeface="Cambria Math"/>
                                </a:rPr>
                                <m:t>−</m:t>
                              </m:r>
                              <m:r>
                                <a:rPr sz="2400">
                                  <a:latin typeface="Cambria Math"/>
                                </a:rPr>
                                <m:t>1</m:t>
                              </m:r>
                            </m:oMath>
                          </a14:m>
                          <a:endParaRPr sz="2400" dirty="0"/>
                        </a:p>
                      </a:txBody>
                      <a:tcPr marL="36576" marR="36576" marT="36576" marB="36576" anchor="ctr"/>
                    </a:tc>
                    <a:tc>
                      <a:txBody>
                        <a:bodyPr/>
                        <a:lstStyle/>
                        <a:p>
                          <a:pPr algn="l">
                            <a:defRPr sz="1600"/>
                          </a:pPr>
                          <a:r>
                            <a:rPr sz="2400" dirty="0"/>
                            <a:t>​</a:t>
                          </a:r>
                          <a14:m>
                            <m:oMath xmlns:m="http://schemas.openxmlformats.org/officeDocument/2006/math">
                              <m:r>
                                <a:rPr sz="2400">
                                  <a:latin typeface="Cambria Math"/>
                                </a:rPr>
                                <m:t>=</m:t>
                              </m:r>
                              <m:sSub>
                                <m:sSubPr>
                                  <m:ctrlPr>
                                    <a:rPr sz="2400" i="1">
                                      <a:latin typeface="Cambria Math" panose="02040503050406030204" pitchFamily="18" charset="0"/>
                                    </a:rPr>
                                  </m:ctrlPr>
                                </m:sSubPr>
                                <m:e>
                                  <m:r>
                                    <a:rPr sz="2400">
                                      <a:latin typeface="Cambria Math"/>
                                    </a:rPr>
                                    <m:t>𝐴</m:t>
                                  </m:r>
                                </m:e>
                                <m:sub>
                                  <m:r>
                                    <a:rPr sz="2400">
                                      <a:latin typeface="Cambria Math"/>
                                    </a:rPr>
                                    <m:t>1</m:t>
                                  </m:r>
                                </m:sub>
                              </m:sSub>
                              <m:sSup>
                                <m:sSupPr>
                                  <m:ctrlPr>
                                    <a:rPr sz="2400" i="1">
                                      <a:latin typeface="Cambria Math" panose="02040503050406030204" pitchFamily="18" charset="0"/>
                                    </a:rPr>
                                  </m:ctrlPr>
                                </m:sSupPr>
                                <m:e>
                                  <m:r>
                                    <a:rPr sz="2400">
                                      <a:latin typeface="Cambria Math"/>
                                    </a:rPr>
                                    <m:t>𝑥</m:t>
                                  </m:r>
                                </m:e>
                                <m:sup>
                                  <m:r>
                                    <a:rPr sz="2400">
                                      <a:latin typeface="Cambria Math"/>
                                    </a:rPr>
                                    <m:t>3</m:t>
                                  </m:r>
                                </m:sup>
                              </m:sSup>
                              <m:r>
                                <a:rPr sz="2400">
                                  <a:latin typeface="Cambria Math"/>
                                </a:rPr>
                                <m:t>+</m:t>
                              </m:r>
                              <m:d>
                                <m:dPr>
                                  <m:ctrlPr>
                                    <a:rPr sz="2400" i="1">
                                      <a:latin typeface="Cambria Math" panose="02040503050406030204" pitchFamily="18" charset="0"/>
                                    </a:rPr>
                                  </m:ctrlPr>
                                </m:dPr>
                                <m:e>
                                  <m:sSub>
                                    <m:sSubPr>
                                      <m:ctrlPr>
                                        <a:rPr sz="2400" i="1">
                                          <a:latin typeface="Cambria Math" panose="02040503050406030204" pitchFamily="18" charset="0"/>
                                        </a:rPr>
                                      </m:ctrlPr>
                                    </m:sSubPr>
                                    <m:e>
                                      <m:r>
                                        <a:rPr sz="2400">
                                          <a:latin typeface="Cambria Math"/>
                                        </a:rPr>
                                        <m:t>𝐴</m:t>
                                      </m:r>
                                    </m:e>
                                    <m:sub>
                                      <m:r>
                                        <a:rPr sz="2400">
                                          <a:latin typeface="Cambria Math"/>
                                        </a:rPr>
                                        <m:t>1</m:t>
                                      </m:r>
                                    </m:sub>
                                  </m:sSub>
                                  <m:r>
                                    <a:rPr sz="2400">
                                      <a:latin typeface="Cambria Math"/>
                                    </a:rPr>
                                    <m:t>+</m:t>
                                  </m:r>
                                  <m:sSub>
                                    <m:sSubPr>
                                      <m:ctrlPr>
                                        <a:rPr sz="2400" i="1">
                                          <a:latin typeface="Cambria Math" panose="02040503050406030204" pitchFamily="18" charset="0"/>
                                        </a:rPr>
                                      </m:ctrlPr>
                                    </m:sSubPr>
                                    <m:e>
                                      <m:r>
                                        <a:rPr sz="2400">
                                          <a:latin typeface="Cambria Math"/>
                                        </a:rPr>
                                        <m:t>𝐵</m:t>
                                      </m:r>
                                    </m:e>
                                    <m:sub>
                                      <m:r>
                                        <a:rPr sz="2400">
                                          <a:latin typeface="Cambria Math"/>
                                        </a:rPr>
                                        <m:t>1</m:t>
                                      </m:r>
                                    </m:sub>
                                  </m:sSub>
                                </m:e>
                              </m:d>
                              <m:sSup>
                                <m:sSupPr>
                                  <m:ctrlPr>
                                    <a:rPr sz="2400" i="1">
                                      <a:latin typeface="Cambria Math" panose="02040503050406030204" pitchFamily="18" charset="0"/>
                                    </a:rPr>
                                  </m:ctrlPr>
                                </m:sSupPr>
                                <m:e>
                                  <m:r>
                                    <a:rPr sz="2400">
                                      <a:latin typeface="Cambria Math"/>
                                    </a:rPr>
                                    <m:t>𝑥</m:t>
                                  </m:r>
                                </m:e>
                                <m:sup>
                                  <m:r>
                                    <a:rPr sz="2400">
                                      <a:latin typeface="Cambria Math"/>
                                    </a:rPr>
                                    <m:t>2</m:t>
                                  </m:r>
                                </m:sup>
                              </m:sSup>
                              <m:r>
                                <a:rPr sz="2400">
                                  <a:latin typeface="Cambria Math"/>
                                </a:rPr>
                                <m:t>+</m:t>
                              </m:r>
                              <m:d>
                                <m:dPr>
                                  <m:ctrlPr>
                                    <a:rPr sz="2400" i="1">
                                      <a:latin typeface="Cambria Math" panose="02040503050406030204" pitchFamily="18" charset="0"/>
                                    </a:rPr>
                                  </m:ctrlPr>
                                </m:dPr>
                                <m:e>
                                  <m:sSub>
                                    <m:sSubPr>
                                      <m:ctrlPr>
                                        <a:rPr sz="2400" i="1">
                                          <a:latin typeface="Cambria Math" panose="02040503050406030204" pitchFamily="18" charset="0"/>
                                        </a:rPr>
                                      </m:ctrlPr>
                                    </m:sSubPr>
                                    <m:e>
                                      <m:r>
                                        <a:rPr sz="2400">
                                          <a:latin typeface="Cambria Math"/>
                                        </a:rPr>
                                        <m:t>𝐴</m:t>
                                      </m:r>
                                    </m:e>
                                    <m:sub>
                                      <m:r>
                                        <a:rPr sz="2400">
                                          <a:latin typeface="Cambria Math"/>
                                        </a:rPr>
                                        <m:t>1</m:t>
                                      </m:r>
                                    </m:sub>
                                  </m:sSub>
                                  <m:r>
                                    <a:rPr sz="2400">
                                      <a:latin typeface="Cambria Math"/>
                                    </a:rPr>
                                    <m:t>+</m:t>
                                  </m:r>
                                  <m:sSub>
                                    <m:sSubPr>
                                      <m:ctrlPr>
                                        <a:rPr sz="2400" i="1">
                                          <a:latin typeface="Cambria Math" panose="02040503050406030204" pitchFamily="18" charset="0"/>
                                        </a:rPr>
                                      </m:ctrlPr>
                                    </m:sSubPr>
                                    <m:e>
                                      <m:r>
                                        <a:rPr sz="2400">
                                          <a:latin typeface="Cambria Math"/>
                                        </a:rPr>
                                        <m:t>𝐵</m:t>
                                      </m:r>
                                    </m:e>
                                    <m:sub>
                                      <m:r>
                                        <a:rPr sz="2400">
                                          <a:latin typeface="Cambria Math"/>
                                        </a:rPr>
                                        <m:t>1</m:t>
                                      </m:r>
                                    </m:sub>
                                  </m:sSub>
                                  <m:r>
                                    <a:rPr sz="2400">
                                      <a:latin typeface="Cambria Math"/>
                                    </a:rPr>
                                    <m:t>+</m:t>
                                  </m:r>
                                  <m:sSub>
                                    <m:sSubPr>
                                      <m:ctrlPr>
                                        <a:rPr sz="2400" i="1">
                                          <a:latin typeface="Cambria Math" panose="02040503050406030204" pitchFamily="18" charset="0"/>
                                        </a:rPr>
                                      </m:ctrlPr>
                                    </m:sSubPr>
                                    <m:e>
                                      <m:r>
                                        <a:rPr sz="2400">
                                          <a:latin typeface="Cambria Math"/>
                                        </a:rPr>
                                        <m:t>𝐴</m:t>
                                      </m:r>
                                    </m:e>
                                    <m:sub>
                                      <m:r>
                                        <a:rPr sz="2400">
                                          <a:latin typeface="Cambria Math"/>
                                        </a:rPr>
                                        <m:t>2</m:t>
                                      </m:r>
                                    </m:sub>
                                  </m:sSub>
                                </m:e>
                              </m:d>
                              <m:r>
                                <a:rPr sz="2400">
                                  <a:latin typeface="Cambria Math"/>
                                </a:rPr>
                                <m:t>𝑥</m:t>
                              </m:r>
                              <m:r>
                                <a:rPr sz="2400">
                                  <a:latin typeface="Cambria Math"/>
                                </a:rPr>
                                <m:t>+</m:t>
                              </m:r>
                              <m:d>
                                <m:dPr>
                                  <m:ctrlPr>
                                    <a:rPr sz="2400" i="1">
                                      <a:latin typeface="Cambria Math" panose="02040503050406030204" pitchFamily="18" charset="0"/>
                                    </a:rPr>
                                  </m:ctrlPr>
                                </m:dPr>
                                <m:e>
                                  <m:sSub>
                                    <m:sSubPr>
                                      <m:ctrlPr>
                                        <a:rPr sz="2400" i="1">
                                          <a:latin typeface="Cambria Math" panose="02040503050406030204" pitchFamily="18" charset="0"/>
                                        </a:rPr>
                                      </m:ctrlPr>
                                    </m:sSubPr>
                                    <m:e>
                                      <m:r>
                                        <a:rPr sz="2400">
                                          <a:latin typeface="Cambria Math"/>
                                        </a:rPr>
                                        <m:t>𝐵</m:t>
                                      </m:r>
                                    </m:e>
                                    <m:sub>
                                      <m:r>
                                        <a:rPr sz="2400">
                                          <a:latin typeface="Cambria Math"/>
                                        </a:rPr>
                                        <m:t>1</m:t>
                                      </m:r>
                                    </m:sub>
                                  </m:sSub>
                                  <m:r>
                                    <a:rPr sz="2400">
                                      <a:latin typeface="Cambria Math"/>
                                    </a:rPr>
                                    <m:t>+</m:t>
                                  </m:r>
                                  <m:sSub>
                                    <m:sSubPr>
                                      <m:ctrlPr>
                                        <a:rPr sz="2400" i="1">
                                          <a:latin typeface="Cambria Math" panose="02040503050406030204" pitchFamily="18" charset="0"/>
                                        </a:rPr>
                                      </m:ctrlPr>
                                    </m:sSubPr>
                                    <m:e>
                                      <m:r>
                                        <a:rPr sz="2400">
                                          <a:latin typeface="Cambria Math"/>
                                        </a:rPr>
                                        <m:t>𝐵</m:t>
                                      </m:r>
                                    </m:e>
                                    <m:sub>
                                      <m:r>
                                        <a:rPr sz="2400">
                                          <a:latin typeface="Cambria Math"/>
                                        </a:rPr>
                                        <m:t>2</m:t>
                                      </m:r>
                                    </m:sub>
                                  </m:sSub>
                                </m:e>
                              </m:d>
                            </m:oMath>
                          </a14:m>
                          <a:endParaRPr sz="2400" dirty="0"/>
                        </a:p>
                      </a:txBody>
                      <a:tcPr marL="36576" marR="36576" marT="36576" marB="36576" anchor="ctr"/>
                    </a:tc>
                    <a:extLst>
                      <a:ext uri="{0D108BD9-81ED-4DB2-BD59-A6C34878D82A}">
                        <a16:rowId xmlns:a16="http://schemas.microsoft.com/office/drawing/2014/main" val="10001"/>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3594695145"/>
                  </p:ext>
                </p:extLst>
              </p:nvPr>
            </p:nvGraphicFramePr>
            <p:xfrm>
              <a:off x="224631" y="4876800"/>
              <a:ext cx="8694738" cy="951914"/>
            </p:xfrm>
            <a:graphic>
              <a:graphicData uri="http://schemas.openxmlformats.org/drawingml/2006/table">
                <a:tbl>
                  <a:tblPr firstRow="1" bandRow="1">
                    <a:tableStyleId>{2D5ABB26-0587-4C30-8999-92F81FD0307C}</a:tableStyleId>
                  </a:tblPr>
                  <a:tblGrid>
                    <a:gridCol w="1525651">
                      <a:extLst>
                        <a:ext uri="{9D8B030D-6E8A-4147-A177-3AD203B41FA5}">
                          <a16:colId xmlns:a16="http://schemas.microsoft.com/office/drawing/2014/main" val="20000"/>
                        </a:ext>
                      </a:extLst>
                    </a:gridCol>
                    <a:gridCol w="7169087">
                      <a:extLst>
                        <a:ext uri="{9D8B030D-6E8A-4147-A177-3AD203B41FA5}">
                          <a16:colId xmlns:a16="http://schemas.microsoft.com/office/drawing/2014/main" val="20001"/>
                        </a:ext>
                      </a:extLst>
                    </a:gridCol>
                  </a:tblGrid>
                  <a:tr h="475957">
                    <a:tc>
                      <a:txBody>
                        <a:bodyPr/>
                        <a:lstStyle/>
                        <a:p>
                          <a:endParaRPr lang="en-US"/>
                        </a:p>
                      </a:txBody>
                      <a:tcPr marL="36576" marR="36576" marT="36576" marB="36576" anchor="ctr">
                        <a:blipFill>
                          <a:blip r:embed="rId3"/>
                          <a:stretch>
                            <a:fillRect t="-7595" r="-468924" b="-125316"/>
                          </a:stretch>
                        </a:blipFill>
                      </a:tcPr>
                    </a:tc>
                    <a:tc>
                      <a:txBody>
                        <a:bodyPr/>
                        <a:lstStyle/>
                        <a:p>
                          <a:endParaRPr lang="en-US"/>
                        </a:p>
                      </a:txBody>
                      <a:tcPr marL="36576" marR="36576" marT="36576" marB="36576" anchor="ctr">
                        <a:blipFill>
                          <a:blip r:embed="rId3"/>
                          <a:stretch>
                            <a:fillRect l="-21325" t="-7595" b="-125316"/>
                          </a:stretch>
                        </a:blipFill>
                      </a:tcPr>
                    </a:tc>
                    <a:extLst>
                      <a:ext uri="{0D108BD9-81ED-4DB2-BD59-A6C34878D82A}">
                        <a16:rowId xmlns:a16="http://schemas.microsoft.com/office/drawing/2014/main" val="10000"/>
                      </a:ext>
                    </a:extLst>
                  </a:tr>
                  <a:tr h="475957">
                    <a:tc>
                      <a:txBody>
                        <a:bodyPr/>
                        <a:lstStyle/>
                        <a:p>
                          <a:endParaRPr lang="en-US"/>
                        </a:p>
                      </a:txBody>
                      <a:tcPr marL="36576" marR="36576" marT="36576" marB="36576" anchor="ctr">
                        <a:blipFill>
                          <a:blip r:embed="rId3"/>
                          <a:stretch>
                            <a:fillRect t="-108974" r="-468924" b="-26923"/>
                          </a:stretch>
                        </a:blipFill>
                      </a:tcPr>
                    </a:tc>
                    <a:tc>
                      <a:txBody>
                        <a:bodyPr/>
                        <a:lstStyle/>
                        <a:p>
                          <a:endParaRPr lang="en-US"/>
                        </a:p>
                      </a:txBody>
                      <a:tcPr marL="36576" marR="36576" marT="36576" marB="36576" anchor="ctr">
                        <a:blipFill>
                          <a:blip r:embed="rId3"/>
                          <a:stretch>
                            <a:fillRect l="-21325" t="-108974" b="-26923"/>
                          </a:stretch>
                        </a:blipFill>
                      </a:tcPr>
                    </a:tc>
                    <a:extLst>
                      <a:ext uri="{0D108BD9-81ED-4DB2-BD59-A6C34878D82A}">
                        <a16:rowId xmlns:a16="http://schemas.microsoft.com/office/drawing/2014/main" val="10001"/>
                      </a:ext>
                    </a:extLst>
                  </a:tr>
                </a:tbl>
              </a:graphicData>
            </a:graphic>
          </p:graphicFrame>
        </mc:Fallback>
      </mc:AlternateContent>
    </p:spTree>
    <p:extLst>
      <p:ext uri="{BB962C8B-B14F-4D97-AF65-F5344CB8AC3E}">
        <p14:creationId xmlns:p14="http://schemas.microsoft.com/office/powerpoint/2010/main" val="3650256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Finding the Partial Fraction Decomposition of a Function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lgn="l"/>
                <a:r>
                  <a:rPr lang="en-US" sz="2800" dirty="0"/>
                  <a:t>From this polynomial equation we derive the following system.</a:t>
                </a:r>
              </a:p>
              <a:p>
                <a:pPr algn="ctr">
                  <a:defRPr sz="2800"/>
                </a:pPr>
                <a14:m>
                  <m:oMathPara xmlns:m="http://schemas.openxmlformats.org/officeDocument/2006/math">
                    <m:oMathParaPr>
                      <m:jc m:val="centerGroup"/>
                    </m:oMathParaPr>
                    <m:oMath xmlns:m="http://schemas.openxmlformats.org/officeDocument/2006/math">
                      <m:d>
                        <m:dPr>
                          <m:begChr m:val="{"/>
                          <m:endChr m:val=""/>
                          <m:ctrlPr>
                            <a:rPr lang="ar-AE" i="1" smtClean="0">
                              <a:latin typeface="Cambria Math" panose="02040503050406030204" pitchFamily="18" charset="0"/>
                            </a:rPr>
                          </m:ctrlPr>
                        </m:dPr>
                        <m:e>
                          <m:m>
                            <m:mPr>
                              <m:plcHide m:val="on"/>
                              <m:mcs>
                                <m:mc>
                                  <m:mcPr>
                                    <m:count m:val="2"/>
                                    <m:mcJc m:val="center"/>
                                  </m:mcPr>
                                </m:mc>
                              </m:mcs>
                              <m:ctrlPr>
                                <a:rPr lang="ar-AE" i="1">
                                  <a:latin typeface="Cambria Math" panose="02040503050406030204" pitchFamily="18" charset="0"/>
                                </a:rPr>
                              </m:ctrlPr>
                            </m:mPr>
                            <m:mr>
                              <m:e>
                                <m:r>
                                  <a:rPr lang="en-US" b="0" i="0" smtClean="0">
                                    <a:latin typeface="Cambria Math" panose="02040503050406030204" pitchFamily="18" charset="0"/>
                                  </a:rPr>
                                  <m:t>   </m:t>
                                </m:r>
                                <m:r>
                                  <a:rPr lang="ar-AE">
                                    <a:latin typeface="Cambria Math" panose="02040503050406030204" pitchFamily="18" charset="0"/>
                                  </a:rPr>
                                  <m:t>0</m:t>
                                </m:r>
                              </m:e>
                              <m:e>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1</m:t>
                                    </m:r>
                                  </m:sub>
                                </m:sSub>
                                <m:r>
                                  <a:rPr lang="en-US" b="0" i="1" smtClean="0">
                                    <a:latin typeface="Cambria Math" panose="02040503050406030204" pitchFamily="18" charset="0"/>
                                  </a:rPr>
                                  <m:t>                    </m:t>
                                </m:r>
                              </m:e>
                            </m:mr>
                            <m:mr>
                              <m:e>
                                <m:r>
                                  <a:rPr lang="en-US" b="0" i="0" smtClean="0">
                                    <a:latin typeface="Cambria Math" panose="02040503050406030204" pitchFamily="18" charset="0"/>
                                  </a:rPr>
                                  <m:t>   </m:t>
                                </m:r>
                                <m:r>
                                  <a:rPr lang="ar-AE">
                                    <a:latin typeface="Cambria Math" panose="02040503050406030204" pitchFamily="18" charset="0"/>
                                  </a:rPr>
                                  <m:t>1</m:t>
                                </m:r>
                              </m:e>
                              <m:e>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𝐵</m:t>
                                    </m:r>
                                  </m:e>
                                  <m:sub>
                                    <m:r>
                                      <a:rPr lang="ar-AE">
                                        <a:latin typeface="Cambria Math" panose="02040503050406030204" pitchFamily="18" charset="0"/>
                                      </a:rPr>
                                      <m:t>1</m:t>
                                    </m:r>
                                  </m:sub>
                                </m:sSub>
                                <m:r>
                                  <a:rPr lang="en-US" b="0" i="1" smtClean="0">
                                    <a:latin typeface="Cambria Math" panose="02040503050406030204" pitchFamily="18" charset="0"/>
                                  </a:rPr>
                                  <m:t>          </m:t>
                                </m:r>
                              </m:e>
                            </m:mr>
                            <m:mr>
                              <m:e>
                                <m:r>
                                  <a:rPr lang="ar-AE" b="0" i="1" smtClean="0">
                                    <a:latin typeface="Cambria Math" panose="02040503050406030204" pitchFamily="18" charset="0"/>
                                  </a:rPr>
                                  <m:t> </m:t>
                                </m:r>
                                <m:r>
                                  <a:rPr lang="en-US" b="0" i="1" smtClean="0">
                                    <a:latin typeface="Cambria Math" panose="02040503050406030204" pitchFamily="18" charset="0"/>
                                  </a:rPr>
                                  <m:t>  </m:t>
                                </m:r>
                                <m:r>
                                  <a:rPr lang="ar-AE">
                                    <a:latin typeface="Cambria Math" panose="02040503050406030204" pitchFamily="18" charset="0"/>
                                  </a:rPr>
                                  <m:t>1</m:t>
                                </m:r>
                              </m:e>
                              <m:e>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𝐵</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2</m:t>
                                    </m:r>
                                  </m:sub>
                                </m:sSub>
                              </m:e>
                            </m:mr>
                            <m:mr>
                              <m:e>
                                <m:r>
                                  <a:rPr lang="ar-AE">
                                    <a:latin typeface="Cambria Math" panose="02040503050406030204" pitchFamily="18" charset="0"/>
                                  </a:rPr>
                                  <m:t>−</m:t>
                                </m:r>
                                <m:r>
                                  <a:rPr lang="ar-AE">
                                    <a:latin typeface="Cambria Math" panose="02040503050406030204" pitchFamily="18" charset="0"/>
                                  </a:rPr>
                                  <m:t>1</m:t>
                                </m:r>
                              </m:e>
                              <m:e>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𝐵</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𝐵</m:t>
                                    </m:r>
                                  </m:e>
                                  <m:sub>
                                    <m:r>
                                      <a:rPr lang="ar-AE">
                                        <a:latin typeface="Cambria Math" panose="02040503050406030204" pitchFamily="18" charset="0"/>
                                      </a:rPr>
                                      <m:t>2</m:t>
                                    </m:r>
                                  </m:sub>
                                </m:sSub>
                                <m:r>
                                  <a:rPr lang="en-US" b="0" i="1" smtClean="0">
                                    <a:latin typeface="Cambria Math" panose="02040503050406030204" pitchFamily="18" charset="0"/>
                                  </a:rPr>
                                  <m:t>          </m:t>
                                </m:r>
                              </m:e>
                            </m:mr>
                          </m:m>
                        </m:e>
                      </m:d>
                    </m:oMath>
                  </m:oMathPara>
                </a14:m>
                <a:endParaRPr lang="ar-AE" sz="2800" dirty="0"/>
              </a:p>
              <a:p>
                <a:pPr>
                  <a:defRPr sz="2800"/>
                </a:pPr>
                <a:r>
                  <a:rPr lang="en-US" sz="2800" dirty="0"/>
                  <a:t>This system is easily solved, considering the equations in the order presented, and gives us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1</m:t>
                        </m:r>
                      </m:sub>
                    </m:sSub>
                    <m:r>
                      <a:rPr lang="ar-AE">
                        <a:latin typeface="Cambria Math" panose="02040503050406030204" pitchFamily="18" charset="0"/>
                      </a:rPr>
                      <m:t>=</m:t>
                    </m:r>
                    <m:r>
                      <a:rPr lang="ar-AE">
                        <a:latin typeface="Cambria Math" panose="02040503050406030204" pitchFamily="18" charset="0"/>
                      </a:rPr>
                      <m:t>0</m:t>
                    </m:r>
                  </m:oMath>
                </a14:m>
                <a:r>
                  <a:rPr lang="en-US" sz="2800" dirty="0"/>
                  <a:t>,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𝐵</m:t>
                        </m:r>
                      </m:e>
                      <m:sub>
                        <m:r>
                          <a:rPr lang="ar-AE">
                            <a:latin typeface="Cambria Math" panose="02040503050406030204" pitchFamily="18" charset="0"/>
                          </a:rPr>
                          <m:t>1</m:t>
                        </m:r>
                      </m:sub>
                    </m:sSub>
                    <m:r>
                      <a:rPr lang="ar-AE">
                        <a:latin typeface="Cambria Math" panose="02040503050406030204" pitchFamily="18" charset="0"/>
                      </a:rPr>
                      <m:t>=</m:t>
                    </m:r>
                    <m:r>
                      <a:rPr lang="ar-AE">
                        <a:latin typeface="Cambria Math" panose="02040503050406030204" pitchFamily="18" charset="0"/>
                      </a:rPr>
                      <m:t>1</m:t>
                    </m:r>
                  </m:oMath>
                </a14:m>
                <a:r>
                  <a:rPr lang="en-US" sz="2800" dirty="0"/>
                  <a:t>,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𝐴</m:t>
                        </m:r>
                      </m:e>
                      <m:sub>
                        <m:r>
                          <a:rPr lang="ar-AE">
                            <a:latin typeface="Cambria Math" panose="02040503050406030204" pitchFamily="18" charset="0"/>
                          </a:rPr>
                          <m:t>2</m:t>
                        </m:r>
                      </m:sub>
                    </m:sSub>
                    <m:r>
                      <a:rPr lang="ar-AE">
                        <a:latin typeface="Cambria Math" panose="02040503050406030204" pitchFamily="18" charset="0"/>
                      </a:rPr>
                      <m:t>=</m:t>
                    </m:r>
                    <m:r>
                      <a:rPr lang="ar-AE">
                        <a:latin typeface="Cambria Math" panose="02040503050406030204" pitchFamily="18" charset="0"/>
                      </a:rPr>
                      <m:t>0</m:t>
                    </m:r>
                  </m:oMath>
                </a14:m>
                <a:r>
                  <a:rPr lang="en-US" sz="2800" dirty="0"/>
                  <a:t>, and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𝐵</m:t>
                        </m:r>
                      </m:e>
                      <m:sub>
                        <m:r>
                          <a:rPr lang="ar-AE">
                            <a:latin typeface="Cambria Math" panose="02040503050406030204" pitchFamily="18" charset="0"/>
                          </a:rPr>
                          <m:t>2</m:t>
                        </m:r>
                      </m:sub>
                    </m:sSub>
                    <m:r>
                      <a:rPr lang="ar-AE">
                        <a:latin typeface="Cambria Math" panose="02040503050406030204" pitchFamily="18" charset="0"/>
                      </a:rPr>
                      <m:t>=−</m:t>
                    </m:r>
                    <m:r>
                      <a:rPr lang="ar-AE">
                        <a:latin typeface="Cambria Math" panose="02040503050406030204" pitchFamily="18" charset="0"/>
                      </a:rPr>
                      <m:t>2</m:t>
                    </m:r>
                  </m:oMath>
                </a14:m>
                <a:r>
                  <a:rPr lang="en-US" sz="2800" dirty="0"/>
                  <a:t>. The following answer results.</a:t>
                </a:r>
              </a:p>
              <a:p>
                <a:pPr algn="ctr">
                  <a:defRPr sz="2800"/>
                </a:pPr>
                <a14:m>
                  <m:oMath xmlns:m="http://schemas.openxmlformats.org/officeDocument/2006/math">
                    <m:f>
                      <m:fPr>
                        <m:ctrlPr>
                          <a:rPr lang="ar-AE" i="1">
                            <a:latin typeface="Cambria Math" panose="02040503050406030204" pitchFamily="18" charset="0"/>
                          </a:rPr>
                        </m:ctrlPr>
                      </m:fPr>
                      <m:num>
                        <m:r>
                          <a:rPr lang="ar-AE">
                            <a:latin typeface="Cambria Math" panose="02040503050406030204" pitchFamily="18" charset="0"/>
                          </a:rPr>
                          <m:t>3</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5</m:t>
                            </m:r>
                          </m:sup>
                        </m:sSup>
                        <m:r>
                          <a:rPr lang="ar-AE">
                            <a:latin typeface="Cambria Math" panose="02040503050406030204" pitchFamily="18" charset="0"/>
                          </a:rPr>
                          <m:t>+</m:t>
                        </m:r>
                        <m:r>
                          <a:rPr lang="ar-AE">
                            <a:latin typeface="Cambria Math" panose="02040503050406030204" pitchFamily="18" charset="0"/>
                          </a:rPr>
                          <m:t>6</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4</m:t>
                            </m:r>
                          </m:sup>
                        </m:sSup>
                        <m:r>
                          <a:rPr lang="ar-AE">
                            <a:latin typeface="Cambria Math" panose="02040503050406030204" pitchFamily="18" charset="0"/>
                          </a:rPr>
                          <m:t>+</m:t>
                        </m:r>
                        <m:r>
                          <a:rPr lang="ar-AE">
                            <a:latin typeface="Cambria Math" panose="02040503050406030204" pitchFamily="18" charset="0"/>
                          </a:rPr>
                          <m:t>9</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3</m:t>
                            </m:r>
                          </m:sup>
                        </m:sSup>
                        <m:r>
                          <a:rPr lang="ar-AE">
                            <a:latin typeface="Cambria Math" panose="02040503050406030204" pitchFamily="18" charset="0"/>
                          </a:rPr>
                          <m:t>+</m:t>
                        </m:r>
                        <m:r>
                          <a:rPr lang="ar-AE">
                            <a:latin typeface="Cambria Math" panose="02040503050406030204" pitchFamily="18" charset="0"/>
                          </a:rPr>
                          <m:t>7</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num>
                      <m:den>
                        <m:sSup>
                          <m:sSupPr>
                            <m:ctrlPr>
                              <a:rPr lang="ar-AE" i="1">
                                <a:latin typeface="Cambria Math" panose="02040503050406030204" pitchFamily="18" charset="0"/>
                              </a:rPr>
                            </m:ctrlPr>
                          </m:sSupPr>
                          <m:e>
                            <m:d>
                              <m:dPr>
                                <m:ctrlPr>
                                  <a:rPr lang="ar-AE" i="1">
                                    <a:latin typeface="Cambria Math" panose="02040503050406030204" pitchFamily="18" charset="0"/>
                                  </a:rPr>
                                </m:ctrlPr>
                              </m:dPr>
                              <m:e>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e>
                            </m:d>
                          </m:e>
                          <m:sup>
                            <m:r>
                              <a:rPr lang="ar-AE">
                                <a:latin typeface="Cambria Math" panose="02040503050406030204" pitchFamily="18" charset="0"/>
                              </a:rPr>
                              <m:t>2</m:t>
                            </m:r>
                          </m:sup>
                        </m:sSup>
                      </m:den>
                    </m:f>
                    <m:r>
                      <a:rPr lang="ar-AE">
                        <a:latin typeface="Cambria Math" panose="02040503050406030204" pitchFamily="18" charset="0"/>
                      </a:rPr>
                      <m:t>=</m:t>
                    </m:r>
                    <m:r>
                      <a:rPr lang="ar-AE">
                        <a:latin typeface="Cambria Math" panose="02040503050406030204" pitchFamily="18" charset="0"/>
                      </a:rPr>
                      <m:t>3</m:t>
                    </m:r>
                    <m:r>
                      <a:rPr lang="ar-AE">
                        <a:latin typeface="Cambria Math" panose="02040503050406030204" pitchFamily="18" charset="0"/>
                      </a:rPr>
                      <m:t>𝑥</m:t>
                    </m:r>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m:t>
                        </m:r>
                        <m:r>
                          <a:rPr lang="ar-AE">
                            <a:latin typeface="Cambria Math" panose="02040503050406030204" pitchFamily="18" charset="0"/>
                          </a:rPr>
                          <m:t>2</m:t>
                        </m:r>
                      </m:num>
                      <m:den>
                        <m:sSup>
                          <m:sSupPr>
                            <m:ctrlPr>
                              <a:rPr lang="ar-AE" i="1">
                                <a:latin typeface="Cambria Math" panose="02040503050406030204" pitchFamily="18" charset="0"/>
                              </a:rPr>
                            </m:ctrlPr>
                          </m:sSupPr>
                          <m:e>
                            <m:d>
                              <m:dPr>
                                <m:ctrlPr>
                                  <a:rPr lang="ar-AE" i="1">
                                    <a:latin typeface="Cambria Math" panose="02040503050406030204" pitchFamily="18" charset="0"/>
                                  </a:rPr>
                                </m:ctrlPr>
                              </m:dPr>
                              <m:e>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1</m:t>
                                </m:r>
                              </m:e>
                            </m:d>
                          </m:e>
                          <m:sup>
                            <m:r>
                              <a:rPr lang="ar-AE">
                                <a:latin typeface="Cambria Math" panose="02040503050406030204" pitchFamily="18" charset="0"/>
                              </a:rPr>
                              <m:t>2</m:t>
                            </m:r>
                          </m:sup>
                        </m:sSup>
                      </m:den>
                    </m:f>
                  </m:oMath>
                </a14:m>
                <a:r>
                  <a:rPr lang="en-US" sz="2800" dirty="0"/>
                  <a:t> </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2086" r="-444"/>
                </a:stretch>
              </a:blipFill>
            </p:spPr>
            <p:txBody>
              <a:bodyPr/>
              <a:lstStyle/>
              <a:p>
                <a:r>
                  <a:rPr lang="en-US">
                    <a:noFill/>
                  </a:rPr>
                  <a:t> </a:t>
                </a:r>
              </a:p>
            </p:txBody>
          </p:sp>
        </mc:Fallback>
      </mc:AlternateContent>
    </p:spTree>
    <p:extLst>
      <p:ext uri="{BB962C8B-B14F-4D97-AF65-F5344CB8AC3E}">
        <p14:creationId xmlns:p14="http://schemas.microsoft.com/office/powerpoint/2010/main" val="1948504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Decomposition Pattern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Procedure</a:t>
                </a:r>
              </a:p>
              <a:p>
                <a:pPr marL="514350" indent="-514350">
                  <a:buFont typeface="+mj-lt"/>
                  <a:buAutoNum type="arabicPeriod"/>
                  <a:defRPr sz="2800"/>
                </a:pPr>
                <a:r>
                  <a:rPr lang="en-US" dirty="0"/>
                  <a:t>​</a:t>
                </a:r>
                <a:r>
                  <a:rPr lang="en-US" sz="2800" dirty="0"/>
                  <a:t>Each factor of </a:t>
                </a:r>
                <a14:m>
                  <m:oMath xmlns:m="http://schemas.openxmlformats.org/officeDocument/2006/math">
                    <m:r>
                      <a:rPr lang="en-US">
                        <a:latin typeface="Cambria Math" panose="02040503050406030204" pitchFamily="18" charset="0"/>
                      </a:rPr>
                      <m:t>𝑞</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oMath>
                </a14:m>
                <a:r>
                  <a:rPr lang="ar-AE" sz="2800" dirty="0"/>
                  <a:t> </a:t>
                </a:r>
                <a:r>
                  <a:rPr lang="en-US" sz="2800" dirty="0"/>
                  <a:t>of the form </a:t>
                </a:r>
                <a14:m>
                  <m:oMath xmlns:m="http://schemas.openxmlformats.org/officeDocument/2006/math">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𝑎𝑥</m:t>
                            </m:r>
                            <m:r>
                              <a:rPr lang="ar-AE">
                                <a:latin typeface="Cambria Math" panose="02040503050406030204" pitchFamily="18" charset="0"/>
                              </a:rPr>
                              <m:t>+</m:t>
                            </m:r>
                            <m:r>
                              <a:rPr lang="ar-AE">
                                <a:latin typeface="Cambria Math" panose="02040503050406030204" pitchFamily="18" charset="0"/>
                              </a:rPr>
                              <m:t>𝑏</m:t>
                            </m:r>
                          </m:e>
                        </m:d>
                      </m:e>
                      <m:sup>
                        <m:r>
                          <a:rPr lang="ar-AE">
                            <a:latin typeface="Cambria Math" panose="02040503050406030204" pitchFamily="18" charset="0"/>
                          </a:rPr>
                          <m:t>𝑚</m:t>
                        </m:r>
                      </m:sup>
                    </m:sSup>
                  </m:oMath>
                </a14:m>
                <a:r>
                  <a:rPr lang="ar-AE" sz="2800" dirty="0"/>
                  <a:t> </a:t>
                </a:r>
                <a:r>
                  <a:rPr lang="en-US" sz="2800" dirty="0"/>
                  <a:t>leads to a sum of the following form.</a:t>
                </a:r>
              </a:p>
              <a:p>
                <a:pPr algn="ctr">
                  <a:defRPr sz="2800"/>
                </a:pPr>
                <a14:m>
                  <m:oMathPara xmlns:m="http://schemas.openxmlformats.org/officeDocument/2006/math">
                    <m:oMathParaPr>
                      <m:jc m:val="centerGroup"/>
                    </m:oMathParaPr>
                    <m:oMath xmlns:m="http://schemas.openxmlformats.org/officeDocument/2006/math">
                      <m:f>
                        <m:fPr>
                          <m:ctrlPr>
                            <a:rPr lang="ar-AE" sz="2600" i="1">
                              <a:latin typeface="Cambria Math" panose="02040503050406030204" pitchFamily="18" charset="0"/>
                            </a:rPr>
                          </m:ctrlPr>
                        </m:fPr>
                        <m:num>
                          <m:sSub>
                            <m:sSubPr>
                              <m:ctrlPr>
                                <a:rPr lang="ar-AE" sz="2600" i="1">
                                  <a:latin typeface="Cambria Math" panose="02040503050406030204" pitchFamily="18" charset="0"/>
                                </a:rPr>
                              </m:ctrlPr>
                            </m:sSubPr>
                            <m:e>
                              <m:r>
                                <a:rPr lang="ar-AE" sz="2600">
                                  <a:latin typeface="Cambria Math" panose="02040503050406030204" pitchFamily="18" charset="0"/>
                                </a:rPr>
                                <m:t>𝐴</m:t>
                              </m:r>
                            </m:e>
                            <m:sub>
                              <m:r>
                                <a:rPr lang="ar-AE" sz="2600">
                                  <a:latin typeface="Cambria Math" panose="02040503050406030204" pitchFamily="18" charset="0"/>
                                </a:rPr>
                                <m:t>1</m:t>
                              </m:r>
                            </m:sub>
                          </m:sSub>
                        </m:num>
                        <m:den>
                          <m:r>
                            <a:rPr lang="ar-AE" sz="2600">
                              <a:latin typeface="Cambria Math" panose="02040503050406030204" pitchFamily="18" charset="0"/>
                            </a:rPr>
                            <m:t>𝑎𝑥</m:t>
                          </m:r>
                          <m:r>
                            <a:rPr lang="ar-AE" sz="2600">
                              <a:latin typeface="Cambria Math" panose="02040503050406030204" pitchFamily="18" charset="0"/>
                            </a:rPr>
                            <m:t>+</m:t>
                          </m:r>
                          <m:r>
                            <a:rPr lang="ar-AE" sz="2600">
                              <a:latin typeface="Cambria Math" panose="02040503050406030204" pitchFamily="18" charset="0"/>
                            </a:rPr>
                            <m:t>𝑏</m:t>
                          </m:r>
                        </m:den>
                      </m:f>
                      <m:r>
                        <a:rPr lang="ar-AE" sz="2600">
                          <a:latin typeface="Cambria Math" panose="02040503050406030204" pitchFamily="18" charset="0"/>
                        </a:rPr>
                        <m:t>+</m:t>
                      </m:r>
                      <m:f>
                        <m:fPr>
                          <m:ctrlPr>
                            <a:rPr lang="ar-AE" sz="2600" i="1">
                              <a:latin typeface="Cambria Math" panose="02040503050406030204" pitchFamily="18" charset="0"/>
                            </a:rPr>
                          </m:ctrlPr>
                        </m:fPr>
                        <m:num>
                          <m:sSub>
                            <m:sSubPr>
                              <m:ctrlPr>
                                <a:rPr lang="ar-AE" sz="2600" i="1">
                                  <a:latin typeface="Cambria Math" panose="02040503050406030204" pitchFamily="18" charset="0"/>
                                </a:rPr>
                              </m:ctrlPr>
                            </m:sSubPr>
                            <m:e>
                              <m:r>
                                <a:rPr lang="ar-AE" sz="2600">
                                  <a:latin typeface="Cambria Math" panose="02040503050406030204" pitchFamily="18" charset="0"/>
                                </a:rPr>
                                <m:t>𝐴</m:t>
                              </m:r>
                            </m:e>
                            <m:sub>
                              <m:r>
                                <a:rPr lang="ar-AE" sz="2600">
                                  <a:latin typeface="Cambria Math" panose="02040503050406030204" pitchFamily="18" charset="0"/>
                                </a:rPr>
                                <m:t>2</m:t>
                              </m:r>
                            </m:sub>
                          </m:sSub>
                        </m:num>
                        <m:den>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𝑎𝑥</m:t>
                                  </m:r>
                                  <m:r>
                                    <a:rPr lang="ar-AE" sz="2600">
                                      <a:latin typeface="Cambria Math" panose="02040503050406030204" pitchFamily="18" charset="0"/>
                                    </a:rPr>
                                    <m:t>+</m:t>
                                  </m:r>
                                  <m:r>
                                    <a:rPr lang="ar-AE" sz="2600">
                                      <a:latin typeface="Cambria Math" panose="02040503050406030204" pitchFamily="18" charset="0"/>
                                    </a:rPr>
                                    <m:t>𝑏</m:t>
                                  </m:r>
                                </m:e>
                              </m:d>
                            </m:e>
                            <m:sup>
                              <m:r>
                                <a:rPr lang="ar-AE" sz="2600">
                                  <a:latin typeface="Cambria Math" panose="02040503050406030204" pitchFamily="18" charset="0"/>
                                </a:rPr>
                                <m:t>2</m:t>
                              </m:r>
                            </m:sup>
                          </m:sSup>
                        </m:den>
                      </m:f>
                      <m:r>
                        <a:rPr lang="ar-AE" sz="2600">
                          <a:latin typeface="Cambria Math" panose="02040503050406030204" pitchFamily="18" charset="0"/>
                        </a:rPr>
                        <m:t>+…+</m:t>
                      </m:r>
                      <m:f>
                        <m:fPr>
                          <m:ctrlPr>
                            <a:rPr lang="ar-AE" sz="2600" i="1">
                              <a:latin typeface="Cambria Math" panose="02040503050406030204" pitchFamily="18" charset="0"/>
                            </a:rPr>
                          </m:ctrlPr>
                        </m:fPr>
                        <m:num>
                          <m:sSub>
                            <m:sSubPr>
                              <m:ctrlPr>
                                <a:rPr lang="ar-AE" sz="2600" i="1">
                                  <a:latin typeface="Cambria Math" panose="02040503050406030204" pitchFamily="18" charset="0"/>
                                </a:rPr>
                              </m:ctrlPr>
                            </m:sSubPr>
                            <m:e>
                              <m:r>
                                <a:rPr lang="ar-AE" sz="2600">
                                  <a:latin typeface="Cambria Math" panose="02040503050406030204" pitchFamily="18" charset="0"/>
                                </a:rPr>
                                <m:t>𝐴</m:t>
                              </m:r>
                            </m:e>
                            <m:sub>
                              <m:r>
                                <a:rPr lang="ar-AE" sz="2600">
                                  <a:latin typeface="Cambria Math" panose="02040503050406030204" pitchFamily="18" charset="0"/>
                                </a:rPr>
                                <m:t>𝑚</m:t>
                              </m:r>
                            </m:sub>
                          </m:sSub>
                        </m:num>
                        <m:den>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𝑎𝑥</m:t>
                                  </m:r>
                                  <m:r>
                                    <a:rPr lang="ar-AE" sz="2600">
                                      <a:latin typeface="Cambria Math" panose="02040503050406030204" pitchFamily="18" charset="0"/>
                                    </a:rPr>
                                    <m:t>+</m:t>
                                  </m:r>
                                  <m:r>
                                    <a:rPr lang="ar-AE" sz="2600">
                                      <a:latin typeface="Cambria Math" panose="02040503050406030204" pitchFamily="18" charset="0"/>
                                    </a:rPr>
                                    <m:t>𝑏</m:t>
                                  </m:r>
                                </m:e>
                              </m:d>
                            </m:e>
                            <m:sup>
                              <m:r>
                                <a:rPr lang="ar-AE" sz="2600">
                                  <a:latin typeface="Cambria Math" panose="02040503050406030204" pitchFamily="18" charset="0"/>
                                </a:rPr>
                                <m:t>𝑚</m:t>
                              </m:r>
                            </m:sup>
                          </m:sSup>
                        </m:den>
                      </m:f>
                    </m:oMath>
                  </m:oMathPara>
                </a14:m>
                <a:endParaRPr lang="ar-AE" sz="2600" dirty="0"/>
              </a:p>
              <a:p>
                <a:pPr marL="514350" indent="-514350">
                  <a:buFont typeface="+mj-lt"/>
                  <a:buAutoNum type="arabicPeriod" startAt="2"/>
                  <a:defRPr sz="2800"/>
                </a:pPr>
                <a:r>
                  <a:rPr lang="ar-AE" dirty="0"/>
                  <a:t>​</a:t>
                </a:r>
                <a:r>
                  <a:rPr lang="en-US" sz="2800" dirty="0"/>
                  <a:t>Each factor of </a:t>
                </a:r>
                <a14:m>
                  <m:oMath xmlns:m="http://schemas.openxmlformats.org/officeDocument/2006/math">
                    <m:r>
                      <a:rPr lang="en-US">
                        <a:latin typeface="Cambria Math" panose="02040503050406030204" pitchFamily="18" charset="0"/>
                      </a:rPr>
                      <m:t>𝑞</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oMath>
                </a14:m>
                <a:r>
                  <a:rPr lang="ar-AE" sz="2800" dirty="0"/>
                  <a:t> </a:t>
                </a:r>
                <a:r>
                  <a:rPr lang="en-US" sz="2800" dirty="0"/>
                  <a:t>of the form </a:t>
                </a:r>
                <a14:m>
                  <m:oMath xmlns:m="http://schemas.openxmlformats.org/officeDocument/2006/math">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𝑎</m:t>
                            </m:r>
                            <m:sSup>
                              <m:sSupPr>
                                <m:ctrlPr>
                                  <a:rPr lang="ar-AE" i="1">
                                    <a:latin typeface="Cambria Math" panose="02040503050406030204" pitchFamily="18" charset="0"/>
                                  </a:rPr>
                                </m:ctrlPr>
                              </m:sSupPr>
                              <m:e>
                                <m:r>
                                  <a:rPr lang="ar-AE">
                                    <a:latin typeface="Cambria Math" panose="02040503050406030204" pitchFamily="18" charset="0"/>
                                  </a:rPr>
                                  <m:t>𝑥</m:t>
                                </m:r>
                              </m:e>
                              <m:sup>
                                <m:r>
                                  <a:rPr lang="ar-AE">
                                    <a:latin typeface="Cambria Math" panose="02040503050406030204" pitchFamily="18" charset="0"/>
                                  </a:rPr>
                                  <m:t>2</m:t>
                                </m:r>
                              </m:sup>
                            </m:sSup>
                            <m:r>
                              <a:rPr lang="ar-AE">
                                <a:latin typeface="Cambria Math" panose="02040503050406030204" pitchFamily="18" charset="0"/>
                              </a:rPr>
                              <m:t>+</m:t>
                            </m:r>
                            <m:r>
                              <a:rPr lang="ar-AE">
                                <a:latin typeface="Cambria Math" panose="02040503050406030204" pitchFamily="18" charset="0"/>
                              </a:rPr>
                              <m:t>𝑏𝑥</m:t>
                            </m:r>
                            <m:r>
                              <a:rPr lang="ar-AE">
                                <a:latin typeface="Cambria Math" panose="02040503050406030204" pitchFamily="18" charset="0"/>
                              </a:rPr>
                              <m:t>+</m:t>
                            </m:r>
                            <m:r>
                              <a:rPr lang="ar-AE">
                                <a:latin typeface="Cambria Math" panose="02040503050406030204" pitchFamily="18" charset="0"/>
                              </a:rPr>
                              <m:t>𝑐</m:t>
                            </m:r>
                          </m:e>
                        </m:d>
                      </m:e>
                      <m:sup>
                        <m:r>
                          <a:rPr lang="ar-AE">
                            <a:latin typeface="Cambria Math" panose="02040503050406030204" pitchFamily="18" charset="0"/>
                          </a:rPr>
                          <m:t>𝑛</m:t>
                        </m:r>
                      </m:sup>
                    </m:sSup>
                  </m:oMath>
                </a14:m>
                <a:r>
                  <a:rPr lang="ar-AE" sz="2800" dirty="0"/>
                  <a:t> </a:t>
                </a:r>
                <a:r>
                  <a:rPr lang="en-US" sz="2800" dirty="0"/>
                  <a:t>leads to a sum of the following form.</a:t>
                </a:r>
              </a:p>
              <a:p>
                <a:pPr algn="ctr">
                  <a:defRPr sz="2800"/>
                </a:pPr>
                <a14:m>
                  <m:oMathPara xmlns:m="http://schemas.openxmlformats.org/officeDocument/2006/math">
                    <m:oMathParaPr>
                      <m:jc m:val="centerGroup"/>
                    </m:oMathParaPr>
                    <m:oMath xmlns:m="http://schemas.openxmlformats.org/officeDocument/2006/math">
                      <m:f>
                        <m:fPr>
                          <m:ctrlPr>
                            <a:rPr lang="ar-AE" sz="2600" i="1">
                              <a:latin typeface="Cambria Math" panose="02040503050406030204" pitchFamily="18" charset="0"/>
                            </a:rPr>
                          </m:ctrlPr>
                        </m:fPr>
                        <m:num>
                          <m:sSub>
                            <m:sSubPr>
                              <m:ctrlPr>
                                <a:rPr lang="ar-AE" sz="2600" i="1">
                                  <a:latin typeface="Cambria Math" panose="02040503050406030204" pitchFamily="18" charset="0"/>
                                </a:rPr>
                              </m:ctrlPr>
                            </m:sSubPr>
                            <m:e>
                              <m:r>
                                <a:rPr lang="ar-AE" sz="2600">
                                  <a:latin typeface="Cambria Math" panose="02040503050406030204" pitchFamily="18" charset="0"/>
                                </a:rPr>
                                <m:t>𝐴</m:t>
                              </m:r>
                            </m:e>
                            <m:sub>
                              <m:r>
                                <a:rPr lang="ar-AE" sz="2600">
                                  <a:latin typeface="Cambria Math" panose="02040503050406030204" pitchFamily="18" charset="0"/>
                                </a:rPr>
                                <m:t>1</m:t>
                              </m:r>
                            </m:sub>
                          </m:sSub>
                          <m:r>
                            <a:rPr lang="ar-AE" sz="2600">
                              <a:latin typeface="Cambria Math" panose="02040503050406030204" pitchFamily="18" charset="0"/>
                            </a:rPr>
                            <m:t>𝑥</m:t>
                          </m:r>
                          <m:r>
                            <a:rPr lang="ar-AE" sz="2600">
                              <a:latin typeface="Cambria Math" panose="02040503050406030204" pitchFamily="18" charset="0"/>
                            </a:rPr>
                            <m:t>+</m:t>
                          </m:r>
                          <m:sSub>
                            <m:sSubPr>
                              <m:ctrlPr>
                                <a:rPr lang="ar-AE" sz="2600" i="1">
                                  <a:latin typeface="Cambria Math" panose="02040503050406030204" pitchFamily="18" charset="0"/>
                                </a:rPr>
                              </m:ctrlPr>
                            </m:sSubPr>
                            <m:e>
                              <m:r>
                                <a:rPr lang="ar-AE" sz="2600">
                                  <a:latin typeface="Cambria Math" panose="02040503050406030204" pitchFamily="18" charset="0"/>
                                </a:rPr>
                                <m:t>𝐵</m:t>
                              </m:r>
                            </m:e>
                            <m:sub>
                              <m:r>
                                <a:rPr lang="ar-AE" sz="2600">
                                  <a:latin typeface="Cambria Math" panose="02040503050406030204" pitchFamily="18" charset="0"/>
                                </a:rPr>
                                <m:t>1</m:t>
                              </m:r>
                            </m:sub>
                          </m:sSub>
                        </m:num>
                        <m:den>
                          <m:r>
                            <a:rPr lang="ar-AE" sz="2600">
                              <a:latin typeface="Cambria Math" panose="02040503050406030204" pitchFamily="18" charset="0"/>
                            </a:rPr>
                            <m:t>𝑎</m:t>
                          </m:r>
                          <m:sSup>
                            <m:sSupPr>
                              <m:ctrlPr>
                                <a:rPr lang="ar-AE" sz="2600" i="1">
                                  <a:latin typeface="Cambria Math" panose="02040503050406030204" pitchFamily="18" charset="0"/>
                                </a:rPr>
                              </m:ctrlPr>
                            </m:sSupPr>
                            <m:e>
                              <m:r>
                                <a:rPr lang="ar-AE" sz="2600">
                                  <a:latin typeface="Cambria Math" panose="02040503050406030204" pitchFamily="18" charset="0"/>
                                </a:rPr>
                                <m:t>𝑥</m:t>
                              </m:r>
                            </m:e>
                            <m:sup>
                              <m:r>
                                <a:rPr lang="ar-AE" sz="2600">
                                  <a:latin typeface="Cambria Math" panose="02040503050406030204" pitchFamily="18" charset="0"/>
                                </a:rPr>
                                <m:t>2</m:t>
                              </m:r>
                            </m:sup>
                          </m:sSup>
                          <m:r>
                            <a:rPr lang="ar-AE" sz="2600">
                              <a:latin typeface="Cambria Math" panose="02040503050406030204" pitchFamily="18" charset="0"/>
                            </a:rPr>
                            <m:t>+</m:t>
                          </m:r>
                          <m:r>
                            <a:rPr lang="ar-AE" sz="2600">
                              <a:latin typeface="Cambria Math" panose="02040503050406030204" pitchFamily="18" charset="0"/>
                            </a:rPr>
                            <m:t>𝑏𝑥</m:t>
                          </m:r>
                          <m:r>
                            <a:rPr lang="ar-AE" sz="2600">
                              <a:latin typeface="Cambria Math" panose="02040503050406030204" pitchFamily="18" charset="0"/>
                            </a:rPr>
                            <m:t>+</m:t>
                          </m:r>
                          <m:r>
                            <a:rPr lang="ar-AE" sz="2600">
                              <a:latin typeface="Cambria Math" panose="02040503050406030204" pitchFamily="18" charset="0"/>
                            </a:rPr>
                            <m:t>𝑐</m:t>
                          </m:r>
                        </m:den>
                      </m:f>
                      <m:r>
                        <a:rPr lang="ar-AE" sz="2600">
                          <a:latin typeface="Cambria Math" panose="02040503050406030204" pitchFamily="18" charset="0"/>
                        </a:rPr>
                        <m:t>+</m:t>
                      </m:r>
                      <m:f>
                        <m:fPr>
                          <m:ctrlPr>
                            <a:rPr lang="ar-AE" sz="2600" i="1">
                              <a:latin typeface="Cambria Math" panose="02040503050406030204" pitchFamily="18" charset="0"/>
                            </a:rPr>
                          </m:ctrlPr>
                        </m:fPr>
                        <m:num>
                          <m:sSub>
                            <m:sSubPr>
                              <m:ctrlPr>
                                <a:rPr lang="ar-AE" sz="2600" i="1">
                                  <a:latin typeface="Cambria Math" panose="02040503050406030204" pitchFamily="18" charset="0"/>
                                </a:rPr>
                              </m:ctrlPr>
                            </m:sSubPr>
                            <m:e>
                              <m:r>
                                <a:rPr lang="ar-AE" sz="2600">
                                  <a:latin typeface="Cambria Math" panose="02040503050406030204" pitchFamily="18" charset="0"/>
                                </a:rPr>
                                <m:t>𝐴</m:t>
                              </m:r>
                            </m:e>
                            <m:sub>
                              <m:r>
                                <a:rPr lang="ar-AE" sz="2600">
                                  <a:latin typeface="Cambria Math" panose="02040503050406030204" pitchFamily="18" charset="0"/>
                                </a:rPr>
                                <m:t>2</m:t>
                              </m:r>
                            </m:sub>
                          </m:sSub>
                          <m:r>
                            <a:rPr lang="ar-AE" sz="2600">
                              <a:latin typeface="Cambria Math" panose="02040503050406030204" pitchFamily="18" charset="0"/>
                            </a:rPr>
                            <m:t>𝑥</m:t>
                          </m:r>
                          <m:r>
                            <a:rPr lang="ar-AE" sz="2600">
                              <a:latin typeface="Cambria Math" panose="02040503050406030204" pitchFamily="18" charset="0"/>
                            </a:rPr>
                            <m:t>+</m:t>
                          </m:r>
                          <m:sSub>
                            <m:sSubPr>
                              <m:ctrlPr>
                                <a:rPr lang="ar-AE" sz="2600" i="1">
                                  <a:latin typeface="Cambria Math" panose="02040503050406030204" pitchFamily="18" charset="0"/>
                                </a:rPr>
                              </m:ctrlPr>
                            </m:sSubPr>
                            <m:e>
                              <m:r>
                                <a:rPr lang="ar-AE" sz="2600">
                                  <a:latin typeface="Cambria Math" panose="02040503050406030204" pitchFamily="18" charset="0"/>
                                </a:rPr>
                                <m:t>𝐵</m:t>
                              </m:r>
                            </m:e>
                            <m:sub>
                              <m:r>
                                <a:rPr lang="ar-AE" sz="2600">
                                  <a:latin typeface="Cambria Math" panose="02040503050406030204" pitchFamily="18" charset="0"/>
                                </a:rPr>
                                <m:t>2</m:t>
                              </m:r>
                            </m:sub>
                          </m:sSub>
                        </m:num>
                        <m:den>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𝑎</m:t>
                                  </m:r>
                                  <m:sSup>
                                    <m:sSupPr>
                                      <m:ctrlPr>
                                        <a:rPr lang="ar-AE" sz="2600" i="1">
                                          <a:latin typeface="Cambria Math" panose="02040503050406030204" pitchFamily="18" charset="0"/>
                                        </a:rPr>
                                      </m:ctrlPr>
                                    </m:sSupPr>
                                    <m:e>
                                      <m:r>
                                        <a:rPr lang="ar-AE" sz="2600">
                                          <a:latin typeface="Cambria Math" panose="02040503050406030204" pitchFamily="18" charset="0"/>
                                        </a:rPr>
                                        <m:t>𝑥</m:t>
                                      </m:r>
                                    </m:e>
                                    <m:sup>
                                      <m:r>
                                        <a:rPr lang="ar-AE" sz="2600">
                                          <a:latin typeface="Cambria Math" panose="02040503050406030204" pitchFamily="18" charset="0"/>
                                        </a:rPr>
                                        <m:t>2</m:t>
                                      </m:r>
                                    </m:sup>
                                  </m:sSup>
                                  <m:r>
                                    <a:rPr lang="ar-AE" sz="2600">
                                      <a:latin typeface="Cambria Math" panose="02040503050406030204" pitchFamily="18" charset="0"/>
                                    </a:rPr>
                                    <m:t>+</m:t>
                                  </m:r>
                                  <m:r>
                                    <a:rPr lang="ar-AE" sz="2600">
                                      <a:latin typeface="Cambria Math" panose="02040503050406030204" pitchFamily="18" charset="0"/>
                                    </a:rPr>
                                    <m:t>𝑏𝑥</m:t>
                                  </m:r>
                                  <m:r>
                                    <a:rPr lang="ar-AE" sz="2600">
                                      <a:latin typeface="Cambria Math" panose="02040503050406030204" pitchFamily="18" charset="0"/>
                                    </a:rPr>
                                    <m:t>+</m:t>
                                  </m:r>
                                  <m:r>
                                    <a:rPr lang="ar-AE" sz="2600">
                                      <a:latin typeface="Cambria Math" panose="02040503050406030204" pitchFamily="18" charset="0"/>
                                    </a:rPr>
                                    <m:t>𝑐</m:t>
                                  </m:r>
                                </m:e>
                              </m:d>
                            </m:e>
                            <m:sup>
                              <m:r>
                                <a:rPr lang="ar-AE" sz="2600">
                                  <a:latin typeface="Cambria Math" panose="02040503050406030204" pitchFamily="18" charset="0"/>
                                </a:rPr>
                                <m:t>2</m:t>
                              </m:r>
                            </m:sup>
                          </m:sSup>
                        </m:den>
                      </m:f>
                      <m:r>
                        <a:rPr lang="ar-AE" sz="2600">
                          <a:latin typeface="Cambria Math" panose="02040503050406030204" pitchFamily="18" charset="0"/>
                        </a:rPr>
                        <m:t>+…+</m:t>
                      </m:r>
                      <m:f>
                        <m:fPr>
                          <m:ctrlPr>
                            <a:rPr lang="ar-AE" sz="2600" i="1">
                              <a:latin typeface="Cambria Math" panose="02040503050406030204" pitchFamily="18" charset="0"/>
                            </a:rPr>
                          </m:ctrlPr>
                        </m:fPr>
                        <m:num>
                          <m:sSub>
                            <m:sSubPr>
                              <m:ctrlPr>
                                <a:rPr lang="ar-AE" sz="2600" i="1">
                                  <a:latin typeface="Cambria Math" panose="02040503050406030204" pitchFamily="18" charset="0"/>
                                </a:rPr>
                              </m:ctrlPr>
                            </m:sSubPr>
                            <m:e>
                              <m:r>
                                <a:rPr lang="ar-AE" sz="2600">
                                  <a:latin typeface="Cambria Math" panose="02040503050406030204" pitchFamily="18" charset="0"/>
                                </a:rPr>
                                <m:t>𝐴</m:t>
                              </m:r>
                            </m:e>
                            <m:sub>
                              <m:r>
                                <a:rPr lang="ar-AE" sz="2600">
                                  <a:latin typeface="Cambria Math" panose="02040503050406030204" pitchFamily="18" charset="0"/>
                                </a:rPr>
                                <m:t>𝑛</m:t>
                              </m:r>
                            </m:sub>
                          </m:sSub>
                          <m:r>
                            <a:rPr lang="ar-AE" sz="2600">
                              <a:latin typeface="Cambria Math" panose="02040503050406030204" pitchFamily="18" charset="0"/>
                            </a:rPr>
                            <m:t>𝑥</m:t>
                          </m:r>
                          <m:r>
                            <a:rPr lang="ar-AE" sz="2600">
                              <a:latin typeface="Cambria Math" panose="02040503050406030204" pitchFamily="18" charset="0"/>
                            </a:rPr>
                            <m:t>+</m:t>
                          </m:r>
                          <m:sSub>
                            <m:sSubPr>
                              <m:ctrlPr>
                                <a:rPr lang="ar-AE" sz="2600" i="1">
                                  <a:latin typeface="Cambria Math" panose="02040503050406030204" pitchFamily="18" charset="0"/>
                                </a:rPr>
                              </m:ctrlPr>
                            </m:sSubPr>
                            <m:e>
                              <m:r>
                                <a:rPr lang="ar-AE" sz="2600">
                                  <a:latin typeface="Cambria Math" panose="02040503050406030204" pitchFamily="18" charset="0"/>
                                </a:rPr>
                                <m:t>𝐵</m:t>
                              </m:r>
                            </m:e>
                            <m:sub>
                              <m:r>
                                <a:rPr lang="ar-AE" sz="2600">
                                  <a:latin typeface="Cambria Math" panose="02040503050406030204" pitchFamily="18" charset="0"/>
                                </a:rPr>
                                <m:t>𝑛</m:t>
                              </m:r>
                            </m:sub>
                          </m:sSub>
                        </m:num>
                        <m:den>
                          <m:sSup>
                            <m:sSupPr>
                              <m:ctrlPr>
                                <a:rPr lang="ar-AE" sz="2600" i="1">
                                  <a:latin typeface="Cambria Math" panose="02040503050406030204" pitchFamily="18" charset="0"/>
                                </a:rPr>
                              </m:ctrlPr>
                            </m:sSupPr>
                            <m:e>
                              <m:d>
                                <m:dPr>
                                  <m:ctrlPr>
                                    <a:rPr lang="ar-AE" sz="2600" i="1">
                                      <a:latin typeface="Cambria Math" panose="02040503050406030204" pitchFamily="18" charset="0"/>
                                    </a:rPr>
                                  </m:ctrlPr>
                                </m:dPr>
                                <m:e>
                                  <m:r>
                                    <a:rPr lang="ar-AE" sz="2600">
                                      <a:latin typeface="Cambria Math" panose="02040503050406030204" pitchFamily="18" charset="0"/>
                                    </a:rPr>
                                    <m:t>𝑎</m:t>
                                  </m:r>
                                  <m:sSup>
                                    <m:sSupPr>
                                      <m:ctrlPr>
                                        <a:rPr lang="ar-AE" sz="2600" i="1">
                                          <a:latin typeface="Cambria Math" panose="02040503050406030204" pitchFamily="18" charset="0"/>
                                        </a:rPr>
                                      </m:ctrlPr>
                                    </m:sSupPr>
                                    <m:e>
                                      <m:r>
                                        <a:rPr lang="ar-AE" sz="2600">
                                          <a:latin typeface="Cambria Math" panose="02040503050406030204" pitchFamily="18" charset="0"/>
                                        </a:rPr>
                                        <m:t>𝑥</m:t>
                                      </m:r>
                                    </m:e>
                                    <m:sup>
                                      <m:r>
                                        <a:rPr lang="ar-AE" sz="2600">
                                          <a:latin typeface="Cambria Math" panose="02040503050406030204" pitchFamily="18" charset="0"/>
                                        </a:rPr>
                                        <m:t>2</m:t>
                                      </m:r>
                                    </m:sup>
                                  </m:sSup>
                                  <m:r>
                                    <a:rPr lang="ar-AE" sz="2600">
                                      <a:latin typeface="Cambria Math" panose="02040503050406030204" pitchFamily="18" charset="0"/>
                                    </a:rPr>
                                    <m:t>+</m:t>
                                  </m:r>
                                  <m:r>
                                    <a:rPr lang="ar-AE" sz="2600">
                                      <a:latin typeface="Cambria Math" panose="02040503050406030204" pitchFamily="18" charset="0"/>
                                    </a:rPr>
                                    <m:t>𝑏𝑥</m:t>
                                  </m:r>
                                  <m:r>
                                    <a:rPr lang="ar-AE" sz="2600">
                                      <a:latin typeface="Cambria Math" panose="02040503050406030204" pitchFamily="18" charset="0"/>
                                    </a:rPr>
                                    <m:t>+</m:t>
                                  </m:r>
                                  <m:r>
                                    <a:rPr lang="ar-AE" sz="2600">
                                      <a:latin typeface="Cambria Math" panose="02040503050406030204" pitchFamily="18" charset="0"/>
                                    </a:rPr>
                                    <m:t>𝑐</m:t>
                                  </m:r>
                                </m:e>
                              </m:d>
                            </m:e>
                            <m:sup>
                              <m:r>
                                <a:rPr lang="ar-AE" sz="2600">
                                  <a:latin typeface="Cambria Math" panose="02040503050406030204" pitchFamily="18" charset="0"/>
                                </a:rPr>
                                <m:t>𝑛</m:t>
                              </m:r>
                            </m:sup>
                          </m:sSup>
                        </m:den>
                      </m:f>
                    </m:oMath>
                  </m:oMathPara>
                </a14:m>
                <a:endParaRPr sz="26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02" t="-986" r="-443"/>
                </a:stretch>
              </a:blipFill>
            </p:spPr>
            <p:txBody>
              <a:bodyPr/>
              <a:lstStyle/>
              <a:p>
                <a:r>
                  <a:rPr lang="en-US">
                    <a:noFill/>
                  </a:rPr>
                  <a:t> </a:t>
                </a:r>
              </a:p>
            </p:txBody>
          </p:sp>
        </mc:Fallback>
      </mc:AlternateContent>
    </p:spTree>
    <p:extLst>
      <p:ext uri="{BB962C8B-B14F-4D97-AF65-F5344CB8AC3E}">
        <p14:creationId xmlns:p14="http://schemas.microsoft.com/office/powerpoint/2010/main" val="1801767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Finding the Partial Fraction Decomposition of a Function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Write the form of the partial fraction decomposition of the rational function.</a:t>
                </a:r>
              </a:p>
              <a:p>
                <a:pPr algn="ctr">
                  <a:defRPr sz="2800"/>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a:rPr>
                                  <a:latin typeface="Cambria Math" panose="02040503050406030204" pitchFamily="18" charset="0"/>
                                </a:rPr>
                                <m:t>𝑝</m:t>
                              </m:r>
                            </m:fName>
                            <m:e>
                              <m:d>
                                <m:dPr>
                                  <m:ctrlPr>
                                    <a:rPr i="1">
                                      <a:latin typeface="Cambria Math" panose="02040503050406030204" pitchFamily="18" charset="0"/>
                                    </a:rPr>
                                  </m:ctrlPr>
                                </m:dPr>
                                <m:e>
                                  <m:r>
                                    <a:rPr>
                                      <a:latin typeface="Cambria Math" panose="02040503050406030204" pitchFamily="18" charset="0"/>
                                    </a:rPr>
                                    <m:t>𝑥</m:t>
                                  </m:r>
                                </m:e>
                              </m:d>
                            </m:e>
                          </m:func>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3</m:t>
                              </m:r>
                            </m:sup>
                          </m:sSup>
                          <m:r>
                            <a:rPr>
                              <a:latin typeface="Cambria Math" panose="02040503050406030204" pitchFamily="18" charset="0"/>
                            </a:rPr>
                            <m:t>+</m:t>
                          </m:r>
                          <m:r>
                            <a:rPr>
                              <a:latin typeface="Cambria Math" panose="02040503050406030204" pitchFamily="18" charset="0"/>
                            </a:rPr>
                            <m:t>6</m:t>
                          </m:r>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12</m:t>
                          </m:r>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8</m:t>
                          </m:r>
                        </m:den>
                      </m:f>
                    </m:oMath>
                  </m:oMathPara>
                </a14:m>
                <a:endParaRPr sz="2800"/>
              </a:p>
              <a:p>
                <a:pPr>
                  <a:defRPr sz="2800"/>
                </a:pPr>
                <a:r>
                  <a:rPr sz="2800"/>
                  <a:t>Assume that the degree of </a:t>
                </a:r>
                <a14:m>
                  <m:oMath xmlns:m="http://schemas.openxmlformats.org/officeDocument/2006/math">
                    <m:r>
                      <a:rPr>
                        <a:latin typeface="Cambria Math" panose="02040503050406030204" pitchFamily="18" charset="0"/>
                      </a:rPr>
                      <m:t>𝑝</m:t>
                    </m:r>
                  </m:oMath>
                </a14:m>
                <a:r>
                  <a:rPr sz="2800"/>
                  <a:t> is </a:t>
                </a:r>
                <a:r>
                  <a:rPr sz="2800">
                    <a:latin typeface="Cambria Math"/>
                  </a:rPr>
                  <a:t>2</a:t>
                </a:r>
                <a:r>
                  <a:rPr sz="2800"/>
                  <a:t> or smaller.</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741"/>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Finding the Partial Fraction Decomposition of a Function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10000"/>
              </a:bodyPr>
              <a:lstStyle/>
              <a:p>
                <a:r>
                  <a:rPr lang="en-US" sz="2800" b="1" dirty="0"/>
                  <a:t>Solution</a:t>
                </a:r>
              </a:p>
              <a:p>
                <a:pPr>
                  <a:defRPr sz="2800"/>
                </a:pPr>
                <a:r>
                  <a:rPr lang="en-US" sz="2800" dirty="0"/>
                  <a:t>The primary task in this problem is to factor the denominator. The Rational Zero Theorem tells us that the potential rational zeros of the denominator are </a:t>
                </a:r>
                <a14:m>
                  <m:oMath xmlns:m="http://schemas.openxmlformats.org/officeDocument/2006/math">
                    <m:r>
                      <a:rPr lang="en-US">
                        <a:latin typeface="Cambria Math" panose="02040503050406030204" pitchFamily="18" charset="0"/>
                      </a:rPr>
                      <m:t>±</m:t>
                    </m:r>
                    <m:d>
                      <m:dPr>
                        <m:begChr m:val="{"/>
                        <m:endChr m:val="}"/>
                        <m:ctrlPr>
                          <a:rPr lang="ar-AE" i="1">
                            <a:latin typeface="Cambria Math" panose="02040503050406030204" pitchFamily="18" charset="0"/>
                          </a:rPr>
                        </m:ctrlPr>
                      </m:dPr>
                      <m:e>
                        <m:r>
                          <a:rPr lang="ar-AE">
                            <a:latin typeface="Cambria Math" panose="02040503050406030204" pitchFamily="18" charset="0"/>
                          </a:rPr>
                          <m:t>1</m:t>
                        </m:r>
                        <m:r>
                          <a:rPr lang="ar-AE">
                            <a:latin typeface="Cambria Math" panose="02040503050406030204" pitchFamily="18" charset="0"/>
                          </a:rPr>
                          <m:t>,</m:t>
                        </m:r>
                        <m:r>
                          <a:rPr lang="ar-AE">
                            <a:latin typeface="Cambria Math" panose="02040503050406030204" pitchFamily="18" charset="0"/>
                          </a:rPr>
                          <m:t>2</m:t>
                        </m:r>
                        <m:r>
                          <a:rPr lang="ar-AE">
                            <a:latin typeface="Cambria Math" panose="02040503050406030204" pitchFamily="18" charset="0"/>
                          </a:rPr>
                          <m:t>,</m:t>
                        </m:r>
                        <m:r>
                          <a:rPr lang="ar-AE">
                            <a:latin typeface="Cambria Math" panose="02040503050406030204" pitchFamily="18" charset="0"/>
                          </a:rPr>
                          <m:t>4</m:t>
                        </m:r>
                        <m:r>
                          <a:rPr lang="ar-AE">
                            <a:latin typeface="Cambria Math" panose="02040503050406030204" pitchFamily="18" charset="0"/>
                          </a:rPr>
                          <m:t>,</m:t>
                        </m:r>
                        <m:r>
                          <a:rPr lang="ar-AE">
                            <a:latin typeface="Cambria Math" panose="02040503050406030204" pitchFamily="18" charset="0"/>
                          </a:rPr>
                          <m:t>8</m:t>
                        </m:r>
                      </m:e>
                    </m:d>
                  </m:oMath>
                </a14:m>
                <a:r>
                  <a:rPr lang="en-US" sz="2800" dirty="0"/>
                  <a:t> (remember that the potential rational zeros of a polynomial are the factors of the constant term divided by the factors of the leading coefficient). Synthetic division or long division can then be used to test these potential zeros one by one; the work following uses synthetic division to show that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2</m:t>
                    </m:r>
                  </m:oMath>
                </a14:m>
                <a:r>
                  <a:rPr lang="en-US" sz="2800" dirty="0"/>
                  <a:t> is a zero.</a:t>
                </a:r>
              </a:p>
              <a:p>
                <a:pPr algn="ctr"/>
                <a14:m>
                  <m:oMathPara xmlns:m="http://schemas.openxmlformats.org/officeDocument/2006/math">
                    <m:oMathParaPr>
                      <m:jc m:val="centerGroup"/>
                    </m:oMathParaPr>
                    <m:oMath xmlns:m="http://schemas.openxmlformats.org/officeDocument/2006/math">
                      <m:bar>
                        <m:barPr>
                          <m:ctrlPr>
                            <a:rPr lang="ar-AE" i="1">
                              <a:latin typeface="Cambria Math" panose="02040503050406030204" pitchFamily="18" charset="0"/>
                            </a:rPr>
                          </m:ctrlPr>
                        </m:barPr>
                        <m:e>
                          <m:m>
                            <m:mPr>
                              <m:mcs>
                                <m:mc>
                                  <m:mcPr>
                                    <m:count m:val="5"/>
                                    <m:mcJc m:val="center"/>
                                  </m:mcPr>
                                </m:mc>
                              </m:mcs>
                              <m:ctrlPr>
                                <a:rPr lang="ar-AE" i="1">
                                  <a:latin typeface="Cambria Math" panose="02040503050406030204" pitchFamily="18" charset="0"/>
                                </a:rPr>
                              </m:ctrlPr>
                            </m:mPr>
                            <m:mr>
                              <m:e>
                                <m:borderBox>
                                  <m:borderBoxPr>
                                    <m:hideTop m:val="on"/>
                                    <m:hideLeft m:val="on"/>
                                    <m:ctrlPr>
                                      <a:rPr lang="ar-AE" i="1">
                                        <a:latin typeface="Cambria Math" panose="02040503050406030204" pitchFamily="18" charset="0"/>
                                      </a:rPr>
                                    </m:ctrlPr>
                                  </m:borderBoxPr>
                                  <m:e>
                                    <m:r>
                                      <m:rPr>
                                        <m:brk m:alnAt="4"/>
                                      </m:rPr>
                                      <a:rPr lang="en-US" b="0" i="0" smtClean="0">
                                        <a:latin typeface="Cambria Math" panose="02040503050406030204" pitchFamily="18" charset="0"/>
                                      </a:rPr>
                                      <m:t>−</m:t>
                                    </m:r>
                                    <m:r>
                                      <m:rPr>
                                        <m:brk m:alnAt="4"/>
                                      </m:rPr>
                                      <a:rPr lang="en-US" b="0" i="0" smtClean="0">
                                        <a:latin typeface="Cambria Math" panose="02040503050406030204" pitchFamily="18" charset="0"/>
                                      </a:rPr>
                                      <m:t>2</m:t>
                                    </m:r>
                                  </m:e>
                                </m:borderBox>
                              </m:e>
                              <m:e>
                                <m:r>
                                  <a:rPr lang="en-US" b="0" i="1" smtClean="0">
                                    <a:latin typeface="Cambria Math" panose="02040503050406030204" pitchFamily="18" charset="0"/>
                                  </a:rPr>
                                  <m:t>1</m:t>
                                </m:r>
                              </m:e>
                              <m:e>
                                <m:r>
                                  <a:rPr lang="en-US" b="0" i="1" smtClean="0">
                                    <a:latin typeface="Cambria Math" panose="02040503050406030204" pitchFamily="18" charset="0"/>
                                  </a:rPr>
                                  <m:t>   </m:t>
                                </m:r>
                                <m:r>
                                  <a:rPr lang="en-US" b="0" i="1" smtClean="0">
                                    <a:latin typeface="Cambria Math" panose="02040503050406030204" pitchFamily="18" charset="0"/>
                                  </a:rPr>
                                  <m:t>6</m:t>
                                </m:r>
                              </m:e>
                              <m:e>
                                <m:r>
                                  <a:rPr lang="en-US" b="0" i="1" smtClean="0">
                                    <a:latin typeface="Cambria Math" panose="02040503050406030204" pitchFamily="18" charset="0"/>
                                  </a:rPr>
                                  <m:t> </m:t>
                                </m:r>
                                <m:r>
                                  <a:rPr lang="en-US" b="0" i="1" smtClean="0">
                                    <a:latin typeface="Cambria Math" panose="02040503050406030204" pitchFamily="18" charset="0"/>
                                  </a:rPr>
                                  <m:t>12</m:t>
                                </m:r>
                              </m:e>
                              <m:e>
                                <m:r>
                                  <a:rPr lang="en-US" b="0" i="1" smtClean="0">
                                    <a:latin typeface="Cambria Math" panose="02040503050406030204" pitchFamily="18" charset="0"/>
                                  </a:rPr>
                                  <m:t>   </m:t>
                                </m:r>
                                <m:r>
                                  <a:rPr lang="en-US" b="0" i="1" smtClean="0">
                                    <a:latin typeface="Cambria Math" panose="02040503050406030204" pitchFamily="18" charset="0"/>
                                  </a:rPr>
                                  <m:t>8</m:t>
                                </m:r>
                              </m:e>
                            </m:mr>
                            <m:mr>
                              <m:e/>
                              <m:e/>
                              <m:e>
                                <m:r>
                                  <a:rPr lang="ar-AE" i="1">
                                    <a:latin typeface="Cambria Math" panose="02040503050406030204" pitchFamily="18" charset="0"/>
                                  </a:rPr>
                                  <m:t>−</m:t>
                                </m:r>
                                <m:r>
                                  <a:rPr lang="en-US" b="0" i="1" smtClean="0">
                                    <a:latin typeface="Cambria Math" panose="02040503050406030204" pitchFamily="18" charset="0"/>
                                  </a:rPr>
                                  <m:t>2</m:t>
                                </m:r>
                              </m:e>
                              <m:e>
                                <m:r>
                                  <a:rPr lang="en-US" b="0" i="1" smtClean="0">
                                    <a:latin typeface="Cambria Math" panose="02040503050406030204" pitchFamily="18" charset="0"/>
                                  </a:rPr>
                                  <m:t>−</m:t>
                                </m:r>
                                <m:r>
                                  <a:rPr lang="en-US" b="0" i="1" smtClean="0">
                                    <a:latin typeface="Cambria Math" panose="02040503050406030204" pitchFamily="18" charset="0"/>
                                  </a:rPr>
                                  <m:t>8</m:t>
                                </m:r>
                              </m:e>
                              <m:e>
                                <m:r>
                                  <a:rPr lang="en-US" b="0" i="1" smtClean="0">
                                    <a:latin typeface="Cambria Math" panose="02040503050406030204" pitchFamily="18" charset="0"/>
                                  </a:rPr>
                                  <m:t>−</m:t>
                                </m:r>
                                <m:r>
                                  <a:rPr lang="en-US" b="0" i="1" smtClean="0">
                                    <a:latin typeface="Cambria Math" panose="02040503050406030204" pitchFamily="18" charset="0"/>
                                  </a:rPr>
                                  <m:t>8</m:t>
                                </m:r>
                              </m:e>
                            </m:mr>
                          </m:m>
                        </m:e>
                      </m:bar>
                    </m:oMath>
                  </m:oMathPara>
                </a14:m>
                <a:endParaRPr lang="ar-AE" dirty="0"/>
              </a:p>
              <a:p>
                <a:pPr algn="ctr"/>
                <a14:m>
                  <m:oMathPara xmlns:m="http://schemas.openxmlformats.org/officeDocument/2006/math">
                    <m:oMathParaPr>
                      <m:jc m:val="centerGroup"/>
                    </m:oMathParaPr>
                    <m:oMath xmlns:m="http://schemas.openxmlformats.org/officeDocument/2006/math">
                      <m:m>
                        <m:mPr>
                          <m:mcs>
                            <m:mc>
                              <m:mcPr>
                                <m:count m:val="5"/>
                                <m:mcJc m:val="center"/>
                              </m:mcPr>
                            </m:mc>
                          </m:mcs>
                          <m:ctrlPr>
                            <a:rPr lang="ar-AE" i="1">
                              <a:latin typeface="Cambria Math" panose="02040503050406030204" pitchFamily="18" charset="0"/>
                            </a:rPr>
                          </m:ctrlPr>
                        </m:mPr>
                        <m:mr>
                          <m:e>
                            <m:r>
                              <m:rPr>
                                <m:brk m:alnAt="7"/>
                              </m:rPr>
                              <a:rPr lang="en-US" b="0" i="1" smtClean="0">
                                <a:latin typeface="Cambria Math" panose="02040503050406030204" pitchFamily="18" charset="0"/>
                              </a:rPr>
                              <m:t> </m:t>
                            </m:r>
                            <m:r>
                              <a:rPr lang="en-US" b="0" i="1" smtClean="0">
                                <a:latin typeface="Cambria Math" panose="02040503050406030204" pitchFamily="18" charset="0"/>
                              </a:rPr>
                              <m:t>  </m:t>
                            </m:r>
                          </m:e>
                          <m:e>
                            <m:r>
                              <a:rPr lang="en-US" b="0" i="1" smtClean="0">
                                <a:latin typeface="Cambria Math" panose="02040503050406030204" pitchFamily="18" charset="0"/>
                              </a:rPr>
                              <m:t>     </m:t>
                            </m:r>
                            <m:r>
                              <a:rPr lang="en-US" b="0" i="1" smtClean="0">
                                <a:latin typeface="Cambria Math" panose="02040503050406030204" pitchFamily="18" charset="0"/>
                              </a:rPr>
                              <m:t>1</m:t>
                            </m:r>
                          </m:e>
                          <m:e>
                            <m:r>
                              <a:rPr lang="en-US" b="0" i="1" smtClean="0">
                                <a:latin typeface="Cambria Math" panose="02040503050406030204" pitchFamily="18" charset="0"/>
                              </a:rPr>
                              <m:t>    </m:t>
                            </m:r>
                            <m:r>
                              <a:rPr lang="en-US" b="0" i="1" smtClean="0">
                                <a:latin typeface="Cambria Math" panose="02040503050406030204" pitchFamily="18" charset="0"/>
                              </a:rPr>
                              <m:t>4</m:t>
                            </m:r>
                          </m:e>
                          <m:e>
                            <m:r>
                              <a:rPr lang="en-US" b="0" i="1" smtClean="0">
                                <a:latin typeface="Cambria Math" panose="02040503050406030204" pitchFamily="18" charset="0"/>
                              </a:rPr>
                              <m:t>   </m:t>
                            </m:r>
                            <m:r>
                              <a:rPr lang="en-US" b="0" i="1" smtClean="0">
                                <a:latin typeface="Cambria Math" panose="02040503050406030204" pitchFamily="18" charset="0"/>
                              </a:rPr>
                              <m:t>4</m:t>
                            </m:r>
                          </m:e>
                          <m:e>
                            <m:r>
                              <a:rPr lang="en-US" b="0" i="1" smtClean="0">
                                <a:latin typeface="Cambria Math" panose="02040503050406030204" pitchFamily="18" charset="0"/>
                              </a:rPr>
                              <m:t>  </m:t>
                            </m:r>
                            <m:r>
                              <a:rPr lang="ar-AE" i="1">
                                <a:latin typeface="Cambria Math" panose="02040503050406030204" pitchFamily="18" charset="0"/>
                              </a:rPr>
                              <m:t> </m:t>
                            </m:r>
                            <m:r>
                              <a:rPr lang="ar-AE" i="1" smtClean="0">
                                <a:latin typeface="Cambria Math" panose="02040503050406030204" pitchFamily="18" charset="0"/>
                              </a:rPr>
                              <m:t> </m:t>
                            </m:r>
                            <m:r>
                              <a:rPr lang="ar-AE" i="1">
                                <a:latin typeface="Cambria Math" panose="02040503050406030204" pitchFamily="18" charset="0"/>
                              </a:rPr>
                              <m:t>0</m:t>
                            </m:r>
                          </m:e>
                        </m:mr>
                      </m:m>
                    </m:oMath>
                  </m:oMathPara>
                </a14:m>
                <a:endParaRPr lang="ar-AE"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840" r="-1556"/>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Finding the Partial Fraction Decomposition of a Function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From this, we conclude that </a:t>
                </a:r>
                <a:endParaRPr lang="en-US" dirty="0"/>
              </a:p>
              <a:p>
                <a:pPr>
                  <a:defRPr sz="2800"/>
                </a:pPr>
                <a14:m>
                  <m:oMath xmlns:m="http://schemas.openxmlformats.org/officeDocument/2006/math">
                    <m:sSup>
                      <m:sSupPr>
                        <m:ctrlPr>
                          <a:rPr sz="2600" i="1">
                            <a:latin typeface="Cambria Math" panose="02040503050406030204" pitchFamily="18" charset="0"/>
                          </a:rPr>
                        </m:ctrlPr>
                      </m:sSupPr>
                      <m:e>
                        <m:r>
                          <a:rPr sz="2600">
                            <a:latin typeface="Cambria Math" panose="02040503050406030204" pitchFamily="18" charset="0"/>
                          </a:rPr>
                          <m:t>𝑥</m:t>
                        </m:r>
                      </m:e>
                      <m:sup>
                        <m:r>
                          <a:rPr sz="2600">
                            <a:latin typeface="Cambria Math" panose="02040503050406030204" pitchFamily="18" charset="0"/>
                          </a:rPr>
                          <m:t>3</m:t>
                        </m:r>
                      </m:sup>
                    </m:sSup>
                    <m:r>
                      <a:rPr sz="2600">
                        <a:latin typeface="Cambria Math" panose="02040503050406030204" pitchFamily="18" charset="0"/>
                      </a:rPr>
                      <m:t>+6</m:t>
                    </m:r>
                    <m:sSup>
                      <m:sSupPr>
                        <m:ctrlPr>
                          <a:rPr sz="2600" i="1">
                            <a:latin typeface="Cambria Math" panose="02040503050406030204" pitchFamily="18" charset="0"/>
                          </a:rPr>
                        </m:ctrlPr>
                      </m:sSupPr>
                      <m:e>
                        <m:r>
                          <a:rPr sz="2600">
                            <a:latin typeface="Cambria Math" panose="02040503050406030204" pitchFamily="18" charset="0"/>
                          </a:rPr>
                          <m:t>𝑥</m:t>
                        </m:r>
                      </m:e>
                      <m:sup>
                        <m:r>
                          <a:rPr sz="2600">
                            <a:latin typeface="Cambria Math" panose="02040503050406030204" pitchFamily="18" charset="0"/>
                          </a:rPr>
                          <m:t>2</m:t>
                        </m:r>
                      </m:sup>
                    </m:sSup>
                    <m:r>
                      <a:rPr sz="2600">
                        <a:latin typeface="Cambria Math" panose="02040503050406030204" pitchFamily="18" charset="0"/>
                      </a:rPr>
                      <m:t>+12</m:t>
                    </m:r>
                    <m:r>
                      <a:rPr sz="2600">
                        <a:latin typeface="Cambria Math" panose="02040503050406030204" pitchFamily="18" charset="0"/>
                      </a:rPr>
                      <m:t>𝑥</m:t>
                    </m:r>
                    <m:r>
                      <a:rPr sz="2600">
                        <a:latin typeface="Cambria Math" panose="02040503050406030204" pitchFamily="18" charset="0"/>
                      </a:rPr>
                      <m:t>+8=</m:t>
                    </m:r>
                    <m:d>
                      <m:dPr>
                        <m:ctrlPr>
                          <a:rPr sz="2600" i="1">
                            <a:latin typeface="Cambria Math" panose="02040503050406030204" pitchFamily="18" charset="0"/>
                          </a:rPr>
                        </m:ctrlPr>
                      </m:dPr>
                      <m:e>
                        <m:r>
                          <a:rPr sz="2600">
                            <a:latin typeface="Cambria Math" panose="02040503050406030204" pitchFamily="18" charset="0"/>
                          </a:rPr>
                          <m:t>𝑥</m:t>
                        </m:r>
                        <m:r>
                          <a:rPr sz="2600">
                            <a:latin typeface="Cambria Math" panose="02040503050406030204" pitchFamily="18" charset="0"/>
                          </a:rPr>
                          <m:t>+2</m:t>
                        </m:r>
                      </m:e>
                    </m:d>
                    <m:d>
                      <m:dPr>
                        <m:ctrlPr>
                          <a:rPr sz="2600" i="1">
                            <a:latin typeface="Cambria Math" panose="02040503050406030204" pitchFamily="18" charset="0"/>
                          </a:rPr>
                        </m:ctrlPr>
                      </m:dPr>
                      <m:e>
                        <m:sSup>
                          <m:sSupPr>
                            <m:ctrlPr>
                              <a:rPr sz="2600" i="1">
                                <a:latin typeface="Cambria Math" panose="02040503050406030204" pitchFamily="18" charset="0"/>
                              </a:rPr>
                            </m:ctrlPr>
                          </m:sSupPr>
                          <m:e>
                            <m:r>
                              <a:rPr sz="2600">
                                <a:latin typeface="Cambria Math" panose="02040503050406030204" pitchFamily="18" charset="0"/>
                              </a:rPr>
                              <m:t>𝑥</m:t>
                            </m:r>
                          </m:e>
                          <m:sup>
                            <m:r>
                              <a:rPr sz="2600">
                                <a:latin typeface="Cambria Math" panose="02040503050406030204" pitchFamily="18" charset="0"/>
                              </a:rPr>
                              <m:t>2</m:t>
                            </m:r>
                          </m:sup>
                        </m:sSup>
                        <m:r>
                          <a:rPr sz="2600">
                            <a:latin typeface="Cambria Math" panose="02040503050406030204" pitchFamily="18" charset="0"/>
                          </a:rPr>
                          <m:t>+4</m:t>
                        </m:r>
                        <m:r>
                          <a:rPr sz="2600">
                            <a:latin typeface="Cambria Math" panose="02040503050406030204" pitchFamily="18" charset="0"/>
                          </a:rPr>
                          <m:t>𝑥</m:t>
                        </m:r>
                        <m:r>
                          <a:rPr sz="2600">
                            <a:latin typeface="Cambria Math" panose="02040503050406030204" pitchFamily="18" charset="0"/>
                          </a:rPr>
                          <m:t>+4</m:t>
                        </m:r>
                      </m:e>
                    </m:d>
                    <m:r>
                      <a:rPr sz="2600">
                        <a:latin typeface="Cambria Math" panose="02040503050406030204" pitchFamily="18" charset="0"/>
                      </a:rPr>
                      <m:t>=</m:t>
                    </m:r>
                    <m:sSup>
                      <m:sSupPr>
                        <m:ctrlPr>
                          <a:rPr sz="2600" i="1">
                            <a:latin typeface="Cambria Math" panose="02040503050406030204" pitchFamily="18" charset="0"/>
                          </a:rPr>
                        </m:ctrlPr>
                      </m:sSupPr>
                      <m:e>
                        <m:d>
                          <m:dPr>
                            <m:ctrlPr>
                              <a:rPr sz="2600" i="1">
                                <a:latin typeface="Cambria Math" panose="02040503050406030204" pitchFamily="18" charset="0"/>
                              </a:rPr>
                            </m:ctrlPr>
                          </m:dPr>
                          <m:e>
                            <m:r>
                              <a:rPr sz="2600">
                                <a:latin typeface="Cambria Math" panose="02040503050406030204" pitchFamily="18" charset="0"/>
                              </a:rPr>
                              <m:t>𝑥</m:t>
                            </m:r>
                            <m:r>
                              <a:rPr sz="2600">
                                <a:latin typeface="Cambria Math" panose="02040503050406030204" pitchFamily="18" charset="0"/>
                              </a:rPr>
                              <m:t>+2</m:t>
                            </m:r>
                          </m:e>
                        </m:d>
                      </m:e>
                      <m:sup>
                        <m:r>
                          <a:rPr sz="2600">
                            <a:latin typeface="Cambria Math" panose="02040503050406030204" pitchFamily="18" charset="0"/>
                          </a:rPr>
                          <m:t>3</m:t>
                        </m:r>
                      </m:sup>
                    </m:sSup>
                  </m:oMath>
                </a14:m>
                <a:r>
                  <a:rPr sz="2600" dirty="0"/>
                  <a:t>.</a:t>
                </a:r>
                <a:r>
                  <a:rPr sz="2800" dirty="0"/>
                  <a:t> </a:t>
                </a:r>
                <a:endParaRPr lang="en-US" sz="2800" dirty="0"/>
              </a:p>
              <a:p>
                <a:pPr>
                  <a:defRPr sz="2800"/>
                </a:pPr>
                <a:r>
                  <a:rPr sz="2800" dirty="0"/>
                  <a:t>Following the guidelines of the decomposition pattern, we now know that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 can be written as a sum of rational functions of the form</a:t>
                </a:r>
              </a:p>
              <a:p>
                <a:pPr algn="ctr">
                  <a:defRPr sz="2800"/>
                </a:pPr>
                <a:r>
                  <a:rPr sz="2800" dirty="0"/>
                  <a:t> </a:t>
                </a:r>
                <a14:m>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1</m:t>
                            </m:r>
                          </m:sub>
                        </m:sSub>
                      </m:num>
                      <m:den>
                        <m:r>
                          <a:rPr>
                            <a:latin typeface="Cambria Math" panose="02040503050406030204" pitchFamily="18" charset="0"/>
                          </a:rPr>
                          <m:t>𝑥</m:t>
                        </m:r>
                        <m:r>
                          <a:rPr>
                            <a:latin typeface="Cambria Math" panose="02040503050406030204" pitchFamily="18" charset="0"/>
                          </a:rPr>
                          <m:t>+2</m:t>
                        </m:r>
                      </m:den>
                    </m:f>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2</m:t>
                            </m:r>
                          </m:sub>
                        </m:sSub>
                      </m:num>
                      <m:den>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+2</m:t>
                                </m:r>
                              </m:e>
                            </m:d>
                          </m:e>
                          <m:sup>
                            <m:r>
                              <a:rPr>
                                <a:latin typeface="Cambria Math" panose="02040503050406030204" pitchFamily="18" charset="0"/>
                              </a:rPr>
                              <m:t>2</m:t>
                            </m:r>
                          </m:sup>
                        </m:sSup>
                      </m:den>
                    </m:f>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3</m:t>
                            </m:r>
                          </m:sub>
                        </m:sSub>
                      </m:num>
                      <m:den>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+2</m:t>
                                </m:r>
                              </m:e>
                            </m:d>
                          </m:e>
                          <m:sup>
                            <m:r>
                              <a:rPr>
                                <a:latin typeface="Cambria Math" panose="02040503050406030204" pitchFamily="18" charset="0"/>
                              </a:rPr>
                              <m:t>3</m:t>
                            </m:r>
                          </m:sup>
                        </m:sSup>
                      </m:den>
                    </m:f>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741"/>
                </a:stretch>
              </a:blipFill>
            </p:spPr>
            <p:txBody>
              <a:bodyPr/>
              <a:lstStyle/>
              <a:p>
                <a:r>
                  <a:rPr lang="en-US">
                    <a:noFill/>
                  </a:rPr>
                  <a:t> </a:t>
                </a:r>
              </a:p>
            </p:txBody>
          </p:sp>
        </mc:Fallback>
      </mc:AlternateContent>
    </p:spTree>
    <p:extLst>
      <p:ext uri="{BB962C8B-B14F-4D97-AF65-F5344CB8AC3E}">
        <p14:creationId xmlns:p14="http://schemas.microsoft.com/office/powerpoint/2010/main" val="2746416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Finding the Partial Fraction Decomposition of a Function</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Write the form of the partial fraction decomposition of the rational function.</a:t>
                </a:r>
              </a:p>
              <a:p>
                <a:pPr algn="ctr">
                  <a:defRPr sz="2800"/>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func>
                            <m:funcPr>
                              <m:ctrlPr>
                                <a:rPr i="1">
                                  <a:latin typeface="Cambria Math" panose="02040503050406030204" pitchFamily="18" charset="0"/>
                                </a:rPr>
                              </m:ctrlPr>
                            </m:funcPr>
                            <m:fName>
                              <m:r>
                                <a:rPr>
                                  <a:latin typeface="Cambria Math" panose="02040503050406030204" pitchFamily="18" charset="0"/>
                                </a:rPr>
                                <m:t>𝑝</m:t>
                              </m:r>
                            </m:fName>
                            <m:e>
                              <m:d>
                                <m:dPr>
                                  <m:ctrlPr>
                                    <a:rPr i="1">
                                      <a:latin typeface="Cambria Math" panose="02040503050406030204" pitchFamily="18" charset="0"/>
                                    </a:rPr>
                                  </m:ctrlPr>
                                </m:dPr>
                                <m:e>
                                  <m:r>
                                    <a:rPr>
                                      <a:latin typeface="Cambria Math" panose="02040503050406030204" pitchFamily="18" charset="0"/>
                                    </a:rPr>
                                    <m:t>𝑥</m:t>
                                  </m:r>
                                </m:e>
                              </m:d>
                            </m:e>
                          </m:func>
                        </m:num>
                        <m:den>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−5</m:t>
                                  </m:r>
                                </m:e>
                              </m:d>
                            </m:e>
                            <m:sup>
                              <m:r>
                                <a:rPr>
                                  <a:latin typeface="Cambria Math" panose="02040503050406030204" pitchFamily="18" charset="0"/>
                                </a:rPr>
                                <m:t>2</m:t>
                              </m:r>
                            </m:sup>
                          </m:sSup>
                          <m:sSup>
                            <m:sSupPr>
                              <m:ctrlPr>
                                <a:rPr i="1">
                                  <a:latin typeface="Cambria Math" panose="02040503050406030204" pitchFamily="18" charset="0"/>
                                </a:rPr>
                              </m:ctrlPr>
                            </m:sSupPr>
                            <m:e>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+4</m:t>
                                  </m:r>
                                </m:e>
                              </m:d>
                            </m:e>
                            <m:sup>
                              <m:r>
                                <a:rPr>
                                  <a:latin typeface="Cambria Math" panose="02040503050406030204" pitchFamily="18" charset="0"/>
                                </a:rPr>
                                <m:t>2</m:t>
                              </m:r>
                            </m:sup>
                          </m:sSup>
                        </m:den>
                      </m:f>
                    </m:oMath>
                  </m:oMathPara>
                </a14:m>
                <a:endParaRPr sz="2800"/>
              </a:p>
              <a:p>
                <a:pPr>
                  <a:defRPr sz="2800"/>
                </a:pPr>
                <a:r>
                  <a:rPr sz="2800"/>
                  <a:t>Assume that the degree of </a:t>
                </a:r>
                <a14:m>
                  <m:oMath xmlns:m="http://schemas.openxmlformats.org/officeDocument/2006/math">
                    <m:r>
                      <a:rPr>
                        <a:latin typeface="Cambria Math" panose="02040503050406030204" pitchFamily="18" charset="0"/>
                      </a:rPr>
                      <m:t>𝑝</m:t>
                    </m:r>
                  </m:oMath>
                </a14:m>
                <a:r>
                  <a:rPr sz="2800"/>
                  <a:t> is </a:t>
                </a:r>
                <a:r>
                  <a:rPr sz="2800">
                    <a:latin typeface="Cambria Math"/>
                  </a:rPr>
                  <a:t>5</a:t>
                </a:r>
                <a:r>
                  <a:rPr sz="2800"/>
                  <a:t> or smaller.</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741"/>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Finding the Partial Fraction Decomposition of a Function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fontScale="92500" lnSpcReduction="20000"/>
              </a:bodyPr>
              <a:lstStyle/>
              <a:p>
                <a:r>
                  <a:rPr sz="2800" b="1" dirty="0"/>
                  <a:t>Solution</a:t>
                </a:r>
              </a:p>
              <a:p>
                <a:pPr>
                  <a:defRPr sz="2800"/>
                </a:pPr>
                <a:r>
                  <a:rPr sz="2800" dirty="0"/>
                  <a:t>In this example, the denominator is already appropriately factored; while it is true that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4</m:t>
                    </m:r>
                  </m:oMath>
                </a14:m>
                <a:r>
                  <a:rPr sz="2800" dirty="0"/>
                  <a:t> can be factored as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𝑖</m:t>
                        </m:r>
                      </m:e>
                    </m:d>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𝑖</m:t>
                        </m:r>
                      </m:e>
                    </m:d>
                  </m:oMath>
                </a14:m>
                <a:r>
                  <a:rPr sz="2800" dirty="0"/>
                  <a:t>, partial fraction decomposition calls for leaving irreducible quadratics such as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4</m:t>
                    </m:r>
                  </m:oMath>
                </a14:m>
                <a:r>
                  <a:rPr sz="2800" dirty="0"/>
                  <a:t> in their unfactored state. </a:t>
                </a:r>
                <a:r>
                  <a:rPr lang="en-US" sz="2800" dirty="0"/>
                  <a:t>We now u</a:t>
                </a:r>
                <a:r>
                  <a:rPr sz="2800" dirty="0"/>
                  <a:t>se the decomposition guidelines to rewrite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𝑥</m:t>
                        </m:r>
                      </m:e>
                    </m:d>
                  </m:oMath>
                </a14:m>
                <a:r>
                  <a:rPr sz="2800" dirty="0"/>
                  <a:t>.</a:t>
                </a:r>
              </a:p>
              <a:p>
                <a:pPr algn="ctr">
                  <a:defRPr sz="2800"/>
                </a:pPr>
                <a14:m>
                  <m:oMathPara xmlns:m="http://schemas.openxmlformats.org/officeDocument/2006/math">
                    <m:oMathParaPr>
                      <m:jc m:val="centerGroup"/>
                    </m:oMathParaPr>
                    <m:oMath xmlns:m="http://schemas.openxmlformats.org/officeDocument/2006/math">
                      <m:func>
                        <m:funcPr>
                          <m:ctrlPr>
                            <a:rPr i="1">
                              <a:latin typeface="Cambria Math" panose="02040503050406030204" pitchFamily="18" charset="0"/>
                            </a:rPr>
                          </m:ctrlPr>
                        </m:funcPr>
                        <m:fName>
                          <m:r>
                            <a:rPr>
                              <a:latin typeface="Cambria Math" panose="02040503050406030204" pitchFamily="18" charset="0"/>
                            </a:rPr>
                            <m:t>𝑓</m:t>
                          </m:r>
                        </m:fName>
                        <m:e>
                          <m:d>
                            <m:dPr>
                              <m:ctrlPr>
                                <a:rPr i="1">
                                  <a:latin typeface="Cambria Math" panose="02040503050406030204" pitchFamily="18" charset="0"/>
                                </a:rPr>
                              </m:ctrlPr>
                            </m:dPr>
                            <m:e>
                              <m:r>
                                <a:rPr>
                                  <a:latin typeface="Cambria Math" panose="02040503050406030204" pitchFamily="18" charset="0"/>
                                </a:rPr>
                                <m:t>𝑥</m:t>
                              </m:r>
                            </m:e>
                          </m:d>
                        </m:e>
                      </m:func>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1</m:t>
                              </m:r>
                            </m:sub>
                          </m:sSub>
                        </m:num>
                        <m:den>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5</m:t>
                          </m:r>
                        </m:den>
                      </m:f>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𝐴</m:t>
                              </m:r>
                            </m:e>
                            <m:sub>
                              <m:r>
                                <a:rPr>
                                  <a:latin typeface="Cambria Math" panose="02040503050406030204" pitchFamily="18" charset="0"/>
                                </a:rPr>
                                <m:t>2</m:t>
                              </m:r>
                            </m:sub>
                          </m:sSub>
                        </m:num>
                        <m:den>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𝑥</m:t>
                                  </m:r>
                                  <m:r>
                                    <a:rPr>
                                      <a:latin typeface="Cambria Math" panose="02040503050406030204" pitchFamily="18" charset="0"/>
                                    </a:rPr>
                                    <m:t>−</m:t>
                                  </m:r>
                                  <m:r>
                                    <a:rPr>
                                      <a:latin typeface="Cambria Math" panose="02040503050406030204" pitchFamily="18" charset="0"/>
                                    </a:rPr>
                                    <m:t>5</m:t>
                                  </m:r>
                                </m:e>
                              </m:d>
                            </m:e>
                            <m:sup>
                              <m:r>
                                <a:rPr>
                                  <a:latin typeface="Cambria Math" panose="02040503050406030204" pitchFamily="18" charset="0"/>
                                </a:rPr>
                                <m:t>2</m:t>
                              </m:r>
                            </m:sup>
                          </m:sSup>
                        </m:den>
                      </m:f>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𝐵</m:t>
                              </m:r>
                            </m:e>
                            <m:sub>
                              <m:r>
                                <a:rPr>
                                  <a:latin typeface="Cambria Math" panose="02040503050406030204" pitchFamily="18" charset="0"/>
                                </a:rPr>
                                <m:t>1</m:t>
                              </m:r>
                            </m:sub>
                          </m:sSub>
                          <m:r>
                            <a:rPr>
                              <a:latin typeface="Cambria Math" panose="02040503050406030204" pitchFamily="18" charset="0"/>
                            </a:rPr>
                            <m:t>𝑥</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1</m:t>
                              </m:r>
                            </m:sub>
                          </m:sSub>
                        </m:num>
                        <m:den>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4</m:t>
                          </m:r>
                        </m:den>
                      </m:f>
                      <m:r>
                        <a:rPr>
                          <a:latin typeface="Cambria Math" panose="02040503050406030204" pitchFamily="18" charset="0"/>
                        </a:rPr>
                        <m:t>+</m:t>
                      </m:r>
                      <m:f>
                        <m:fPr>
                          <m:ctrlPr>
                            <a:rPr i="1">
                              <a:latin typeface="Cambria Math" panose="02040503050406030204" pitchFamily="18" charset="0"/>
                            </a:rPr>
                          </m:ctrlPr>
                        </m:fPr>
                        <m:num>
                          <m:sSub>
                            <m:sSubPr>
                              <m:ctrlPr>
                                <a:rPr i="1">
                                  <a:latin typeface="Cambria Math" panose="02040503050406030204" pitchFamily="18" charset="0"/>
                                </a:rPr>
                              </m:ctrlPr>
                            </m:sSubPr>
                            <m:e>
                              <m:r>
                                <a:rPr>
                                  <a:latin typeface="Cambria Math" panose="02040503050406030204" pitchFamily="18" charset="0"/>
                                </a:rPr>
                                <m:t>𝐵</m:t>
                              </m:r>
                            </m:e>
                            <m:sub>
                              <m:r>
                                <a:rPr>
                                  <a:latin typeface="Cambria Math" panose="02040503050406030204" pitchFamily="18" charset="0"/>
                                </a:rPr>
                                <m:t>2</m:t>
                              </m:r>
                            </m:sub>
                          </m:sSub>
                          <m:r>
                            <a:rPr>
                              <a:latin typeface="Cambria Math" panose="02040503050406030204" pitchFamily="18" charset="0"/>
                            </a:rPr>
                            <m:t>𝑥</m:t>
                          </m:r>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𝐶</m:t>
                              </m:r>
                            </m:e>
                            <m:sub>
                              <m:r>
                                <a:rPr>
                                  <a:latin typeface="Cambria Math" panose="02040503050406030204" pitchFamily="18" charset="0"/>
                                </a:rPr>
                                <m:t>2</m:t>
                              </m:r>
                            </m:sub>
                          </m:sSub>
                        </m:num>
                        <m:den>
                          <m:sSup>
                            <m:sSupPr>
                              <m:ctrlPr>
                                <a:rPr i="1">
                                  <a:latin typeface="Cambria Math" panose="02040503050406030204" pitchFamily="18" charset="0"/>
                                </a:rPr>
                              </m:ctrlPr>
                            </m:sSupPr>
                            <m:e>
                              <m:d>
                                <m:dPr>
                                  <m:ctrlPr>
                                    <a:rPr i="1">
                                      <a:latin typeface="Cambria Math" panose="02040503050406030204" pitchFamily="18" charset="0"/>
                                    </a:rPr>
                                  </m:ctrlPr>
                                </m:dPr>
                                <m:e>
                                  <m:sSup>
                                    <m:sSupPr>
                                      <m:ctrlPr>
                                        <a:rPr i="1">
                                          <a:latin typeface="Cambria Math" panose="02040503050406030204" pitchFamily="18" charset="0"/>
                                        </a:rPr>
                                      </m:ctrlPr>
                                    </m:sSupPr>
                                    <m:e>
                                      <m:r>
                                        <a:rPr>
                                          <a:latin typeface="Cambria Math" panose="02040503050406030204" pitchFamily="18" charset="0"/>
                                        </a:rPr>
                                        <m:t>𝑥</m:t>
                                      </m:r>
                                    </m:e>
                                    <m:sup>
                                      <m:r>
                                        <a:rPr>
                                          <a:latin typeface="Cambria Math" panose="02040503050406030204" pitchFamily="18" charset="0"/>
                                        </a:rPr>
                                        <m:t>2</m:t>
                                      </m:r>
                                    </m:sup>
                                  </m:sSup>
                                  <m:r>
                                    <a:rPr>
                                      <a:latin typeface="Cambria Math" panose="02040503050406030204" pitchFamily="18" charset="0"/>
                                    </a:rPr>
                                    <m:t>+</m:t>
                                  </m:r>
                                  <m:r>
                                    <a:rPr>
                                      <a:latin typeface="Cambria Math" panose="02040503050406030204" pitchFamily="18" charset="0"/>
                                    </a:rPr>
                                    <m:t>4</m:t>
                                  </m:r>
                                </m:e>
                              </m:d>
                            </m:e>
                            <m:sup>
                              <m:r>
                                <a:rPr>
                                  <a:latin typeface="Cambria Math" panose="02040503050406030204" pitchFamily="18" charset="0"/>
                                </a:rPr>
                                <m:t>2</m:t>
                              </m:r>
                            </m:sup>
                          </m:sSup>
                        </m:den>
                      </m:f>
                    </m:oMath>
                  </m:oMathPara>
                </a14:m>
                <a:endParaRPr sz="2800" dirty="0"/>
              </a:p>
              <a:p>
                <a:r>
                  <a:rPr sz="2800" dirty="0"/>
                  <a:t>Note the choice of letters in the numerators of the decomposition. The names of the unknown coefficients do not matter, but it is important to realize that there are a total of six such coefficients which require six different symbols to denote them.</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2454" r="-2074" b="-982"/>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CAUTION</a:t>
            </a:r>
            <a:r>
              <a:rPr lang="en-US" dirty="0"/>
              <a:t>!</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lnSpcReduction="10000"/>
              </a:bodyPr>
              <a:lstStyle/>
              <a:p>
                <a:pPr>
                  <a:defRPr sz="2800"/>
                </a:pPr>
                <a:r>
                  <a:rPr lang="en-US" sz="2800" dirty="0"/>
                  <a:t>The fact that the form of the partial fraction decomposition of a proper rational function such as </a:t>
                </a:r>
                <a14:m>
                  <m:oMath xmlns:m="http://schemas.openxmlformats.org/officeDocument/2006/math">
                    <m:f>
                      <m:fPr>
                        <m:ctrlPr>
                          <a:rPr lang="ar-AE" i="1">
                            <a:latin typeface="Cambria Math" panose="02040503050406030204" pitchFamily="18" charset="0"/>
                          </a:rPr>
                        </m:ctrlPr>
                      </m:fPr>
                      <m:num>
                        <m:func>
                          <m:funcPr>
                            <m:ctrlPr>
                              <a:rPr lang="ar-AE" i="1">
                                <a:latin typeface="Cambria Math" panose="02040503050406030204" pitchFamily="18" charset="0"/>
                              </a:rPr>
                            </m:ctrlPr>
                          </m:funcPr>
                          <m:fName>
                            <m:r>
                              <a:rPr lang="ar-AE">
                                <a:latin typeface="Cambria Math" panose="02040503050406030204" pitchFamily="18" charset="0"/>
                              </a:rPr>
                              <m:t>𝑝</m:t>
                            </m:r>
                          </m:fName>
                          <m:e>
                            <m:d>
                              <m:dPr>
                                <m:ctrlPr>
                                  <a:rPr lang="ar-AE" i="1">
                                    <a:latin typeface="Cambria Math" panose="02040503050406030204" pitchFamily="18" charset="0"/>
                                  </a:rPr>
                                </m:ctrlPr>
                              </m:dPr>
                              <m:e>
                                <m:r>
                                  <a:rPr lang="ar-AE">
                                    <a:latin typeface="Cambria Math" panose="02040503050406030204" pitchFamily="18" charset="0"/>
                                  </a:rPr>
                                  <m:t>𝑥</m:t>
                                </m:r>
                              </m:e>
                            </m:d>
                          </m:e>
                        </m:func>
                      </m:num>
                      <m:den>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e>
                        </m:d>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e>
                        </m:d>
                      </m:den>
                    </m:f>
                  </m:oMath>
                </a14:m>
                <a:r>
                  <a:rPr lang="ar-AE" sz="2800" dirty="0"/>
                  <a:t> </a:t>
                </a:r>
                <a:r>
                  <a:rPr lang="en-US" sz="2800" dirty="0"/>
                  <a:t>is </a:t>
                </a:r>
                <a14:m>
                  <m:oMath xmlns:m="http://schemas.openxmlformats.org/officeDocument/2006/math">
                    <m:f>
                      <m:fPr>
                        <m:ctrlPr>
                          <a:rPr lang="ar-AE" i="1">
                            <a:latin typeface="Cambria Math" panose="02040503050406030204" pitchFamily="18" charset="0"/>
                          </a:rPr>
                        </m:ctrlPr>
                      </m:fPr>
                      <m:num>
                        <m:sSub>
                          <m:sSubPr>
                            <m:ctrlPr>
                              <a:rPr lang="ar-AE" i="1" smtClean="0">
                                <a:latin typeface="Cambria Math" panose="02040503050406030204" pitchFamily="18" charset="0"/>
                              </a:rPr>
                            </m:ctrlPr>
                          </m:sSubPr>
                          <m:e>
                            <m:r>
                              <a:rPr lang="ar-AE" b="0" i="1" smtClean="0">
                                <a:latin typeface="Cambria Math" panose="02040503050406030204" pitchFamily="18" charset="0"/>
                              </a:rPr>
                              <m:t>𝐴</m:t>
                            </m:r>
                          </m:e>
                          <m:sub>
                            <m:r>
                              <a:rPr lang="en-US" b="0" i="1" smtClean="0">
                                <a:latin typeface="Cambria Math" panose="02040503050406030204" pitchFamily="18" charset="0"/>
                              </a:rPr>
                              <m:t>1</m:t>
                            </m:r>
                          </m:sub>
                        </m:sSub>
                      </m:num>
                      <m:den>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den>
                    </m:f>
                    <m:r>
                      <a:rPr lang="ar-AE">
                        <a:latin typeface="Cambria Math" panose="02040503050406030204" pitchFamily="18" charset="0"/>
                      </a:rPr>
                      <m:t>+</m:t>
                    </m:r>
                    <m:f>
                      <m:fPr>
                        <m:ctrlPr>
                          <a:rPr lang="ar-AE" i="1">
                            <a:latin typeface="Cambria Math" panose="02040503050406030204" pitchFamily="18" charset="0"/>
                          </a:rPr>
                        </m:ctrlPr>
                      </m:fPr>
                      <m:num>
                        <m:sSub>
                          <m:sSubPr>
                            <m:ctrlPr>
                              <a:rPr lang="ar-AE" i="1">
                                <a:latin typeface="Cambria Math" panose="02040503050406030204" pitchFamily="18" charset="0"/>
                              </a:rPr>
                            </m:ctrlPr>
                          </m:sSubPr>
                          <m:e>
                            <m:r>
                              <a:rPr lang="ar-AE" i="1">
                                <a:latin typeface="Cambria Math" panose="02040503050406030204" pitchFamily="18" charset="0"/>
                              </a:rPr>
                              <m:t>𝐴</m:t>
                            </m:r>
                          </m:e>
                          <m:sub>
                            <m:r>
                              <a:rPr lang="en-US" b="0" i="1" smtClean="0">
                                <a:latin typeface="Cambria Math" panose="02040503050406030204" pitchFamily="18" charset="0"/>
                              </a:rPr>
                              <m:t>2</m:t>
                            </m:r>
                          </m:sub>
                        </m:sSub>
                      </m:num>
                      <m:den>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den>
                    </m:f>
                  </m:oMath>
                </a14:m>
                <a:r>
                  <a:rPr lang="ar-AE" sz="2800" dirty="0"/>
                  <a:t> </a:t>
                </a:r>
                <a:r>
                  <a:rPr lang="en-US" sz="2800" dirty="0"/>
                  <a:t>may lead one to think that the form of the partial decomposition of the similar function </a:t>
                </a:r>
                <a14:m>
                  <m:oMath xmlns:m="http://schemas.openxmlformats.org/officeDocument/2006/math">
                    <m:f>
                      <m:fPr>
                        <m:ctrlPr>
                          <a:rPr lang="ar-AE" i="1">
                            <a:latin typeface="Cambria Math" panose="02040503050406030204" pitchFamily="18" charset="0"/>
                          </a:rPr>
                        </m:ctrlPr>
                      </m:fPr>
                      <m:num>
                        <m:func>
                          <m:funcPr>
                            <m:ctrlPr>
                              <a:rPr lang="ar-AE" i="1">
                                <a:latin typeface="Cambria Math" panose="02040503050406030204" pitchFamily="18" charset="0"/>
                              </a:rPr>
                            </m:ctrlPr>
                          </m:funcPr>
                          <m:fName>
                            <m:r>
                              <a:rPr lang="ar-AE">
                                <a:latin typeface="Cambria Math" panose="02040503050406030204" pitchFamily="18" charset="0"/>
                              </a:rPr>
                              <m:t>𝑝</m:t>
                            </m:r>
                          </m:fName>
                          <m:e>
                            <m:d>
                              <m:dPr>
                                <m:ctrlPr>
                                  <a:rPr lang="ar-AE" i="1">
                                    <a:latin typeface="Cambria Math" panose="02040503050406030204" pitchFamily="18" charset="0"/>
                                  </a:rPr>
                                </m:ctrlPr>
                              </m:dPr>
                              <m:e>
                                <m:r>
                                  <a:rPr lang="ar-AE">
                                    <a:latin typeface="Cambria Math" panose="02040503050406030204" pitchFamily="18" charset="0"/>
                                  </a:rPr>
                                  <m:t>𝑥</m:t>
                                </m:r>
                              </m:e>
                            </m:d>
                          </m:e>
                        </m:func>
                      </m:num>
                      <m:den>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e>
                            </m:d>
                          </m:e>
                          <m:sup>
                            <m:r>
                              <a:rPr lang="ar-AE">
                                <a:latin typeface="Cambria Math" panose="02040503050406030204" pitchFamily="18" charset="0"/>
                              </a:rPr>
                              <m:t>2</m:t>
                            </m:r>
                          </m:sup>
                        </m:sSup>
                      </m:den>
                    </m:f>
                  </m:oMath>
                </a14:m>
                <a:r>
                  <a:rPr lang="ar-AE" sz="2800" dirty="0"/>
                  <a:t> </a:t>
                </a:r>
                <a:r>
                  <a:rPr lang="en-US" sz="2800" dirty="0"/>
                  <a:t>is </a:t>
                </a:r>
                <a14:m>
                  <m:oMath xmlns:m="http://schemas.openxmlformats.org/officeDocument/2006/math">
                    <m:f>
                      <m:fPr>
                        <m:ctrlPr>
                          <a:rPr lang="ar-AE" i="1">
                            <a:latin typeface="Cambria Math" panose="02040503050406030204" pitchFamily="18" charset="0"/>
                          </a:rPr>
                        </m:ctrlPr>
                      </m:fPr>
                      <m:num>
                        <m:sSub>
                          <m:sSubPr>
                            <m:ctrlPr>
                              <a:rPr lang="ar-AE" i="1">
                                <a:latin typeface="Cambria Math" panose="02040503050406030204" pitchFamily="18" charset="0"/>
                              </a:rPr>
                            </m:ctrlPr>
                          </m:sSubPr>
                          <m:e>
                            <m:r>
                              <a:rPr lang="ar-AE" i="1">
                                <a:latin typeface="Cambria Math" panose="02040503050406030204" pitchFamily="18" charset="0"/>
                              </a:rPr>
                              <m:t>𝐴</m:t>
                            </m:r>
                          </m:e>
                          <m:sub>
                            <m:r>
                              <a:rPr lang="en-US" i="1">
                                <a:latin typeface="Cambria Math" panose="02040503050406030204" pitchFamily="18" charset="0"/>
                              </a:rPr>
                              <m:t>1</m:t>
                            </m:r>
                          </m:sub>
                        </m:sSub>
                      </m:num>
                      <m:den>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den>
                    </m:f>
                    <m:r>
                      <a:rPr lang="ar-AE">
                        <a:latin typeface="Cambria Math" panose="02040503050406030204" pitchFamily="18" charset="0"/>
                      </a:rPr>
                      <m:t>+</m:t>
                    </m:r>
                    <m:f>
                      <m:fPr>
                        <m:ctrlPr>
                          <a:rPr lang="ar-AE" i="1">
                            <a:latin typeface="Cambria Math" panose="02040503050406030204" pitchFamily="18" charset="0"/>
                          </a:rPr>
                        </m:ctrlPr>
                      </m:fPr>
                      <m:num>
                        <m:sSub>
                          <m:sSubPr>
                            <m:ctrlPr>
                              <a:rPr lang="ar-AE" i="1">
                                <a:latin typeface="Cambria Math" panose="02040503050406030204" pitchFamily="18" charset="0"/>
                              </a:rPr>
                            </m:ctrlPr>
                          </m:sSubPr>
                          <m:e>
                            <m:r>
                              <a:rPr lang="ar-AE" i="1">
                                <a:latin typeface="Cambria Math" panose="02040503050406030204" pitchFamily="18" charset="0"/>
                              </a:rPr>
                              <m:t>𝐴</m:t>
                            </m:r>
                          </m:e>
                          <m:sub>
                            <m:r>
                              <a:rPr lang="en-US" b="0" i="1" smtClean="0">
                                <a:latin typeface="Cambria Math" panose="02040503050406030204" pitchFamily="18" charset="0"/>
                              </a:rPr>
                              <m:t>2</m:t>
                            </m:r>
                          </m:sub>
                        </m:sSub>
                      </m:num>
                      <m:den>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den>
                    </m:f>
                  </m:oMath>
                </a14:m>
                <a:r>
                  <a:rPr lang="en-US" sz="2800" dirty="0"/>
                  <a:t>. But </a:t>
                </a:r>
                <a14:m>
                  <m:oMath xmlns:m="http://schemas.openxmlformats.org/officeDocument/2006/math">
                    <m:f>
                      <m:fPr>
                        <m:ctrlPr>
                          <a:rPr lang="ar-AE" i="1">
                            <a:latin typeface="Cambria Math" panose="02040503050406030204" pitchFamily="18" charset="0"/>
                          </a:rPr>
                        </m:ctrlPr>
                      </m:fPr>
                      <m:num>
                        <m:sSub>
                          <m:sSubPr>
                            <m:ctrlPr>
                              <a:rPr lang="ar-AE" i="1">
                                <a:latin typeface="Cambria Math" panose="02040503050406030204" pitchFamily="18" charset="0"/>
                              </a:rPr>
                            </m:ctrlPr>
                          </m:sSubPr>
                          <m:e>
                            <m:r>
                              <a:rPr lang="ar-AE" i="1">
                                <a:latin typeface="Cambria Math" panose="02040503050406030204" pitchFamily="18" charset="0"/>
                              </a:rPr>
                              <m:t>𝐴</m:t>
                            </m:r>
                          </m:e>
                          <m:sub>
                            <m:r>
                              <a:rPr lang="en-US" i="1">
                                <a:latin typeface="Cambria Math" panose="02040503050406030204" pitchFamily="18" charset="0"/>
                              </a:rPr>
                              <m:t>1</m:t>
                            </m:r>
                          </m:sub>
                        </m:sSub>
                      </m:num>
                      <m:den>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den>
                    </m:f>
                    <m:r>
                      <a:rPr lang="ar-AE">
                        <a:latin typeface="Cambria Math" panose="02040503050406030204" pitchFamily="18" charset="0"/>
                      </a:rPr>
                      <m:t>+</m:t>
                    </m:r>
                    <m:f>
                      <m:fPr>
                        <m:ctrlPr>
                          <a:rPr lang="ar-AE" i="1">
                            <a:latin typeface="Cambria Math" panose="02040503050406030204" pitchFamily="18" charset="0"/>
                          </a:rPr>
                        </m:ctrlPr>
                      </m:fPr>
                      <m:num>
                        <m:sSub>
                          <m:sSubPr>
                            <m:ctrlPr>
                              <a:rPr lang="ar-AE" i="1">
                                <a:latin typeface="Cambria Math" panose="02040503050406030204" pitchFamily="18" charset="0"/>
                              </a:rPr>
                            </m:ctrlPr>
                          </m:sSubPr>
                          <m:e>
                            <m:r>
                              <a:rPr lang="ar-AE" i="1">
                                <a:latin typeface="Cambria Math" panose="02040503050406030204" pitchFamily="18" charset="0"/>
                              </a:rPr>
                              <m:t>𝐴</m:t>
                            </m:r>
                          </m:e>
                          <m:sub>
                            <m:r>
                              <a:rPr lang="en-US" b="0" i="1" smtClean="0">
                                <a:latin typeface="Cambria Math" panose="02040503050406030204" pitchFamily="18" charset="0"/>
                              </a:rPr>
                              <m:t>2</m:t>
                            </m:r>
                          </m:sub>
                        </m:sSub>
                      </m:num>
                      <m:den>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den>
                    </m:f>
                  </m:oMath>
                </a14:m>
                <a:r>
                  <a:rPr lang="ar-AE" sz="2800" dirty="0"/>
                  <a:t> </a:t>
                </a:r>
                <a:r>
                  <a:rPr lang="en-US" sz="2800" dirty="0"/>
                  <a:t>is equal to </a:t>
                </a:r>
                <a14:m>
                  <m:oMath xmlns:m="http://schemas.openxmlformats.org/officeDocument/2006/math">
                    <m:f>
                      <m:fPr>
                        <m:ctrlPr>
                          <a:rPr lang="ar-AE" i="1">
                            <a:latin typeface="Cambria Math" panose="02040503050406030204" pitchFamily="18" charset="0"/>
                          </a:rPr>
                        </m:ctrlPr>
                      </m:fPr>
                      <m:num>
                        <m:sSub>
                          <m:sSubPr>
                            <m:ctrlPr>
                              <a:rPr lang="ar-AE" i="1">
                                <a:latin typeface="Cambria Math" panose="02040503050406030204" pitchFamily="18" charset="0"/>
                              </a:rPr>
                            </m:ctrlPr>
                          </m:sSubPr>
                          <m:e>
                            <m:r>
                              <a:rPr lang="ar-AE" i="1">
                                <a:latin typeface="Cambria Math" panose="02040503050406030204" pitchFamily="18" charset="0"/>
                              </a:rPr>
                              <m:t>𝐴</m:t>
                            </m:r>
                          </m:e>
                          <m:sub>
                            <m:r>
                              <a:rPr lang="en-US" i="1">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i="1">
                                <a:latin typeface="Cambria Math" panose="02040503050406030204" pitchFamily="18" charset="0"/>
                              </a:rPr>
                              <m:t>𝐴</m:t>
                            </m:r>
                          </m:e>
                          <m:sub>
                            <m:r>
                              <a:rPr lang="en-US" b="0" i="1" smtClean="0">
                                <a:latin typeface="Cambria Math" panose="02040503050406030204" pitchFamily="18" charset="0"/>
                              </a:rPr>
                              <m:t>2</m:t>
                            </m:r>
                          </m:sub>
                        </m:sSub>
                      </m:num>
                      <m:den>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den>
                    </m:f>
                  </m:oMath>
                </a14:m>
                <a:r>
                  <a:rPr lang="en-US" sz="2800" dirty="0"/>
                  <a:t>, so this couldn’t possibly be equivalent to </a:t>
                </a:r>
                <a14:m>
                  <m:oMath xmlns:m="http://schemas.openxmlformats.org/officeDocument/2006/math">
                    <m:f>
                      <m:fPr>
                        <m:ctrlPr>
                          <a:rPr lang="ar-AE" i="1">
                            <a:latin typeface="Cambria Math" panose="02040503050406030204" pitchFamily="18" charset="0"/>
                          </a:rPr>
                        </m:ctrlPr>
                      </m:fPr>
                      <m:num>
                        <m:func>
                          <m:funcPr>
                            <m:ctrlPr>
                              <a:rPr lang="ar-AE" i="1">
                                <a:latin typeface="Cambria Math" panose="02040503050406030204" pitchFamily="18" charset="0"/>
                              </a:rPr>
                            </m:ctrlPr>
                          </m:funcPr>
                          <m:fName>
                            <m:r>
                              <a:rPr lang="ar-AE">
                                <a:latin typeface="Cambria Math" panose="02040503050406030204" pitchFamily="18" charset="0"/>
                              </a:rPr>
                              <m:t>𝑝</m:t>
                            </m:r>
                          </m:fName>
                          <m:e>
                            <m:d>
                              <m:dPr>
                                <m:ctrlPr>
                                  <a:rPr lang="ar-AE" i="1">
                                    <a:latin typeface="Cambria Math" panose="02040503050406030204" pitchFamily="18" charset="0"/>
                                  </a:rPr>
                                </m:ctrlPr>
                              </m:dPr>
                              <m:e>
                                <m:r>
                                  <a:rPr lang="ar-AE">
                                    <a:latin typeface="Cambria Math" panose="02040503050406030204" pitchFamily="18" charset="0"/>
                                  </a:rPr>
                                  <m:t>𝑥</m:t>
                                </m:r>
                              </m:e>
                            </m:d>
                          </m:e>
                        </m:func>
                      </m:num>
                      <m:den>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e>
                            </m:d>
                          </m:e>
                          <m:sup>
                            <m:r>
                              <a:rPr lang="ar-AE">
                                <a:latin typeface="Cambria Math" panose="02040503050406030204" pitchFamily="18" charset="0"/>
                              </a:rPr>
                              <m:t>2</m:t>
                            </m:r>
                          </m:sup>
                        </m:sSup>
                      </m:den>
                    </m:f>
                  </m:oMath>
                </a14:m>
                <a:r>
                  <a:rPr lang="ar-AE" sz="2800" dirty="0"/>
                  <a:t> </a:t>
                </a:r>
                <a:r>
                  <a:rPr lang="en-US" sz="2800" dirty="0"/>
                  <a:t>if, for instance, </a:t>
                </a:r>
                <a14:m>
                  <m:oMath xmlns:m="http://schemas.openxmlformats.org/officeDocument/2006/math">
                    <m:r>
                      <a:rPr lang="en-US">
                        <a:latin typeface="Cambria Math" panose="02040503050406030204" pitchFamily="18" charset="0"/>
                      </a:rPr>
                      <m:t>𝑝</m:t>
                    </m:r>
                    <m:r>
                      <a:rPr lang="en-US">
                        <a:latin typeface="Cambria Math" panose="02040503050406030204" pitchFamily="18" charset="0"/>
                      </a:rPr>
                      <m:t>⁡</m:t>
                    </m:r>
                    <m:d>
                      <m:dPr>
                        <m:ctrlPr>
                          <a:rPr lang="ar-AE" i="1">
                            <a:latin typeface="Cambria Math" panose="02040503050406030204" pitchFamily="18" charset="0"/>
                          </a:rPr>
                        </m:ctrlPr>
                      </m:dPr>
                      <m:e>
                        <m:r>
                          <a:rPr lang="ar-AE">
                            <a:latin typeface="Cambria Math" panose="02040503050406030204" pitchFamily="18" charset="0"/>
                          </a:rPr>
                          <m:t>𝑥</m:t>
                        </m:r>
                      </m:e>
                    </m:d>
                  </m:oMath>
                </a14:m>
                <a:r>
                  <a:rPr lang="ar-AE" sz="2800" dirty="0"/>
                  <a:t> </a:t>
                </a:r>
                <a:r>
                  <a:rPr lang="en-US" sz="2800" dirty="0"/>
                  <a:t>is a polynomial of degree </a:t>
                </a:r>
                <a:r>
                  <a:rPr lang="en-US" sz="2800" dirty="0">
                    <a:latin typeface="Cambria Math"/>
                  </a:rPr>
                  <a:t>1</a:t>
                </a:r>
                <a:r>
                  <a:rPr lang="en-US" sz="2800" dirty="0"/>
                  <a:t>. Instead, the partial fraction decomposition of </a:t>
                </a:r>
                <a14:m>
                  <m:oMath xmlns:m="http://schemas.openxmlformats.org/officeDocument/2006/math">
                    <m:f>
                      <m:fPr>
                        <m:ctrlPr>
                          <a:rPr lang="ar-AE" i="1">
                            <a:latin typeface="Cambria Math" panose="02040503050406030204" pitchFamily="18" charset="0"/>
                          </a:rPr>
                        </m:ctrlPr>
                      </m:fPr>
                      <m:num>
                        <m:func>
                          <m:funcPr>
                            <m:ctrlPr>
                              <a:rPr lang="ar-AE" i="1">
                                <a:latin typeface="Cambria Math" panose="02040503050406030204" pitchFamily="18" charset="0"/>
                              </a:rPr>
                            </m:ctrlPr>
                          </m:funcPr>
                          <m:fName>
                            <m:r>
                              <a:rPr lang="ar-AE">
                                <a:latin typeface="Cambria Math" panose="02040503050406030204" pitchFamily="18" charset="0"/>
                              </a:rPr>
                              <m:t>𝑝</m:t>
                            </m:r>
                          </m:fName>
                          <m:e>
                            <m:d>
                              <m:dPr>
                                <m:ctrlPr>
                                  <a:rPr lang="ar-AE" i="1">
                                    <a:latin typeface="Cambria Math" panose="02040503050406030204" pitchFamily="18" charset="0"/>
                                  </a:rPr>
                                </m:ctrlPr>
                              </m:dPr>
                              <m:e>
                                <m:r>
                                  <a:rPr lang="ar-AE">
                                    <a:latin typeface="Cambria Math" panose="02040503050406030204" pitchFamily="18" charset="0"/>
                                  </a:rPr>
                                  <m:t>𝑥</m:t>
                                </m:r>
                              </m:e>
                            </m:d>
                          </m:e>
                        </m:func>
                      </m:num>
                      <m:den>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e>
                            </m:d>
                          </m:e>
                          <m:sup>
                            <m:r>
                              <a:rPr lang="ar-AE">
                                <a:latin typeface="Cambria Math" panose="02040503050406030204" pitchFamily="18" charset="0"/>
                              </a:rPr>
                              <m:t>2</m:t>
                            </m:r>
                          </m:sup>
                        </m:sSup>
                      </m:den>
                    </m:f>
                  </m:oMath>
                </a14:m>
                <a:r>
                  <a:rPr lang="ar-AE" sz="2800" dirty="0"/>
                  <a:t> </a:t>
                </a:r>
                <a:r>
                  <a:rPr lang="en-US" sz="2800" dirty="0"/>
                  <a:t>must be of the form </a:t>
                </a:r>
                <a14:m>
                  <m:oMath xmlns:m="http://schemas.openxmlformats.org/officeDocument/2006/math">
                    <m:f>
                      <m:fPr>
                        <m:ctrlPr>
                          <a:rPr lang="ar-AE" i="1">
                            <a:latin typeface="Cambria Math" panose="02040503050406030204" pitchFamily="18" charset="0"/>
                          </a:rPr>
                        </m:ctrlPr>
                      </m:fPr>
                      <m:num>
                        <m:sSub>
                          <m:sSubPr>
                            <m:ctrlPr>
                              <a:rPr lang="ar-AE" i="1">
                                <a:latin typeface="Cambria Math" panose="02040503050406030204" pitchFamily="18" charset="0"/>
                              </a:rPr>
                            </m:ctrlPr>
                          </m:sSubPr>
                          <m:e>
                            <m:r>
                              <a:rPr lang="ar-AE" i="1">
                                <a:latin typeface="Cambria Math" panose="02040503050406030204" pitchFamily="18" charset="0"/>
                              </a:rPr>
                              <m:t>𝐴</m:t>
                            </m:r>
                          </m:e>
                          <m:sub>
                            <m:r>
                              <a:rPr lang="en-US" i="1">
                                <a:latin typeface="Cambria Math" panose="02040503050406030204" pitchFamily="18" charset="0"/>
                              </a:rPr>
                              <m:t>1</m:t>
                            </m:r>
                          </m:sub>
                        </m:sSub>
                      </m:num>
                      <m:den>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den>
                    </m:f>
                    <m:r>
                      <a:rPr lang="ar-AE">
                        <a:latin typeface="Cambria Math" panose="02040503050406030204" pitchFamily="18" charset="0"/>
                      </a:rPr>
                      <m:t>+</m:t>
                    </m:r>
                    <m:f>
                      <m:fPr>
                        <m:ctrlPr>
                          <a:rPr lang="ar-AE" i="1">
                            <a:latin typeface="Cambria Math" panose="02040503050406030204" pitchFamily="18" charset="0"/>
                          </a:rPr>
                        </m:ctrlPr>
                      </m:fPr>
                      <m:num>
                        <m:sSub>
                          <m:sSubPr>
                            <m:ctrlPr>
                              <a:rPr lang="ar-AE" i="1">
                                <a:latin typeface="Cambria Math" panose="02040503050406030204" pitchFamily="18" charset="0"/>
                              </a:rPr>
                            </m:ctrlPr>
                          </m:sSubPr>
                          <m:e>
                            <m:r>
                              <a:rPr lang="ar-AE" i="1">
                                <a:latin typeface="Cambria Math" panose="02040503050406030204" pitchFamily="18" charset="0"/>
                              </a:rPr>
                              <m:t>𝐴</m:t>
                            </m:r>
                          </m:e>
                          <m:sub>
                            <m:r>
                              <a:rPr lang="en-US" b="0" i="1" smtClean="0">
                                <a:latin typeface="Cambria Math" panose="02040503050406030204" pitchFamily="18" charset="0"/>
                              </a:rPr>
                              <m:t>2</m:t>
                            </m:r>
                          </m:sub>
                        </m:sSub>
                      </m:num>
                      <m:den>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𝑥</m:t>
                                </m:r>
                                <m:r>
                                  <a:rPr lang="ar-AE">
                                    <a:latin typeface="Cambria Math" panose="02040503050406030204" pitchFamily="18" charset="0"/>
                                  </a:rPr>
                                  <m:t>−</m:t>
                                </m:r>
                                <m:r>
                                  <a:rPr lang="ar-AE">
                                    <a:latin typeface="Cambria Math" panose="02040503050406030204" pitchFamily="18" charset="0"/>
                                  </a:rPr>
                                  <m:t>3</m:t>
                                </m:r>
                              </m:e>
                            </m:d>
                          </m:e>
                          <m:sup>
                            <m:r>
                              <a:rPr lang="ar-AE">
                                <a:latin typeface="Cambria Math" panose="02040503050406030204" pitchFamily="18" charset="0"/>
                              </a:rPr>
                              <m:t>2</m:t>
                            </m:r>
                          </m:sup>
                        </m:sSup>
                      </m:den>
                    </m:f>
                  </m:oMath>
                </a14:m>
                <a:r>
                  <a:rPr lang="ar-AE"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1870"/>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643</TotalTime>
  <Words>1650</Words>
  <Application>Microsoft Office PowerPoint</Application>
  <PresentationFormat>On-screen Show (4:3)</PresentationFormat>
  <Paragraphs>135</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Cambria Math</vt:lpstr>
      <vt:lpstr>Courier New</vt:lpstr>
      <vt:lpstr>Office Theme</vt:lpstr>
      <vt:lpstr>Section 12.6</vt:lpstr>
      <vt:lpstr>Decomposition Pattern</vt:lpstr>
      <vt:lpstr>Decomposition Pattern</vt:lpstr>
      <vt:lpstr>Example 1: Finding the Partial Fraction Decomposition of a Function</vt:lpstr>
      <vt:lpstr>Example 1: Finding the Partial Fraction Decomposition of a Function (cont.)</vt:lpstr>
      <vt:lpstr>Example 1: Finding the Partial Fraction Decomposition of a Function (cont.)</vt:lpstr>
      <vt:lpstr>Example 2: Finding the Partial Fraction Decomposition of a Function</vt:lpstr>
      <vt:lpstr>Example 2: Finding the Partial Fraction Decomposition of a Function (cont.)</vt:lpstr>
      <vt:lpstr>CAUTION!</vt:lpstr>
      <vt:lpstr>Example 3: Finding the Partial Fraction Decomposition of a Function</vt:lpstr>
      <vt:lpstr>Example 3: Finding the Partial Fraction Decomposition of a Function (cont.)</vt:lpstr>
      <vt:lpstr>Example 3: Finding the Partial Fraction Decomposition of a Function (cont.)</vt:lpstr>
      <vt:lpstr>Example 3: Finding the Partial Fraction Decomposition of a Function (cont.)</vt:lpstr>
      <vt:lpstr>Example 4: Finding the Partial Fraction Decomposition of a Function</vt:lpstr>
      <vt:lpstr>Example 4: Finding the Partial Fraction Decomposition of a Function (cont.)</vt:lpstr>
      <vt:lpstr>Example 4: Finding the Partial Fraction Decomposition of a Function (cont.)</vt:lpstr>
      <vt:lpstr>Example 4: Finding the Partial Fraction Decomposition of a Function (cont.)</vt:lpstr>
      <vt:lpstr>Example 4: Finding the Partial Fraction Decomposition of a Function (cont.)</vt:lpstr>
      <vt:lpstr>Example 5: Finding the Partial Fraction Decomposition of a Function</vt:lpstr>
      <vt:lpstr>Example 5: Finding the Partial Fraction Decomposition of a Function (cont.)</vt:lpstr>
      <vt:lpstr>Example 5: Finding the Partial Fraction Decomposition of a Function (cont.)</vt:lpstr>
      <vt:lpstr>Example 5: Finding the Partial Fraction Decomposition of a Function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Algebra and Trigonometry</dc:title>
  <dc:creator>Hawkes Learning</dc:creator>
  <cp:lastModifiedBy>Marvin Glover</cp:lastModifiedBy>
  <cp:revision>133</cp:revision>
  <dcterms:created xsi:type="dcterms:W3CDTF">2013-04-26T14:43:13Z</dcterms:created>
  <dcterms:modified xsi:type="dcterms:W3CDTF">2022-08-18T18:11:34Z</dcterms:modified>
</cp:coreProperties>
</file>