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81" r:id="rId6"/>
    <p:sldId id="261" r:id="rId7"/>
    <p:sldId id="262" r:id="rId8"/>
    <p:sldId id="263" r:id="rId9"/>
    <p:sldId id="264" r:id="rId10"/>
    <p:sldId id="265" r:id="rId11"/>
    <p:sldId id="266" r:id="rId12"/>
    <p:sldId id="267" r:id="rId13"/>
    <p:sldId id="268" r:id="rId14"/>
    <p:sldId id="282" r:id="rId15"/>
    <p:sldId id="283" r:id="rId16"/>
    <p:sldId id="269" r:id="rId17"/>
    <p:sldId id="271" r:id="rId18"/>
    <p:sldId id="272" r:id="rId19"/>
    <p:sldId id="284" r:id="rId20"/>
    <p:sldId id="285" r:id="rId21"/>
    <p:sldId id="273" r:id="rId22"/>
    <p:sldId id="274" r:id="rId23"/>
    <p:sldId id="275" r:id="rId24"/>
    <p:sldId id="276" r:id="rId25"/>
    <p:sldId id="286" r:id="rId26"/>
    <p:sldId id="287" r:id="rId27"/>
    <p:sldId id="288" r:id="rId28"/>
    <p:sldId id="277" r:id="rId29"/>
    <p:sldId id="278" r:id="rId30"/>
    <p:sldId id="279"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Systems of Nonlinear Equations and Inequalities</a:t>
            </a:r>
          </a:p>
        </p:txBody>
      </p:sp>
      <p:sp>
        <p:nvSpPr>
          <p:cNvPr id="3" name="Title 2"/>
          <p:cNvSpPr>
            <a:spLocks noGrp="1"/>
          </p:cNvSpPr>
          <p:nvPr>
            <p:ph type="title"/>
          </p:nvPr>
        </p:nvSpPr>
        <p:spPr/>
        <p:txBody>
          <a:bodyPr/>
          <a:lstStyle/>
          <a:p>
            <a:r>
              <a:t>Section 1</a:t>
            </a:r>
            <a:r>
              <a:rPr lang="en-US"/>
              <a:t>2</a:t>
            </a:r>
            <a:r>
              <a:t>.8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Systems of Nonlinear Equations Algebraically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only difference between this system and the one in Example 2 is that the vertex of the parabola is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oMath>
                </a14:m>
                <a:r>
                  <a:rPr lang="en-US" sz="2800" dirty="0"/>
                  <a:t>. The graph of the system is shown in Figure 3.</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p:pic>
        <p:nvPicPr>
          <p:cNvPr id="5" name="Content Placeholder 4">
            <a:extLst>
              <a:ext uri="{FF2B5EF4-FFF2-40B4-BE49-F238E27FC236}">
                <a16:creationId xmlns:a16="http://schemas.microsoft.com/office/drawing/2014/main" id="{B95B72EA-E65C-45A3-9F82-B971EE63CB1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55261C98-66D8-4764-8192-3EE7CDA559D9}"/>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Looking at Figure 3, it isn’t clear exactly how many intersections exist or where those intersections are. A reasonable approximation might be the two points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and it can be verified that these two points do indeed lie on both equations. But if we were to conclude that these are the only two solutions, we would be wrong.</a:t>
                </a:r>
              </a:p>
              <a:p>
                <a:r>
                  <a:rPr lang="en-US" sz="2800" dirty="0"/>
                  <a:t>We need a more reliable method for this example, and algebra comes to the rescue. While we can’t apply the matrix-based solution methods to nonlinear systems, we can use the methods of substitution and elimination.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40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dirty="0"/>
                  <a:t>For the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lang="ar-AE" sz="2800" dirty="0"/>
              </a:p>
              <a:p>
                <a:pPr>
                  <a:defRPr sz="2800"/>
                </a:pPr>
                <a:r>
                  <a:rPr lang="en-US" sz="2800" dirty="0"/>
                  <a:t>the method of substitution works well if we solve both equations for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oMath>
                </a14:m>
                <a:r>
                  <a:rPr lang="ar-AE" sz="28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en-US" b="0" i="1" smtClean="0">
                                    <a:latin typeface="Cambria Math" panose="02040503050406030204" pitchFamily="18" charset="0"/>
                                  </a:rPr>
                                  <m:t>        </m:t>
                                </m:r>
                              </m:e>
                            </m:mr>
                            <m:mr>
                              <m:e>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mr>
                          </m:m>
                        </m:e>
                      </m:d>
                    </m:oMath>
                  </m:oMathPara>
                </a14:m>
                <a:endParaRPr lang="ar-AE" sz="2800" dirty="0"/>
              </a:p>
              <a:p>
                <a:pPr>
                  <a:defRPr sz="2800"/>
                </a:pPr>
                <a:r>
                  <a:rPr lang="en-US" sz="2800" dirty="0"/>
                  <a:t>The two expressions equal to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oMath>
                </a14:m>
                <a:r>
                  <a:rPr lang="ar-AE" sz="2800" dirty="0"/>
                  <a:t> </a:t>
                </a:r>
                <a:r>
                  <a:rPr lang="en-US" sz="2800" dirty="0"/>
                  <a:t>both contain only the variable </a:t>
                </a:r>
                <a14:m>
                  <m:oMath xmlns:m="http://schemas.openxmlformats.org/officeDocument/2006/math">
                    <m:r>
                      <a:rPr lang="en-US">
                        <a:latin typeface="Cambria Math" panose="02040503050406030204" pitchFamily="18" charset="0"/>
                      </a:rPr>
                      <m:t>𝑥</m:t>
                    </m:r>
                  </m:oMath>
                </a14:m>
                <a:r>
                  <a:rPr lang="en-US" sz="2800" dirty="0"/>
                  <a:t>, so if we equate the expressions we will have a single equation in one variable. The resulting equation is solved as follows.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a:stretch>
              </a:blipFill>
            </p:spPr>
            <p:txBody>
              <a:bodyPr/>
              <a:lstStyle/>
              <a:p>
                <a:r>
                  <a:rPr lang="en-US">
                    <a:noFill/>
                  </a:rPr>
                  <a:t> </a:t>
                </a:r>
              </a:p>
            </p:txBody>
          </p:sp>
        </mc:Fallback>
      </mc:AlternateContent>
    </p:spTree>
    <p:extLst>
      <p:ext uri="{BB962C8B-B14F-4D97-AF65-F5344CB8AC3E}">
        <p14:creationId xmlns:p14="http://schemas.microsoft.com/office/powerpoint/2010/main" val="154664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90600"/>
                <a:ext cx="8229600" cy="5142913"/>
              </a:xfrm>
            </p:spPr>
            <p:txBody>
              <a:bodyPr>
                <a:normAutofit/>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l">
                  <a:defRPr sz="2800"/>
                </a:pPr>
                <a:r>
                  <a:rPr lang="en-US" sz="2400" dirty="0"/>
                  <a:t>We already know that </a:t>
                </a:r>
                <a:r>
                  <a:rPr lang="en-US" sz="2400" dirty="0">
                    <a:latin typeface="Cambria Math"/>
                  </a:rPr>
                  <a:t>0</a:t>
                </a:r>
                <a:r>
                  <a:rPr lang="en-US" sz="2400" dirty="0"/>
                  <a:t> is one possible value for </a:t>
                </a:r>
                <a14:m>
                  <m:oMath xmlns:m="http://schemas.openxmlformats.org/officeDocument/2006/math">
                    <m:r>
                      <a:rPr lang="en-US" sz="2400">
                        <a:latin typeface="Cambria Math" panose="02040503050406030204" pitchFamily="18" charset="0"/>
                      </a:rPr>
                      <m:t>𝑥</m:t>
                    </m:r>
                  </m:oMath>
                </a14:m>
                <a:r>
                  <a:rPr lang="en-US" sz="2400" dirty="0"/>
                  <a:t>, as we have verified that </a:t>
                </a:r>
                <a14:m>
                  <m:oMath xmlns:m="http://schemas.openxmlformats.org/officeDocument/2006/math">
                    <m:d>
                      <m:dPr>
                        <m:ctrlPr>
                          <a:rPr lang="ar-AE" sz="2400" i="1">
                            <a:latin typeface="Cambria Math" panose="02040503050406030204" pitchFamily="18" charset="0"/>
                          </a:rPr>
                        </m:ctrlPr>
                      </m:dPr>
                      <m:e>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2</m:t>
                        </m:r>
                      </m:e>
                    </m:d>
                  </m:oMath>
                </a14:m>
                <a:r>
                  <a:rPr lang="ar-AE" sz="2400" dirty="0"/>
                  <a:t> </a:t>
                </a:r>
                <a:r>
                  <a:rPr lang="en-US" sz="2400" dirty="0"/>
                  <a:t>and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2</m:t>
                        </m:r>
                      </m:e>
                    </m:d>
                  </m:oMath>
                </a14:m>
                <a:r>
                  <a:rPr lang="en-US" sz="2400" dirty="0"/>
                  <a:t> are solutions of the system. But the value of </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1</m:t>
                    </m:r>
                  </m:oMath>
                </a14:m>
                <a:r>
                  <a:rPr lang="en-US" sz="2400" dirty="0"/>
                  <a:t> is new, and if we substitute </a:t>
                </a:r>
                <a:br>
                  <a:rPr lang="en-US" sz="2400" dirty="0"/>
                </a:br>
                <a14:m>
                  <m:oMath xmlns:m="http://schemas.openxmlformats.org/officeDocument/2006/math">
                    <m:r>
                      <a:rPr lang="en-US" sz="2400">
                        <a:latin typeface="Cambria Math" panose="02040503050406030204" pitchFamily="18" charset="0"/>
                      </a:rPr>
                      <m:t>𝑥</m:t>
                    </m:r>
                    <m:r>
                      <a:rPr lang="en-US" sz="2400">
                        <a:latin typeface="Cambria Math" panose="02040503050406030204" pitchFamily="18" charset="0"/>
                      </a:rPr>
                      <m:t>=−</m:t>
                    </m:r>
                    <m:r>
                      <a:rPr lang="en-US" sz="2400">
                        <a:latin typeface="Cambria Math" panose="02040503050406030204" pitchFamily="18" charset="0"/>
                      </a:rPr>
                      <m:t>1</m:t>
                    </m:r>
                  </m:oMath>
                </a14:m>
                <a:r>
                  <a:rPr lang="en-US" sz="2400" dirty="0"/>
                  <a:t> into either equation, we find that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ad>
                          <m:radPr>
                            <m:degHide m:val="on"/>
                            <m:ctrlPr>
                              <a:rPr lang="ar-AE" sz="2400" i="1">
                                <a:latin typeface="Cambria Math" panose="02040503050406030204" pitchFamily="18" charset="0"/>
                              </a:rPr>
                            </m:ctrlPr>
                          </m:radPr>
                          <m:deg/>
                          <m:e>
                            <m:r>
                              <a:rPr lang="ar-AE" sz="2400">
                                <a:latin typeface="Cambria Math" panose="02040503050406030204" pitchFamily="18" charset="0"/>
                              </a:rPr>
                              <m:t>3</m:t>
                            </m:r>
                          </m:e>
                        </m:rad>
                      </m:e>
                    </m:d>
                  </m:oMath>
                </a14:m>
                <a:r>
                  <a:rPr lang="ar-AE" sz="2400" dirty="0"/>
                  <a:t> </a:t>
                </a:r>
                <a:r>
                  <a:rPr lang="en-US" sz="2400" dirty="0"/>
                  <a:t>and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ad>
                          <m:radPr>
                            <m:degHide m:val="on"/>
                            <m:ctrlPr>
                              <a:rPr lang="ar-AE" sz="2400" i="1">
                                <a:latin typeface="Cambria Math" panose="02040503050406030204" pitchFamily="18" charset="0"/>
                              </a:rPr>
                            </m:ctrlPr>
                          </m:radPr>
                          <m:deg/>
                          <m:e>
                            <m:r>
                              <a:rPr lang="ar-AE" sz="2400">
                                <a:latin typeface="Cambria Math" panose="02040503050406030204" pitchFamily="18" charset="0"/>
                              </a:rPr>
                              <m:t>3</m:t>
                            </m:r>
                          </m:e>
                        </m:rad>
                      </m:e>
                    </m:d>
                  </m:oMath>
                </a14:m>
                <a:r>
                  <a:rPr lang="ar-AE" sz="2400" dirty="0"/>
                  <a:t> </a:t>
                </a:r>
                <a:r>
                  <a:rPr lang="en-US" sz="2400" dirty="0"/>
                  <a:t>are also solutions. So the system has a total of four solutions, which we now indicate on the graph in Figure 4.</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90600"/>
                <a:ext cx="8229600" cy="5142913"/>
              </a:xfrm>
              <a:blipFill>
                <a:blip r:embed="rId2"/>
                <a:stretch>
                  <a:fillRect l="-1111" b="-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15415379"/>
                  </p:ext>
                </p:extLst>
              </p:nvPr>
            </p:nvGraphicFramePr>
            <p:xfrm>
              <a:off x="3286443" y="1219200"/>
              <a:ext cx="2571115" cy="2194560"/>
            </p:xfrm>
            <a:graphic>
              <a:graphicData uri="http://schemas.openxmlformats.org/drawingml/2006/table">
                <a:tbl>
                  <a:tblPr firstRow="1" bandRow="1">
                    <a:tableStyleId>{2D5ABB26-0587-4C30-8999-92F81FD0307C}</a:tableStyleId>
                  </a:tblPr>
                  <a:tblGrid>
                    <a:gridCol w="1267460">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𝑥</m:t>
                              </m:r>
                              <m:r>
                                <a:rPr sz="2400">
                                  <a:latin typeface="Cambria Math"/>
                                </a:rPr>
                                <m:t>+</m:t>
                              </m:r>
                              <m:r>
                                <a:rPr sz="2400">
                                  <a:latin typeface="Cambria Math"/>
                                </a:rPr>
                                <m:t>4</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r>
                                <a:rPr sz="2400">
                                  <a:latin typeface="Cambria Math"/>
                                </a:rPr>
                                <m:t>4</m:t>
                              </m:r>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oMath>
                          </a14:m>
                          <a:endParaRPr sz="240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oMath>
                          </a14:m>
                          <a:endParaRPr sz="240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r>
                                <a:rPr sz="2400">
                                  <a:latin typeface="Cambria Math"/>
                                </a:rPr>
                                <m:t>0</m:t>
                              </m:r>
                            </m:oMath>
                          </a14:m>
                          <a:endParaRPr sz="240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dirty="0"/>
                            <a:t>​</a:t>
                          </a:r>
                          <a14:m>
                            <m:oMath xmlns:m="http://schemas.openxmlformats.org/officeDocument/2006/math">
                              <m:r>
                                <a:rPr sz="2400">
                                  <a:latin typeface="Cambria Math"/>
                                </a:rPr>
                                <m:t>𝑥</m:t>
                              </m:r>
                              <m:d>
                                <m:dPr>
                                  <m:ctrlPr>
                                    <a:rPr sz="2400" i="1">
                                      <a:latin typeface="Cambria Math" panose="02040503050406030204" pitchFamily="18" charset="0"/>
                                    </a:rPr>
                                  </m:ctrlPr>
                                </m:dPr>
                                <m:e>
                                  <m:r>
                                    <a:rPr sz="2400">
                                      <a:latin typeface="Cambria Math"/>
                                    </a:rPr>
                                    <m:t>𝑥</m:t>
                                  </m:r>
                                  <m:r>
                                    <a:rPr sz="2400">
                                      <a:latin typeface="Cambria Math"/>
                                    </a:rPr>
                                    <m:t>+</m:t>
                                  </m:r>
                                  <m:r>
                                    <a:rPr sz="2400">
                                      <a:latin typeface="Cambria Math"/>
                                    </a:rPr>
                                    <m:t>1</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1</m:t>
                              </m:r>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15415379"/>
                  </p:ext>
                </p:extLst>
              </p:nvPr>
            </p:nvGraphicFramePr>
            <p:xfrm>
              <a:off x="3286443" y="1219200"/>
              <a:ext cx="2571115" cy="2194560"/>
            </p:xfrm>
            <a:graphic>
              <a:graphicData uri="http://schemas.openxmlformats.org/drawingml/2006/table">
                <a:tbl>
                  <a:tblPr firstRow="1" bandRow="1">
                    <a:tableStyleId>{2D5ABB26-0587-4C30-8999-92F81FD0307C}</a:tableStyleId>
                  </a:tblPr>
                  <a:tblGrid>
                    <a:gridCol w="1267460">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tblGrid>
                  <a:tr h="438912">
                    <a:tc>
                      <a:txBody>
                        <a:bodyPr/>
                        <a:lstStyle/>
                        <a:p>
                          <a:endParaRPr lang="en-US"/>
                        </a:p>
                      </a:txBody>
                      <a:tcPr marL="36576" marR="36576" marT="36576" marB="36576" anchor="ctr">
                        <a:blipFill>
                          <a:blip r:embed="rId3"/>
                          <a:stretch>
                            <a:fillRect t="-12500" r="-102885" b="-433333"/>
                          </a:stretch>
                        </a:blipFill>
                      </a:tcPr>
                    </a:tc>
                    <a:tc>
                      <a:txBody>
                        <a:bodyPr/>
                        <a:lstStyle/>
                        <a:p>
                          <a:endParaRPr lang="en-US"/>
                        </a:p>
                      </a:txBody>
                      <a:tcPr marL="36576" marR="36576" marT="36576" marB="36576" anchor="ctr">
                        <a:blipFill>
                          <a:blip r:embed="rId3"/>
                          <a:stretch>
                            <a:fillRect l="-97196" t="-12500" b="-433333"/>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3"/>
                          <a:stretch>
                            <a:fillRect t="-112500" r="-102885" b="-333333"/>
                          </a:stretch>
                        </a:blipFill>
                      </a:tcPr>
                    </a:tc>
                    <a:tc>
                      <a:txBody>
                        <a:bodyPr/>
                        <a:lstStyle/>
                        <a:p>
                          <a:endParaRPr lang="en-US"/>
                        </a:p>
                      </a:txBody>
                      <a:tcPr marL="36576" marR="36576" marT="36576" marB="36576" anchor="ctr">
                        <a:blipFill>
                          <a:blip r:embed="rId3"/>
                          <a:stretch>
                            <a:fillRect l="-97196" t="-112500" b="-333333"/>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3"/>
                          <a:stretch>
                            <a:fillRect t="-212500" r="-102885" b="-233333"/>
                          </a:stretch>
                        </a:blipFill>
                      </a:tcPr>
                    </a:tc>
                    <a:tc>
                      <a:txBody>
                        <a:bodyPr/>
                        <a:lstStyle/>
                        <a:p>
                          <a:endParaRPr lang="en-US"/>
                        </a:p>
                      </a:txBody>
                      <a:tcPr marL="36576" marR="36576" marT="36576" marB="36576" anchor="ctr">
                        <a:blipFill>
                          <a:blip r:embed="rId3"/>
                          <a:stretch>
                            <a:fillRect l="-97196" t="-212500" b="-233333"/>
                          </a:stretch>
                        </a:blipFill>
                      </a:tcPr>
                    </a:tc>
                    <a:extLst>
                      <a:ext uri="{0D108BD9-81ED-4DB2-BD59-A6C34878D82A}">
                        <a16:rowId xmlns:a16="http://schemas.microsoft.com/office/drawing/2014/main" val="10002"/>
                      </a:ext>
                    </a:extLst>
                  </a:tr>
                  <a:tr h="438912">
                    <a:tc>
                      <a:txBody>
                        <a:bodyPr/>
                        <a:lstStyle/>
                        <a:p>
                          <a:endParaRPr lang="en-US"/>
                        </a:p>
                      </a:txBody>
                      <a:tcPr marL="36576" marR="36576" marT="36576" marB="36576" anchor="ctr">
                        <a:blipFill>
                          <a:blip r:embed="rId3"/>
                          <a:stretch>
                            <a:fillRect t="-312500" r="-102885" b="-133333"/>
                          </a:stretch>
                        </a:blipFill>
                      </a:tcPr>
                    </a:tc>
                    <a:tc>
                      <a:txBody>
                        <a:bodyPr/>
                        <a:lstStyle/>
                        <a:p>
                          <a:endParaRPr lang="en-US"/>
                        </a:p>
                      </a:txBody>
                      <a:tcPr marL="36576" marR="36576" marT="36576" marB="36576" anchor="ctr">
                        <a:blipFill>
                          <a:blip r:embed="rId3"/>
                          <a:stretch>
                            <a:fillRect l="-97196" t="-312500" b="-133333"/>
                          </a:stretch>
                        </a:blipFill>
                      </a:tcPr>
                    </a:tc>
                    <a:extLst>
                      <a:ext uri="{0D108BD9-81ED-4DB2-BD59-A6C34878D82A}">
                        <a16:rowId xmlns:a16="http://schemas.microsoft.com/office/drawing/2014/main" val="10003"/>
                      </a:ext>
                    </a:extLst>
                  </a:tr>
                  <a:tr h="438912">
                    <a:tc>
                      <a:txBody>
                        <a:bodyPr/>
                        <a:lstStyle/>
                        <a:p>
                          <a:endParaRPr lang="en-US"/>
                        </a:p>
                      </a:txBody>
                      <a:tcPr marL="36576" marR="36576" marT="36576" marB="36576" anchor="ctr">
                        <a:blipFill>
                          <a:blip r:embed="rId3"/>
                          <a:stretch>
                            <a:fillRect t="-412500" r="-102885" b="-33333"/>
                          </a:stretch>
                        </a:blipFill>
                      </a:tcPr>
                    </a:tc>
                    <a:tc>
                      <a:txBody>
                        <a:bodyPr/>
                        <a:lstStyle/>
                        <a:p>
                          <a:endParaRPr lang="en-US"/>
                        </a:p>
                      </a:txBody>
                      <a:tcPr marL="36576" marR="36576" marT="36576" marB="36576" anchor="ctr">
                        <a:blipFill>
                          <a:blip r:embed="rId3"/>
                          <a:stretch>
                            <a:fillRect l="-97196" t="-412500" b="-33333"/>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302344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p:pic>
        <p:nvPicPr>
          <p:cNvPr id="5" name="Content Placeholder 4">
            <a:extLst>
              <a:ext uri="{FF2B5EF4-FFF2-40B4-BE49-F238E27FC236}">
                <a16:creationId xmlns:a16="http://schemas.microsoft.com/office/drawing/2014/main" id="{D590BEA2-D670-4F13-98AA-1E6D62B6854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2C1F6E2B-6DA0-4912-AD6C-5E98310CA906}"/>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Systems of Nonlinear Equations Algebraically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2</m:t>
                                  </m:r>
                                </m:sup>
                              </m:sSup>
                            </m:e>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e>
                          </m:eqArr>
                        </m:e>
                      </m:d>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99744"/>
                <a:ext cx="8229600" cy="5142913"/>
              </a:xfrm>
            </p:spPr>
            <p:txBody>
              <a:bodyPr>
                <a:normAutofit fontScale="85000" lnSpcReduction="20000"/>
              </a:bodyPr>
              <a:lstStyle/>
              <a:p>
                <a:r>
                  <a:rPr sz="2800" b="1" dirty="0"/>
                  <a:t>Solution</a:t>
                </a:r>
              </a:p>
              <a:p>
                <a:r>
                  <a:rPr sz="2800" dirty="0"/>
                  <a:t>Before solving the system algebraically, you may want to graph these two vertically oriented parabolas to get some idea of what to expect.</a:t>
                </a:r>
              </a:p>
              <a:p>
                <a:pPr>
                  <a:defRPr sz="2800"/>
                </a:pPr>
                <a:r>
                  <a:rPr sz="2800" dirty="0"/>
                  <a:t>We can eliminate the variable </a:t>
                </a:r>
                <a14:m>
                  <m:oMath xmlns:m="http://schemas.openxmlformats.org/officeDocument/2006/math">
                    <m:r>
                      <a:rPr>
                        <a:latin typeface="Cambria Math" panose="02040503050406030204" pitchFamily="18" charset="0"/>
                      </a:rPr>
                      <m:t>𝑦</m:t>
                    </m:r>
                  </m:oMath>
                </a14:m>
                <a:r>
                  <a:rPr sz="2800" dirty="0"/>
                  <a:t> by adding the two equations, leaving the quadratic equation </a:t>
                </a:r>
                <a14:m>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oMath>
                </a14:m>
                <a:r>
                  <a:rPr sz="2800" dirty="0"/>
                  <a:t>.</a:t>
                </a:r>
              </a:p>
              <a:p>
                <a:r>
                  <a:rPr sz="2800" dirty="0"/>
                  <a:t>We can now solve the single-variable equation</a:t>
                </a:r>
                <a:r>
                  <a:rPr lang="en-US" sz="2800" dirty="0"/>
                  <a:t>.</a:t>
                </a:r>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oMath>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36</m:t>
                              </m:r>
                              <m:r>
                                <a:rPr>
                                  <a:latin typeface="Cambria Math" panose="02040503050406030204" pitchFamily="18" charset="0"/>
                                </a:rPr>
                                <m:t>−</m:t>
                              </m:r>
                              <m:r>
                                <a:rPr>
                                  <a:latin typeface="Cambria Math" panose="02040503050406030204" pitchFamily="18" charset="0"/>
                                </a:rPr>
                                <m:t>8</m:t>
                              </m:r>
                            </m:e>
                          </m:rad>
                        </m:num>
                        <m:den>
                          <m:r>
                            <a:rPr>
                              <a:latin typeface="Cambria Math" panose="02040503050406030204" pitchFamily="18" charset="0"/>
                            </a:rPr>
                            <m:t>4</m:t>
                          </m:r>
                        </m:den>
                      </m:f>
                    </m:oMath>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m:t>
                              </m:r>
                            </m:e>
                          </m:rad>
                        </m:num>
                        <m:den>
                          <m:r>
                            <a:rPr>
                              <a:latin typeface="Cambria Math" panose="02040503050406030204" pitchFamily="18" charset="0"/>
                            </a:rPr>
                            <m:t>2</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99744"/>
                <a:ext cx="8229600" cy="5142913"/>
              </a:xfrm>
              <a:blipFill>
                <a:blip r:embed="rId2"/>
                <a:stretch>
                  <a:fillRect l="-1111" t="-2251" r="-889"/>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200" dirty="0"/>
                  <a:t>For each of the two values of </a:t>
                </a:r>
                <a14:m>
                  <m:oMath xmlns:m="http://schemas.openxmlformats.org/officeDocument/2006/math">
                    <m:r>
                      <a:rPr sz="2200">
                        <a:latin typeface="Cambria Math" panose="02040503050406030204" pitchFamily="18" charset="0"/>
                      </a:rPr>
                      <m:t>𝑥</m:t>
                    </m:r>
                  </m:oMath>
                </a14:m>
                <a:r>
                  <a:rPr sz="2200" dirty="0"/>
                  <a:t>, we need to determine the corresponding values of </a:t>
                </a:r>
                <a14:m>
                  <m:oMath xmlns:m="http://schemas.openxmlformats.org/officeDocument/2006/math">
                    <m:r>
                      <a:rPr sz="2200">
                        <a:latin typeface="Cambria Math" panose="02040503050406030204" pitchFamily="18" charset="0"/>
                      </a:rPr>
                      <m:t>𝑦</m:t>
                    </m:r>
                  </m:oMath>
                </a14:m>
                <a:r>
                  <a:rPr sz="2200" dirty="0"/>
                  <a:t>, and we can use either equation to do so. For this example, we will use the first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2DE3E5E-A9D6-4FA8-9046-1500ED4F41DC}"/>
                  </a:ext>
                </a:extLst>
              </p:cNvPr>
              <p:cNvGraphicFramePr>
                <a:graphicFrameLocks noGrp="1"/>
              </p:cNvGraphicFramePr>
              <p:nvPr>
                <p:extLst>
                  <p:ext uri="{D42A27DB-BD31-4B8C-83A1-F6EECF244321}">
                    <p14:modId xmlns:p14="http://schemas.microsoft.com/office/powerpoint/2010/main" val="3987160134"/>
                  </p:ext>
                </p:extLst>
              </p:nvPr>
            </p:nvGraphicFramePr>
            <p:xfrm>
              <a:off x="9974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365760">
                    <a:tc>
                      <a:txBody>
                        <a:bodyPr/>
                        <a:lstStyle/>
                        <a:p>
                          <a:pPr algn="r">
                            <a:defRPr sz="1600"/>
                          </a:pPr>
                          <a:r>
                            <a:rPr lang="en-US" sz="2200" dirty="0"/>
                            <a:t>For </a:t>
                          </a:r>
                          <a14:m>
                            <m:oMath xmlns:m="http://schemas.openxmlformats.org/officeDocument/2006/math">
                              <m:r>
                                <a:rPr lang="en-US" sz="2200" smtClean="0">
                                  <a:latin typeface="Cambria Math" panose="02040503050406030204" pitchFamily="18" charset="0"/>
                                </a:rPr>
                                <m:t>𝑥</m:t>
                              </m:r>
                              <m:r>
                                <a:rPr lang="en-US" sz="2200" smtClean="0">
                                  <a:latin typeface="Cambria Math" panose="02040503050406030204" pitchFamily="18" charset="0"/>
                                </a:rPr>
                                <m:t>=</m:t>
                              </m:r>
                            </m:oMath>
                          </a14:m>
                          <a:endParaRPr sz="2200" dirty="0"/>
                        </a:p>
                      </a:txBody>
                      <a:tcPr marL="36576" marR="36576" marT="36576" marB="36576" anchor="ctr"/>
                    </a:tc>
                    <a:tc>
                      <a:txBody>
                        <a:bodyPr/>
                        <a:lstStyle/>
                        <a:p>
                          <a:pPr algn="l">
                            <a:defRPr sz="1600"/>
                          </a:pP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3</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r>
                            <a:rPr lang="en-US" sz="2200" dirty="0"/>
                            <a:t>:</a:t>
                          </a:r>
                          <a:endParaRPr sz="2200" dirty="0"/>
                        </a:p>
                      </a:txBody>
                      <a:tcPr marL="36576" marR="36576" marT="36576" marB="36576"/>
                    </a:tc>
                    <a:extLst>
                      <a:ext uri="{0D108BD9-81ED-4DB2-BD59-A6C34878D82A}">
                        <a16:rowId xmlns:a16="http://schemas.microsoft.com/office/drawing/2014/main" val="2228001891"/>
                      </a:ext>
                    </a:extLst>
                  </a:tr>
                  <a:tr h="365760">
                    <a:tc>
                      <a:txBody>
                        <a:bodyPr/>
                        <a:lstStyle/>
                        <a:p>
                          <a:pPr algn="r">
                            <a:defRPr sz="1600"/>
                          </a:pPr>
                          <a:r>
                            <a:rPr lang="en-US"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3</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2</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m:t>
                                          </m:r>
                                          <m:r>
                                            <a:rPr lang="ar-AE" sz="2200">
                                              <a:latin typeface="Cambria Math" panose="02040503050406030204" pitchFamily="18" charset="0"/>
                                            </a:rPr>
                                            <m:t>1</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8</m:t>
                                  </m:r>
                                  <m:r>
                                    <a:rPr lang="ar-AE" sz="2200">
                                      <a:latin typeface="Cambria Math" panose="02040503050406030204" pitchFamily="18" charset="0"/>
                                    </a:rPr>
                                    <m:t>−</m:t>
                                  </m:r>
                                  <m:r>
                                    <a:rPr lang="ar-AE" sz="2200">
                                      <a:latin typeface="Cambria Math" panose="02040503050406030204" pitchFamily="18" charset="0"/>
                                    </a:rPr>
                                    <m:t>2</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4</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14:m>
                            <m:oMathPara xmlns:m="http://schemas.openxmlformats.org/officeDocument/2006/math">
                              <m:oMathParaPr>
                                <m:jc m:val="right"/>
                              </m:oMathParaPr>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m:oMathPara>
                          </a14:m>
                          <a:endParaRPr sz="2200" dirty="0"/>
                        </a:p>
                      </a:txBody>
                      <a:tcPr marL="36576" marR="36576" marT="36576" marB="36576" anchor="ctr"/>
                    </a:tc>
                    <a:tc>
                      <a:txBody>
                        <a:bodyPr/>
                        <a:lstStyle/>
                        <a:p>
                          <a:pPr algn="l">
                            <a:defRPr sz="1600"/>
                          </a:pPr>
                          <a:r>
                            <a:rPr sz="2200" dirty="0"/>
                            <a:t>​</a:t>
                          </a:r>
                          <a14:m>
                            <m:oMath xmlns:m="http://schemas.openxmlformats.org/officeDocument/2006/math">
                              <m:r>
                                <a:rPr lang="ar-AE" sz="2200" smtClean="0">
                                  <a:latin typeface="Cambria Math" panose="02040503050406030204" pitchFamily="18" charset="0"/>
                                </a:rPr>
                                <m:t>2</m:t>
                              </m:r>
                              <m:r>
                                <a:rPr lang="ar-AE" sz="220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lang="ar-AE" sz="2200" smtClean="0">
                                  <a:latin typeface="Cambria Math" panose="02040503050406030204" pitchFamily="18" charset="0"/>
                                </a:rPr>
                                <m:t>1</m:t>
                              </m:r>
                              <m:r>
                                <a:rPr lang="ar-AE" sz="220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endParaRPr sz="22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5" name="Table 4">
                <a:extLst>
                  <a:ext uri="{FF2B5EF4-FFF2-40B4-BE49-F238E27FC236}">
                    <a16:creationId xmlns:a16="http://schemas.microsoft.com/office/drawing/2014/main" id="{E2DE3E5E-A9D6-4FA8-9046-1500ED4F41DC}"/>
                  </a:ext>
                </a:extLst>
              </p:cNvPr>
              <p:cNvGraphicFramePr>
                <a:graphicFrameLocks noGrp="1"/>
              </p:cNvGraphicFramePr>
              <p:nvPr>
                <p:extLst>
                  <p:ext uri="{D42A27DB-BD31-4B8C-83A1-F6EECF244321}">
                    <p14:modId xmlns:p14="http://schemas.microsoft.com/office/powerpoint/2010/main" val="3987160134"/>
                  </p:ext>
                </p:extLst>
              </p:nvPr>
            </p:nvGraphicFramePr>
            <p:xfrm>
              <a:off x="9974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606171">
                    <a:tc>
                      <a:txBody>
                        <a:bodyPr/>
                        <a:lstStyle/>
                        <a:p>
                          <a:endParaRPr lang="en-US"/>
                        </a:p>
                      </a:txBody>
                      <a:tcPr marL="36576" marR="36576" marT="36576" marB="36576" anchor="ctr">
                        <a:blipFill>
                          <a:blip r:embed="rId3"/>
                          <a:stretch>
                            <a:fillRect r="-201205" b="-533000"/>
                          </a:stretch>
                        </a:blipFill>
                      </a:tcPr>
                    </a:tc>
                    <a:tc>
                      <a:txBody>
                        <a:bodyPr/>
                        <a:lstStyle/>
                        <a:p>
                          <a:endParaRPr lang="en-US"/>
                        </a:p>
                      </a:txBody>
                      <a:tcPr marL="36576" marR="36576" marT="36576" marB="36576">
                        <a:blipFill>
                          <a:blip r:embed="rId3"/>
                          <a:stretch>
                            <a:fillRect l="-49701" b="-533000"/>
                          </a:stretch>
                        </a:blipFill>
                      </a:tcPr>
                    </a:tc>
                    <a:extLst>
                      <a:ext uri="{0D108BD9-81ED-4DB2-BD59-A6C34878D82A}">
                        <a16:rowId xmlns:a16="http://schemas.microsoft.com/office/drawing/2014/main" val="2228001891"/>
                      </a:ext>
                    </a:extLst>
                  </a:tr>
                  <a:tr h="682498">
                    <a:tc>
                      <a:txBody>
                        <a:bodyPr/>
                        <a:lstStyle/>
                        <a:p>
                          <a:endParaRPr lang="en-US"/>
                        </a:p>
                      </a:txBody>
                      <a:tcPr marL="36576" marR="36576" marT="36576" marB="36576" anchor="ctr">
                        <a:blipFill>
                          <a:blip r:embed="rId3"/>
                          <a:stretch>
                            <a:fillRect t="-89286" r="-201205" b="-375893"/>
                          </a:stretch>
                        </a:blipFill>
                      </a:tcPr>
                    </a:tc>
                    <a:tc>
                      <a:txBody>
                        <a:bodyPr/>
                        <a:lstStyle/>
                        <a:p>
                          <a:endParaRPr lang="en-US"/>
                        </a:p>
                      </a:txBody>
                      <a:tcPr marL="36576" marR="36576" marT="36576" marB="36576" anchor="ctr">
                        <a:blipFill>
                          <a:blip r:embed="rId3"/>
                          <a:stretch>
                            <a:fillRect l="-49701" t="-89286" b="-375893"/>
                          </a:stretch>
                        </a:blipFill>
                      </a:tcPr>
                    </a:tc>
                    <a:extLst>
                      <a:ext uri="{0D108BD9-81ED-4DB2-BD59-A6C34878D82A}">
                        <a16:rowId xmlns:a16="http://schemas.microsoft.com/office/drawing/2014/main" val="10000"/>
                      </a:ext>
                    </a:extLst>
                  </a:tr>
                  <a:tr h="682498">
                    <a:tc>
                      <a:txBody>
                        <a:bodyPr/>
                        <a:lstStyle/>
                        <a:p>
                          <a:endParaRPr lang="en-US"/>
                        </a:p>
                      </a:txBody>
                      <a:tcPr marL="36576" marR="36576" marT="36576" marB="36576" anchor="ctr">
                        <a:blipFill>
                          <a:blip r:embed="rId3"/>
                          <a:stretch>
                            <a:fillRect t="-189286" r="-201205" b="-275893"/>
                          </a:stretch>
                        </a:blipFill>
                      </a:tcPr>
                    </a:tc>
                    <a:tc>
                      <a:txBody>
                        <a:bodyPr/>
                        <a:lstStyle/>
                        <a:p>
                          <a:endParaRPr lang="en-US"/>
                        </a:p>
                      </a:txBody>
                      <a:tcPr marL="36576" marR="36576" marT="36576" marB="36576" anchor="ctr">
                        <a:blipFill>
                          <a:blip r:embed="rId3"/>
                          <a:stretch>
                            <a:fillRect l="-49701" t="-189286" b="-275893"/>
                          </a:stretch>
                        </a:blipFill>
                      </a:tcPr>
                    </a:tc>
                    <a:extLst>
                      <a:ext uri="{0D108BD9-81ED-4DB2-BD59-A6C34878D82A}">
                        <a16:rowId xmlns:a16="http://schemas.microsoft.com/office/drawing/2014/main" val="10001"/>
                      </a:ext>
                    </a:extLst>
                  </a:tr>
                  <a:tr h="606171">
                    <a:tc>
                      <a:txBody>
                        <a:bodyPr/>
                        <a:lstStyle/>
                        <a:p>
                          <a:endParaRPr lang="en-US"/>
                        </a:p>
                      </a:txBody>
                      <a:tcPr marL="36576" marR="36576" marT="36576" marB="36576" anchor="ctr">
                        <a:blipFill>
                          <a:blip r:embed="rId3"/>
                          <a:stretch>
                            <a:fillRect t="-324000" r="-201205" b="-209000"/>
                          </a:stretch>
                        </a:blipFill>
                      </a:tcPr>
                    </a:tc>
                    <a:tc>
                      <a:txBody>
                        <a:bodyPr/>
                        <a:lstStyle/>
                        <a:p>
                          <a:endParaRPr lang="en-US"/>
                        </a:p>
                      </a:txBody>
                      <a:tcPr marL="36576" marR="36576" marT="36576" marB="36576" anchor="ctr">
                        <a:blipFill>
                          <a:blip r:embed="rId3"/>
                          <a:stretch>
                            <a:fillRect l="-49701" t="-324000" b="-209000"/>
                          </a:stretch>
                        </a:blipFill>
                      </a:tcPr>
                    </a:tc>
                    <a:extLst>
                      <a:ext uri="{0D108BD9-81ED-4DB2-BD59-A6C34878D82A}">
                        <a16:rowId xmlns:a16="http://schemas.microsoft.com/office/drawing/2014/main" val="10002"/>
                      </a:ext>
                    </a:extLst>
                  </a:tr>
                  <a:tr h="606171">
                    <a:tc>
                      <a:txBody>
                        <a:bodyPr/>
                        <a:lstStyle/>
                        <a:p>
                          <a:endParaRPr lang="en-US"/>
                        </a:p>
                      </a:txBody>
                      <a:tcPr marL="36576" marR="36576" marT="36576" marB="36576" anchor="ctr">
                        <a:blipFill>
                          <a:blip r:embed="rId3"/>
                          <a:stretch>
                            <a:fillRect t="-428283" r="-201205" b="-111111"/>
                          </a:stretch>
                        </a:blipFill>
                      </a:tcPr>
                    </a:tc>
                    <a:tc>
                      <a:txBody>
                        <a:bodyPr/>
                        <a:lstStyle/>
                        <a:p>
                          <a:endParaRPr lang="en-US"/>
                        </a:p>
                      </a:txBody>
                      <a:tcPr marL="36576" marR="36576" marT="36576" marB="36576" anchor="ctr">
                        <a:blipFill>
                          <a:blip r:embed="rId3"/>
                          <a:stretch>
                            <a:fillRect l="-49701" t="-428283" b="-111111"/>
                          </a:stretch>
                        </a:blipFill>
                      </a:tcPr>
                    </a:tc>
                    <a:extLst>
                      <a:ext uri="{0D108BD9-81ED-4DB2-BD59-A6C34878D82A}">
                        <a16:rowId xmlns:a16="http://schemas.microsoft.com/office/drawing/2014/main" val="10003"/>
                      </a:ext>
                    </a:extLst>
                  </a:tr>
                  <a:tr h="606171">
                    <a:tc>
                      <a:txBody>
                        <a:bodyPr/>
                        <a:lstStyle/>
                        <a:p>
                          <a:endParaRPr lang="en-US"/>
                        </a:p>
                      </a:txBody>
                      <a:tcPr marL="36576" marR="36576" marT="36576" marB="36576" anchor="ctr">
                        <a:blipFill>
                          <a:blip r:embed="rId3"/>
                          <a:stretch>
                            <a:fillRect t="-523000" r="-201205" b="-10000"/>
                          </a:stretch>
                        </a:blipFill>
                      </a:tcPr>
                    </a:tc>
                    <a:tc>
                      <a:txBody>
                        <a:bodyPr/>
                        <a:lstStyle/>
                        <a:p>
                          <a:endParaRPr lang="en-US"/>
                        </a:p>
                      </a:txBody>
                      <a:tcPr marL="36576" marR="36576" marT="36576" marB="36576" anchor="ctr">
                        <a:blipFill>
                          <a:blip r:embed="rId3"/>
                          <a:stretch>
                            <a:fillRect l="-49701" t="-523000" b="-10000"/>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DFC41C6-5216-44AD-95B8-3B057D58D25D}"/>
                  </a:ext>
                </a:extLst>
              </p:cNvPr>
              <p:cNvGraphicFramePr>
                <a:graphicFrameLocks noGrp="1"/>
              </p:cNvGraphicFramePr>
              <p:nvPr>
                <p:extLst>
                  <p:ext uri="{D42A27DB-BD31-4B8C-83A1-F6EECF244321}">
                    <p14:modId xmlns:p14="http://schemas.microsoft.com/office/powerpoint/2010/main" val="3701142386"/>
                  </p:ext>
                </p:extLst>
              </p:nvPr>
            </p:nvGraphicFramePr>
            <p:xfrm>
              <a:off x="49598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365760">
                    <a:tc>
                      <a:txBody>
                        <a:bodyPr/>
                        <a:lstStyle/>
                        <a:p>
                          <a:pPr algn="r">
                            <a:defRPr sz="1600"/>
                          </a:pPr>
                          <a:r>
                            <a:rPr lang="en-US" sz="2200" dirty="0"/>
                            <a:t>For </a:t>
                          </a:r>
                          <a14:m>
                            <m:oMath xmlns:m="http://schemas.openxmlformats.org/officeDocument/2006/math">
                              <m:r>
                                <a:rPr lang="en-US" sz="2200" smtClean="0">
                                  <a:latin typeface="Cambria Math" panose="02040503050406030204" pitchFamily="18" charset="0"/>
                                </a:rPr>
                                <m:t>𝑥</m:t>
                              </m:r>
                              <m:r>
                                <a:rPr lang="en-US" sz="2200" smtClean="0">
                                  <a:latin typeface="Cambria Math" panose="02040503050406030204" pitchFamily="18" charset="0"/>
                                </a:rPr>
                                <m:t>=</m:t>
                              </m:r>
                            </m:oMath>
                          </a14:m>
                          <a:endParaRPr sz="2200" dirty="0"/>
                        </a:p>
                      </a:txBody>
                      <a:tcPr marL="36576" marR="36576" marT="36576" marB="36576" anchor="ctr"/>
                    </a:tc>
                    <a:tc>
                      <a:txBody>
                        <a:bodyPr/>
                        <a:lstStyle/>
                        <a:p>
                          <a:pPr algn="l">
                            <a:defRPr sz="1600"/>
                          </a:pP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3</m:t>
                                  </m:r>
                                  <m:r>
                                    <a:rPr lang="en-US"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r>
                            <a:rPr lang="en-US" sz="2200" dirty="0"/>
                            <a:t>:</a:t>
                          </a:r>
                          <a:endParaRPr sz="2200" dirty="0"/>
                        </a:p>
                      </a:txBody>
                      <a:tcPr marL="36576" marR="36576" marT="36576" marB="36576"/>
                    </a:tc>
                    <a:extLst>
                      <a:ext uri="{0D108BD9-81ED-4DB2-BD59-A6C34878D82A}">
                        <a16:rowId xmlns:a16="http://schemas.microsoft.com/office/drawing/2014/main" val="2228001891"/>
                      </a:ext>
                    </a:extLst>
                  </a:tr>
                  <a:tr h="365760">
                    <a:tc>
                      <a:txBody>
                        <a:bodyPr/>
                        <a:lstStyle/>
                        <a:p>
                          <a:pPr algn="r">
                            <a:defRPr sz="1600"/>
                          </a:pPr>
                          <a:r>
                            <a:rPr lang="en-US"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3</m:t>
                                          </m:r>
                                          <m:r>
                                            <a:rPr lang="en-US"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2</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m:t>
                                          </m:r>
                                          <m:r>
                                            <a:rPr lang="ar-AE" sz="2200">
                                              <a:latin typeface="Cambria Math" panose="02040503050406030204" pitchFamily="18" charset="0"/>
                                            </a:rPr>
                                            <m:t>1</m:t>
                                          </m:r>
                                          <m:r>
                                            <a:rPr lang="ar-AE"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8</m:t>
                                  </m:r>
                                  <m:r>
                                    <a:rPr lang="ar-AE" sz="2200" b="0" i="0" smtClean="0">
                                      <a:latin typeface="Cambria Math" panose="02040503050406030204" pitchFamily="18" charset="0"/>
                                    </a:rPr>
                                    <m:t>+</m:t>
                                  </m:r>
                                  <m:r>
                                    <a:rPr lang="ar-AE" sz="2200">
                                      <a:latin typeface="Cambria Math" panose="02040503050406030204" pitchFamily="18" charset="0"/>
                                    </a:rPr>
                                    <m:t>2</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4</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14:m>
                            <m:oMathPara xmlns:m="http://schemas.openxmlformats.org/officeDocument/2006/math">
                              <m:oMathParaPr>
                                <m:jc m:val="right"/>
                              </m:oMathParaPr>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m:oMathPara>
                          </a14:m>
                          <a:endParaRPr sz="2200" dirty="0"/>
                        </a:p>
                      </a:txBody>
                      <a:tcPr marL="36576" marR="36576" marT="36576" marB="36576" anchor="ctr"/>
                    </a:tc>
                    <a:tc>
                      <a:txBody>
                        <a:bodyPr/>
                        <a:lstStyle/>
                        <a:p>
                          <a:pPr algn="l">
                            <a:defRPr sz="1600"/>
                          </a:pPr>
                          <a:r>
                            <a:rPr lang="ar-AE" sz="2200" dirty="0"/>
                            <a:t>​</a:t>
                          </a:r>
                          <a14:m>
                            <m:oMath xmlns:m="http://schemas.openxmlformats.org/officeDocument/2006/math">
                              <m:r>
                                <a:rPr lang="ar-AE" sz="2200" smtClean="0">
                                  <a:latin typeface="Cambria Math" panose="02040503050406030204" pitchFamily="18" charset="0"/>
                                </a:rPr>
                                <m:t>2</m:t>
                              </m:r>
                              <m:r>
                                <a:rPr lang="ar-AE" sz="2200" b="0" i="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r>
                                <a:rPr lang="ar-AE" sz="2200" smtClean="0">
                                  <a:latin typeface="Cambria Math" panose="02040503050406030204" pitchFamily="18" charset="0"/>
                                </a:rPr>
                                <m:t>1</m:t>
                              </m:r>
                              <m:r>
                                <a:rPr lang="ar-AE" sz="2200" b="0" i="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endParaRPr sz="22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7" name="Table 6">
                <a:extLst>
                  <a:ext uri="{FF2B5EF4-FFF2-40B4-BE49-F238E27FC236}">
                    <a16:creationId xmlns:a16="http://schemas.microsoft.com/office/drawing/2014/main" id="{4DFC41C6-5216-44AD-95B8-3B057D58D25D}"/>
                  </a:ext>
                </a:extLst>
              </p:cNvPr>
              <p:cNvGraphicFramePr>
                <a:graphicFrameLocks noGrp="1"/>
              </p:cNvGraphicFramePr>
              <p:nvPr>
                <p:extLst>
                  <p:ext uri="{D42A27DB-BD31-4B8C-83A1-F6EECF244321}">
                    <p14:modId xmlns:p14="http://schemas.microsoft.com/office/powerpoint/2010/main" val="3701142386"/>
                  </p:ext>
                </p:extLst>
              </p:nvPr>
            </p:nvGraphicFramePr>
            <p:xfrm>
              <a:off x="49598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606171">
                    <a:tc>
                      <a:txBody>
                        <a:bodyPr/>
                        <a:lstStyle/>
                        <a:p>
                          <a:endParaRPr lang="en-US"/>
                        </a:p>
                      </a:txBody>
                      <a:tcPr marL="36576" marR="36576" marT="36576" marB="36576" anchor="ctr">
                        <a:blipFill>
                          <a:blip r:embed="rId4"/>
                          <a:stretch>
                            <a:fillRect r="-201205" b="-528000"/>
                          </a:stretch>
                        </a:blipFill>
                      </a:tcPr>
                    </a:tc>
                    <a:tc>
                      <a:txBody>
                        <a:bodyPr/>
                        <a:lstStyle/>
                        <a:p>
                          <a:endParaRPr lang="en-US"/>
                        </a:p>
                      </a:txBody>
                      <a:tcPr marL="36576" marR="36576" marT="36576" marB="36576">
                        <a:blipFill>
                          <a:blip r:embed="rId4"/>
                          <a:stretch>
                            <a:fillRect l="-49701" b="-528000"/>
                          </a:stretch>
                        </a:blipFill>
                      </a:tcPr>
                    </a:tc>
                    <a:extLst>
                      <a:ext uri="{0D108BD9-81ED-4DB2-BD59-A6C34878D82A}">
                        <a16:rowId xmlns:a16="http://schemas.microsoft.com/office/drawing/2014/main" val="2228001891"/>
                      </a:ext>
                    </a:extLst>
                  </a:tr>
                  <a:tr h="682498">
                    <a:tc>
                      <a:txBody>
                        <a:bodyPr/>
                        <a:lstStyle/>
                        <a:p>
                          <a:endParaRPr lang="en-US"/>
                        </a:p>
                      </a:txBody>
                      <a:tcPr marL="36576" marR="36576" marT="36576" marB="36576" anchor="ctr">
                        <a:blipFill>
                          <a:blip r:embed="rId4"/>
                          <a:stretch>
                            <a:fillRect t="-89286" r="-201205" b="-371429"/>
                          </a:stretch>
                        </a:blipFill>
                      </a:tcPr>
                    </a:tc>
                    <a:tc>
                      <a:txBody>
                        <a:bodyPr/>
                        <a:lstStyle/>
                        <a:p>
                          <a:endParaRPr lang="en-US"/>
                        </a:p>
                      </a:txBody>
                      <a:tcPr marL="36576" marR="36576" marT="36576" marB="36576" anchor="ctr">
                        <a:blipFill>
                          <a:blip r:embed="rId4"/>
                          <a:stretch>
                            <a:fillRect l="-49701" t="-89286" b="-371429"/>
                          </a:stretch>
                        </a:blipFill>
                      </a:tcPr>
                    </a:tc>
                    <a:extLst>
                      <a:ext uri="{0D108BD9-81ED-4DB2-BD59-A6C34878D82A}">
                        <a16:rowId xmlns:a16="http://schemas.microsoft.com/office/drawing/2014/main" val="10000"/>
                      </a:ext>
                    </a:extLst>
                  </a:tr>
                  <a:tr h="682498">
                    <a:tc>
                      <a:txBody>
                        <a:bodyPr/>
                        <a:lstStyle/>
                        <a:p>
                          <a:endParaRPr lang="en-US"/>
                        </a:p>
                      </a:txBody>
                      <a:tcPr marL="36576" marR="36576" marT="36576" marB="36576" anchor="ctr">
                        <a:blipFill>
                          <a:blip r:embed="rId4"/>
                          <a:stretch>
                            <a:fillRect t="-189286" r="-201205" b="-271429"/>
                          </a:stretch>
                        </a:blipFill>
                      </a:tcPr>
                    </a:tc>
                    <a:tc>
                      <a:txBody>
                        <a:bodyPr/>
                        <a:lstStyle/>
                        <a:p>
                          <a:endParaRPr lang="en-US"/>
                        </a:p>
                      </a:txBody>
                      <a:tcPr marL="36576" marR="36576" marT="36576" marB="36576" anchor="ctr">
                        <a:blipFill>
                          <a:blip r:embed="rId4"/>
                          <a:stretch>
                            <a:fillRect l="-49701" t="-189286" b="-271429"/>
                          </a:stretch>
                        </a:blipFill>
                      </a:tcPr>
                    </a:tc>
                    <a:extLst>
                      <a:ext uri="{0D108BD9-81ED-4DB2-BD59-A6C34878D82A}">
                        <a16:rowId xmlns:a16="http://schemas.microsoft.com/office/drawing/2014/main" val="10001"/>
                      </a:ext>
                    </a:extLst>
                  </a:tr>
                  <a:tr h="606171">
                    <a:tc>
                      <a:txBody>
                        <a:bodyPr/>
                        <a:lstStyle/>
                        <a:p>
                          <a:endParaRPr lang="en-US"/>
                        </a:p>
                      </a:txBody>
                      <a:tcPr marL="36576" marR="36576" marT="36576" marB="36576" anchor="ctr">
                        <a:blipFill>
                          <a:blip r:embed="rId4"/>
                          <a:stretch>
                            <a:fillRect t="-324000" r="-201205" b="-204000"/>
                          </a:stretch>
                        </a:blipFill>
                      </a:tcPr>
                    </a:tc>
                    <a:tc>
                      <a:txBody>
                        <a:bodyPr/>
                        <a:lstStyle/>
                        <a:p>
                          <a:endParaRPr lang="en-US"/>
                        </a:p>
                      </a:txBody>
                      <a:tcPr marL="36576" marR="36576" marT="36576" marB="36576" anchor="ctr">
                        <a:blipFill>
                          <a:blip r:embed="rId4"/>
                          <a:stretch>
                            <a:fillRect l="-49701" t="-324000" b="-204000"/>
                          </a:stretch>
                        </a:blipFill>
                      </a:tcPr>
                    </a:tc>
                    <a:extLst>
                      <a:ext uri="{0D108BD9-81ED-4DB2-BD59-A6C34878D82A}">
                        <a16:rowId xmlns:a16="http://schemas.microsoft.com/office/drawing/2014/main" val="10002"/>
                      </a:ext>
                    </a:extLst>
                  </a:tr>
                  <a:tr h="606171">
                    <a:tc>
                      <a:txBody>
                        <a:bodyPr/>
                        <a:lstStyle/>
                        <a:p>
                          <a:endParaRPr lang="en-US"/>
                        </a:p>
                      </a:txBody>
                      <a:tcPr marL="36576" marR="36576" marT="36576" marB="36576" anchor="ctr">
                        <a:blipFill>
                          <a:blip r:embed="rId4"/>
                          <a:stretch>
                            <a:fillRect t="-428283" r="-201205" b="-106061"/>
                          </a:stretch>
                        </a:blipFill>
                      </a:tcPr>
                    </a:tc>
                    <a:tc>
                      <a:txBody>
                        <a:bodyPr/>
                        <a:lstStyle/>
                        <a:p>
                          <a:endParaRPr lang="en-US"/>
                        </a:p>
                      </a:txBody>
                      <a:tcPr marL="36576" marR="36576" marT="36576" marB="36576" anchor="ctr">
                        <a:blipFill>
                          <a:blip r:embed="rId4"/>
                          <a:stretch>
                            <a:fillRect l="-49701" t="-428283" b="-106061"/>
                          </a:stretch>
                        </a:blipFill>
                      </a:tcPr>
                    </a:tc>
                    <a:extLst>
                      <a:ext uri="{0D108BD9-81ED-4DB2-BD59-A6C34878D82A}">
                        <a16:rowId xmlns:a16="http://schemas.microsoft.com/office/drawing/2014/main" val="10003"/>
                      </a:ext>
                    </a:extLst>
                  </a:tr>
                  <a:tr h="606171">
                    <a:tc>
                      <a:txBody>
                        <a:bodyPr/>
                        <a:lstStyle/>
                        <a:p>
                          <a:endParaRPr lang="en-US"/>
                        </a:p>
                      </a:txBody>
                      <a:tcPr marL="36576" marR="36576" marT="36576" marB="36576" anchor="ctr">
                        <a:blipFill>
                          <a:blip r:embed="rId4"/>
                          <a:stretch>
                            <a:fillRect t="-523000" r="-201205" b="-5000"/>
                          </a:stretch>
                        </a:blipFill>
                      </a:tcPr>
                    </a:tc>
                    <a:tc>
                      <a:txBody>
                        <a:bodyPr/>
                        <a:lstStyle/>
                        <a:p>
                          <a:endParaRPr lang="en-US"/>
                        </a:p>
                      </a:txBody>
                      <a:tcPr marL="36576" marR="36576" marT="36576" marB="36576" anchor="ctr">
                        <a:blipFill>
                          <a:blip r:embed="rId4"/>
                          <a:stretch>
                            <a:fillRect l="-49701" t="-523000" b="-5000"/>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21828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Systems of Nonlinear Equations by Graphing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Use graphing to approximate the real solution(s) of the following system, and then verify that your answer is correct.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2</m:t>
                                </m:r>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Thus, the two solutions of the system are as follows.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e>
                    </m:d>
                  </m:oMath>
                </a14:m>
                <a:r>
                  <a:rPr lang="en-US" dirty="0"/>
                  <a:t> </a:t>
                </a:r>
                <a:r>
                  <a:rPr lang="en-US" sz="2800" dirty="0"/>
                  <a:t>and</a:t>
                </a:r>
                <a:r>
                  <a:rPr lang="en-US" dirty="0"/>
                  <a:t> </a:t>
                </a:r>
                <a14:m>
                  <m:oMath xmlns:m="http://schemas.openxmlformats.org/officeDocument/2006/math">
                    <m:d>
                      <m:dPr>
                        <m:ctrlPr>
                          <a:rPr lang="en-US"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77868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Solving Systems of Nonlinear Equations Algebraically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9</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en-US" b="0" i="1" smtClean="0">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first equation describes an ellipse, and the second describes a parabola opening to the right. The graph of the system </a:t>
            </a:r>
            <a:r>
              <a:rPr lang="en-US" sz="2800" dirty="0"/>
              <a:t>in Figure 5 </a:t>
            </a:r>
            <a:r>
              <a:rPr sz="2800" dirty="0"/>
              <a:t>indicates that we should expect two real solutions.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p:pic>
        <p:nvPicPr>
          <p:cNvPr id="5" name="Content Placeholder 4">
            <a:extLst>
              <a:ext uri="{FF2B5EF4-FFF2-40B4-BE49-F238E27FC236}">
                <a16:creationId xmlns:a16="http://schemas.microsoft.com/office/drawing/2014/main" id="{3CDDDA24-8534-453A-8841-174783BC4CD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070A12EE-1F2B-439B-A16A-02DFF4AFDA68}"/>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If we solve this system algebraically, we discover that there is more to this problem.</a:t>
                </a:r>
              </a:p>
              <a:p>
                <a:pPr>
                  <a:defRPr sz="2800"/>
                </a:pPr>
                <a:r>
                  <a:rPr sz="2800" dirty="0"/>
                  <a:t>Since the second equation is already solved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a14:m>
                <a:r>
                  <a:rPr sz="2800" dirty="0"/>
                  <a:t>, the method of substitution is a good option. Substituting in the first equation, we obtain</a:t>
                </a:r>
              </a:p>
              <a:p>
                <a:pPr algn="ctr">
                  <a:defRPr sz="2800"/>
                </a:pPr>
                <a:r>
                  <a:rPr sz="2800" dirty="0"/>
                  <a:t>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num>
                      <m:den>
                        <m:r>
                          <a:rPr>
                            <a:latin typeface="Cambria Math" panose="02040503050406030204" pitchFamily="18" charset="0"/>
                          </a:rPr>
                          <m:t>9</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solve this second-degree equation in </a:t>
                </a:r>
                <a14:m>
                  <m:oMath xmlns:m="http://schemas.openxmlformats.org/officeDocument/2006/math">
                    <m:r>
                      <a:rPr>
                        <a:latin typeface="Cambria Math" panose="02040503050406030204" pitchFamily="18" charset="0"/>
                      </a:rPr>
                      <m:t>𝑥</m:t>
                    </m:r>
                  </m:oMath>
                </a14:m>
                <a:r>
                  <a:rPr sz="2800" dirty="0"/>
                  <a:t> the usual way</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992678843"/>
                  </p:ext>
                </p:extLst>
              </p:nvPr>
            </p:nvGraphicFramePr>
            <p:xfrm>
              <a:off x="2249424" y="2133600"/>
              <a:ext cx="4645152" cy="3476498"/>
            </p:xfrm>
            <a:graphic>
              <a:graphicData uri="http://schemas.openxmlformats.org/drawingml/2006/table">
                <a:tbl>
                  <a:tblPr firstRow="1" bandRow="1">
                    <a:tableStyleId>{2D5ABB26-0587-4C30-8999-92F81FD0307C}</a:tableStyleId>
                  </a:tblPr>
                  <a:tblGrid>
                    <a:gridCol w="2874073">
                      <a:extLst>
                        <a:ext uri="{9D8B030D-6E8A-4147-A177-3AD203B41FA5}">
                          <a16:colId xmlns:a16="http://schemas.microsoft.com/office/drawing/2014/main" val="20000"/>
                        </a:ext>
                      </a:extLst>
                    </a:gridCol>
                    <a:gridCol w="1771079">
                      <a:extLst>
                        <a:ext uri="{9D8B030D-6E8A-4147-A177-3AD203B41FA5}">
                          <a16:colId xmlns:a16="http://schemas.microsoft.com/office/drawing/2014/main" val="20001"/>
                        </a:ext>
                      </a:extLst>
                    </a:gridCol>
                  </a:tblGrid>
                  <a:tr h="3048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num>
                                <m:den>
                                  <m:r>
                                    <a:rPr sz="2800">
                                      <a:latin typeface="Cambria Math"/>
                                    </a:rPr>
                                    <m:t>9</m:t>
                                  </m:r>
                                </m:den>
                              </m:f>
                              <m:r>
                                <a:rPr sz="2800">
                                  <a:latin typeface="Cambria Math"/>
                                </a:rPr>
                                <m:t>+</m:t>
                              </m:r>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1</m:t>
                              </m:r>
                            </m:oMath>
                          </a14:m>
                          <a:endParaRPr sz="2800"/>
                        </a:p>
                      </a:txBody>
                      <a:tcPr marL="36576" marR="36576" marT="36576" marB="36576" anchor="ctr"/>
                    </a:tc>
                    <a:extLst>
                      <a:ext uri="{0D108BD9-81ED-4DB2-BD59-A6C34878D82A}">
                        <a16:rowId xmlns:a16="http://schemas.microsoft.com/office/drawing/2014/main" val="10000"/>
                      </a:ext>
                    </a:extLst>
                  </a:tr>
                  <a:tr h="3048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num>
                                <m:den>
                                  <m:r>
                                    <a:rPr sz="2800">
                                      <a:latin typeface="Cambria Math"/>
                                    </a:rPr>
                                    <m:t>9</m:t>
                                  </m:r>
                                </m:den>
                              </m:f>
                              <m:r>
                                <a:rPr sz="2800">
                                  <a:latin typeface="Cambria Math"/>
                                </a:rPr>
                                <m:t>+</m:t>
                              </m:r>
                              <m:r>
                                <a:rPr sz="2800">
                                  <a:latin typeface="Cambria Math"/>
                                </a:rPr>
                                <m:t>𝑥</m:t>
                              </m:r>
                              <m:r>
                                <a:rPr sz="2800">
                                  <a:latin typeface="Cambria Math"/>
                                </a:rPr>
                                <m:t>+</m:t>
                              </m:r>
                              <m:r>
                                <a:rPr sz="2800">
                                  <a:latin typeface="Cambria Math"/>
                                </a:rPr>
                                <m:t>1</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1"/>
                      </a:ext>
                    </a:extLst>
                  </a:tr>
                  <a:tr h="304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r>
                                <a:rPr sz="2800">
                                  <a:latin typeface="Cambria Math"/>
                                </a:rPr>
                                <m:t>+</m:t>
                              </m:r>
                              <m:r>
                                <a:rPr sz="2800">
                                  <a:latin typeface="Cambria Math"/>
                                </a:rPr>
                                <m:t>9</m:t>
                              </m:r>
                              <m:r>
                                <a:rPr sz="2800">
                                  <a:latin typeface="Cambria Math"/>
                                </a:rPr>
                                <m:t>𝑥</m:t>
                              </m:r>
                              <m:r>
                                <a:rPr sz="2800">
                                  <a:latin typeface="Cambria Math"/>
                                </a:rPr>
                                <m:t>+</m:t>
                              </m:r>
                              <m:r>
                                <a:rPr sz="2800">
                                  <a:latin typeface="Cambria Math"/>
                                </a:rPr>
                                <m:t>9</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2"/>
                      </a:ext>
                    </a:extLst>
                  </a:tr>
                  <a:tr h="304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11</m:t>
                              </m:r>
                              <m:r>
                                <a:rPr sz="2800">
                                  <a:latin typeface="Cambria Math"/>
                                </a:rPr>
                                <m:t>𝑥</m:t>
                              </m:r>
                              <m:r>
                                <a:rPr sz="2800">
                                  <a:latin typeface="Cambria Math"/>
                                </a:rPr>
                                <m:t>+</m:t>
                              </m:r>
                              <m:r>
                                <a:rPr sz="2800">
                                  <a:latin typeface="Cambria Math"/>
                                </a:rPr>
                                <m:t>10</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3"/>
                      </a:ext>
                    </a:extLst>
                  </a:tr>
                  <a:tr h="304800">
                    <a:tc>
                      <a:txBody>
                        <a:bodyPr/>
                        <a:lstStyle/>
                        <a:p>
                          <a:pPr algn="r">
                            <a:defRPr sz="16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10</m:t>
                                  </m:r>
                                </m:e>
                              </m:d>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4"/>
                      </a:ext>
                    </a:extLst>
                  </a:tr>
                  <a:tr h="3048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10</m:t>
                              </m:r>
                              <m:r>
                                <a:rPr sz="2800">
                                  <a:latin typeface="Cambria Math"/>
                                </a:rPr>
                                <m:t>,−</m:t>
                              </m:r>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992678843"/>
                  </p:ext>
                </p:extLst>
              </p:nvPr>
            </p:nvGraphicFramePr>
            <p:xfrm>
              <a:off x="2249424" y="2133600"/>
              <a:ext cx="4645152" cy="3476498"/>
            </p:xfrm>
            <a:graphic>
              <a:graphicData uri="http://schemas.openxmlformats.org/drawingml/2006/table">
                <a:tbl>
                  <a:tblPr firstRow="1" bandRow="1">
                    <a:tableStyleId>{2D5ABB26-0587-4C30-8999-92F81FD0307C}</a:tableStyleId>
                  </a:tblPr>
                  <a:tblGrid>
                    <a:gridCol w="2874073">
                      <a:extLst>
                        <a:ext uri="{9D8B030D-6E8A-4147-A177-3AD203B41FA5}">
                          <a16:colId xmlns:a16="http://schemas.microsoft.com/office/drawing/2014/main" val="20000"/>
                        </a:ext>
                      </a:extLst>
                    </a:gridCol>
                    <a:gridCol w="1771079">
                      <a:extLst>
                        <a:ext uri="{9D8B030D-6E8A-4147-A177-3AD203B41FA5}">
                          <a16:colId xmlns:a16="http://schemas.microsoft.com/office/drawing/2014/main" val="20001"/>
                        </a:ext>
                      </a:extLst>
                    </a:gridCol>
                  </a:tblGrid>
                  <a:tr h="738505">
                    <a:tc>
                      <a:txBody>
                        <a:bodyPr/>
                        <a:lstStyle/>
                        <a:p>
                          <a:endParaRPr lang="en-US"/>
                        </a:p>
                      </a:txBody>
                      <a:tcPr marL="36576" marR="36576" marT="36576" marB="36576" anchor="ctr">
                        <a:blipFill>
                          <a:blip r:embed="rId3"/>
                          <a:stretch>
                            <a:fillRect r="-61783" b="-396694"/>
                          </a:stretch>
                        </a:blipFill>
                      </a:tcPr>
                    </a:tc>
                    <a:tc>
                      <a:txBody>
                        <a:bodyPr/>
                        <a:lstStyle/>
                        <a:p>
                          <a:endParaRPr lang="en-US"/>
                        </a:p>
                      </a:txBody>
                      <a:tcPr marL="36576" marR="36576" marT="36576" marB="36576" anchor="ctr">
                        <a:blipFill>
                          <a:blip r:embed="rId3"/>
                          <a:stretch>
                            <a:fillRect l="-161856" b="-396694"/>
                          </a:stretch>
                        </a:blipFill>
                      </a:tcPr>
                    </a:tc>
                    <a:extLst>
                      <a:ext uri="{0D108BD9-81ED-4DB2-BD59-A6C34878D82A}">
                        <a16:rowId xmlns:a16="http://schemas.microsoft.com/office/drawing/2014/main" val="10000"/>
                      </a:ext>
                    </a:extLst>
                  </a:tr>
                  <a:tr h="738505">
                    <a:tc>
                      <a:txBody>
                        <a:bodyPr/>
                        <a:lstStyle/>
                        <a:p>
                          <a:endParaRPr lang="en-US"/>
                        </a:p>
                      </a:txBody>
                      <a:tcPr marL="36576" marR="36576" marT="36576" marB="36576" anchor="ctr">
                        <a:blipFill>
                          <a:blip r:embed="rId3"/>
                          <a:stretch>
                            <a:fillRect t="-99180" r="-61783" b="-293443"/>
                          </a:stretch>
                        </a:blipFill>
                      </a:tcPr>
                    </a:tc>
                    <a:tc>
                      <a:txBody>
                        <a:bodyPr/>
                        <a:lstStyle/>
                        <a:p>
                          <a:endParaRPr lang="en-US"/>
                        </a:p>
                      </a:txBody>
                      <a:tcPr marL="36576" marR="36576" marT="36576" marB="36576" anchor="ctr">
                        <a:blipFill>
                          <a:blip r:embed="rId3"/>
                          <a:stretch>
                            <a:fillRect l="-161856" t="-99180" b="-293443"/>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96341" r="-61783" b="-336585"/>
                          </a:stretch>
                        </a:blipFill>
                      </a:tcPr>
                    </a:tc>
                    <a:tc>
                      <a:txBody>
                        <a:bodyPr/>
                        <a:lstStyle/>
                        <a:p>
                          <a:endParaRPr lang="en-US"/>
                        </a:p>
                      </a:txBody>
                      <a:tcPr marL="36576" marR="36576" marT="36576" marB="36576" anchor="ctr">
                        <a:blipFill>
                          <a:blip r:embed="rId3"/>
                          <a:stretch>
                            <a:fillRect l="-161856" t="-296341" b="-3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96341" r="-61783" b="-236585"/>
                          </a:stretch>
                        </a:blipFill>
                      </a:tcPr>
                    </a:tc>
                    <a:tc>
                      <a:txBody>
                        <a:bodyPr/>
                        <a:lstStyle/>
                        <a:p>
                          <a:endParaRPr lang="en-US"/>
                        </a:p>
                      </a:txBody>
                      <a:tcPr marL="36576" marR="36576" marT="36576" marB="36576" anchor="ctr">
                        <a:blipFill>
                          <a:blip r:embed="rId3"/>
                          <a:stretch>
                            <a:fillRect l="-161856" t="-396341" b="-236585"/>
                          </a:stretch>
                        </a:blipFill>
                      </a:tcPr>
                    </a:tc>
                    <a:extLst>
                      <a:ext uri="{0D108BD9-81ED-4DB2-BD59-A6C34878D82A}">
                        <a16:rowId xmlns:a16="http://schemas.microsoft.com/office/drawing/2014/main" val="10003"/>
                      </a:ext>
                    </a:extLst>
                  </a:tr>
                  <a:tr h="499872">
                    <a:tc>
                      <a:txBody>
                        <a:bodyPr/>
                        <a:lstStyle/>
                        <a:p>
                          <a:endParaRPr lang="en-US"/>
                        </a:p>
                      </a:txBody>
                      <a:tcPr marL="36576" marR="36576" marT="36576" marB="36576" anchor="ctr">
                        <a:blipFill>
                          <a:blip r:embed="rId3"/>
                          <a:stretch>
                            <a:fillRect t="-496341" r="-61783" b="-136585"/>
                          </a:stretch>
                        </a:blipFill>
                      </a:tcPr>
                    </a:tc>
                    <a:tc>
                      <a:txBody>
                        <a:bodyPr/>
                        <a:lstStyle/>
                        <a:p>
                          <a:endParaRPr lang="en-US"/>
                        </a:p>
                      </a:txBody>
                      <a:tcPr marL="36576" marR="36576" marT="36576" marB="36576" anchor="ctr">
                        <a:blipFill>
                          <a:blip r:embed="rId3"/>
                          <a:stretch>
                            <a:fillRect l="-161856" t="-496341" b="-136585"/>
                          </a:stretch>
                        </a:blipFill>
                      </a:tcPr>
                    </a:tc>
                    <a:extLst>
                      <a:ext uri="{0D108BD9-81ED-4DB2-BD59-A6C34878D82A}">
                        <a16:rowId xmlns:a16="http://schemas.microsoft.com/office/drawing/2014/main" val="10004"/>
                      </a:ext>
                    </a:extLst>
                  </a:tr>
                  <a:tr h="499872">
                    <a:tc>
                      <a:txBody>
                        <a:bodyPr/>
                        <a:lstStyle/>
                        <a:p>
                          <a:endParaRPr lang="en-US"/>
                        </a:p>
                      </a:txBody>
                      <a:tcPr marL="36576" marR="36576" marT="36576" marB="36576" anchor="ctr">
                        <a:blipFill>
                          <a:blip r:embed="rId3"/>
                          <a:stretch>
                            <a:fillRect t="-596341" r="-61783" b="-36585"/>
                          </a:stretch>
                        </a:blipFill>
                      </a:tcPr>
                    </a:tc>
                    <a:tc>
                      <a:txBody>
                        <a:bodyPr/>
                        <a:lstStyle/>
                        <a:p>
                          <a:endParaRPr lang="en-US"/>
                        </a:p>
                      </a:txBody>
                      <a:tcPr marL="36576" marR="36576" marT="36576" marB="36576" anchor="ctr">
                        <a:blipFill>
                          <a:blip r:embed="rId3"/>
                          <a:stretch>
                            <a:fillRect l="-161856" t="-596341" b="-36585"/>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15915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600" dirty="0"/>
                  <a:t>The solution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=−1</m:t>
                    </m:r>
                  </m:oMath>
                </a14:m>
                <a:r>
                  <a:rPr sz="2600" dirty="0"/>
                  <a:t> is</a:t>
                </a:r>
                <a:r>
                  <a:rPr lang="en-US" sz="2600" dirty="0"/>
                  <a:t>n’t</a:t>
                </a:r>
                <a:r>
                  <a:rPr sz="2600" dirty="0"/>
                  <a:t> surprising, since our graph certainly suggested this value, but the solution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=−10</m:t>
                    </m:r>
                  </m:oMath>
                </a14:m>
                <a:r>
                  <a:rPr sz="2600" dirty="0"/>
                  <a:t> does</a:t>
                </a:r>
                <a:r>
                  <a:rPr lang="en-US" sz="2600" dirty="0"/>
                  <a:t>n’t</a:t>
                </a:r>
                <a:r>
                  <a:rPr sz="2600" dirty="0"/>
                  <a:t> seem to relate to the picture at all. But remember, these are only the </a:t>
                </a:r>
                <a14:m>
                  <m:oMath xmlns:m="http://schemas.openxmlformats.org/officeDocument/2006/math">
                    <m:r>
                      <a:rPr sz="2600">
                        <a:latin typeface="Cambria Math" panose="02040503050406030204" pitchFamily="18" charset="0"/>
                      </a:rPr>
                      <m:t>𝑥</m:t>
                    </m:r>
                  </m:oMath>
                </a14:m>
                <a:r>
                  <a:rPr sz="2600" dirty="0"/>
                  <a:t>-coordinates of the ordered pairs that solve the system, and we still need to determine the corresponding </a:t>
                </a:r>
                <a14:m>
                  <m:oMath xmlns:m="http://schemas.openxmlformats.org/officeDocument/2006/math">
                    <m:r>
                      <a:rPr sz="2600">
                        <a:latin typeface="Cambria Math" panose="02040503050406030204" pitchFamily="18" charset="0"/>
                      </a:rPr>
                      <m:t>𝑦</m:t>
                    </m:r>
                  </m:oMath>
                </a14:m>
                <a:r>
                  <a:rPr sz="2600" dirty="0"/>
                  <a:t>-coordinates. We will use the second equation to do this.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9401584"/>
                  </p:ext>
                </p:extLst>
              </p:nvPr>
            </p:nvGraphicFramePr>
            <p:xfrm>
              <a:off x="1443291" y="3962400"/>
              <a:ext cx="2519109" cy="1916176"/>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672146">
                      <a:extLst>
                        <a:ext uri="{9D8B030D-6E8A-4147-A177-3AD203B41FA5}">
                          <a16:colId xmlns:a16="http://schemas.microsoft.com/office/drawing/2014/main" val="20001"/>
                        </a:ext>
                      </a:extLst>
                    </a:gridCol>
                  </a:tblGrid>
                  <a:tr h="457200">
                    <a:tc>
                      <a:txBody>
                        <a:bodyPr/>
                        <a:lstStyle/>
                        <a:p>
                          <a:pPr algn="r">
                            <a:defRPr sz="1600"/>
                          </a:pPr>
                          <a:r>
                            <a:rPr lang="en-US" sz="2600" dirty="0"/>
                            <a:t>For </a:t>
                          </a:r>
                          <a:r>
                            <a:rPr sz="2600" dirty="0"/>
                            <a:t>​</a:t>
                          </a:r>
                          <a14:m>
                            <m:oMath xmlns:m="http://schemas.openxmlformats.org/officeDocument/2006/math">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=−10</m:t>
                              </m:r>
                            </m:oMath>
                          </a14:m>
                          <a:r>
                            <a:rPr lang="en-US" sz="2600" dirty="0">
                              <a:latin typeface="+mn-lt"/>
                            </a:rPr>
                            <a:t>:</a:t>
                          </a:r>
                          <a:endParaRPr sz="26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=−10+2</m:t>
                              </m:r>
                            </m:oMath>
                          </a14:m>
                          <a:endParaRPr sz="26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=−8</m:t>
                              </m:r>
                            </m:oMath>
                          </a14:m>
                          <a:endParaRPr sz="26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600"/>
                            <a:t>​</a:t>
                          </a:r>
                          <a14:m>
                            <m:oMath xmlns:m="http://schemas.openxmlformats.org/officeDocument/2006/math">
                              <m:r>
                                <a:rPr sz="2600">
                                  <a:latin typeface="Cambria Math"/>
                                </a:rPr>
                                <m:t>𝑦</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=±2</m:t>
                              </m:r>
                              <m:r>
                                <a:rPr sz="2600">
                                  <a:latin typeface="Cambria Math"/>
                                </a:rPr>
                                <m:t>𝑖</m:t>
                              </m:r>
                              <m:rad>
                                <m:radPr>
                                  <m:degHide m:val="on"/>
                                  <m:ctrlPr>
                                    <a:rPr sz="2600" i="1">
                                      <a:latin typeface="Cambria Math" panose="02040503050406030204" pitchFamily="18" charset="0"/>
                                    </a:rPr>
                                  </m:ctrlPr>
                                </m:radPr>
                                <m:deg/>
                                <m:e>
                                  <m:r>
                                    <a:rPr sz="2600">
                                      <a:latin typeface="Cambria Math"/>
                                    </a:rPr>
                                    <m:t>2</m:t>
                                  </m:r>
                                </m:e>
                              </m:rad>
                            </m:oMath>
                          </a14:m>
                          <a:endParaRPr sz="26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9401584"/>
                  </p:ext>
                </p:extLst>
              </p:nvPr>
            </p:nvGraphicFramePr>
            <p:xfrm>
              <a:off x="1443291" y="3962400"/>
              <a:ext cx="2519109" cy="1916176"/>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672146">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3"/>
                          <a:stretch>
                            <a:fillRect t="-12987" r="-197842" b="-344156"/>
                          </a:stretch>
                        </a:blipFill>
                      </a:tcPr>
                    </a:tc>
                    <a:tc>
                      <a:txBody>
                        <a:bodyPr/>
                        <a:lstStyle/>
                        <a:p>
                          <a:endParaRPr lang="en-US"/>
                        </a:p>
                      </a:txBody>
                      <a:tcPr marL="36576" marR="36576" marT="36576" marB="36576" anchor="ctr">
                        <a:blipFill>
                          <a:blip r:embed="rId3"/>
                          <a:stretch>
                            <a:fillRect l="-50545" t="-12987" b="-344156"/>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3"/>
                          <a:stretch>
                            <a:fillRect t="-112987" r="-197842" b="-244156"/>
                          </a:stretch>
                        </a:blipFill>
                      </a:tcPr>
                    </a:tc>
                    <a:tc>
                      <a:txBody>
                        <a:bodyPr/>
                        <a:lstStyle/>
                        <a:p>
                          <a:endParaRPr lang="en-US"/>
                        </a:p>
                      </a:txBody>
                      <a:tcPr marL="36576" marR="36576" marT="36576" marB="36576" anchor="ctr">
                        <a:blipFill>
                          <a:blip r:embed="rId3"/>
                          <a:stretch>
                            <a:fillRect l="-50545" t="-112987" b="-244156"/>
                          </a:stretch>
                        </a:blipFill>
                      </a:tcPr>
                    </a:tc>
                    <a:extLst>
                      <a:ext uri="{0D108BD9-81ED-4DB2-BD59-A6C34878D82A}">
                        <a16:rowId xmlns:a16="http://schemas.microsoft.com/office/drawing/2014/main" val="10001"/>
                      </a:ext>
                    </a:extLst>
                  </a:tr>
                  <a:tr h="469392">
                    <a:tc>
                      <a:txBody>
                        <a:bodyPr/>
                        <a:lstStyle/>
                        <a:p>
                          <a:endParaRPr lang="en-US"/>
                        </a:p>
                      </a:txBody>
                      <a:tcPr marL="36576" marR="36576" marT="36576" marB="36576" anchor="ctr">
                        <a:blipFill>
                          <a:blip r:embed="rId3"/>
                          <a:stretch>
                            <a:fillRect t="-212987" r="-197842" b="-144156"/>
                          </a:stretch>
                        </a:blipFill>
                      </a:tcPr>
                    </a:tc>
                    <a:tc>
                      <a:txBody>
                        <a:bodyPr/>
                        <a:lstStyle/>
                        <a:p>
                          <a:endParaRPr lang="en-US"/>
                        </a:p>
                      </a:txBody>
                      <a:tcPr marL="36576" marR="36576" marT="36576" marB="36576" anchor="ctr">
                        <a:blipFill>
                          <a:blip r:embed="rId3"/>
                          <a:stretch>
                            <a:fillRect l="-50545" t="-212987" b="-144156"/>
                          </a:stretch>
                        </a:blipFill>
                      </a:tcPr>
                    </a:tc>
                    <a:extLst>
                      <a:ext uri="{0D108BD9-81ED-4DB2-BD59-A6C34878D82A}">
                        <a16:rowId xmlns:a16="http://schemas.microsoft.com/office/drawing/2014/main" val="10002"/>
                      </a:ext>
                    </a:extLst>
                  </a:tr>
                  <a:tr h="508000">
                    <a:tc>
                      <a:txBody>
                        <a:bodyPr/>
                        <a:lstStyle/>
                        <a:p>
                          <a:endParaRPr lang="en-US"/>
                        </a:p>
                      </a:txBody>
                      <a:tcPr marL="36576" marR="36576" marT="36576" marB="36576" anchor="ctr">
                        <a:blipFill>
                          <a:blip r:embed="rId3"/>
                          <a:stretch>
                            <a:fillRect t="-286905" r="-197842" b="-32143"/>
                          </a:stretch>
                        </a:blipFill>
                      </a:tcPr>
                    </a:tc>
                    <a:tc>
                      <a:txBody>
                        <a:bodyPr/>
                        <a:lstStyle/>
                        <a:p>
                          <a:endParaRPr lang="en-US"/>
                        </a:p>
                      </a:txBody>
                      <a:tcPr marL="36576" marR="36576" marT="36576" marB="36576" anchor="ctr">
                        <a:blipFill>
                          <a:blip r:embed="rId3"/>
                          <a:stretch>
                            <a:fillRect l="-50545" t="-286905" b="-3214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86271586"/>
                  </p:ext>
                </p:extLst>
              </p:nvPr>
            </p:nvGraphicFramePr>
            <p:xfrm>
              <a:off x="5283454" y="3962400"/>
              <a:ext cx="2336546" cy="1877568"/>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489583">
                      <a:extLst>
                        <a:ext uri="{9D8B030D-6E8A-4147-A177-3AD203B41FA5}">
                          <a16:colId xmlns:a16="http://schemas.microsoft.com/office/drawing/2014/main" val="20001"/>
                        </a:ext>
                      </a:extLst>
                    </a:gridCol>
                  </a:tblGrid>
                  <a:tr h="457200">
                    <a:tc>
                      <a:txBody>
                        <a:bodyPr/>
                        <a:lstStyle/>
                        <a:p>
                          <a:pPr algn="r">
                            <a:defRPr sz="1600"/>
                          </a:pPr>
                          <a:r>
                            <a:rPr lang="en-US" sz="2600" dirty="0"/>
                            <a:t>For </a:t>
                          </a:r>
                          <a:r>
                            <a:rPr sz="2600" dirty="0"/>
                            <a:t>​</a:t>
                          </a:r>
                          <a14:m>
                            <m:oMath xmlns:m="http://schemas.openxmlformats.org/officeDocument/2006/math">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r>
                            <a:rPr lang="en-US" sz="2600" dirty="0">
                              <a:latin typeface="+mn-lt"/>
                            </a:rPr>
                            <a:t>:</a:t>
                          </a:r>
                          <a:endParaRPr sz="26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=−1+2</m:t>
                              </m:r>
                            </m:oMath>
                          </a14:m>
                          <a:endParaRPr sz="26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60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endParaRPr sz="26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600"/>
                            <a:t>​</a:t>
                          </a:r>
                          <a14:m>
                            <m:oMath xmlns:m="http://schemas.openxmlformats.org/officeDocument/2006/math">
                              <m:r>
                                <a:rPr sz="2600">
                                  <a:latin typeface="Cambria Math"/>
                                </a:rPr>
                                <m:t>𝑦</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endParaRPr sz="26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86271586"/>
                  </p:ext>
                </p:extLst>
              </p:nvPr>
            </p:nvGraphicFramePr>
            <p:xfrm>
              <a:off x="5283454" y="3962400"/>
              <a:ext cx="2336546" cy="1877568"/>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489583">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4"/>
                          <a:stretch>
                            <a:fillRect t="-12987" r="-176259" b="-336364"/>
                          </a:stretch>
                        </a:blipFill>
                      </a:tcPr>
                    </a:tc>
                    <a:tc>
                      <a:txBody>
                        <a:bodyPr/>
                        <a:lstStyle/>
                        <a:p>
                          <a:endParaRPr lang="en-US"/>
                        </a:p>
                      </a:txBody>
                      <a:tcPr marL="36576" marR="36576" marT="36576" marB="36576" anchor="ctr">
                        <a:blipFill>
                          <a:blip r:embed="rId4"/>
                          <a:stretch>
                            <a:fillRect l="-56735" t="-12987" b="-336364"/>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4"/>
                          <a:stretch>
                            <a:fillRect t="-112987" r="-176259" b="-236364"/>
                          </a:stretch>
                        </a:blipFill>
                      </a:tcPr>
                    </a:tc>
                    <a:tc>
                      <a:txBody>
                        <a:bodyPr/>
                        <a:lstStyle/>
                        <a:p>
                          <a:endParaRPr lang="en-US"/>
                        </a:p>
                      </a:txBody>
                      <a:tcPr marL="36576" marR="36576" marT="36576" marB="36576" anchor="ctr">
                        <a:blipFill>
                          <a:blip r:embed="rId4"/>
                          <a:stretch>
                            <a:fillRect l="-56735" t="-112987" b="-236364"/>
                          </a:stretch>
                        </a:blipFill>
                      </a:tcPr>
                    </a:tc>
                    <a:extLst>
                      <a:ext uri="{0D108BD9-81ED-4DB2-BD59-A6C34878D82A}">
                        <a16:rowId xmlns:a16="http://schemas.microsoft.com/office/drawing/2014/main" val="10001"/>
                      </a:ext>
                    </a:extLst>
                  </a:tr>
                  <a:tr h="469392">
                    <a:tc>
                      <a:txBody>
                        <a:bodyPr/>
                        <a:lstStyle/>
                        <a:p>
                          <a:endParaRPr lang="en-US"/>
                        </a:p>
                      </a:txBody>
                      <a:tcPr marL="36576" marR="36576" marT="36576" marB="36576" anchor="ctr">
                        <a:blipFill>
                          <a:blip r:embed="rId4"/>
                          <a:stretch>
                            <a:fillRect t="-212987" r="-176259" b="-136364"/>
                          </a:stretch>
                        </a:blipFill>
                      </a:tcPr>
                    </a:tc>
                    <a:tc>
                      <a:txBody>
                        <a:bodyPr/>
                        <a:lstStyle/>
                        <a:p>
                          <a:endParaRPr lang="en-US"/>
                        </a:p>
                      </a:txBody>
                      <a:tcPr marL="36576" marR="36576" marT="36576" marB="36576" anchor="ctr">
                        <a:blipFill>
                          <a:blip r:embed="rId4"/>
                          <a:stretch>
                            <a:fillRect l="-56735" t="-212987" b="-136364"/>
                          </a:stretch>
                        </a:blipFill>
                      </a:tcPr>
                    </a:tc>
                    <a:extLst>
                      <a:ext uri="{0D108BD9-81ED-4DB2-BD59-A6C34878D82A}">
                        <a16:rowId xmlns:a16="http://schemas.microsoft.com/office/drawing/2014/main" val="10002"/>
                      </a:ext>
                    </a:extLst>
                  </a:tr>
                  <a:tr h="469392">
                    <a:tc>
                      <a:txBody>
                        <a:bodyPr/>
                        <a:lstStyle/>
                        <a:p>
                          <a:endParaRPr lang="en-US"/>
                        </a:p>
                      </a:txBody>
                      <a:tcPr marL="36576" marR="36576" marT="36576" marB="36576" anchor="ctr">
                        <a:blipFill>
                          <a:blip r:embed="rId4"/>
                          <a:stretch>
                            <a:fillRect t="-312987" r="-176259" b="-36364"/>
                          </a:stretch>
                        </a:blipFill>
                      </a:tcPr>
                    </a:tc>
                    <a:tc>
                      <a:txBody>
                        <a:bodyPr/>
                        <a:lstStyle/>
                        <a:p>
                          <a:endParaRPr lang="en-US"/>
                        </a:p>
                      </a:txBody>
                      <a:tcPr marL="36576" marR="36576" marT="36576" marB="36576" anchor="ctr">
                        <a:blipFill>
                          <a:blip r:embed="rId4"/>
                          <a:stretch>
                            <a:fillRect l="-56735" t="-312987" b="-36364"/>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55993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lang="en-US" sz="2800" dirty="0"/>
                  <a:t>Now we know that the two real solutions are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e>
                    </m:d>
                  </m:oMath>
                </a14:m>
                <a:r>
                  <a:rPr lang="en-US" sz="2800" dirty="0"/>
                  <a:t>, as was suggested by our graph, and that the two ordered pairs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𝑖</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𝑖</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oMath>
                </a14:m>
                <a:r>
                  <a:rPr lang="ar-AE" sz="2800" dirty="0"/>
                  <a:t> </a:t>
                </a:r>
                <a:r>
                  <a:rPr lang="en-US" sz="2800" dirty="0"/>
                  <a:t>also solve the system. These last two solutions don’t appear on the graph because of their nonreal second coordinates.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185"/>
                </a:stretch>
              </a:blipFill>
            </p:spPr>
            <p:txBody>
              <a:bodyPr/>
              <a:lstStyle/>
              <a:p>
                <a:r>
                  <a:rPr lang="en-US">
                    <a:noFill/>
                  </a:rPr>
                  <a:t> </a:t>
                </a:r>
              </a:p>
            </p:txBody>
          </p:sp>
        </mc:Fallback>
      </mc:AlternateContent>
    </p:spTree>
    <p:extLst>
      <p:ext uri="{BB962C8B-B14F-4D97-AF65-F5344CB8AC3E}">
        <p14:creationId xmlns:p14="http://schemas.microsoft.com/office/powerpoint/2010/main" val="3738196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Solving Systems of Nonlinear Inequalities by Graphing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Graph the solution of the following system of nonlinear inequalities.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9</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&lt;</m:t>
                              </m:r>
                              <m:r>
                                <a:rPr lang="ar-AE">
                                  <a:latin typeface="Cambria Math" panose="02040503050406030204" pitchFamily="18" charset="0"/>
                                </a:rPr>
                                <m:t>1</m:t>
                              </m:r>
                              <m:phant>
                                <m:phantPr>
                                  <m:show m:val="off"/>
                                  <m:ctrlPr>
                                    <a:rPr lang="ar-AE" i="1">
                                      <a:latin typeface="Cambria Math" panose="02040503050406030204" pitchFamily="18" charset="0"/>
                                    </a:rPr>
                                  </m:ctrlPr>
                                </m:phantPr>
                                <m:e>
                                  <m:r>
                                    <a:rPr lang="ar-AE">
                                      <a:latin typeface="Cambria Math" panose="02040503050406030204" pitchFamily="18" charset="0"/>
                                    </a:rPr>
                                    <m:t>+</m:t>
                                  </m:r>
                                  <m:r>
                                    <a:rPr lang="ar-AE">
                                      <a:latin typeface="Cambria Math" panose="02040503050406030204" pitchFamily="18" charset="0"/>
                                    </a:rPr>
                                    <m:t>2</m:t>
                                  </m:r>
                                </m:e>
                              </m:phant>
                            </m:e>
                            <m:e>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Systems of Nonlinear Inequalities by Graphing (cont.)</a:t>
            </a:r>
          </a:p>
        </p:txBody>
      </p:sp>
      <p:sp>
        <p:nvSpPr>
          <p:cNvPr id="3" name="Text Placeholder 2"/>
          <p:cNvSpPr>
            <a:spLocks noGrp="1"/>
          </p:cNvSpPr>
          <p:nvPr>
            <p:ph type="body" sz="quarter" idx="10"/>
          </p:nvPr>
        </p:nvSpPr>
        <p:spPr/>
        <p:txBody>
          <a:bodyPr>
            <a:normAutofit lnSpcReduction="10000"/>
          </a:bodyPr>
          <a:lstStyle/>
          <a:p>
            <a:r>
              <a:rPr sz="2800" b="1" dirty="0"/>
              <a:t>Solution</a:t>
            </a:r>
          </a:p>
          <a:p>
            <a:r>
              <a:rPr sz="2800" dirty="0"/>
              <a:t>The region solving the first inequality is the interior of an ellipse (with the boundary excluded), while the region solving the second inequality consists of those points on and to the right of a rightward-opening parabola. Thus, the solution of the system consists of all those points in the plane lying in both regions; that is, the intersection of the regions. The graph of this intersection appears shaded in Figure 7 (note the dashed line for the portion of the boundary defined by the ellipse and the solid line for the portion defined by the parabola).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first equation describes a line in the plane with an </a:t>
                </a:r>
                <a14:m>
                  <m:oMath xmlns:m="http://schemas.openxmlformats.org/officeDocument/2006/math">
                    <m:r>
                      <a:rPr lang="en-US">
                        <a:latin typeface="Cambria Math" panose="02040503050406030204" pitchFamily="18" charset="0"/>
                      </a:rPr>
                      <m:t>𝑥</m:t>
                    </m:r>
                  </m:oMath>
                </a14:m>
                <a:r>
                  <a:rPr lang="en-US" sz="2800" dirty="0"/>
                  <a:t>-intercept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 </a:t>
                </a:r>
                <a14:m>
                  <m:oMath xmlns:m="http://schemas.openxmlformats.org/officeDocument/2006/math">
                    <m:r>
                      <a:rPr lang="en-US">
                        <a:latin typeface="Cambria Math" panose="02040503050406030204" pitchFamily="18" charset="0"/>
                      </a:rPr>
                      <m:t>𝑦</m:t>
                    </m:r>
                  </m:oMath>
                </a14:m>
                <a:r>
                  <a:rPr lang="en-US" sz="2800" dirty="0"/>
                  <a:t>-intercept of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The second equation describes a circle of radius </a:t>
                </a:r>
                <a:r>
                  <a:rPr lang="en-US" sz="2800" dirty="0">
                    <a:latin typeface="Cambria Math"/>
                  </a:rPr>
                  <a:t>2</a:t>
                </a:r>
                <a:r>
                  <a:rPr lang="en-US" sz="2800" dirty="0"/>
                  <a:t> centered at the origin.</a:t>
                </a:r>
              </a:p>
              <a:p>
                <a:r>
                  <a:rPr lang="en-US" sz="2800" dirty="0"/>
                  <a:t>We are interested in whether any ordered pairs of numbers satisfy both equations simultaneously. Graphically, we are looking for the points of intersection of the two graphs.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Systems of Nonlinear Inequalities by Graphing (cont.)</a:t>
            </a:r>
          </a:p>
        </p:txBody>
      </p:sp>
      <p:sp>
        <p:nvSpPr>
          <p:cNvPr id="3" name="Text Placeholder 2">
            <a:extLst>
              <a:ext uri="{FF2B5EF4-FFF2-40B4-BE49-F238E27FC236}">
                <a16:creationId xmlns:a16="http://schemas.microsoft.com/office/drawing/2014/main" id="{86F4DD1C-10B3-4C50-B09D-8C977C3C4905}"/>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7</a:t>
            </a:r>
          </a:p>
        </p:txBody>
      </p:sp>
      <p:pic>
        <p:nvPicPr>
          <p:cNvPr id="13" name="Content Placeholder 12">
            <a:extLst>
              <a:ext uri="{FF2B5EF4-FFF2-40B4-BE49-F238E27FC236}">
                <a16:creationId xmlns:a16="http://schemas.microsoft.com/office/drawing/2014/main" id="{FBD21BF6-A467-4AEF-A718-EE27025EE0F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p:pic>
        <p:nvPicPr>
          <p:cNvPr id="5" name="Content Placeholder 4">
            <a:extLst>
              <a:ext uri="{FF2B5EF4-FFF2-40B4-BE49-F238E27FC236}">
                <a16:creationId xmlns:a16="http://schemas.microsoft.com/office/drawing/2014/main" id="{5EA58F6F-70E6-4C9E-BC21-DD6FFD7C6F5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a:extLst>
              <a:ext uri="{FF2B5EF4-FFF2-40B4-BE49-F238E27FC236}">
                <a16:creationId xmlns:a16="http://schemas.microsoft.com/office/drawing/2014/main" id="{04CF7EBC-7D77-4E68-856D-2BE0C259C000}"/>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graph in Figure 1 suggests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make up the real solutions of the system. We already know these two points lie on the line, and it can be verified that they also solve the second equation.</a:t>
                </a:r>
              </a:p>
              <a:p>
                <a:pPr algn="ctr">
                  <a:defRPr sz="2800"/>
                </a:pP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0</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oMath>
                </a14:m>
                <a:r>
                  <a:rPr lang="ar-AE" dirty="0"/>
                  <a:t> </a:t>
                </a:r>
                <a:r>
                  <a:rPr lang="en-US" sz="2800" dirty="0"/>
                  <a:t>and</a:t>
                </a:r>
                <a:r>
                  <a:rPr lang="en-US"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0</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217881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Systems of Nonlinear Equations by Graphing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Use graphing to approximate the real solution(s) of the following system, and then verify that your answer is correct.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first equation represents a horizontally oriented parabola opening to the right, with vertex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en-US" sz="2800" dirty="0"/>
                  <a:t>. The second equation is again a circle of radius </a:t>
                </a:r>
                <a:r>
                  <a:rPr lang="en-US" sz="2800" dirty="0">
                    <a:latin typeface="Cambria Math"/>
                  </a:rPr>
                  <a:t>2</a:t>
                </a:r>
                <a:r>
                  <a:rPr lang="en-US" sz="2800" dirty="0"/>
                  <a:t> centered at the origin.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p:pic>
        <p:nvPicPr>
          <p:cNvPr id="5" name="Content Placeholder 4">
            <a:extLst>
              <a:ext uri="{FF2B5EF4-FFF2-40B4-BE49-F238E27FC236}">
                <a16:creationId xmlns:a16="http://schemas.microsoft.com/office/drawing/2014/main" id="{2EF513F7-E48D-46B4-9E8A-837B2300045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760038CF-3C9A-4BE8-8C5E-C8DC87E8F75D}"/>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This time, the system appears to have three real solutions. The point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0</m:t>
                        </m:r>
                      </m:e>
                    </m:d>
                  </m:oMath>
                </a14:m>
                <a:r>
                  <a:rPr lang="en-US" sz="2800" dirty="0"/>
                  <a:t> is easily verified to be one of them, but the other two are harder to determine just by looking at the graph in Figure 2. Noting that the </a:t>
                </a:r>
                <a14:m>
                  <m:oMath xmlns:m="http://schemas.openxmlformats.org/officeDocument/2006/math">
                    <m:r>
                      <a:rPr lang="en-US">
                        <a:latin typeface="Cambria Math" panose="02040503050406030204" pitchFamily="18" charset="0"/>
                      </a:rPr>
                      <m:t>𝑥</m:t>
                    </m:r>
                  </m:oMath>
                </a14:m>
                <a:r>
                  <a:rPr lang="en-US" sz="2800" dirty="0"/>
                  <a:t>-coordinate of the other two points appears to be </a:t>
                </a:r>
                <a:r>
                  <a:rPr lang="en-US" sz="2800" dirty="0">
                    <a:latin typeface="Cambria Math"/>
                  </a:rPr>
                  <a:t>1</a:t>
                </a:r>
                <a:r>
                  <a:rPr lang="en-US" sz="2800" dirty="0"/>
                  <a:t>, we can replace </a:t>
                </a:r>
                <a14:m>
                  <m:oMath xmlns:m="http://schemas.openxmlformats.org/officeDocument/2006/math">
                    <m:r>
                      <a:rPr lang="en-US">
                        <a:latin typeface="Cambria Math" panose="02040503050406030204" pitchFamily="18" charset="0"/>
                      </a:rPr>
                      <m:t>𝑥</m:t>
                    </m:r>
                  </m:oMath>
                </a14:m>
                <a:r>
                  <a:rPr lang="en-US" sz="2800" dirty="0"/>
                  <a:t> with </a:t>
                </a:r>
                <a:r>
                  <a:rPr lang="en-US" sz="2800" dirty="0">
                    <a:latin typeface="Cambria Math"/>
                  </a:rPr>
                  <a:t>1</a:t>
                </a:r>
                <a:r>
                  <a:rPr lang="en-US" sz="2800" dirty="0"/>
                  <a:t> in the two equations to obtain the equation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oMath>
                </a14:m>
                <a:r>
                  <a:rPr lang="ar-AE" sz="2800" dirty="0"/>
                  <a:t> </a:t>
                </a:r>
                <a:r>
                  <a:rPr lang="en-US" sz="2800" dirty="0"/>
                  <a:t>in both cases. Solving for </a:t>
                </a:r>
                <a14:m>
                  <m:oMath xmlns:m="http://schemas.openxmlformats.org/officeDocument/2006/math">
                    <m:r>
                      <a:rPr lang="en-US">
                        <a:latin typeface="Cambria Math" panose="02040503050406030204" pitchFamily="18" charset="0"/>
                      </a:rPr>
                      <m:t>𝑦</m:t>
                    </m:r>
                  </m:oMath>
                </a14:m>
                <a:r>
                  <a:rPr lang="en-US" sz="2800" dirty="0"/>
                  <a:t> yields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oMath>
                </a14:m>
                <a:r>
                  <a:rPr lang="en-US" sz="2800" dirty="0"/>
                  <a:t>, which means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oMath>
                </a14:m>
                <a:r>
                  <a:rPr lang="ar-AE" sz="2800" dirty="0"/>
                  <a:t> </a:t>
                </a:r>
                <a:r>
                  <a:rPr lang="en-US" sz="2800" dirty="0"/>
                  <a:t>are the other two solutions of the system. Checking these solutions verifies that both ordered pairs solve both equations.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b="-135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1700</Words>
  <Application>Microsoft Office PowerPoint</Application>
  <PresentationFormat>On-screen Show (4:3)</PresentationFormat>
  <Paragraphs>153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Courier New</vt:lpstr>
      <vt:lpstr>Office Theme</vt:lpstr>
      <vt:lpstr>Section 12.8</vt:lpstr>
      <vt:lpstr>Example 1: Solving Systems of Nonlinear Equations by Graphing</vt:lpstr>
      <vt:lpstr>Example 1: Solving Systems of Nonlinear Equations by Graphing (cont.)</vt:lpstr>
      <vt:lpstr>Example 1: Solving Systems of Nonlinear Equations by Graphing (cont.)</vt:lpstr>
      <vt:lpstr>Example 1: Solving Systems of Nonlinear Equations by Graphing (cont.)</vt:lpstr>
      <vt:lpstr>Example 2: Solving Systems of Nonlinear Equations by Graphing</vt:lpstr>
      <vt:lpstr>Example 2: Solving Systems of Nonlinear Equations by Graphing (cont.)</vt:lpstr>
      <vt:lpstr>Example 2: Solving Systems of Nonlinear Equations by Graphing (cont.)</vt:lpstr>
      <vt:lpstr>Example 2: Solving Systems of Nonlinear Equations by Graphing (cont.)</vt:lpstr>
      <vt:lpstr>Example 3: Solving Systems of Nonlinear Equations Algebraically</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4: Solving Systems of Nonlinear Equations Algebraically</vt:lpstr>
      <vt:lpstr>Example 4: Solving Systems of Nonlinear Equations Algebraically (cont.)</vt:lpstr>
      <vt:lpstr>Example 4: Solving Systems of Nonlinear Equations Algebraically (cont.)</vt:lpstr>
      <vt:lpstr>Example 4: Solving Systems of Nonlinear Equations Algebraically (cont.)</vt:lpstr>
      <vt:lpstr>Example 5: Solving Systems of Nonlinear Equations Algebraically</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6: Solving Systems of Nonlinear Inequalities by Graphing</vt:lpstr>
      <vt:lpstr>Example 6: Solving Systems of Nonlinear Inequalities by Graphing (cont.)</vt:lpstr>
      <vt:lpstr>Example 6: Solving Systems of Nonlinear Inequalities by Graphing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140</cp:revision>
  <dcterms:created xsi:type="dcterms:W3CDTF">2013-04-26T14:43:13Z</dcterms:created>
  <dcterms:modified xsi:type="dcterms:W3CDTF">2022-08-18T18:13:14Z</dcterms:modified>
</cp:coreProperties>
</file>