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2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1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Mathematical Induction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3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⋅8−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5+3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⋅3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Rewrite </a:t>
                          </a:r>
                          <a:r>
                            <a:rPr sz="2000" b="0" dirty="0">
                              <a:latin typeface="Cambria Math"/>
                            </a:rPr>
                            <a:t>8</a:t>
                          </a:r>
                          <a:r>
                            <a:rPr sz="20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smtClean="0">
                                  <a:latin typeface="Cambria Math"/>
                                </a:rPr>
                                <m:t>5+3</m:t>
                              </m:r>
                            </m:oMath>
                          </a14:m>
                          <a:r>
                            <a:rPr sz="20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−3⋅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26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+1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=5⋅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+3⋅5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ar-AE" sz="260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ar-AE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sup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e>
                                </m:phant>
                                <m:r>
                                  <a:rPr sz="26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600">
                                    <a:latin typeface="Cambria Math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sup>
                                        <m:r>
                                          <a:rPr sz="260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sz="260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sz="260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188784260"/>
                  </p:ext>
                </p:extLst>
              </p:nvPr>
            </p:nvGraphicFramePr>
            <p:xfrm>
              <a:off x="457200" y="1143000"/>
              <a:ext cx="8355806" cy="42245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102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455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310" r="-51659" b="-49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Rewrite using properties of exponents.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217" r="-51659" b="-40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93576" t="-105217" b="-40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3448" r="-51659" b="-2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distributive property.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3448" r="-51659" b="-199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the last two terms.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6957" r="-51659" b="-1008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Apply the inductive assumption.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04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502586" r="-516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Factor once more.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This shows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a product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and the integer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/>
                  <a:t>, so we have shown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, completing the inductive step, and thus the proof.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472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</a:t>
                </a:r>
                <a:br>
                  <a:rPr lang="en-US" sz="2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statement </a:t>
                </a:r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:r>
                  <a:rPr sz="2800" dirty="0"/>
                  <a:t> which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The inductive assumption is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Consider the left-hand side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sz="2800" dirty="0"/>
                  <a:t>To show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true, we need to demonstrate that </a:t>
                </a:r>
                <a:r>
                  <a:rPr lang="en-US" sz="2800" dirty="0"/>
                  <a:t>this sum </a:t>
                </a:r>
                <a:r>
                  <a:rPr sz="2800" dirty="0"/>
                  <a:t>is equal to the right-hand side of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namely</a:t>
                </a:r>
                <a:r>
                  <a:rPr lang="en-US" sz="2800" dirty="0"/>
                  <a:t> 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, better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use the inductive assumption to rewrite all but the last term of the left-hand side; some algebraic manipulation then leads to the desired result.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26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2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200" b="0" i="0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ar-AE" sz="22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+…+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20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20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ar-A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ar-AE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ar-AE" sz="22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ar-AE" sz="22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ar-A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ar-AE" sz="22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out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7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ar-AE" sz="22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ar-AE" sz="22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ar-AE" sz="22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634980000"/>
                  </p:ext>
                </p:extLst>
              </p:nvPr>
            </p:nvGraphicFramePr>
            <p:xfrm>
              <a:off x="381000" y="990600"/>
              <a:ext cx="8534400" cy="5016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26656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67835">
                      <a:extLst>
                        <a:ext uri="{9D8B030D-6E8A-4147-A177-3AD203B41FA5}">
                          <a16:colId xmlns:a16="http://schemas.microsoft.com/office/drawing/2014/main" val="1369822796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100143" b="-10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23967789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0" r="-100143" b="-97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b="0" dirty="0"/>
                            <a:t>Use the inductive assumption to rewrite all but the last term.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44330" r="-100143" b="-60618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47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4653" r="-100143" b="-4821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the second term using the LCD.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8454" r="-100143" b="-4020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99857" t="-348454" b="-402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43878" r="-100143" b="-297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Expand the remaining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49485" r="-100143" b="-2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Combine like terms.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49485" r="-100143" b="-10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Factor the resulting quadratic.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913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9485" r="-100143" b="-10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000" dirty="0"/>
                            <a:t>Rewrite in the desired form.</a:t>
                          </a:r>
                          <a:endParaRPr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This completes the induction step, and thus the entire proof.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Principle of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a statement about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 Suppose that the following two conditions hold: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 is true,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dirty="0"/>
                  <a:t>Then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sz="2800" dirty="0"/>
                  <a:t> is true for every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1+3+5+…+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b="1" dirty="0"/>
                  <a:t>Basic Step:</a:t>
                </a:r>
                <a:r>
                  <a:rPr lang="en-US" sz="2800" dirty="0"/>
                  <a:t> The statement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 equation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which is clearly true.</a:t>
                </a:r>
              </a:p>
              <a:p>
                <a:pPr>
                  <a:defRPr sz="2800"/>
                </a:pPr>
                <a:r>
                  <a:rPr lang="en-US" sz="2800" b="1" dirty="0"/>
                  <a:t>Induction Step:</a:t>
                </a:r>
                <a:r>
                  <a:rPr lang="en-US" sz="2800" dirty="0"/>
                  <a:t> As always, we begin this step with the assumption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true.</a:t>
                </a:r>
              </a:p>
              <a:p>
                <a:pPr>
                  <a:defRPr sz="2800"/>
                </a:pPr>
                <a:r>
                  <a:rPr lang="en-US" sz="2800" dirty="0"/>
                  <a:t>That is,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We want to prove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true, so we need to show that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+…+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. To do this, we rewrite the left-hand side using the inductive assumption.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Proof by Mathematical Induction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endParaRPr lang="en-US" dirty="0"/>
          </a:p>
          <a:p>
            <a:endParaRPr lang="en-US" sz="2800" dirty="0"/>
          </a:p>
          <a:p>
            <a:r>
              <a:rPr sz="2800" dirty="0"/>
              <a:t>Since w</a:t>
            </a:r>
            <a:r>
              <a:rPr lang="en-US" sz="2800" dirty="0"/>
              <a:t>e’ve</a:t>
            </a:r>
            <a:r>
              <a:rPr sz="2800" dirty="0"/>
              <a:t> completed the basic step and the induction step, the proof is complete.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ar-AE" sz="2400" smtClean="0">
                                    <a:latin typeface="Cambria Math" panose="02040503050406030204" pitchFamily="18" charset="0"/>
                                  </a:rPr>
                                  <m:t>+…+</m:t>
                                </m:r>
                                <m:d>
                                  <m:dPr>
                                    <m:ctrlPr>
                                      <a:rPr lang="ar-A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d>
                                      <m:dPr>
                                        <m:ctrlPr>
                                          <a:rPr lang="ar-AE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400" dirty="0"/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ar-AE" sz="240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ar-AE" sz="240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1FA0E226-7F20-4392-855C-A91909B7D9D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1964743"/>
                  </p:ext>
                </p:extLst>
              </p:nvPr>
            </p:nvGraphicFramePr>
            <p:xfrm>
              <a:off x="158496" y="1143000"/>
              <a:ext cx="8827008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5410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34949" b="-41200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Use the inductive assumption to rewrite all but the last term.</a:t>
                          </a:r>
                          <a:endParaRPr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90686612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34949" b="-3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97368" r="-34949" b="-20789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01333" r="-3494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Simplify.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401333" r="-3494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Factor.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8863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the inequality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 This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. Then</a:t>
                </a:r>
                <a:r>
                  <a:rPr lang="en-US" sz="2800" dirty="0"/>
                  <a:t> we have the following.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𝑘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Begin by writing the left-hand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Use the fact that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sz="2200" b="0" i="1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2200" b="0" dirty="0"/>
                            <a:t> implies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b="0" dirty="0"/>
                            <a:t>Simplify until the right-hand side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2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ar-AE"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ar-AE" sz="2200" b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ar-AE" sz="2200" b="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r>
                            <a:rPr lang="ar-AE" sz="2200" b="0" dirty="0"/>
                            <a:t> </a:t>
                          </a:r>
                          <a:r>
                            <a:rPr lang="en-US" sz="2200" b="0" dirty="0"/>
                            <a:t>is reached.</a:t>
                          </a:r>
                          <a:endParaRPr sz="22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2349775-2A25-49CA-A134-8841F09BE14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46247208"/>
                  </p:ext>
                </p:extLst>
              </p:nvPr>
            </p:nvGraphicFramePr>
            <p:xfrm>
              <a:off x="228600" y="3382630"/>
              <a:ext cx="8723376" cy="26685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546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8696">
                      <a:extLst>
                        <a:ext uri="{9D8B030D-6E8A-4147-A177-3AD203B41FA5}">
                          <a16:colId xmlns:a16="http://schemas.microsoft.com/office/drawing/2014/main" val="393640911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176448" b="-44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10588" b="-44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8046" r="-176448" b="-3390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2200" dirty="0"/>
                            <a:t>Use the inductive assumption.</a:t>
                          </a: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0465" r="-176448" b="-24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674" t="-210465" b="-2430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3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81053" r="-176448" b="-12000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3"/>
                          <a:stretch>
                            <a:fillRect l="-56674" t="-147514" b="-154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20930" r="-176448" b="-3255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Proof by Mathematical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for each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 is divisible by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Proof by Mathematical Induction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b="1" dirty="0"/>
                  <a:t>Basic Step:</a:t>
                </a:r>
                <a:r>
                  <a:rPr sz="2800" dirty="0"/>
                  <a:t>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𝑃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 is true.</a:t>
                </a:r>
              </a:p>
              <a:p>
                <a:pPr>
                  <a:defRPr sz="2800"/>
                </a:pPr>
                <a:r>
                  <a:rPr sz="2800" b="1" dirty="0"/>
                  <a:t>Induction Step:</a:t>
                </a:r>
                <a:r>
                  <a:rPr sz="2800" dirty="0"/>
                  <a:t> Assume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sz="2800" dirty="0"/>
                  <a:t> is divisible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</a:t>
                </a:r>
                <a:r>
                  <a:rPr lang="en-US" sz="2800" dirty="0"/>
                  <a:t>T</a:t>
                </a:r>
                <a:r>
                  <a:rPr sz="2800" dirty="0"/>
                  <a:t>hen there is some integer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916</Words>
  <Application>Microsoft Office PowerPoint</Application>
  <PresentationFormat>On-screen Show (4:3)</PresentationFormat>
  <Paragraphs>98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Courier New</vt:lpstr>
      <vt:lpstr>Office Theme</vt:lpstr>
      <vt:lpstr>Section 13.4</vt:lpstr>
      <vt:lpstr>Principle of Mathematical Induction</vt:lpstr>
      <vt:lpstr>Example 1: Proof by Mathematical Induction</vt:lpstr>
      <vt:lpstr>Example 1: Proof by Mathematical Induction (cont.)</vt:lpstr>
      <vt:lpstr>Example 1: Proof by Mathematical Induction (cont.)</vt:lpstr>
      <vt:lpstr>Example 2: Proof by Mathematical Induction</vt:lpstr>
      <vt:lpstr>Example 2: Proof by Mathematical Induction (cont.)</vt:lpstr>
      <vt:lpstr>Example 3: Proof by Mathematical Induction</vt:lpstr>
      <vt:lpstr>Example 3: Proof by Mathematical Induction (cont.)</vt:lpstr>
      <vt:lpstr>Example 3: Proof by Mathematical Induction (cont.)</vt:lpstr>
      <vt:lpstr>Example 3: Proof by Mathematical Induction (cont.)</vt:lpstr>
      <vt:lpstr>Example 4: Proof by Mathematical Induction</vt:lpstr>
      <vt:lpstr>Example 4: Proof by Mathematical Induction (cont.)</vt:lpstr>
      <vt:lpstr>Example 4: Proof by Mathematical Induction (cont.)</vt:lpstr>
      <vt:lpstr>Example 4: Proof by Mathematical Induction (cont.)</vt:lpstr>
      <vt:lpstr>Example 4: Proof by Mathematical Induction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130</cp:revision>
  <dcterms:created xsi:type="dcterms:W3CDTF">2013-04-26T14:43:13Z</dcterms:created>
  <dcterms:modified xsi:type="dcterms:W3CDTF">2022-08-18T18:17:34Z</dcterms:modified>
</cp:coreProperties>
</file>