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257" r:id="rId3"/>
    <p:sldId id="258" r:id="rId4"/>
    <p:sldId id="298" r:id="rId5"/>
    <p:sldId id="303" r:id="rId6"/>
    <p:sldId id="259" r:id="rId7"/>
    <p:sldId id="260" r:id="rId8"/>
    <p:sldId id="262" r:id="rId9"/>
    <p:sldId id="263" r:id="rId10"/>
    <p:sldId id="264" r:id="rId11"/>
    <p:sldId id="265" r:id="rId12"/>
    <p:sldId id="266" r:id="rId13"/>
    <p:sldId id="267" r:id="rId14"/>
    <p:sldId id="302" r:id="rId15"/>
    <p:sldId id="304" r:id="rId16"/>
    <p:sldId id="268" r:id="rId17"/>
    <p:sldId id="269" r:id="rId18"/>
    <p:sldId id="270" r:id="rId19"/>
    <p:sldId id="271" r:id="rId20"/>
    <p:sldId id="272" r:id="rId21"/>
    <p:sldId id="305" r:id="rId22"/>
    <p:sldId id="273" r:id="rId23"/>
    <p:sldId id="274" r:id="rId24"/>
    <p:sldId id="275" r:id="rId25"/>
    <p:sldId id="276" r:id="rId26"/>
    <p:sldId id="277" r:id="rId27"/>
    <p:sldId id="278" r:id="rId28"/>
    <p:sldId id="299" r:id="rId29"/>
    <p:sldId id="279" r:id="rId30"/>
    <p:sldId id="280" r:id="rId31"/>
    <p:sldId id="281" r:id="rId32"/>
    <p:sldId id="300" r:id="rId33"/>
    <p:sldId id="301" r:id="rId34"/>
    <p:sldId id="282" r:id="rId35"/>
    <p:sldId id="283" r:id="rId36"/>
    <p:sldId id="284" r:id="rId37"/>
    <p:sldId id="286" r:id="rId38"/>
    <p:sldId id="287" r:id="rId39"/>
    <p:sldId id="288" r:id="rId40"/>
    <p:sldId id="289" r:id="rId41"/>
    <p:sldId id="290" r:id="rId42"/>
    <p:sldId id="291" r:id="rId43"/>
    <p:sldId id="292" r:id="rId44"/>
    <p:sldId id="293" r:id="rId45"/>
    <p:sldId id="294" r:id="rId46"/>
    <p:sldId id="295" r:id="rId47"/>
    <p:sldId id="296" r:id="rId48"/>
    <p:sldId id="306"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Combinatorics</a:t>
            </a:r>
          </a:p>
        </p:txBody>
      </p:sp>
      <p:sp>
        <p:nvSpPr>
          <p:cNvPr id="3" name="Title 2"/>
          <p:cNvSpPr>
            <a:spLocks noGrp="1"/>
          </p:cNvSpPr>
          <p:nvPr>
            <p:ph type="title"/>
          </p:nvPr>
        </p:nvSpPr>
        <p:spPr/>
        <p:txBody>
          <a:bodyPr/>
          <a:lstStyle/>
          <a:p>
            <a:r>
              <a:t>Section 1</a:t>
            </a:r>
            <a:r>
              <a:rPr lang="en-US"/>
              <a:t>3</a:t>
            </a:r>
            <a:r>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Multiplication Principle of Counting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Suppose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is a sequence of events, each of which has a certain number of possible outcomes. Suppose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oMath>
                </a14:m>
                <a:r>
                  <a:rPr sz="2800" dirty="0"/>
                  <a:t> possible outcomes, and that after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has occurred,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oMath>
                </a14:m>
                <a:r>
                  <a:rPr sz="2800" dirty="0"/>
                  <a:t> possible outcomes. Similarly, after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event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oMath>
                </a14:m>
                <a:r>
                  <a:rPr sz="2800" dirty="0"/>
                  <a:t> has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3</m:t>
                        </m:r>
                      </m:sub>
                    </m:sSub>
                  </m:oMath>
                </a14:m>
                <a:r>
                  <a:rPr sz="2800" dirty="0"/>
                  <a:t> possible outcomes, and so on.</a:t>
                </a:r>
              </a:p>
              <a:p>
                <a:pPr>
                  <a:defRPr sz="2800"/>
                </a:pPr>
                <a:r>
                  <a:rPr sz="2800" dirty="0"/>
                  <a:t>The</a:t>
                </a:r>
                <a:r>
                  <a:rPr lang="en-US" sz="2800" dirty="0"/>
                  <a:t>n the</a:t>
                </a:r>
                <a:r>
                  <a:rPr sz="2800" dirty="0"/>
                  <a:t> total number of ways that all </a:t>
                </a:r>
                <a14:m>
                  <m:oMath xmlns:m="http://schemas.openxmlformats.org/officeDocument/2006/math">
                    <m:r>
                      <a:rPr>
                        <a:latin typeface="Cambria Math" panose="02040503050406030204" pitchFamily="18" charset="0"/>
                      </a:rPr>
                      <m:t>𝑛</m:t>
                    </m:r>
                  </m:oMath>
                </a14:m>
                <a:r>
                  <a:rPr sz="2800" dirty="0"/>
                  <a:t> events can occur is</a:t>
                </a:r>
                <a:r>
                  <a:rPr lang="en-US" dirty="0"/>
                  <a:t> </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𝑛</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Multiplication Principle of Counting</a:t>
            </a:r>
          </a:p>
        </p:txBody>
      </p:sp>
      <p:sp>
        <p:nvSpPr>
          <p:cNvPr id="3" name="Text Placeholder 2"/>
          <p:cNvSpPr>
            <a:spLocks noGrp="1"/>
          </p:cNvSpPr>
          <p:nvPr>
            <p:ph type="body" sz="quarter" idx="10"/>
          </p:nvPr>
        </p:nvSpPr>
        <p:spPr/>
        <p:txBody>
          <a:bodyPr>
            <a:normAutofit/>
          </a:bodyPr>
          <a:lstStyle/>
          <a:p>
            <a:r>
              <a:rPr sz="2800"/>
              <a:t>A certain state specifies that all non-personalized license plates consist of two letters followed by four digits, and that the letter O (which could be mistaken for the digit </a:t>
            </a:r>
            <a:r>
              <a:rPr sz="2800">
                <a:latin typeface="Cambria Math"/>
              </a:rPr>
              <a:t>0</a:t>
            </a:r>
            <a:r>
              <a:rPr sz="2800"/>
              <a:t>) cannot be used. How many such license plates are there?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Multiplication Principle of Counting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Generating such a license plate is a matter of choosing six characters</a:t>
                </a:r>
                <a:r>
                  <a:rPr lang="en-US" sz="2800" dirty="0"/>
                  <a:t>,</a:t>
                </a:r>
                <a:r>
                  <a:rPr sz="2800" dirty="0"/>
                  <a:t> the first two of which can be any of </a:t>
                </a:r>
                <a:r>
                  <a:rPr sz="2800" dirty="0">
                    <a:latin typeface="Cambria Math"/>
                  </a:rPr>
                  <a:t>25</a:t>
                </a:r>
                <a:r>
                  <a:rPr sz="2800" dirty="0"/>
                  <a:t> letters and the last four can be any of </a:t>
                </a:r>
                <a:r>
                  <a:rPr sz="2800" dirty="0">
                    <a:latin typeface="Cambria Math"/>
                  </a:rPr>
                  <a:t>10</a:t>
                </a:r>
                <a:r>
                  <a:rPr sz="2800" dirty="0"/>
                  <a:t> digits.</a:t>
                </a:r>
                <a:r>
                  <a:rPr lang="en-US" sz="2800" dirty="0"/>
                  <a:t> T</a:t>
                </a:r>
                <a:r>
                  <a:rPr sz="2800" dirty="0"/>
                  <a:t>he total number of such license plates is</a:t>
                </a:r>
                <a:r>
                  <a:rPr lang="en-US" sz="2800" dirty="0"/>
                  <a:t> thus</a:t>
                </a:r>
                <a:endParaRPr sz="2800" dirty="0"/>
              </a:p>
              <a:p>
                <a:pPr algn="ctr">
                  <a:defRPr sz="2800"/>
                </a:pPr>
                <a:r>
                  <a:rPr sz="2800" dirty="0"/>
                  <a:t> </a:t>
                </a:r>
                <a14:m>
                  <m:oMath xmlns:m="http://schemas.openxmlformats.org/officeDocument/2006/math">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10=6,250,000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Calculating Permutations</a:t>
            </a:r>
          </a:p>
        </p:txBody>
      </p:sp>
      <p:sp>
        <p:nvSpPr>
          <p:cNvPr id="3" name="Text Placeholder 2"/>
          <p:cNvSpPr>
            <a:spLocks noGrp="1"/>
          </p:cNvSpPr>
          <p:nvPr>
            <p:ph type="body" sz="quarter" idx="10"/>
          </p:nvPr>
        </p:nvSpPr>
        <p:spPr/>
        <p:txBody>
          <a:bodyPr>
            <a:normAutofit/>
          </a:bodyPr>
          <a:lstStyle/>
          <a:p>
            <a:r>
              <a:rPr sz="2800"/>
              <a:t>One brand of combination lock for a door consists of five buttons labeled A, B, C, D, and E. To unlock the door, each button is pressed once and only once. Given that the installer of the lock can set the combination to be any permutation of the five letters, how many such permutations are there?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difference between this problem </a:t>
            </a:r>
            <a:r>
              <a:rPr lang="en-US" sz="2800" dirty="0"/>
              <a:t>and Examples 1 and 2 </a:t>
            </a:r>
            <a:r>
              <a:rPr sz="2800" dirty="0"/>
              <a:t>is that once a letter has been chosen for a given slot, it can't be reused. So in constructing a combination code, there are five choices for the first letter but only four choices for the second letter, since whatever letter was used first cannot be used again.</a:t>
            </a:r>
          </a:p>
        </p:txBody>
      </p:sp>
    </p:spTree>
    <p:extLst>
      <p:ext uri="{BB962C8B-B14F-4D97-AF65-F5344CB8AC3E}">
        <p14:creationId xmlns:p14="http://schemas.microsoft.com/office/powerpoint/2010/main" val="204704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p:sp>
        <p:nvSpPr>
          <p:cNvPr id="3" name="Text Placeholder 2"/>
          <p:cNvSpPr>
            <a:spLocks noGrp="1"/>
          </p:cNvSpPr>
          <p:nvPr>
            <p:ph type="body" sz="quarter" idx="10"/>
          </p:nvPr>
        </p:nvSpPr>
        <p:spPr/>
        <p:txBody>
          <a:bodyPr>
            <a:normAutofit/>
          </a:bodyPr>
          <a:lstStyle/>
          <a:p>
            <a:r>
              <a:rPr sz="2800" dirty="0"/>
              <a:t>Similarly, there are only three choices for the third slot and only two choices for the fourth slot. Finally, whichever of the five letters is left </a:t>
            </a:r>
            <a:r>
              <a:rPr sz="2800" i="1" dirty="0"/>
              <a:t>must</a:t>
            </a:r>
            <a:r>
              <a:rPr sz="2800" dirty="0"/>
              <a:t> be used for the fifth slot, so there is only one choice. </a:t>
            </a:r>
            <a:r>
              <a:rPr lang="en-US" dirty="0"/>
              <a:t>Figure 2 </a:t>
            </a:r>
            <a:r>
              <a:rPr sz="2800" dirty="0"/>
              <a:t>illustrates the slot-filling process.</a:t>
            </a:r>
          </a:p>
        </p:txBody>
      </p:sp>
    </p:spTree>
    <p:extLst>
      <p:ext uri="{BB962C8B-B14F-4D97-AF65-F5344CB8AC3E}">
        <p14:creationId xmlns:p14="http://schemas.microsoft.com/office/powerpoint/2010/main" val="658302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Calculating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r>
                  <a:rPr sz="2400" dirty="0"/>
                  <a:t>    Figure 2: Constructing a Permutation of Five Characters</a:t>
                </a:r>
              </a:p>
              <a:p>
                <a:pPr>
                  <a:defRPr sz="2800"/>
                </a:pPr>
                <a:endParaRPr lang="en-US" sz="2800" dirty="0"/>
              </a:p>
              <a:p>
                <a:pPr>
                  <a:defRPr sz="2800"/>
                </a:pPr>
                <a:r>
                  <a:rPr sz="2800" dirty="0"/>
                  <a:t>We </a:t>
                </a:r>
                <a:r>
                  <a:rPr lang="en-US" sz="2800" dirty="0"/>
                  <a:t>can now</a:t>
                </a:r>
                <a:r>
                  <a:rPr sz="2800" dirty="0"/>
                  <a:t> the Multiplication Principle of Counting to determine that there are </a:t>
                </a:r>
                <a14:m>
                  <m:oMath xmlns:m="http://schemas.openxmlformats.org/officeDocument/2006/math">
                    <m:r>
                      <a:rPr>
                        <a:latin typeface="Cambria Math" panose="02040503050406030204" pitchFamily="18" charset="0"/>
                      </a:rPr>
                      <m:t>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4</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3</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120</m:t>
                    </m:r>
                  </m:oMath>
                </a14:m>
                <a:r>
                  <a:rPr sz="2800" dirty="0"/>
                  <a:t> such combinations.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74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20D70B71-8E3E-40FD-9F5D-3511BE49AB91}"/>
              </a:ext>
            </a:extLst>
          </p:cNvPr>
          <p:cNvPicPr>
            <a:picLocks noChangeAspect="1"/>
          </p:cNvPicPr>
          <p:nvPr/>
        </p:nvPicPr>
        <p:blipFill>
          <a:blip r:embed="rId3"/>
          <a:stretch>
            <a:fillRect/>
          </a:stretch>
        </p:blipFill>
        <p:spPr>
          <a:xfrm>
            <a:off x="456844" y="1295400"/>
            <a:ext cx="8230313" cy="5669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Factorial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If </a:t>
                </a:r>
                <a14:m>
                  <m:oMath xmlns:m="http://schemas.openxmlformats.org/officeDocument/2006/math">
                    <m:r>
                      <a:rPr lang="en-US">
                        <a:latin typeface="Cambria Math" panose="02040503050406030204" pitchFamily="18" charset="0"/>
                      </a:rPr>
                      <m:t>𝑛</m:t>
                    </m:r>
                  </m:oMath>
                </a14:m>
                <a:r>
                  <a:rPr lang="en-US" sz="2800" dirty="0"/>
                  <a:t> is a positive integer, we </a:t>
                </a:r>
                <a:r>
                  <a:rPr lang="en-US" dirty="0"/>
                  <a:t>use </a:t>
                </a:r>
                <a:r>
                  <a:rPr lang="en-US" sz="2800" dirty="0"/>
                  <a:t>the notation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oMath>
                </a14:m>
                <a:r>
                  <a:rPr lang="en-US" sz="2800" dirty="0"/>
                  <a:t> (which is read "</a:t>
                </a:r>
                <a14:m>
                  <m:oMath xmlns:m="http://schemas.openxmlformats.org/officeDocument/2006/math">
                    <m:r>
                      <a:rPr lang="en-US" b="1" i="1">
                        <a:latin typeface="Cambria Math" panose="02040503050406030204" pitchFamily="18" charset="0"/>
                      </a:rPr>
                      <m:t>𝒏</m:t>
                    </m:r>
                  </m:oMath>
                </a14:m>
                <a:r>
                  <a:rPr lang="en-US" sz="2800" b="1" dirty="0"/>
                  <a:t> factorial</a:t>
                </a:r>
                <a:r>
                  <a:rPr lang="en-US" sz="2800" dirty="0"/>
                  <a:t>") to stand for the product of all the integers from </a:t>
                </a:r>
                <a:r>
                  <a:rPr lang="en-US" sz="2800" dirty="0">
                    <a:latin typeface="Cambria Math"/>
                  </a:rPr>
                  <a:t>1</a:t>
                </a:r>
                <a:r>
                  <a:rPr lang="en-US" sz="2800" dirty="0"/>
                  <a:t> to </a:t>
                </a:r>
                <a14:m>
                  <m:oMath xmlns:m="http://schemas.openxmlformats.org/officeDocument/2006/math">
                    <m:r>
                      <a:rPr lang="en-US">
                        <a:latin typeface="Cambria Math" panose="02040503050406030204" pitchFamily="18" charset="0"/>
                      </a:rPr>
                      <m:t>𝑛</m:t>
                    </m:r>
                  </m:oMath>
                </a14:m>
                <a:r>
                  <a:rPr lang="en-US" sz="2800" dirty="0"/>
                  <a:t>. That is,</a:t>
                </a:r>
              </a:p>
              <a:p>
                <a:pPr algn="ctr">
                  <a:defRPr sz="2800"/>
                </a:pPr>
                <a:r>
                  <a:rPr lang="en-US" sz="2800" dirty="0"/>
                  <a:t>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r>
                      <a:rPr lang="ar-AE">
                        <a:latin typeface="Cambria Math" panose="02040503050406030204" pitchFamily="18" charset="0"/>
                        <a:ea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ea typeface="Cambria Math" panose="02040503050406030204" pitchFamily="18" charset="0"/>
                      </a:rPr>
                      <m:t>×</m:t>
                    </m:r>
                    <m:r>
                      <a:rPr lang="ar-AE">
                        <a:latin typeface="Cambria Math" panose="02040503050406030204" pitchFamily="18" charset="0"/>
                      </a:rPr>
                      <m:t>…</m:t>
                    </m:r>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2</m:t>
                    </m:r>
                    <m:r>
                      <a:rPr lang="ar-AE" i="1" smtClean="0">
                        <a:latin typeface="Cambria Math" panose="02040503050406030204" pitchFamily="18" charset="0"/>
                        <a:ea typeface="Cambria Math" panose="02040503050406030204" pitchFamily="18" charset="0"/>
                      </a:rPr>
                      <m:t>×</m:t>
                    </m:r>
                    <m:r>
                      <a:rPr lang="ar-AE">
                        <a:latin typeface="Cambria Math" panose="02040503050406030204" pitchFamily="18" charset="0"/>
                      </a:rPr>
                      <m:t>1</m:t>
                    </m:r>
                  </m:oMath>
                </a14:m>
                <a:r>
                  <a:rPr lang="ar-AE" sz="2800" dirty="0"/>
                  <a:t>.</a:t>
                </a:r>
              </a:p>
              <a:p>
                <a:pPr>
                  <a:defRPr sz="2800"/>
                </a:pPr>
                <a:r>
                  <a:rPr lang="en-US" sz="2800" dirty="0"/>
                  <a:t>In addition, we define </a:t>
                </a:r>
                <a14:m>
                  <m:oMath xmlns:m="http://schemas.openxmlformats.org/officeDocument/2006/math">
                    <m:r>
                      <a:rPr lang="en-US">
                        <a:latin typeface="Cambria Math" panose="02040503050406030204" pitchFamily="18" charset="0"/>
                      </a:rPr>
                      <m:t>0</m:t>
                    </m:r>
                    <m:r>
                      <a:rPr lang="en-US">
                        <a:latin typeface="Cambria Math" panose="02040503050406030204" pitchFamily="18" charset="0"/>
                      </a:rPr>
                      <m:t>!=</m:t>
                    </m:r>
                    <m:r>
                      <a:rPr lang="en-US" b="0" i="0" smtClean="0">
                        <a:latin typeface="Cambria Math" panose="02040503050406030204" pitchFamily="18" charset="0"/>
                      </a:rPr>
                      <m:t>1</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Note that the factorial operation is defined only for positive integers and, as a special case, </a:t>
            </a:r>
            <a:r>
              <a:rPr sz="2800">
                <a:latin typeface="Cambria Math"/>
              </a:rPr>
              <a:t>0</a:t>
            </a:r>
            <a:r>
              <a:rPr sz="2800"/>
              <a:t>. You may encounter, in a later math class, a related function called the gamma function that extends the factorial idea to all positive real numbers.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Calculating Permutations</a:t>
            </a:r>
          </a:p>
        </p:txBody>
      </p:sp>
      <p:sp>
        <p:nvSpPr>
          <p:cNvPr id="3" name="Text Placeholder 2"/>
          <p:cNvSpPr>
            <a:spLocks noGrp="1"/>
          </p:cNvSpPr>
          <p:nvPr>
            <p:ph type="body" sz="quarter" idx="10"/>
          </p:nvPr>
        </p:nvSpPr>
        <p:spPr/>
        <p:txBody>
          <a:bodyPr>
            <a:normAutofit/>
          </a:bodyPr>
          <a:lstStyle/>
          <a:p>
            <a:r>
              <a:rPr sz="2800"/>
              <a:t>How many different five-letter combination codes are possible if every letter of the alphabet can be used, but no letter may be repeated?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Counting Phone Numbers</a:t>
            </a:r>
          </a:p>
        </p:txBody>
      </p:sp>
      <p:sp>
        <p:nvSpPr>
          <p:cNvPr id="3" name="Text Placeholder 2"/>
          <p:cNvSpPr>
            <a:spLocks noGrp="1"/>
          </p:cNvSpPr>
          <p:nvPr>
            <p:ph type="body" sz="quarter" idx="10"/>
          </p:nvPr>
        </p:nvSpPr>
        <p:spPr/>
        <p:txBody>
          <a:bodyPr>
            <a:normAutofit/>
          </a:bodyPr>
          <a:lstStyle/>
          <a:p>
            <a:r>
              <a:rPr sz="2800" dirty="0"/>
              <a:t>In the United States, telephone numbers consist of a </a:t>
            </a:r>
            <a:br>
              <a:rPr lang="en-US" sz="2800" dirty="0"/>
            </a:br>
            <a:r>
              <a:rPr sz="2800" dirty="0"/>
              <a:t>3-digit area code followed by a 7-digit local number. Neither the first digit of the area code nor the first digit of the local number can be </a:t>
            </a:r>
            <a:r>
              <a:rPr sz="2800" dirty="0">
                <a:latin typeface="Cambria Math"/>
              </a:rPr>
              <a:t>0</a:t>
            </a:r>
            <a:r>
              <a:rPr sz="2800" dirty="0"/>
              <a:t> or </a:t>
            </a:r>
            <a:r>
              <a:rPr sz="2800" dirty="0">
                <a:latin typeface="Cambria Math"/>
              </a:rPr>
              <a:t>1</a:t>
            </a:r>
            <a:r>
              <a:rPr sz="2800" dirty="0"/>
              <a:t>. How many such phone numbers are there if</a:t>
            </a:r>
          </a:p>
          <a:p>
            <a:pPr marL="514350" indent="-514350">
              <a:buFont typeface="+mj-lt"/>
              <a:buAutoNum type="alphaLcPeriod"/>
              <a:defRPr sz="2800"/>
            </a:pPr>
            <a:r>
              <a:rPr dirty="0"/>
              <a:t>​</a:t>
            </a:r>
            <a:r>
              <a:rPr lang="en-US" dirty="0"/>
              <a:t>t</a:t>
            </a:r>
            <a:r>
              <a:rPr sz="2800" dirty="0"/>
              <a:t>here is a further restriction that the middle digit of the area code must be 0 or 1?</a:t>
            </a:r>
          </a:p>
          <a:p>
            <a:pPr marL="514350" indent="-514350">
              <a:buFont typeface="+mj-lt"/>
              <a:buAutoNum type="alphaLcPeriod" startAt="2"/>
              <a:defRPr sz="2800"/>
            </a:pPr>
            <a:r>
              <a:rPr dirty="0"/>
              <a:t>​</a:t>
            </a:r>
            <a:r>
              <a:rPr lang="en-US" dirty="0"/>
              <a:t>t</a:t>
            </a:r>
            <a:r>
              <a:rPr sz="2800" dirty="0"/>
              <a:t>here are no further restrictions?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Calculating Permutations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difference between this problem and the one in Example 3 is that there are now </a:t>
            </a:r>
            <a:r>
              <a:rPr sz="2800" dirty="0">
                <a:latin typeface="Cambria Math"/>
              </a:rPr>
              <a:t>26</a:t>
            </a:r>
            <a:r>
              <a:rPr sz="2800" dirty="0"/>
              <a:t> choices for the first letter, </a:t>
            </a:r>
            <a:r>
              <a:rPr sz="2800" dirty="0">
                <a:latin typeface="Cambria Math"/>
              </a:rPr>
              <a:t>25</a:t>
            </a:r>
            <a:r>
              <a:rPr sz="2800" dirty="0"/>
              <a:t> choices for the second, and so on. The corresponding "slot diagram" describing the number of ways each slot can be fi</a:t>
            </a:r>
            <a:r>
              <a:rPr lang="en-US" sz="2800" dirty="0"/>
              <a:t>lled appears in Figure 3.</a:t>
            </a:r>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Calculating Permutations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sz="2800" dirty="0"/>
              </a:p>
              <a:p>
                <a:pPr algn="ctr"/>
                <a:endParaRPr lang="en-US" dirty="0"/>
              </a:p>
              <a:p>
                <a:pPr algn="ctr"/>
                <a:r>
                  <a:rPr sz="2800" dirty="0"/>
                  <a:t>     </a:t>
                </a:r>
                <a:r>
                  <a:rPr sz="2400" dirty="0"/>
                  <a:t>Figure: 3 Five-Letter Permutations Chosen from 26 Characters</a:t>
                </a:r>
              </a:p>
              <a:p>
                <a:pPr>
                  <a:defRPr sz="2800"/>
                </a:pPr>
                <a:endParaRPr lang="en-US" sz="2800" dirty="0"/>
              </a:p>
              <a:p>
                <a:pPr>
                  <a:defRPr sz="2800"/>
                </a:pPr>
                <a:r>
                  <a:rPr sz="2800" dirty="0"/>
                  <a:t>The total number of such combination codes is thus </a:t>
                </a:r>
                <a:endParaRPr lang="en-US" sz="2800" dirty="0"/>
              </a:p>
              <a:p>
                <a:pPr algn="ctr">
                  <a:defRPr sz="2800"/>
                </a:pPr>
                <a14:m>
                  <m:oMath xmlns:m="http://schemas.openxmlformats.org/officeDocument/2006/math">
                    <m:r>
                      <a:rPr>
                        <a:latin typeface="Cambria Math" panose="02040503050406030204" pitchFamily="18" charset="0"/>
                      </a:rPr>
                      <m:t>26</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24</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23</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22=7,893,600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67EA8B2B-E1CD-4456-8665-CEC052227330}"/>
                  </a:ext>
                </a:extLst>
              </p:cNvPr>
              <p:cNvGraphicFramePr>
                <a:graphicFrameLocks noGrp="1"/>
              </p:cNvGraphicFramePr>
              <p:nvPr>
                <p:extLst>
                  <p:ext uri="{D42A27DB-BD31-4B8C-83A1-F6EECF244321}">
                    <p14:modId xmlns:p14="http://schemas.microsoft.com/office/powerpoint/2010/main" val="2060944776"/>
                  </p:ext>
                </p:extLst>
              </p:nvPr>
            </p:nvGraphicFramePr>
            <p:xfrm>
              <a:off x="457200" y="1312799"/>
              <a:ext cx="8229600" cy="516001"/>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155400419"/>
                        </a:ext>
                      </a:extLst>
                    </a:gridCol>
                    <a:gridCol w="1645920">
                      <a:extLst>
                        <a:ext uri="{9D8B030D-6E8A-4147-A177-3AD203B41FA5}">
                          <a16:colId xmlns:a16="http://schemas.microsoft.com/office/drawing/2014/main" val="1959989530"/>
                        </a:ext>
                      </a:extLst>
                    </a:gridCol>
                    <a:gridCol w="1645920">
                      <a:extLst>
                        <a:ext uri="{9D8B030D-6E8A-4147-A177-3AD203B41FA5}">
                          <a16:colId xmlns:a16="http://schemas.microsoft.com/office/drawing/2014/main" val="1951858041"/>
                        </a:ext>
                      </a:extLst>
                    </a:gridCol>
                    <a:gridCol w="1645920">
                      <a:extLst>
                        <a:ext uri="{9D8B030D-6E8A-4147-A177-3AD203B41FA5}">
                          <a16:colId xmlns:a16="http://schemas.microsoft.com/office/drawing/2014/main" val="177033140"/>
                        </a:ext>
                      </a:extLst>
                    </a:gridCol>
                    <a:gridCol w="1645920">
                      <a:extLst>
                        <a:ext uri="{9D8B030D-6E8A-4147-A177-3AD203B41FA5}">
                          <a16:colId xmlns:a16="http://schemas.microsoft.com/office/drawing/2014/main" val="38948966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26</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25</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24</m:t>
                                      </m:r>
                                      <m:r>
                                        <a:rPr lang="en-US" sz="2000" i="1" kern="1200">
                                          <a:solidFill>
                                            <a:schemeClr val="tx1"/>
                                          </a:solidFill>
                                          <a:effectLst/>
                                          <a:latin typeface="Cambria Math" panose="02040503050406030204" pitchFamily="18" charset="0"/>
                                          <a:ea typeface="+mn-ea"/>
                                          <a:cs typeface="+mn-cs"/>
                                        </a:rPr>
                                        <m:t> </m:t>
                                      </m:r>
                                      <m:r>
                                        <m:rPr>
                                          <m:sty m:val="p"/>
                                        </m:rPr>
                                        <a:rPr lang="en-US" sz="2000" b="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i="1" kern="1200">
                                          <a:solidFill>
                                            <a:schemeClr val="tx1"/>
                                          </a:solidFill>
                                          <a:effectLst/>
                                          <a:latin typeface="Cambria Math" panose="02040503050406030204" pitchFamily="18" charset="0"/>
                                          <a:ea typeface="+mn-ea"/>
                                          <a:cs typeface="+mn-cs"/>
                                        </a:rPr>
                                        <m:t>2</m:t>
                                      </m:r>
                                      <m:r>
                                        <a:rPr lang="en-US" sz="2000" b="0" i="1" kern="1200" smtClean="0">
                                          <a:solidFill>
                                            <a:schemeClr val="tx1"/>
                                          </a:solidFill>
                                          <a:effectLst/>
                                          <a:latin typeface="Cambria Math" panose="02040503050406030204" pitchFamily="18" charset="0"/>
                                          <a:ea typeface="+mn-ea"/>
                                          <a:cs typeface="+mn-cs"/>
                                        </a:rPr>
                                        <m:t>3</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000" i="1" kern="1200" smtClean="0">
                                        <a:solidFill>
                                          <a:schemeClr val="tx1"/>
                                        </a:solidFill>
                                        <a:effectLst/>
                                        <a:latin typeface="Cambria Math" panose="02040503050406030204" pitchFamily="18" charset="0"/>
                                        <a:ea typeface="+mn-ea"/>
                                        <a:cs typeface="+mn-cs"/>
                                      </a:rPr>
                                    </m:ctrlPr>
                                  </m:mPr>
                                  <m:mr>
                                    <m:e>
                                      <m:groupChr>
                                        <m:groupChrPr>
                                          <m:chr m:val="⏟"/>
                                          <m:ctrlPr>
                                            <a:rPr lang="en-US" sz="2000" i="1" kern="1200">
                                              <a:solidFill>
                                                <a:schemeClr val="tx1"/>
                                              </a:solidFill>
                                              <a:effectLst/>
                                              <a:latin typeface="Cambria Math" panose="02040503050406030204" pitchFamily="18" charset="0"/>
                                              <a:ea typeface="+mn-ea"/>
                                              <a:cs typeface="+mn-cs"/>
                                            </a:rPr>
                                          </m:ctrlPr>
                                        </m:groupChrPr>
                                        <m:e>
                                          <m:r>
                                            <a:rPr lang="en-US" sz="2000" i="1" kern="1200">
                                              <a:solidFill>
                                                <a:schemeClr val="tx1"/>
                                              </a:solidFill>
                                              <a:effectLst/>
                                              <a:latin typeface="Cambria Math" panose="02040503050406030204" pitchFamily="18" charset="0"/>
                                              <a:ea typeface="+mn-ea"/>
                                              <a:cs typeface="+mn-cs"/>
                                            </a:rPr>
                                            <m:t>____________</m:t>
                                          </m:r>
                                        </m:e>
                                      </m:groupChr>
                                    </m:e>
                                  </m:mr>
                                  <m:mr>
                                    <m:e>
                                      <m:r>
                                        <a:rPr lang="en-US" sz="2000" b="0" i="1" kern="1200" smtClean="0">
                                          <a:solidFill>
                                            <a:schemeClr val="tx1"/>
                                          </a:solidFill>
                                          <a:effectLst/>
                                          <a:latin typeface="Cambria Math" panose="02040503050406030204" pitchFamily="18" charset="0"/>
                                          <a:ea typeface="+mn-ea"/>
                                          <a:cs typeface="+mn-cs"/>
                                        </a:rPr>
                                        <m:t>22</m:t>
                                      </m:r>
                                      <m:r>
                                        <a:rPr lang="en-US" sz="2000" i="1" kern="1200">
                                          <a:solidFill>
                                            <a:schemeClr val="tx1"/>
                                          </a:solidFill>
                                          <a:effectLst/>
                                          <a:latin typeface="Cambria Math" panose="02040503050406030204" pitchFamily="18" charset="0"/>
                                          <a:ea typeface="+mn-ea"/>
                                          <a:cs typeface="+mn-cs"/>
                                        </a:rPr>
                                        <m:t> </m:t>
                                      </m:r>
                                      <m:r>
                                        <m:rPr>
                                          <m:sty m:val="p"/>
                                        </m:rPr>
                                        <a:rPr lang="en-US" sz="2000" i="0" kern="1200">
                                          <a:solidFill>
                                            <a:schemeClr val="tx1"/>
                                          </a:solidFill>
                                          <a:effectLst/>
                                          <a:latin typeface="Cambria Math" panose="02040503050406030204" pitchFamily="18" charset="0"/>
                                          <a:ea typeface="+mn-ea"/>
                                          <a:cs typeface="+mn-cs"/>
                                        </a:rPr>
                                        <m:t>choices</m:t>
                                      </m:r>
                                    </m:e>
                                  </m:mr>
                                </m:m>
                              </m:oMath>
                            </m:oMathPara>
                          </a14:m>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1153025094"/>
                      </a:ext>
                    </a:extLst>
                  </a:tr>
                </a:tbl>
              </a:graphicData>
            </a:graphic>
          </p:graphicFrame>
        </mc:Choice>
        <mc:Fallback xmlns="">
          <p:graphicFrame>
            <p:nvGraphicFramePr>
              <p:cNvPr id="6" name="Table 6">
                <a:extLst>
                  <a:ext uri="{FF2B5EF4-FFF2-40B4-BE49-F238E27FC236}">
                    <a16:creationId xmlns:a16="http://schemas.microsoft.com/office/drawing/2014/main" id="{67EA8B2B-E1CD-4456-8665-CEC052227330}"/>
                  </a:ext>
                </a:extLst>
              </p:cNvPr>
              <p:cNvGraphicFramePr>
                <a:graphicFrameLocks noGrp="1"/>
              </p:cNvGraphicFramePr>
              <p:nvPr>
                <p:extLst>
                  <p:ext uri="{D42A27DB-BD31-4B8C-83A1-F6EECF244321}">
                    <p14:modId xmlns:p14="http://schemas.microsoft.com/office/powerpoint/2010/main" val="2060944776"/>
                  </p:ext>
                </p:extLst>
              </p:nvPr>
            </p:nvGraphicFramePr>
            <p:xfrm>
              <a:off x="457200" y="1312799"/>
              <a:ext cx="8229600" cy="516001"/>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155400419"/>
                        </a:ext>
                      </a:extLst>
                    </a:gridCol>
                    <a:gridCol w="1645920">
                      <a:extLst>
                        <a:ext uri="{9D8B030D-6E8A-4147-A177-3AD203B41FA5}">
                          <a16:colId xmlns:a16="http://schemas.microsoft.com/office/drawing/2014/main" val="1959989530"/>
                        </a:ext>
                      </a:extLst>
                    </a:gridCol>
                    <a:gridCol w="1645920">
                      <a:extLst>
                        <a:ext uri="{9D8B030D-6E8A-4147-A177-3AD203B41FA5}">
                          <a16:colId xmlns:a16="http://schemas.microsoft.com/office/drawing/2014/main" val="1951858041"/>
                        </a:ext>
                      </a:extLst>
                    </a:gridCol>
                    <a:gridCol w="1645920">
                      <a:extLst>
                        <a:ext uri="{9D8B030D-6E8A-4147-A177-3AD203B41FA5}">
                          <a16:colId xmlns:a16="http://schemas.microsoft.com/office/drawing/2014/main" val="177033140"/>
                        </a:ext>
                      </a:extLst>
                    </a:gridCol>
                    <a:gridCol w="1645920">
                      <a:extLst>
                        <a:ext uri="{9D8B030D-6E8A-4147-A177-3AD203B41FA5}">
                          <a16:colId xmlns:a16="http://schemas.microsoft.com/office/drawing/2014/main" val="3894896671"/>
                        </a:ext>
                      </a:extLst>
                    </a:gridCol>
                  </a:tblGrid>
                  <a:tr h="516001">
                    <a:tc>
                      <a:txBody>
                        <a:bodyPr/>
                        <a:lstStyle/>
                        <a:p>
                          <a:endParaRPr lang="en-US"/>
                        </a:p>
                      </a:txBody>
                      <a:tcPr>
                        <a:blipFill>
                          <a:blip r:embed="rId3"/>
                          <a:stretch>
                            <a:fillRect r="-400000" b="-9412"/>
                          </a:stretch>
                        </a:blipFill>
                      </a:tcPr>
                    </a:tc>
                    <a:tc>
                      <a:txBody>
                        <a:bodyPr/>
                        <a:lstStyle/>
                        <a:p>
                          <a:endParaRPr lang="en-US"/>
                        </a:p>
                      </a:txBody>
                      <a:tcPr>
                        <a:blipFill>
                          <a:blip r:embed="rId3"/>
                          <a:stretch>
                            <a:fillRect l="-100000" r="-300000" b="-9412"/>
                          </a:stretch>
                        </a:blipFill>
                      </a:tcPr>
                    </a:tc>
                    <a:tc>
                      <a:txBody>
                        <a:bodyPr/>
                        <a:lstStyle/>
                        <a:p>
                          <a:endParaRPr lang="en-US"/>
                        </a:p>
                      </a:txBody>
                      <a:tcPr>
                        <a:blipFill>
                          <a:blip r:embed="rId3"/>
                          <a:stretch>
                            <a:fillRect l="-200000" r="-200000" b="-9412"/>
                          </a:stretch>
                        </a:blipFill>
                      </a:tcPr>
                    </a:tc>
                    <a:tc>
                      <a:txBody>
                        <a:bodyPr/>
                        <a:lstStyle/>
                        <a:p>
                          <a:endParaRPr lang="en-US"/>
                        </a:p>
                      </a:txBody>
                      <a:tcPr>
                        <a:blipFill>
                          <a:blip r:embed="rId3"/>
                          <a:stretch>
                            <a:fillRect l="-300000" r="-100000" b="-9412"/>
                          </a:stretch>
                        </a:blipFill>
                      </a:tcPr>
                    </a:tc>
                    <a:tc>
                      <a:txBody>
                        <a:bodyPr/>
                        <a:lstStyle/>
                        <a:p>
                          <a:endParaRPr lang="en-US"/>
                        </a:p>
                      </a:txBody>
                      <a:tcPr>
                        <a:blipFill>
                          <a:blip r:embed="rId3"/>
                          <a:stretch>
                            <a:fillRect l="-400000" b="-9412"/>
                          </a:stretch>
                        </a:blipFill>
                      </a:tcPr>
                    </a:tc>
                    <a:extLst>
                      <a:ext uri="{0D108BD9-81ED-4DB2-BD59-A6C34878D82A}">
                        <a16:rowId xmlns:a16="http://schemas.microsoft.com/office/drawing/2014/main" val="1153025094"/>
                      </a:ext>
                    </a:extLst>
                  </a:tr>
                </a:tbl>
              </a:graphicData>
            </a:graphic>
          </p:graphicFrame>
        </mc:Fallback>
      </mc:AlternateContent>
    </p:spTree>
    <p:extLst>
      <p:ext uri="{BB962C8B-B14F-4D97-AF65-F5344CB8AC3E}">
        <p14:creationId xmlns:p14="http://schemas.microsoft.com/office/powerpoint/2010/main" val="361550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Permutation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dirty="0"/>
                  <a:t>number of permutations of</a:t>
                </a:r>
                <a:r>
                  <a:rPr sz="2800" dirty="0"/>
                  <a:t> </a:t>
                </a:r>
                <a14:m>
                  <m:oMath xmlns:m="http://schemas.openxmlformats.org/officeDocument/2006/math">
                    <m:r>
                      <a:rPr b="0" i="1">
                        <a:latin typeface="Cambria Math" panose="02040503050406030204" pitchFamily="18" charset="0"/>
                      </a:rPr>
                      <m:t>𝑛</m:t>
                    </m:r>
                  </m:oMath>
                </a14:m>
                <a:r>
                  <a:rPr sz="2800" dirty="0"/>
                  <a:t> </a:t>
                </a:r>
                <a:r>
                  <a:rPr dirty="0"/>
                  <a:t>objects taken</a:t>
                </a:r>
                <a:r>
                  <a:rPr sz="2800" dirty="0"/>
                  <a:t> </a:t>
                </a:r>
                <a14:m>
                  <m:oMath xmlns:m="http://schemas.openxmlformats.org/officeDocument/2006/math">
                    <m:r>
                      <a:rPr b="0" i="1">
                        <a:latin typeface="Cambria Math" panose="02040503050406030204" pitchFamily="18" charset="0"/>
                      </a:rPr>
                      <m:t>𝑘</m:t>
                    </m:r>
                  </m:oMath>
                </a14:m>
                <a:r>
                  <a:rPr sz="2800" dirty="0"/>
                  <a:t> </a:t>
                </a:r>
                <a:r>
                  <a:rPr dirty="0"/>
                  <a:t>at a time</a:t>
                </a:r>
                <a:r>
                  <a:rPr sz="2800" dirty="0"/>
                  <a:t> is</a:t>
                </a:r>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𝑘</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dirty="0"/>
                  <a:t>.</a:t>
                </a:r>
              </a:p>
              <a:p>
                <a:r>
                  <a:rPr sz="2800" dirty="0"/>
                  <a:t>This is a</a:t>
                </a:r>
                <a:r>
                  <a:rPr lang="en-US" sz="2800" dirty="0"/>
                  <a:t> conveniently short way of expressing the product</a:t>
                </a:r>
                <a:endParaRPr sz="2800" dirty="0"/>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𝑘</m:t>
                            </m:r>
                          </m:sub>
                        </m:sSub>
                      </m:e>
                    </m:sPre>
                    <m:r>
                      <a:rPr>
                        <a:latin typeface="Cambria Math" panose="02040503050406030204" pitchFamily="18" charset="0"/>
                      </a:rPr>
                      <m:t>=</m:t>
                    </m:r>
                    <m:r>
                      <a:rPr>
                        <a:latin typeface="Cambria Math" panose="02040503050406030204" pitchFamily="18" charset="0"/>
                      </a:rPr>
                      <m:t>𝑛</m:t>
                    </m:r>
                    <m:r>
                      <a:rPr lang="en-US" i="1" smtClean="0">
                        <a:latin typeface="Cambria Math" panose="02040503050406030204" pitchFamily="18" charset="0"/>
                        <a:ea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r>
                      <a:rPr lang="en-US">
                        <a:latin typeface="Cambria Math" panose="02040503050406030204" pitchFamily="18" charset="0"/>
                        <a:ea typeface="Cambria Math" panose="02040503050406030204" pitchFamily="18" charset="0"/>
                      </a:rPr>
                      <m:t>×</m:t>
                    </m:r>
                    <m:r>
                      <a:rPr>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+1</m:t>
                        </m:r>
                      </m:e>
                    </m:d>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Permutation Formula</a:t>
            </a:r>
          </a:p>
        </p:txBody>
      </p:sp>
      <p:sp>
        <p:nvSpPr>
          <p:cNvPr id="3" name="Text Placeholder 2"/>
          <p:cNvSpPr>
            <a:spLocks noGrp="1"/>
          </p:cNvSpPr>
          <p:nvPr>
            <p:ph type="body" sz="quarter" idx="10"/>
          </p:nvPr>
        </p:nvSpPr>
        <p:spPr/>
        <p:txBody>
          <a:bodyPr>
            <a:normAutofit/>
          </a:bodyPr>
          <a:lstStyle/>
          <a:p>
            <a:r>
              <a:rPr sz="2800"/>
              <a:t>A magician is preparing to demonstrate a card trick that involves </a:t>
            </a:r>
            <a:r>
              <a:rPr sz="2800">
                <a:latin typeface="Cambria Math"/>
              </a:rPr>
              <a:t>20</a:t>
            </a:r>
            <a:r>
              <a:rPr sz="2800"/>
              <a:t> cards chosen at random from a standard deck of cards. Once chosen, the </a:t>
            </a:r>
            <a:r>
              <a:rPr sz="2800">
                <a:latin typeface="Cambria Math"/>
              </a:rPr>
              <a:t>20</a:t>
            </a:r>
            <a:r>
              <a:rPr sz="2800"/>
              <a:t> cards are arranged in a row, and the order of the cards plays a role in the trick. How many such orderings are possible?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Permutation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A standard deck of cards contains </a:t>
                </a:r>
                <a:r>
                  <a:rPr sz="2800" dirty="0">
                    <a:latin typeface="Cambria Math"/>
                  </a:rPr>
                  <a:t>52</a:t>
                </a:r>
                <a:r>
                  <a:rPr sz="2800" dirty="0"/>
                  <a:t> distinct cards</a:t>
                </a:r>
                <a:r>
                  <a:rPr lang="en-US" sz="2800" dirty="0"/>
                  <a:t> (13 cards in each of 4 suits)</a:t>
                </a:r>
                <a:r>
                  <a:rPr sz="2800" dirty="0"/>
                  <a:t>, and this problem asks for the number of permutations of </a:t>
                </a:r>
                <a:r>
                  <a:rPr sz="2800" dirty="0">
                    <a:latin typeface="Cambria Math"/>
                  </a:rPr>
                  <a:t>52</a:t>
                </a:r>
                <a:r>
                  <a:rPr sz="2800" dirty="0"/>
                  <a:t> cards taken </a:t>
                </a:r>
                <a:r>
                  <a:rPr sz="2800" dirty="0">
                    <a:latin typeface="Cambria Math"/>
                  </a:rPr>
                  <a:t>20</a:t>
                </a:r>
                <a:r>
                  <a:rPr sz="2800" dirty="0"/>
                  <a:t> at a time. One way to determine this would be to evaluate </a:t>
                </a:r>
                <a:br>
                  <a:rPr lang="en-US" sz="2800" dirty="0"/>
                </a:br>
                <a14:m>
                  <m:oMath xmlns:m="http://schemas.openxmlformats.org/officeDocument/2006/math">
                    <m:r>
                      <a:rPr>
                        <a:latin typeface="Cambria Math" panose="02040503050406030204" pitchFamily="18" charset="0"/>
                      </a:rPr>
                      <m:t>52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51</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33</m:t>
                    </m:r>
                  </m:oMath>
                </a14:m>
                <a:r>
                  <a:rPr sz="2800" dirty="0"/>
                  <a:t> (</a:t>
                </a:r>
                <a:r>
                  <a:rPr lang="en-US" sz="2800" dirty="0"/>
                  <a:t>note that this is </a:t>
                </a:r>
                <a:r>
                  <a:rPr sz="2800" dirty="0"/>
                  <a:t>a product of </a:t>
                </a:r>
                <a:r>
                  <a:rPr sz="2800" dirty="0">
                    <a:latin typeface="Cambria Math"/>
                  </a:rPr>
                  <a:t>20</a:t>
                </a:r>
                <a:r>
                  <a:rPr sz="2800" dirty="0"/>
                  <a:t> numbers), but a far faster way is to use the permutation</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52</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20</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52!</m:t>
                          </m:r>
                        </m:num>
                        <m:den>
                          <m:d>
                            <m:dPr>
                              <m:ctrlPr>
                                <a:rPr i="1">
                                  <a:latin typeface="Cambria Math" panose="02040503050406030204" pitchFamily="18" charset="0"/>
                                </a:rPr>
                              </m:ctrlPr>
                            </m:dPr>
                            <m:e>
                              <m:r>
                                <a:rPr>
                                  <a:latin typeface="Cambria Math" panose="02040503050406030204" pitchFamily="18" charset="0"/>
                                </a:rPr>
                                <m:t>52−20</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52!</m:t>
                          </m:r>
                        </m:num>
                        <m:den>
                          <m:r>
                            <a:rPr>
                              <a:latin typeface="Cambria Math" panose="02040503050406030204" pitchFamily="18" charset="0"/>
                            </a:rPr>
                            <m:t>32!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8.07</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67</m:t>
                              </m:r>
                            </m:sup>
                          </m:sSup>
                        </m:num>
                        <m:den>
                          <m:r>
                            <a:rPr>
                              <a:latin typeface="Cambria Math" panose="02040503050406030204" pitchFamily="18" charset="0"/>
                            </a:rPr>
                            <m:t>2.63</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35</m:t>
                              </m:r>
                            </m:sup>
                          </m:sSup>
                        </m:den>
                      </m:f>
                      <m:r>
                        <a:rPr>
                          <a:latin typeface="Cambria Math" panose="02040503050406030204" pitchFamily="18" charset="0"/>
                        </a:rPr>
                        <m:t>≈3.07</m:t>
                      </m:r>
                      <m:r>
                        <a:rPr lang="en-US" i="1" smtClean="0">
                          <a:latin typeface="Cambria Math" panose="02040503050406030204" pitchFamily="18" charset="0"/>
                          <a:ea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10</m:t>
                          </m:r>
                        </m:e>
                        <m:sup>
                          <m:r>
                            <a:rPr>
                              <a:latin typeface="Cambria Math" panose="02040503050406030204" pitchFamily="18" charset="0"/>
                            </a:rPr>
                            <m:t>32</m:t>
                          </m:r>
                        </m:sup>
                      </m:sSup>
                    </m:oMath>
                  </m:oMathPara>
                </a14:m>
                <a:endParaRPr sz="2800" dirty="0"/>
              </a:p>
              <a:p>
                <a:pPr>
                  <a:defRPr sz="2800"/>
                </a:pPr>
                <a:r>
                  <a:rPr sz="2800" dirty="0"/>
                  <a:t>The two factorials that appear in the formula above have been determined by a calculator. Note that </a:t>
                </a:r>
                <a14:m>
                  <m:oMath xmlns:m="http://schemas.openxmlformats.org/officeDocument/2006/math">
                    <m:r>
                      <a:rPr>
                        <a:latin typeface="Cambria Math" panose="02040503050406030204" pitchFamily="18" charset="0"/>
                      </a:rPr>
                      <m:t>52!</m:t>
                    </m:r>
                  </m:oMath>
                </a14:m>
                <a:r>
                  <a:rPr sz="2800" dirty="0"/>
                  <a:t>, </a:t>
                </a:r>
                <a14:m>
                  <m:oMath xmlns:m="http://schemas.openxmlformats.org/officeDocument/2006/math">
                    <m:r>
                      <a:rPr>
                        <a:latin typeface="Cambria Math" panose="02040503050406030204" pitchFamily="18" charset="0"/>
                      </a:rPr>
                      <m:t>32!</m:t>
                    </m:r>
                  </m:oMath>
                </a14:m>
                <a:r>
                  <a:rPr sz="2800" dirty="0"/>
                  <a:t>, and the final answer are all very large numbers, so it is convenient to use scientific notation.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2086"/>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Calculating Permutations and Combinations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Let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e>
                    </m:d>
                  </m:oMath>
                </a14:m>
                <a:r>
                  <a:rPr sz="2800" dirty="0"/>
                  <a:t>.</a:t>
                </a:r>
              </a:p>
              <a:p>
                <a:pPr marL="514350" indent="-514350">
                  <a:buFont typeface="+mj-lt"/>
                  <a:buAutoNum type="alphaLcPeriod"/>
                  <a:defRPr sz="2800"/>
                </a:pPr>
                <a:r>
                  <a:rPr dirty="0"/>
                  <a:t>​</a:t>
                </a:r>
                <a:r>
                  <a:rPr sz="2800" dirty="0"/>
                  <a:t>How many permutations of size </a:t>
                </a:r>
                <a:r>
                  <a:rPr sz="2800" dirty="0">
                    <a:latin typeface="Cambria Math"/>
                  </a:rPr>
                  <a:t>3</a:t>
                </a:r>
                <a:r>
                  <a:rPr sz="2800" dirty="0"/>
                  <a:t> can be formed from the set </a:t>
                </a:r>
                <a14:m>
                  <m:oMath xmlns:m="http://schemas.openxmlformats.org/officeDocument/2006/math">
                    <m:r>
                      <a:rPr>
                        <a:latin typeface="Cambria Math" panose="02040503050406030204" pitchFamily="18" charset="0"/>
                      </a:rPr>
                      <m:t>𝑆</m:t>
                    </m:r>
                  </m:oMath>
                </a14:m>
                <a:r>
                  <a:rPr sz="2800" dirty="0"/>
                  <a:t>?</a:t>
                </a:r>
              </a:p>
              <a:p>
                <a:pPr marL="514350" indent="-514350">
                  <a:buFont typeface="+mj-lt"/>
                  <a:buAutoNum type="alphaLcPeriod" startAt="2"/>
                  <a:defRPr sz="2800"/>
                </a:pPr>
                <a:r>
                  <a:rPr dirty="0"/>
                  <a:t>​</a:t>
                </a:r>
                <a:r>
                  <a:rPr sz="2800" dirty="0"/>
                  <a:t>How many combinations of size </a:t>
                </a:r>
                <a:r>
                  <a:rPr sz="2800" dirty="0">
                    <a:latin typeface="Cambria Math"/>
                  </a:rPr>
                  <a:t>3</a:t>
                </a:r>
                <a:r>
                  <a:rPr sz="2800" dirty="0"/>
                  <a:t> can be formed from the set </a:t>
                </a:r>
                <a14:m>
                  <m:oMath xmlns:m="http://schemas.openxmlformats.org/officeDocument/2006/math">
                    <m:r>
                      <a:rPr>
                        <a:latin typeface="Cambria Math" panose="02040503050406030204" pitchFamily="18" charset="0"/>
                      </a:rPr>
                      <m:t>𝑆</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number of permutations of </a:t>
                </a:r>
                <a:r>
                  <a:rPr sz="2800" dirty="0">
                    <a:latin typeface="Cambria Math"/>
                  </a:rPr>
                  <a:t>4</a:t>
                </a:r>
                <a:r>
                  <a:rPr sz="2800" dirty="0"/>
                  <a:t> objects taken </a:t>
                </a:r>
                <a:r>
                  <a:rPr sz="2800" dirty="0">
                    <a:latin typeface="Cambria Math"/>
                  </a:rPr>
                  <a:t>3</a:t>
                </a:r>
                <a:r>
                  <a:rPr sz="2800" dirty="0"/>
                  <a:t> at a time is </a:t>
                </a:r>
                <a:endParaRPr lang="en-US" sz="2800" dirty="0"/>
              </a:p>
              <a:p>
                <a:pPr algn="ctr">
                  <a:defRPr sz="2800"/>
                </a:pP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4</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3</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d>
                          <m:dPr>
                            <m:ctrlPr>
                              <a:rPr i="1">
                                <a:latin typeface="Cambria Math" panose="02040503050406030204" pitchFamily="18" charset="0"/>
                              </a:rPr>
                            </m:ctrlPr>
                          </m:dPr>
                          <m:e>
                            <m:r>
                              <a:rPr>
                                <a:latin typeface="Cambria Math" panose="02040503050406030204" pitchFamily="18" charset="0"/>
                              </a:rPr>
                              <m:t>4−3</m:t>
                            </m:r>
                          </m:e>
                        </m:d>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1!</m:t>
                        </m:r>
                      </m:den>
                    </m:f>
                    <m:r>
                      <a:rPr>
                        <a:latin typeface="Cambria Math" panose="02040503050406030204" pitchFamily="18" charset="0"/>
                      </a:rPr>
                      <m:t>=24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7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have already determined there are </a:t>
            </a:r>
            <a:r>
              <a:rPr sz="2800" dirty="0">
                <a:latin typeface="Cambria Math"/>
              </a:rPr>
              <a:t>24</a:t>
            </a:r>
            <a:r>
              <a:rPr sz="2800" dirty="0"/>
              <a:t> permutations of size </a:t>
            </a:r>
            <a:r>
              <a:rPr sz="2800" dirty="0">
                <a:latin typeface="Cambria Math"/>
              </a:rPr>
              <a:t>3</a:t>
            </a:r>
            <a:r>
              <a:rPr sz="2800" dirty="0"/>
              <a:t> that can be formed. For the purpose of determining the corresponding number of combinations, it </a:t>
            </a:r>
            <a:r>
              <a:rPr lang="en-US" dirty="0"/>
              <a:t>might be</a:t>
            </a:r>
            <a:r>
              <a:rPr sz="2800" dirty="0"/>
              <a:t> useful to actually list out the permutations:</a:t>
            </a:r>
          </a:p>
          <a:p>
            <a:pPr algn="ctr"/>
            <a:r>
              <a:rPr dirty="0"/>
              <a:t>​</a:t>
            </a:r>
          </a:p>
          <a:p>
            <a:pPr algn="l">
              <a:defRPr sz="2800"/>
            </a:pPr>
            <a:r>
              <a:rPr dirty="0"/>
              <a:t>​</a:t>
            </a:r>
            <a:endParaRPr sz="28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933080493"/>
                  </p:ext>
                </p:extLst>
              </p:nvPr>
            </p:nvGraphicFramePr>
            <p:xfrm>
              <a:off x="2552700" y="3352800"/>
              <a:ext cx="4038600" cy="2286001"/>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548278">
                    <a:tc>
                      <a:txBody>
                        <a:bodyPr/>
                        <a:lstStyle/>
                        <a:p>
                          <a:pPr algn="l">
                            <a:defRPr sz="1600"/>
                          </a:pPr>
                          <a:r>
                            <a:rPr sz="2400" b="0" i="0"/>
                            <a:t>​</a:t>
                          </a:r>
                          <a14:m>
                            <m:oMath xmlns:m="http://schemas.openxmlformats.org/officeDocument/2006/math">
                              <m:r>
                                <m:rPr>
                                  <m:sty m:val="p"/>
                                </m:rPr>
                                <a:rPr sz="2400" b="0" i="0">
                                  <a:latin typeface="Cambria Math"/>
                                </a:rPr>
                                <m:t>abc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acb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bac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bca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cab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cba</m:t>
                              </m:r>
                            </m:oMath>
                          </a14:m>
                          <a:endParaRPr sz="2400" b="0" i="0"/>
                        </a:p>
                      </a:txBody>
                      <a:tcPr marL="36576" marR="36576" marT="36576" marB="36576" anchor="ctr"/>
                    </a:tc>
                    <a:extLst>
                      <a:ext uri="{0D108BD9-81ED-4DB2-BD59-A6C34878D82A}">
                        <a16:rowId xmlns:a16="http://schemas.microsoft.com/office/drawing/2014/main" val="10000"/>
                      </a:ext>
                    </a:extLst>
                  </a:tr>
                  <a:tr h="641167">
                    <a:tc>
                      <a:txBody>
                        <a:bodyPr/>
                        <a:lstStyle/>
                        <a:p>
                          <a:pPr algn="l">
                            <a:defRPr sz="1600"/>
                          </a:pPr>
                          <a:r>
                            <a:rPr sz="2400" b="0" i="0"/>
                            <a:t>​</a:t>
                          </a:r>
                          <a14:m>
                            <m:oMath xmlns:m="http://schemas.openxmlformats.org/officeDocument/2006/math">
                              <m:r>
                                <m:rPr>
                                  <m:sty m:val="p"/>
                                </m:rPr>
                                <a:rPr sz="2400" b="0" i="0">
                                  <a:latin typeface="Cambria Math"/>
                                </a:rPr>
                                <m:t>abd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adb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bad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bda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dab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dba</m:t>
                              </m:r>
                            </m:oMath>
                          </a14:m>
                          <a:endParaRPr sz="2400" b="0" i="0"/>
                        </a:p>
                      </a:txBody>
                      <a:tcPr marL="36576" marR="36576" marT="36576" marB="36576" anchor="ctr"/>
                    </a:tc>
                    <a:extLst>
                      <a:ext uri="{0D108BD9-81ED-4DB2-BD59-A6C34878D82A}">
                        <a16:rowId xmlns:a16="http://schemas.microsoft.com/office/drawing/2014/main" val="10001"/>
                      </a:ext>
                    </a:extLst>
                  </a:tr>
                  <a:tr h="548278">
                    <a:tc>
                      <a:txBody>
                        <a:bodyPr/>
                        <a:lstStyle/>
                        <a:p>
                          <a:pPr algn="l">
                            <a:defRPr sz="1600"/>
                          </a:pPr>
                          <a:r>
                            <a:rPr sz="2400" b="0" i="0"/>
                            <a:t>​</a:t>
                          </a:r>
                          <a14:m>
                            <m:oMath xmlns:m="http://schemas.openxmlformats.org/officeDocument/2006/math">
                              <m:r>
                                <m:rPr>
                                  <m:sty m:val="p"/>
                                </m:rPr>
                                <a:rPr sz="2400" b="0" i="0">
                                  <a:latin typeface="Cambria Math"/>
                                </a:rPr>
                                <m:t>acd</m:t>
                              </m:r>
                            </m:oMath>
                          </a14:m>
                          <a:endParaRPr sz="2400" b="0" i="0"/>
                        </a:p>
                      </a:txBody>
                      <a:tcPr marL="36576" marR="36576" marT="36576" marB="36576" anchor="ctr"/>
                    </a:tc>
                    <a:tc>
                      <a:txBody>
                        <a:bodyPr/>
                        <a:lstStyle/>
                        <a:p>
                          <a:pPr algn="l">
                            <a:defRPr sz="1600"/>
                          </a:pPr>
                          <a:r>
                            <a:rPr sz="2400" b="0" i="0" dirty="0"/>
                            <a:t>​</a:t>
                          </a:r>
                          <a14:m>
                            <m:oMath xmlns:m="http://schemas.openxmlformats.org/officeDocument/2006/math">
                              <m:r>
                                <m:rPr>
                                  <m:sty m:val="p"/>
                                </m:rPr>
                                <a:rPr sz="2400" b="0" i="0">
                                  <a:latin typeface="Cambria Math"/>
                                </a:rPr>
                                <m:t>adc</m:t>
                              </m:r>
                            </m:oMath>
                          </a14:m>
                          <a:endParaRPr sz="2400" b="0" i="0" dirty="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cad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cda</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dac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dca</m:t>
                              </m:r>
                            </m:oMath>
                          </a14:m>
                          <a:endParaRPr sz="2400" b="0" i="0"/>
                        </a:p>
                      </a:txBody>
                      <a:tcPr marL="36576" marR="36576" marT="36576" marB="36576" anchor="ctr"/>
                    </a:tc>
                    <a:extLst>
                      <a:ext uri="{0D108BD9-81ED-4DB2-BD59-A6C34878D82A}">
                        <a16:rowId xmlns:a16="http://schemas.microsoft.com/office/drawing/2014/main" val="10002"/>
                      </a:ext>
                    </a:extLst>
                  </a:tr>
                  <a:tr h="548278">
                    <a:tc>
                      <a:txBody>
                        <a:bodyPr/>
                        <a:lstStyle/>
                        <a:p>
                          <a:pPr algn="l">
                            <a:defRPr sz="1600"/>
                          </a:pPr>
                          <a:r>
                            <a:rPr sz="2400" b="0" i="0"/>
                            <a:t>​</a:t>
                          </a:r>
                          <a14:m>
                            <m:oMath xmlns:m="http://schemas.openxmlformats.org/officeDocument/2006/math">
                              <m:r>
                                <m:rPr>
                                  <m:sty m:val="p"/>
                                </m:rPr>
                                <a:rPr sz="2400" b="0" i="0">
                                  <a:latin typeface="Cambria Math"/>
                                </a:rPr>
                                <m:t>bcd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bdc</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cbd</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cdb</m:t>
                              </m:r>
                            </m:oMath>
                          </a14:m>
                          <a:endParaRPr sz="2400" b="0" i="0"/>
                        </a:p>
                      </a:txBody>
                      <a:tcPr marL="36576" marR="36576" marT="36576" marB="36576" anchor="ctr"/>
                    </a:tc>
                    <a:tc>
                      <a:txBody>
                        <a:bodyPr/>
                        <a:lstStyle/>
                        <a:p>
                          <a:pPr algn="l">
                            <a:defRPr sz="1600"/>
                          </a:pPr>
                          <a:r>
                            <a:rPr sz="2400" b="0" i="0"/>
                            <a:t>​</a:t>
                          </a:r>
                          <a14:m>
                            <m:oMath xmlns:m="http://schemas.openxmlformats.org/officeDocument/2006/math">
                              <m:r>
                                <m:rPr>
                                  <m:sty m:val="p"/>
                                </m:rPr>
                                <a:rPr sz="2400" b="0" i="0">
                                  <a:latin typeface="Cambria Math"/>
                                </a:rPr>
                                <m:t>dbc</m:t>
                              </m:r>
                            </m:oMath>
                          </a14:m>
                          <a:endParaRPr sz="2400" b="0" i="0"/>
                        </a:p>
                      </a:txBody>
                      <a:tcPr marL="36576" marR="36576" marT="36576" marB="36576" anchor="ctr"/>
                    </a:tc>
                    <a:tc>
                      <a:txBody>
                        <a:bodyPr/>
                        <a:lstStyle/>
                        <a:p>
                          <a:pPr algn="l">
                            <a:defRPr sz="1600"/>
                          </a:pPr>
                          <a:r>
                            <a:rPr sz="2400" b="0" i="0" dirty="0"/>
                            <a:t>​</a:t>
                          </a:r>
                          <a14:m>
                            <m:oMath xmlns:m="http://schemas.openxmlformats.org/officeDocument/2006/math">
                              <m:r>
                                <m:rPr>
                                  <m:sty m:val="p"/>
                                </m:rPr>
                                <a:rPr sz="2400" b="0" i="0">
                                  <a:latin typeface="Cambria Math"/>
                                </a:rPr>
                                <m:t>dcb</m:t>
                              </m:r>
                            </m:oMath>
                          </a14:m>
                          <a:endParaRPr sz="2400" b="0" i="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933080493"/>
                  </p:ext>
                </p:extLst>
              </p:nvPr>
            </p:nvGraphicFramePr>
            <p:xfrm>
              <a:off x="2552700" y="3352800"/>
              <a:ext cx="4038600" cy="2286001"/>
            </p:xfrm>
            <a:graphic>
              <a:graphicData uri="http://schemas.openxmlformats.org/drawingml/2006/table">
                <a:tbl>
                  <a:tblPr firstRow="1" bandRow="1">
                    <a:tableStyleId>{2D5ABB26-0587-4C30-8999-92F81FD0307C}</a:tableStyleId>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gridCol w="673100">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548278">
                    <a:tc>
                      <a:txBody>
                        <a:bodyPr/>
                        <a:lstStyle/>
                        <a:p>
                          <a:endParaRPr lang="en-US"/>
                        </a:p>
                      </a:txBody>
                      <a:tcPr marL="36576" marR="36576" marT="36576" marB="36576" anchor="ctr">
                        <a:blipFill>
                          <a:blip r:embed="rId2"/>
                          <a:stretch>
                            <a:fillRect t="-1111" r="-498198" b="-334444"/>
                          </a:stretch>
                        </a:blipFill>
                      </a:tcPr>
                    </a:tc>
                    <a:tc>
                      <a:txBody>
                        <a:bodyPr/>
                        <a:lstStyle/>
                        <a:p>
                          <a:endParaRPr lang="en-US"/>
                        </a:p>
                      </a:txBody>
                      <a:tcPr marL="36576" marR="36576" marT="36576" marB="36576" anchor="ctr">
                        <a:blipFill>
                          <a:blip r:embed="rId2"/>
                          <a:stretch>
                            <a:fillRect l="-100909" t="-1111" r="-402727" b="-334444"/>
                          </a:stretch>
                        </a:blipFill>
                      </a:tcPr>
                    </a:tc>
                    <a:tc>
                      <a:txBody>
                        <a:bodyPr/>
                        <a:lstStyle/>
                        <a:p>
                          <a:endParaRPr lang="en-US"/>
                        </a:p>
                      </a:txBody>
                      <a:tcPr marL="36576" marR="36576" marT="36576" marB="36576" anchor="ctr">
                        <a:blipFill>
                          <a:blip r:embed="rId2"/>
                          <a:stretch>
                            <a:fillRect l="-199099" t="-1111" r="-299099" b="-334444"/>
                          </a:stretch>
                        </a:blipFill>
                      </a:tcPr>
                    </a:tc>
                    <a:tc>
                      <a:txBody>
                        <a:bodyPr/>
                        <a:lstStyle/>
                        <a:p>
                          <a:endParaRPr lang="en-US"/>
                        </a:p>
                      </a:txBody>
                      <a:tcPr marL="36576" marR="36576" marT="36576" marB="36576" anchor="ctr">
                        <a:blipFill>
                          <a:blip r:embed="rId2"/>
                          <a:stretch>
                            <a:fillRect l="-299099" t="-1111" r="-199099" b="-334444"/>
                          </a:stretch>
                        </a:blipFill>
                      </a:tcPr>
                    </a:tc>
                    <a:tc>
                      <a:txBody>
                        <a:bodyPr/>
                        <a:lstStyle/>
                        <a:p>
                          <a:endParaRPr lang="en-US"/>
                        </a:p>
                      </a:txBody>
                      <a:tcPr marL="36576" marR="36576" marT="36576" marB="36576" anchor="ctr">
                        <a:blipFill>
                          <a:blip r:embed="rId2"/>
                          <a:stretch>
                            <a:fillRect l="-402727" t="-1111" r="-100909" b="-334444"/>
                          </a:stretch>
                        </a:blipFill>
                      </a:tcPr>
                    </a:tc>
                    <a:tc>
                      <a:txBody>
                        <a:bodyPr/>
                        <a:lstStyle/>
                        <a:p>
                          <a:endParaRPr lang="en-US"/>
                        </a:p>
                      </a:txBody>
                      <a:tcPr marL="36576" marR="36576" marT="36576" marB="36576" anchor="ctr">
                        <a:blipFill>
                          <a:blip r:embed="rId2"/>
                          <a:stretch>
                            <a:fillRect l="-498198" t="-1111" b="-334444"/>
                          </a:stretch>
                        </a:blipFill>
                      </a:tcPr>
                    </a:tc>
                    <a:extLst>
                      <a:ext uri="{0D108BD9-81ED-4DB2-BD59-A6C34878D82A}">
                        <a16:rowId xmlns:a16="http://schemas.microsoft.com/office/drawing/2014/main" val="10000"/>
                      </a:ext>
                    </a:extLst>
                  </a:tr>
                  <a:tr h="641167">
                    <a:tc>
                      <a:txBody>
                        <a:bodyPr/>
                        <a:lstStyle/>
                        <a:p>
                          <a:endParaRPr lang="en-US"/>
                        </a:p>
                      </a:txBody>
                      <a:tcPr marL="36576" marR="36576" marT="36576" marB="36576" anchor="ctr">
                        <a:blipFill>
                          <a:blip r:embed="rId2"/>
                          <a:stretch>
                            <a:fillRect t="-85849" r="-498198" b="-183962"/>
                          </a:stretch>
                        </a:blipFill>
                      </a:tcPr>
                    </a:tc>
                    <a:tc>
                      <a:txBody>
                        <a:bodyPr/>
                        <a:lstStyle/>
                        <a:p>
                          <a:endParaRPr lang="en-US"/>
                        </a:p>
                      </a:txBody>
                      <a:tcPr marL="36576" marR="36576" marT="36576" marB="36576" anchor="ctr">
                        <a:blipFill>
                          <a:blip r:embed="rId2"/>
                          <a:stretch>
                            <a:fillRect l="-100909" t="-85849" r="-402727" b="-183962"/>
                          </a:stretch>
                        </a:blipFill>
                      </a:tcPr>
                    </a:tc>
                    <a:tc>
                      <a:txBody>
                        <a:bodyPr/>
                        <a:lstStyle/>
                        <a:p>
                          <a:endParaRPr lang="en-US"/>
                        </a:p>
                      </a:txBody>
                      <a:tcPr marL="36576" marR="36576" marT="36576" marB="36576" anchor="ctr">
                        <a:blipFill>
                          <a:blip r:embed="rId2"/>
                          <a:stretch>
                            <a:fillRect l="-199099" t="-85849" r="-299099" b="-183962"/>
                          </a:stretch>
                        </a:blipFill>
                      </a:tcPr>
                    </a:tc>
                    <a:tc>
                      <a:txBody>
                        <a:bodyPr/>
                        <a:lstStyle/>
                        <a:p>
                          <a:endParaRPr lang="en-US"/>
                        </a:p>
                      </a:txBody>
                      <a:tcPr marL="36576" marR="36576" marT="36576" marB="36576" anchor="ctr">
                        <a:blipFill>
                          <a:blip r:embed="rId2"/>
                          <a:stretch>
                            <a:fillRect l="-299099" t="-85849" r="-199099" b="-183962"/>
                          </a:stretch>
                        </a:blipFill>
                      </a:tcPr>
                    </a:tc>
                    <a:tc>
                      <a:txBody>
                        <a:bodyPr/>
                        <a:lstStyle/>
                        <a:p>
                          <a:endParaRPr lang="en-US"/>
                        </a:p>
                      </a:txBody>
                      <a:tcPr marL="36576" marR="36576" marT="36576" marB="36576" anchor="ctr">
                        <a:blipFill>
                          <a:blip r:embed="rId2"/>
                          <a:stretch>
                            <a:fillRect l="-402727" t="-85849" r="-100909" b="-183962"/>
                          </a:stretch>
                        </a:blipFill>
                      </a:tcPr>
                    </a:tc>
                    <a:tc>
                      <a:txBody>
                        <a:bodyPr/>
                        <a:lstStyle/>
                        <a:p>
                          <a:endParaRPr lang="en-US"/>
                        </a:p>
                      </a:txBody>
                      <a:tcPr marL="36576" marR="36576" marT="36576" marB="36576" anchor="ctr">
                        <a:blipFill>
                          <a:blip r:embed="rId2"/>
                          <a:stretch>
                            <a:fillRect l="-498198" t="-85849" b="-183962"/>
                          </a:stretch>
                        </a:blipFill>
                      </a:tcPr>
                    </a:tc>
                    <a:extLst>
                      <a:ext uri="{0D108BD9-81ED-4DB2-BD59-A6C34878D82A}">
                        <a16:rowId xmlns:a16="http://schemas.microsoft.com/office/drawing/2014/main" val="10001"/>
                      </a:ext>
                    </a:extLst>
                  </a:tr>
                  <a:tr h="548278">
                    <a:tc>
                      <a:txBody>
                        <a:bodyPr/>
                        <a:lstStyle/>
                        <a:p>
                          <a:endParaRPr lang="en-US"/>
                        </a:p>
                      </a:txBody>
                      <a:tcPr marL="36576" marR="36576" marT="36576" marB="36576" anchor="ctr">
                        <a:blipFill>
                          <a:blip r:embed="rId2"/>
                          <a:stretch>
                            <a:fillRect t="-218889" r="-498198" b="-116667"/>
                          </a:stretch>
                        </a:blipFill>
                      </a:tcPr>
                    </a:tc>
                    <a:tc>
                      <a:txBody>
                        <a:bodyPr/>
                        <a:lstStyle/>
                        <a:p>
                          <a:endParaRPr lang="en-US"/>
                        </a:p>
                      </a:txBody>
                      <a:tcPr marL="36576" marR="36576" marT="36576" marB="36576" anchor="ctr">
                        <a:blipFill>
                          <a:blip r:embed="rId2"/>
                          <a:stretch>
                            <a:fillRect l="-100909" t="-218889" r="-402727" b="-116667"/>
                          </a:stretch>
                        </a:blipFill>
                      </a:tcPr>
                    </a:tc>
                    <a:tc>
                      <a:txBody>
                        <a:bodyPr/>
                        <a:lstStyle/>
                        <a:p>
                          <a:endParaRPr lang="en-US"/>
                        </a:p>
                      </a:txBody>
                      <a:tcPr marL="36576" marR="36576" marT="36576" marB="36576" anchor="ctr">
                        <a:blipFill>
                          <a:blip r:embed="rId2"/>
                          <a:stretch>
                            <a:fillRect l="-199099" t="-218889" r="-299099" b="-116667"/>
                          </a:stretch>
                        </a:blipFill>
                      </a:tcPr>
                    </a:tc>
                    <a:tc>
                      <a:txBody>
                        <a:bodyPr/>
                        <a:lstStyle/>
                        <a:p>
                          <a:endParaRPr lang="en-US"/>
                        </a:p>
                      </a:txBody>
                      <a:tcPr marL="36576" marR="36576" marT="36576" marB="36576" anchor="ctr">
                        <a:blipFill>
                          <a:blip r:embed="rId2"/>
                          <a:stretch>
                            <a:fillRect l="-299099" t="-218889" r="-199099" b="-116667"/>
                          </a:stretch>
                        </a:blipFill>
                      </a:tcPr>
                    </a:tc>
                    <a:tc>
                      <a:txBody>
                        <a:bodyPr/>
                        <a:lstStyle/>
                        <a:p>
                          <a:endParaRPr lang="en-US"/>
                        </a:p>
                      </a:txBody>
                      <a:tcPr marL="36576" marR="36576" marT="36576" marB="36576" anchor="ctr">
                        <a:blipFill>
                          <a:blip r:embed="rId2"/>
                          <a:stretch>
                            <a:fillRect l="-402727" t="-218889" r="-100909" b="-116667"/>
                          </a:stretch>
                        </a:blipFill>
                      </a:tcPr>
                    </a:tc>
                    <a:tc>
                      <a:txBody>
                        <a:bodyPr/>
                        <a:lstStyle/>
                        <a:p>
                          <a:endParaRPr lang="en-US"/>
                        </a:p>
                      </a:txBody>
                      <a:tcPr marL="36576" marR="36576" marT="36576" marB="36576" anchor="ctr">
                        <a:blipFill>
                          <a:blip r:embed="rId2"/>
                          <a:stretch>
                            <a:fillRect l="-498198" t="-218889" b="-116667"/>
                          </a:stretch>
                        </a:blipFill>
                      </a:tcPr>
                    </a:tc>
                    <a:extLst>
                      <a:ext uri="{0D108BD9-81ED-4DB2-BD59-A6C34878D82A}">
                        <a16:rowId xmlns:a16="http://schemas.microsoft.com/office/drawing/2014/main" val="10002"/>
                      </a:ext>
                    </a:extLst>
                  </a:tr>
                  <a:tr h="548278">
                    <a:tc>
                      <a:txBody>
                        <a:bodyPr/>
                        <a:lstStyle/>
                        <a:p>
                          <a:endParaRPr lang="en-US"/>
                        </a:p>
                      </a:txBody>
                      <a:tcPr marL="36576" marR="36576" marT="36576" marB="36576" anchor="ctr">
                        <a:blipFill>
                          <a:blip r:embed="rId2"/>
                          <a:stretch>
                            <a:fillRect t="-318889" r="-498198" b="-16667"/>
                          </a:stretch>
                        </a:blipFill>
                      </a:tcPr>
                    </a:tc>
                    <a:tc>
                      <a:txBody>
                        <a:bodyPr/>
                        <a:lstStyle/>
                        <a:p>
                          <a:endParaRPr lang="en-US"/>
                        </a:p>
                      </a:txBody>
                      <a:tcPr marL="36576" marR="36576" marT="36576" marB="36576" anchor="ctr">
                        <a:blipFill>
                          <a:blip r:embed="rId2"/>
                          <a:stretch>
                            <a:fillRect l="-100909" t="-318889" r="-402727" b="-16667"/>
                          </a:stretch>
                        </a:blipFill>
                      </a:tcPr>
                    </a:tc>
                    <a:tc>
                      <a:txBody>
                        <a:bodyPr/>
                        <a:lstStyle/>
                        <a:p>
                          <a:endParaRPr lang="en-US"/>
                        </a:p>
                      </a:txBody>
                      <a:tcPr marL="36576" marR="36576" marT="36576" marB="36576" anchor="ctr">
                        <a:blipFill>
                          <a:blip r:embed="rId2"/>
                          <a:stretch>
                            <a:fillRect l="-199099" t="-318889" r="-299099" b="-16667"/>
                          </a:stretch>
                        </a:blipFill>
                      </a:tcPr>
                    </a:tc>
                    <a:tc>
                      <a:txBody>
                        <a:bodyPr/>
                        <a:lstStyle/>
                        <a:p>
                          <a:endParaRPr lang="en-US"/>
                        </a:p>
                      </a:txBody>
                      <a:tcPr marL="36576" marR="36576" marT="36576" marB="36576" anchor="ctr">
                        <a:blipFill>
                          <a:blip r:embed="rId2"/>
                          <a:stretch>
                            <a:fillRect l="-299099" t="-318889" r="-199099" b="-16667"/>
                          </a:stretch>
                        </a:blipFill>
                      </a:tcPr>
                    </a:tc>
                    <a:tc>
                      <a:txBody>
                        <a:bodyPr/>
                        <a:lstStyle/>
                        <a:p>
                          <a:endParaRPr lang="en-US"/>
                        </a:p>
                      </a:txBody>
                      <a:tcPr marL="36576" marR="36576" marT="36576" marB="36576" anchor="ctr">
                        <a:blipFill>
                          <a:blip r:embed="rId2"/>
                          <a:stretch>
                            <a:fillRect l="-402727" t="-318889" r="-100909" b="-16667"/>
                          </a:stretch>
                        </a:blipFill>
                      </a:tcPr>
                    </a:tc>
                    <a:tc>
                      <a:txBody>
                        <a:bodyPr/>
                        <a:lstStyle/>
                        <a:p>
                          <a:endParaRPr lang="en-US"/>
                        </a:p>
                      </a:txBody>
                      <a:tcPr marL="36576" marR="36576" marT="36576" marB="36576" anchor="ctr">
                        <a:blipFill>
                          <a:blip r:embed="rId2"/>
                          <a:stretch>
                            <a:fillRect l="-498198" t="-318889" b="-16667"/>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Calculating Permutations and Combinations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If we now view these collections of objects as sets, all six permutations in the first row describe the single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a:latin typeface="Cambria Math" panose="02040503050406030204" pitchFamily="18" charset="0"/>
                      </a:rPr>
                      <m:t>}</m:t>
                    </m:r>
                  </m:oMath>
                </a14:m>
                <a:r>
                  <a:rPr sz="2800" dirty="0"/>
                  <a:t>. Similarly, the six permutations in the second row are simply six different ways of describing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The third row describes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a</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and the fourth row describes the set </a:t>
                </a:r>
                <a14:m>
                  <m:oMath xmlns:m="http://schemas.openxmlformats.org/officeDocument/2006/math">
                    <m:r>
                      <a:rPr>
                        <a:latin typeface="Cambria Math" panose="02040503050406030204" pitchFamily="18" charset="0"/>
                      </a:rPr>
                      <m:t>{</m:t>
                    </m:r>
                    <m:r>
                      <m:rPr>
                        <m:sty m:val="p"/>
                      </m:rPr>
                      <a:rPr i="0">
                        <a:latin typeface="Cambria Math" panose="02040503050406030204" pitchFamily="18" charset="0"/>
                      </a:rPr>
                      <m:t>b</m:t>
                    </m:r>
                    <m:r>
                      <a:rPr i="0">
                        <a:latin typeface="Cambria Math" panose="02040503050406030204" pitchFamily="18" charset="0"/>
                      </a:rPr>
                      <m:t>,</m:t>
                    </m:r>
                    <m:r>
                      <m:rPr>
                        <m:sty m:val="p"/>
                      </m:rPr>
                      <a:rPr i="0">
                        <a:latin typeface="Cambria Math" panose="02040503050406030204" pitchFamily="18" charset="0"/>
                      </a:rPr>
                      <m:t>c</m:t>
                    </m:r>
                    <m:r>
                      <a:rPr i="0">
                        <a:latin typeface="Cambria Math" panose="02040503050406030204" pitchFamily="18" charset="0"/>
                      </a:rPr>
                      <m:t>,</m:t>
                    </m:r>
                    <m:r>
                      <m:rPr>
                        <m:sty m:val="p"/>
                      </m:rPr>
                      <a:rPr i="0">
                        <a:latin typeface="Cambria Math" panose="02040503050406030204" pitchFamily="18" charset="0"/>
                      </a:rPr>
                      <m:t>d</m:t>
                    </m:r>
                    <m:r>
                      <a:rPr>
                        <a:latin typeface="Cambria Math" panose="02040503050406030204" pitchFamily="18" charset="0"/>
                      </a:rPr>
                      <m:t>}</m:t>
                    </m:r>
                  </m:oMath>
                </a14:m>
                <a:r>
                  <a:rPr sz="2800" dirty="0"/>
                  <a:t>. In all, there are only four combinations of </a:t>
                </a:r>
                <a:r>
                  <a:rPr sz="2800" dirty="0">
                    <a:latin typeface="Cambria Math"/>
                  </a:rPr>
                  <a:t>4</a:t>
                </a:r>
                <a:r>
                  <a:rPr sz="2800" dirty="0"/>
                  <a:t> objects taken </a:t>
                </a:r>
                <a:r>
                  <a:rPr sz="2800" dirty="0">
                    <a:latin typeface="Cambria Math"/>
                  </a:rPr>
                  <a:t>3</a:t>
                </a:r>
                <a:r>
                  <a:rPr sz="2800" dirty="0"/>
                  <a:t> at a time.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extLst>
      <p:ext uri="{BB962C8B-B14F-4D97-AF65-F5344CB8AC3E}">
        <p14:creationId xmlns:p14="http://schemas.microsoft.com/office/powerpoint/2010/main" val="554095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Combination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The </a:t>
                </a:r>
                <a:r>
                  <a:rPr dirty="0"/>
                  <a:t>number of combinations of</a:t>
                </a:r>
                <a:r>
                  <a:rPr sz="2800" dirty="0"/>
                  <a:t> </a:t>
                </a:r>
                <a14:m>
                  <m:oMath xmlns:m="http://schemas.openxmlformats.org/officeDocument/2006/math">
                    <m:r>
                      <a:rPr b="0" i="1">
                        <a:latin typeface="Cambria Math" panose="02040503050406030204" pitchFamily="18" charset="0"/>
                      </a:rPr>
                      <m:t>𝑛</m:t>
                    </m:r>
                  </m:oMath>
                </a14:m>
                <a:r>
                  <a:rPr sz="2800" dirty="0"/>
                  <a:t> </a:t>
                </a:r>
                <a:r>
                  <a:rPr dirty="0"/>
                  <a:t>objects taken</a:t>
                </a:r>
                <a:r>
                  <a:rPr sz="2800" dirty="0"/>
                  <a:t> </a:t>
                </a:r>
                <a14:m>
                  <m:oMath xmlns:m="http://schemas.openxmlformats.org/officeDocument/2006/math">
                    <m:r>
                      <a:rPr b="0" i="1">
                        <a:latin typeface="Cambria Math" panose="02040503050406030204" pitchFamily="18" charset="0"/>
                      </a:rPr>
                      <m:t>𝑘</m:t>
                    </m:r>
                  </m:oMath>
                </a14:m>
                <a:r>
                  <a:rPr sz="2800" dirty="0"/>
                  <a:t> </a:t>
                </a:r>
                <a:r>
                  <a:rPr dirty="0"/>
                  <a:t>at a time</a:t>
                </a:r>
                <a:r>
                  <a:rPr sz="2800" dirty="0"/>
                  <a:t> is</a:t>
                </a:r>
              </a:p>
              <a:p>
                <a:pPr algn="ctr">
                  <a:defRPr sz="2800"/>
                </a:pP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𝑛</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𝑘</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d>
                          <m:dPr>
                            <m:ctrlPr>
                              <a:rPr i="1">
                                <a:latin typeface="Cambria Math" panose="02040503050406030204" pitchFamily="18" charset="0"/>
                              </a:rPr>
                            </m:ctrlPr>
                          </m:dPr>
                          <m:e>
                            <m:r>
                              <a:rPr>
                                <a:latin typeface="Cambria Math" panose="02040503050406030204" pitchFamily="18" charset="0"/>
                              </a:rPr>
                              <m:t>𝑘</m:t>
                            </m:r>
                            <m:r>
                              <a:rPr>
                                <a:latin typeface="Cambria Math" panose="02040503050406030204" pitchFamily="18" charset="0"/>
                              </a:rPr>
                              <m:t>!</m:t>
                            </m:r>
                          </m:e>
                        </m:d>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Notice that this problem, in mathematical terms, concerns finding the cardinality of the set of all phone numbers of a certain form, but the words “set” and “cardinality” don't appear in the statement of the problem. This is very typical. Most of the combinatorics problems we will see use informal language to define a set, and then ask us, with equally informal language, to determine its size.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The Combination Formula and Forming Committees</a:t>
            </a:r>
          </a:p>
        </p:txBody>
      </p:sp>
      <p:sp>
        <p:nvSpPr>
          <p:cNvPr id="3" name="Text Placeholder 2"/>
          <p:cNvSpPr>
            <a:spLocks noGrp="1"/>
          </p:cNvSpPr>
          <p:nvPr>
            <p:ph type="body" sz="quarter" idx="10"/>
          </p:nvPr>
        </p:nvSpPr>
        <p:spPr/>
        <p:txBody>
          <a:bodyPr>
            <a:normAutofit/>
          </a:bodyPr>
          <a:lstStyle/>
          <a:p>
            <a:r>
              <a:rPr sz="2800" dirty="0"/>
              <a:t>Suppose a Senate committee consists of </a:t>
            </a:r>
            <a:r>
              <a:rPr sz="2800" dirty="0">
                <a:latin typeface="Cambria Math"/>
              </a:rPr>
              <a:t>11</a:t>
            </a:r>
            <a:r>
              <a:rPr sz="2800" dirty="0"/>
              <a:t> Democrats, </a:t>
            </a:r>
            <a:r>
              <a:rPr sz="2800" dirty="0">
                <a:latin typeface="Cambria Math"/>
              </a:rPr>
              <a:t>10</a:t>
            </a:r>
            <a:r>
              <a:rPr sz="2800" dirty="0"/>
              <a:t> Republicans, and </a:t>
            </a:r>
            <a:r>
              <a:rPr sz="2800" dirty="0">
                <a:latin typeface="Cambria Math"/>
              </a:rPr>
              <a:t>1</a:t>
            </a:r>
            <a:r>
              <a:rPr sz="2800" dirty="0"/>
              <a:t> Independent. The chair of the committee wants to form a subcommittee to be charged with researching a particular issue, and decides to appoint </a:t>
            </a:r>
            <a:r>
              <a:rPr sz="2800" dirty="0">
                <a:latin typeface="Cambria Math"/>
              </a:rPr>
              <a:t>3</a:t>
            </a:r>
            <a:r>
              <a:rPr sz="2800" dirty="0"/>
              <a:t> Democrats, </a:t>
            </a:r>
            <a:r>
              <a:rPr sz="2800" dirty="0">
                <a:latin typeface="Cambria Math"/>
              </a:rPr>
              <a:t>2</a:t>
            </a:r>
            <a:r>
              <a:rPr sz="2800" dirty="0"/>
              <a:t> Republicans, and the </a:t>
            </a:r>
            <a:r>
              <a:rPr sz="2800" dirty="0">
                <a:latin typeface="Cambria Math"/>
              </a:rPr>
              <a:t>1</a:t>
            </a:r>
            <a:r>
              <a:rPr sz="2800" dirty="0"/>
              <a:t> Independent to the subcommittee. How many different subcommittees are possible?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This is in large part a combination problem, as the chair needs to form a subset of size </a:t>
                </a:r>
                <a:r>
                  <a:rPr sz="2800" dirty="0">
                    <a:latin typeface="Cambria Math"/>
                  </a:rPr>
                  <a:t>3</a:t>
                </a:r>
                <a:r>
                  <a:rPr sz="2800" dirty="0"/>
                  <a:t> from the </a:t>
                </a:r>
                <a:r>
                  <a:rPr sz="2800" dirty="0">
                    <a:latin typeface="Cambria Math"/>
                  </a:rPr>
                  <a:t>11</a:t>
                </a:r>
                <a:r>
                  <a:rPr sz="2800" dirty="0"/>
                  <a:t> Democrats, a subset of size </a:t>
                </a:r>
                <a:r>
                  <a:rPr sz="2800" dirty="0">
                    <a:latin typeface="Cambria Math"/>
                  </a:rPr>
                  <a:t>2</a:t>
                </a:r>
                <a:r>
                  <a:rPr sz="2800" dirty="0"/>
                  <a:t> from the </a:t>
                </a:r>
                <a:r>
                  <a:rPr sz="2800" dirty="0">
                    <a:latin typeface="Cambria Math"/>
                  </a:rPr>
                  <a:t>10</a:t>
                </a:r>
                <a:r>
                  <a:rPr sz="2800" dirty="0"/>
                  <a:t> Republicans, and a subset of size </a:t>
                </a:r>
                <a:r>
                  <a:rPr sz="2800" dirty="0">
                    <a:latin typeface="Cambria Math"/>
                  </a:rPr>
                  <a:t>1</a:t>
                </a:r>
                <a:r>
                  <a:rPr sz="2800" dirty="0"/>
                  <a:t> from the </a:t>
                </a:r>
                <a:r>
                  <a:rPr sz="2800" dirty="0">
                    <a:latin typeface="Cambria Math"/>
                  </a:rPr>
                  <a:t>1</a:t>
                </a:r>
                <a:r>
                  <a:rPr sz="2800" dirty="0"/>
                  <a:t> Independent. (Note that the order of those chosen is irrelevant, which is why this is a combination problem and not a permutation problem.) The combination formula tells us these tasks can be done in, respectively,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11</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3</m:t>
                            </m:r>
                          </m:sub>
                        </m:sSub>
                      </m:e>
                    </m:sPre>
                  </m:oMath>
                </a14:m>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10</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e>
                    </m:sPre>
                  </m:oMath>
                </a14:m>
                <a:r>
                  <a:rPr sz="2800" dirty="0"/>
                  <a:t>, and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1</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e>
                    </m:sPre>
                  </m:oMath>
                </a14:m>
                <a:r>
                  <a:rPr sz="2800" dirty="0"/>
                  <a:t> ways (there is only </a:t>
                </a:r>
                <a:r>
                  <a:rPr sz="2800" dirty="0">
                    <a:latin typeface="Cambria Math"/>
                  </a:rPr>
                  <a:t>1</a:t>
                </a:r>
                <a:r>
                  <a:rPr sz="2800" dirty="0"/>
                  <a:t> way to choose </a:t>
                </a:r>
                <a:r>
                  <a:rPr sz="2800" dirty="0">
                    <a:latin typeface="Cambria Math"/>
                  </a:rPr>
                  <a:t>1</a:t>
                </a:r>
                <a:r>
                  <a:rPr sz="2800" dirty="0"/>
                  <a:t> member from a set of </a:t>
                </a:r>
                <a:r>
                  <a:rPr sz="2800" dirty="0">
                    <a:latin typeface="Cambria Math"/>
                  </a:rPr>
                  <a:t>1</a:t>
                </a:r>
                <a:r>
                  <a:rPr sz="2800" dirty="0"/>
                  <a:t>). These numbers are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b="-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Pre>
                        <m:sPrePr>
                          <m:ctrlPr>
                            <a:rPr lang="ar-AE" i="1" smtClean="0">
                              <a:latin typeface="Cambria Math" panose="02040503050406030204" pitchFamily="18" charset="0"/>
                            </a:rPr>
                          </m:ctrlPr>
                        </m:sPrePr>
                        <m:sub>
                          <m:r>
                            <a:rPr lang="ar-AE">
                              <a:latin typeface="Cambria Math" panose="02040503050406030204" pitchFamily="18" charset="0"/>
                            </a:rPr>
                            <m:t>1</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1</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m:t>
                          </m:r>
                        </m:den>
                      </m:f>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r>
                        <m:rPr>
                          <m:nor/>
                        </m:rPr>
                        <a:rPr lang="en-US" dirty="0"/>
                        <m:t>(</m:t>
                      </m:r>
                      <m:r>
                        <m:rPr>
                          <m:nor/>
                        </m:rPr>
                        <a:rPr lang="en-US" dirty="0"/>
                        <m:t>remember</m:t>
                      </m:r>
                      <m:r>
                        <m:rPr>
                          <m:nor/>
                        </m:rPr>
                        <a:rPr lang="en-US" dirty="0"/>
                        <m:t> </m:t>
                      </m:r>
                      <m:r>
                        <m:rPr>
                          <m:nor/>
                        </m:rPr>
                        <a:rPr lang="en-US" dirty="0"/>
                        <m:t>that</m:t>
                      </m:r>
                      <m:r>
                        <m:rPr>
                          <m:nor/>
                        </m:rPr>
                        <a:rPr lang="en-US" dirty="0"/>
                        <m:t> </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r>
                        <m:rPr>
                          <m:nor/>
                        </m:rPr>
                        <a:rPr lang="en-US" dirty="0"/>
                        <m:t>)</m:t>
                      </m:r>
                    </m:oMath>
                  </m:oMathPara>
                </a14:m>
                <a:endParaRPr lang="en-US" dirty="0"/>
              </a:p>
              <a:p>
                <a:pPr algn="ctr"/>
                <a:endParaRPr lang="en-US" dirty="0"/>
              </a:p>
              <a:p>
                <a:pPr algn="ct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57200" y="1295400"/>
                <a:ext cx="82296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sz="2800" i="1">
                              <a:latin typeface="Cambria Math" panose="02040503050406030204" pitchFamily="18" charset="0"/>
                            </a:rPr>
                          </m:ctrlPr>
                        </m:sPrePr>
                        <m:sub>
                          <m:r>
                            <a:rPr sz="2800">
                              <a:latin typeface="Cambria Math" panose="02040503050406030204" pitchFamily="18" charset="0"/>
                            </a:rPr>
                            <m:t>11</m:t>
                          </m:r>
                        </m:sub>
                        <m:sup>
                          <m:r>
                            <a:rPr sz="2800">
                              <a:latin typeface="Cambria Math" panose="02040503050406030204" pitchFamily="18" charset="0"/>
                            </a:rPr>
                            <m:t> </m:t>
                          </m:r>
                        </m:sup>
                        <m:e>
                          <m:sSub>
                            <m:sSubPr>
                              <m:ctrlPr>
                                <a:rPr sz="2800" i="1">
                                  <a:latin typeface="Cambria Math" panose="02040503050406030204" pitchFamily="18" charset="0"/>
                                </a:rPr>
                              </m:ctrlPr>
                            </m:sSubPr>
                            <m:e>
                              <m:r>
                                <a:rPr sz="2800">
                                  <a:latin typeface="Cambria Math" panose="02040503050406030204" pitchFamily="18" charset="0"/>
                                </a:rPr>
                                <m:t>𝐶</m:t>
                              </m:r>
                            </m:e>
                            <m:sub>
                              <m:r>
                                <a:rPr sz="2800">
                                  <a:latin typeface="Cambria Math" panose="02040503050406030204" pitchFamily="18" charset="0"/>
                                </a:rPr>
                                <m:t>3</m:t>
                              </m:r>
                            </m:sub>
                          </m:sSub>
                        </m:e>
                      </m:sPre>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11</m:t>
                          </m:r>
                          <m:r>
                            <a:rPr sz="2800">
                              <a:latin typeface="Cambria Math" panose="02040503050406030204" pitchFamily="18" charset="0"/>
                            </a:rPr>
                            <m:t>!</m:t>
                          </m:r>
                        </m:num>
                        <m:den>
                          <m:r>
                            <a:rPr sz="2800">
                              <a:latin typeface="Cambria Math" panose="02040503050406030204" pitchFamily="18" charset="0"/>
                            </a:rPr>
                            <m:t>3</m:t>
                          </m:r>
                          <m:r>
                            <a:rPr sz="2800">
                              <a:latin typeface="Cambria Math" panose="02040503050406030204" pitchFamily="18" charset="0"/>
                            </a:rPr>
                            <m:t>!</m:t>
                          </m:r>
                          <m:r>
                            <a:rPr sz="2800">
                              <a:latin typeface="Cambria Math" panose="02040503050406030204" pitchFamily="18" charset="0"/>
                            </a:rPr>
                            <m:t>8</m:t>
                          </m:r>
                          <m:r>
                            <a:rPr sz="2800">
                              <a:latin typeface="Cambria Math" panose="02040503050406030204" pitchFamily="18" charset="0"/>
                            </a:rPr>
                            <m:t>!</m:t>
                          </m:r>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11</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10</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9</m:t>
                          </m:r>
                          <m:r>
                            <a:rPr lang="en-US" sz="2800" i="1" smtClean="0">
                              <a:latin typeface="Cambria Math" panose="02040503050406030204" pitchFamily="18" charset="0"/>
                              <a:ea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num>
                        <m:den>
                          <m:r>
                            <a:rPr sz="2800">
                              <a:latin typeface="Cambria Math" panose="02040503050406030204" pitchFamily="18" charset="0"/>
                            </a:rPr>
                            <m:t>3</m:t>
                          </m:r>
                          <m:r>
                            <a:rPr sz="2800">
                              <a:latin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990</m:t>
                          </m:r>
                        </m:num>
                        <m:den>
                          <m:r>
                            <a:rPr sz="2800">
                              <a:latin typeface="Cambria Math" panose="02040503050406030204" pitchFamily="18" charset="0"/>
                            </a:rPr>
                            <m:t>6</m:t>
                          </m:r>
                        </m:den>
                      </m:f>
                      <m:r>
                        <a:rPr sz="2800">
                          <a:latin typeface="Cambria Math" panose="02040503050406030204" pitchFamily="18" charset="0"/>
                        </a:rPr>
                        <m:t>=</m:t>
                      </m:r>
                      <m:r>
                        <a:rPr sz="2800">
                          <a:latin typeface="Cambria Math" panose="02040503050406030204" pitchFamily="18" charset="0"/>
                        </a:rPr>
                        <m:t>165</m:t>
                      </m:r>
                    </m:oMath>
                  </m:oMathPara>
                </a14:m>
                <a:endParaRPr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1295400"/>
                <a:ext cx="8229600"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2743200"/>
                <a:ext cx="82296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sz="2800" i="1">
                              <a:latin typeface="Cambria Math" panose="02040503050406030204" pitchFamily="18" charset="0"/>
                            </a:rPr>
                          </m:ctrlPr>
                        </m:sPrePr>
                        <m:sub>
                          <m:r>
                            <a:rPr sz="2800">
                              <a:latin typeface="Cambria Math" panose="02040503050406030204" pitchFamily="18" charset="0"/>
                            </a:rPr>
                            <m:t>10</m:t>
                          </m:r>
                        </m:sub>
                        <m:sup>
                          <m:r>
                            <a:rPr sz="2800">
                              <a:latin typeface="Cambria Math" panose="02040503050406030204" pitchFamily="18" charset="0"/>
                            </a:rPr>
                            <m:t> </m:t>
                          </m:r>
                        </m:sup>
                        <m:e>
                          <m:sSub>
                            <m:sSubPr>
                              <m:ctrlPr>
                                <a:rPr sz="2800" i="1">
                                  <a:latin typeface="Cambria Math" panose="02040503050406030204" pitchFamily="18" charset="0"/>
                                </a:rPr>
                              </m:ctrlPr>
                            </m:sSubPr>
                            <m:e>
                              <m:r>
                                <a:rPr sz="2800">
                                  <a:latin typeface="Cambria Math" panose="02040503050406030204" pitchFamily="18" charset="0"/>
                                </a:rPr>
                                <m:t>𝐶</m:t>
                              </m:r>
                            </m:e>
                            <m:sub>
                              <m:r>
                                <a:rPr sz="2800">
                                  <a:latin typeface="Cambria Math" panose="02040503050406030204" pitchFamily="18" charset="0"/>
                                </a:rPr>
                                <m:t>2</m:t>
                              </m:r>
                            </m:sub>
                          </m:sSub>
                        </m:e>
                      </m:sPre>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10</m:t>
                          </m:r>
                          <m:r>
                            <a:rPr sz="2800">
                              <a:latin typeface="Cambria Math" panose="02040503050406030204" pitchFamily="18" charset="0"/>
                            </a:rPr>
                            <m:t>!</m:t>
                          </m:r>
                        </m:num>
                        <m:den>
                          <m:r>
                            <a:rPr sz="2800">
                              <a:latin typeface="Cambria Math" panose="02040503050406030204" pitchFamily="18" charset="0"/>
                            </a:rPr>
                            <m:t>2</m:t>
                          </m:r>
                          <m:r>
                            <a:rPr sz="2800">
                              <a:latin typeface="Cambria Math" panose="02040503050406030204" pitchFamily="18" charset="0"/>
                            </a:rPr>
                            <m:t>!</m:t>
                          </m:r>
                          <m:r>
                            <a:rPr sz="2800">
                              <a:latin typeface="Cambria Math" panose="02040503050406030204" pitchFamily="18" charset="0"/>
                            </a:rPr>
                            <m:t>8</m:t>
                          </m:r>
                          <m:r>
                            <a:rPr sz="2800">
                              <a:latin typeface="Cambria Math" panose="02040503050406030204" pitchFamily="18" charset="0"/>
                            </a:rPr>
                            <m:t>!</m:t>
                          </m:r>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10</m:t>
                          </m:r>
                          <m:r>
                            <a:rPr lang="en-US" sz="2800" i="1" smtClean="0">
                              <a:latin typeface="Cambria Math" panose="02040503050406030204" pitchFamily="18" charset="0"/>
                              <a:ea typeface="Cambria Math" panose="02040503050406030204" pitchFamily="18" charset="0"/>
                            </a:rPr>
                            <m:t>×</m:t>
                          </m:r>
                          <m:r>
                            <a:rPr sz="2800">
                              <a:latin typeface="Cambria Math" panose="02040503050406030204" pitchFamily="18" charset="0"/>
                            </a:rPr>
                            <m:t>9</m:t>
                          </m:r>
                          <m:r>
                            <a:rPr lang="en-US" sz="2800" i="1" smtClean="0">
                              <a:latin typeface="Cambria Math" panose="02040503050406030204" pitchFamily="18" charset="0"/>
                              <a:ea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num>
                        <m:den>
                          <m:r>
                            <a:rPr sz="2800">
                              <a:latin typeface="Cambria Math" panose="02040503050406030204" pitchFamily="18" charset="0"/>
                            </a:rPr>
                            <m:t>2</m:t>
                          </m:r>
                          <m:r>
                            <a:rPr sz="2800">
                              <a:latin typeface="Cambria Math" panose="02040503050406030204" pitchFamily="18" charset="0"/>
                            </a:rPr>
                            <m:t>!</m:t>
                          </m:r>
                          <m:borderBox>
                            <m:borderBoxPr>
                              <m:hideTop m:val="on"/>
                              <m:hideBot m:val="on"/>
                              <m:hideLeft m:val="on"/>
                              <m:hideRight m:val="on"/>
                              <m:strikeBLTR m:val="on"/>
                              <m:ctrlPr>
                                <a:rPr sz="2800" i="1">
                                  <a:latin typeface="Cambria Math" panose="02040503050406030204" pitchFamily="18" charset="0"/>
                                </a:rPr>
                              </m:ctrlPr>
                            </m:borderBoxPr>
                            <m:e>
                              <m:r>
                                <a:rPr sz="2800">
                                  <a:latin typeface="Cambria Math" panose="02040503050406030204" pitchFamily="18" charset="0"/>
                                </a:rPr>
                                <m:t>8</m:t>
                              </m:r>
                              <m:r>
                                <a:rPr sz="2800">
                                  <a:latin typeface="Cambria Math" panose="02040503050406030204" pitchFamily="18" charset="0"/>
                                </a:rPr>
                                <m:t>!</m:t>
                              </m:r>
                            </m:e>
                          </m:borderBox>
                        </m:den>
                      </m:f>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90</m:t>
                          </m:r>
                        </m:num>
                        <m:den>
                          <m:r>
                            <a:rPr sz="2800">
                              <a:latin typeface="Cambria Math" panose="02040503050406030204" pitchFamily="18" charset="0"/>
                            </a:rPr>
                            <m:t>2</m:t>
                          </m:r>
                        </m:den>
                      </m:f>
                      <m:r>
                        <a:rPr sz="2800">
                          <a:latin typeface="Cambria Math" panose="02040503050406030204" pitchFamily="18" charset="0"/>
                        </a:rPr>
                        <m:t>=</m:t>
                      </m:r>
                      <m:r>
                        <a:rPr sz="2800">
                          <a:latin typeface="Cambria Math" panose="02040503050406030204" pitchFamily="18" charset="0"/>
                        </a:rPr>
                        <m:t>45</m:t>
                      </m:r>
                    </m:oMath>
                  </m:oMathPara>
                </a14:m>
                <a:endParaRP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457200" y="2743200"/>
                <a:ext cx="8229600" cy="90178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875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The Combination Formula and Forming Committees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Once the appropriate number of people from each party have been chosen, any of the </a:t>
                </a:r>
                <a:r>
                  <a:rPr sz="2800" dirty="0">
                    <a:latin typeface="Cambria Math"/>
                  </a:rPr>
                  <a:t>165</a:t>
                </a:r>
                <a:r>
                  <a:rPr sz="2800" dirty="0"/>
                  <a:t> possible groups of </a:t>
                </a:r>
                <a:r>
                  <a:rPr sz="2800" dirty="0">
                    <a:latin typeface="Cambria Math"/>
                  </a:rPr>
                  <a:t>3</a:t>
                </a:r>
                <a:r>
                  <a:rPr sz="2800" dirty="0"/>
                  <a:t> Democrats can be matched up with any of the </a:t>
                </a:r>
                <a:r>
                  <a:rPr sz="2800" dirty="0">
                    <a:latin typeface="Cambria Math"/>
                  </a:rPr>
                  <a:t>45</a:t>
                </a:r>
                <a:r>
                  <a:rPr sz="2800" dirty="0"/>
                  <a:t> possible groups of </a:t>
                </a:r>
                <a:r>
                  <a:rPr sz="2800" dirty="0">
                    <a:latin typeface="Cambria Math"/>
                  </a:rPr>
                  <a:t>2</a:t>
                </a:r>
                <a:r>
                  <a:rPr sz="2800" dirty="0"/>
                  <a:t> Republicans, and then further matched up with the </a:t>
                </a:r>
                <a:r>
                  <a:rPr sz="2800" dirty="0">
                    <a:latin typeface="Cambria Math"/>
                  </a:rPr>
                  <a:t>1</a:t>
                </a:r>
                <a:r>
                  <a:rPr sz="2800" dirty="0"/>
                  <a:t> Independent. The Multiplication Principle of Counting thus tells us there are </a:t>
                </a:r>
                <a14:m>
                  <m:oMath xmlns:m="http://schemas.openxmlformats.org/officeDocument/2006/math">
                    <m:r>
                      <a:rPr>
                        <a:latin typeface="Cambria Math" panose="02040503050406030204" pitchFamily="18" charset="0"/>
                      </a:rPr>
                      <m:t>165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45</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7425</m:t>
                    </m:r>
                  </m:oMath>
                </a14:m>
                <a:r>
                  <a:rPr sz="2800" dirty="0"/>
                  <a:t> ways of forming the desired subcommittee (any one of which, inevitably, is bound to offend one party or another).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93"/>
                </a:stretch>
              </a:blipFill>
            </p:spPr>
            <p:txBody>
              <a:bodyPr/>
              <a:lstStyle/>
              <a:p>
                <a:r>
                  <a:rPr lang="en-US">
                    <a:noFill/>
                  </a:rPr>
                  <a:t> </a:t>
                </a:r>
              </a:p>
            </p:txBody>
          </p:sp>
        </mc:Fallback>
      </mc:AlternateContent>
    </p:spTree>
    <p:extLst>
      <p:ext uri="{BB962C8B-B14F-4D97-AF65-F5344CB8AC3E}">
        <p14:creationId xmlns:p14="http://schemas.microsoft.com/office/powerpoint/2010/main" val="4272339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Counting Rules and Forming "Words"</a:t>
            </a:r>
          </a:p>
        </p:txBody>
      </p:sp>
      <p:sp>
        <p:nvSpPr>
          <p:cNvPr id="3" name="Text Placeholder 2"/>
          <p:cNvSpPr>
            <a:spLocks noGrp="1"/>
          </p:cNvSpPr>
          <p:nvPr>
            <p:ph type="body" sz="quarter" idx="10"/>
          </p:nvPr>
        </p:nvSpPr>
        <p:spPr/>
        <p:txBody>
          <a:bodyPr>
            <a:normAutofit/>
          </a:bodyPr>
          <a:lstStyle/>
          <a:p>
            <a:r>
              <a:rPr sz="2800"/>
              <a:t>How many different arrangements are there of the letters in the following words?</a:t>
            </a:r>
          </a:p>
          <a:p>
            <a:pPr marL="514350" indent="-514350">
              <a:buFont typeface="+mj-lt"/>
              <a:buAutoNum type="alphaLcPeriod"/>
              <a:defRPr sz="2800"/>
            </a:pPr>
            <a:r>
              <a:t>​</a:t>
            </a:r>
            <a:r>
              <a:rPr sz="2800"/>
              <a:t>STIPEND</a:t>
            </a:r>
          </a:p>
          <a:p>
            <a:pPr marL="514350" indent="-514350">
              <a:buFont typeface="+mj-lt"/>
              <a:buAutoNum type="alphaLcPeriod" startAt="2"/>
              <a:defRPr sz="2800"/>
            </a:pPr>
            <a:r>
              <a:t>​</a:t>
            </a:r>
            <a:r>
              <a:rPr sz="2800"/>
              <a:t>SALAAM</a:t>
            </a:r>
          </a:p>
          <a:p>
            <a:pPr marL="514350" indent="-514350">
              <a:buFont typeface="+mj-lt"/>
              <a:buAutoNum type="alphaLcPeriod" startAt="3"/>
              <a:defRPr sz="2800"/>
            </a:pPr>
            <a:r>
              <a:t>​</a:t>
            </a:r>
            <a:r>
              <a:rPr sz="2800"/>
              <a:t>MISSISSIPPI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goal is to count the total number of "words" that can be formed from the letters in the word STIPEND, using each letter once and only once (most of the arrangements will not actually be legitimate English words). Since the order of the letters is important, and since STIPEND contains </a:t>
                </a:r>
                <a:r>
                  <a:rPr sz="2800" dirty="0">
                    <a:latin typeface="Cambria Math"/>
                  </a:rPr>
                  <a:t>7</a:t>
                </a:r>
                <a:r>
                  <a:rPr sz="2800" dirty="0"/>
                  <a:t> distinct letters, the answer is</a:t>
                </a:r>
              </a:p>
              <a:p>
                <a:pPr algn="ctr">
                  <a:defRPr sz="2800"/>
                </a:pPr>
                <a:r>
                  <a:rPr dirty="0"/>
                  <a:t>​</a:t>
                </a:r>
                <a:r>
                  <a:rPr sz="2800" dirty="0"/>
                  <a:t> </a:t>
                </a:r>
                <a14:m>
                  <m:oMath xmlns:m="http://schemas.openxmlformats.org/officeDocument/2006/math">
                    <m:sPre>
                      <m:sPrePr>
                        <m:ctrlPr>
                          <a:rPr i="1">
                            <a:latin typeface="Cambria Math" panose="02040503050406030204" pitchFamily="18" charset="0"/>
                          </a:rPr>
                        </m:ctrlPr>
                      </m:sPrePr>
                      <m:sub>
                        <m:r>
                          <a:rPr>
                            <a:latin typeface="Cambria Math" panose="02040503050406030204" pitchFamily="18" charset="0"/>
                          </a:rPr>
                          <m:t>7</m:t>
                        </m:r>
                      </m:sub>
                      <m:sup>
                        <m:r>
                          <a:rPr>
                            <a:latin typeface="Cambria Math" panose="02040503050406030204" pitchFamily="18" charset="0"/>
                          </a:rPr>
                          <m:t> </m:t>
                        </m:r>
                      </m:sup>
                      <m:e>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7</m:t>
                            </m:r>
                          </m:sub>
                        </m:sSub>
                      </m:e>
                    </m:sPr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0!</m:t>
                        </m:r>
                      </m:den>
                    </m:f>
                    <m:r>
                      <a:rPr>
                        <a:latin typeface="Cambria Math" panose="02040503050406030204" pitchFamily="18" charset="0"/>
                      </a:rPr>
                      <m:t>=7!=5040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sz="2400" dirty="0"/>
                  <a:t>​The word SALAAM contains </a:t>
                </a:r>
                <a:r>
                  <a:rPr sz="2400" dirty="0">
                    <a:latin typeface="Cambria Math"/>
                  </a:rPr>
                  <a:t>6</a:t>
                </a:r>
                <a:r>
                  <a:rPr sz="2400" dirty="0"/>
                  <a:t> letters, but only </a:t>
                </a:r>
                <a:r>
                  <a:rPr sz="2400" dirty="0">
                    <a:latin typeface="Cambria Math"/>
                  </a:rPr>
                  <a:t>4</a:t>
                </a:r>
                <a:r>
                  <a:rPr sz="2400" dirty="0"/>
                  <a:t> distinct letters. That is, the </a:t>
                </a:r>
                <a:r>
                  <a:rPr sz="2400" dirty="0">
                    <a:latin typeface="Cambria Math"/>
                  </a:rPr>
                  <a:t>3</a:t>
                </a:r>
                <a:r>
                  <a:rPr sz="2400" dirty="0"/>
                  <a:t> A's are indistinguishable, so the answer is not simply </a:t>
                </a:r>
                <a14:m>
                  <m:oMath xmlns:m="http://schemas.openxmlformats.org/officeDocument/2006/math">
                    <m:sPre>
                      <m:sPrePr>
                        <m:ctrlPr>
                          <a:rPr sz="2400" i="1">
                            <a:latin typeface="Cambria Math" panose="02040503050406030204" pitchFamily="18" charset="0"/>
                          </a:rPr>
                        </m:ctrlPr>
                      </m:sPrePr>
                      <m:sub>
                        <m:r>
                          <a:rPr sz="2400">
                            <a:latin typeface="Cambria Math" panose="02040503050406030204" pitchFamily="18" charset="0"/>
                          </a:rPr>
                          <m:t>6</m:t>
                        </m:r>
                      </m:sub>
                      <m:sup>
                        <m:r>
                          <a:rPr sz="2400">
                            <a:latin typeface="Cambria Math" panose="02040503050406030204" pitchFamily="18" charset="0"/>
                          </a:rPr>
                          <m:t> </m:t>
                        </m:r>
                      </m:sup>
                      <m:e>
                        <m:sSub>
                          <m:sSubPr>
                            <m:ctrlPr>
                              <a:rPr sz="2400" i="1">
                                <a:latin typeface="Cambria Math" panose="02040503050406030204" pitchFamily="18" charset="0"/>
                              </a:rPr>
                            </m:ctrlPr>
                          </m:sSubPr>
                          <m:e>
                            <m:r>
                              <a:rPr sz="2400">
                                <a:latin typeface="Cambria Math" panose="02040503050406030204" pitchFamily="18" charset="0"/>
                              </a:rPr>
                              <m:t>𝑃</m:t>
                            </m:r>
                          </m:e>
                          <m:sub>
                            <m:r>
                              <a:rPr sz="2400">
                                <a:latin typeface="Cambria Math" panose="02040503050406030204" pitchFamily="18" charset="0"/>
                              </a:rPr>
                              <m:t>6</m:t>
                            </m:r>
                          </m:sub>
                        </m:sSub>
                      </m:e>
                    </m:sPre>
                  </m:oMath>
                </a14:m>
                <a:r>
                  <a:rPr sz="2400" dirty="0"/>
                  <a:t>. In fact, </a:t>
                </a:r>
                <a14:m>
                  <m:oMath xmlns:m="http://schemas.openxmlformats.org/officeDocument/2006/math">
                    <m:r>
                      <a:rPr sz="2400">
                        <a:latin typeface="Cambria Math" panose="02040503050406030204" pitchFamily="18" charset="0"/>
                      </a:rPr>
                      <m:t>6!</m:t>
                    </m:r>
                  </m:oMath>
                </a14:m>
                <a:r>
                  <a:rPr sz="2400" dirty="0"/>
                  <a:t> overcounts the total number of arrangements by a factor of </a:t>
                </a:r>
                <a14:m>
                  <m:oMath xmlns:m="http://schemas.openxmlformats.org/officeDocument/2006/math">
                    <m:r>
                      <a:rPr sz="2400">
                        <a:latin typeface="Cambria Math" panose="02040503050406030204" pitchFamily="18" charset="0"/>
                      </a:rPr>
                      <m:t>3!</m:t>
                    </m:r>
                  </m:oMath>
                </a14:m>
                <a:r>
                  <a:rPr sz="2400" dirty="0"/>
                  <a:t>, because any one arrangement of the </a:t>
                </a:r>
                <a:r>
                  <a:rPr sz="2400" dirty="0">
                    <a:latin typeface="Cambria Math"/>
                  </a:rPr>
                  <a:t>6</a:t>
                </a:r>
                <a:r>
                  <a:rPr sz="2400" dirty="0"/>
                  <a:t> letters in SALAAM is equivalent to </a:t>
                </a:r>
                <a:r>
                  <a:rPr sz="2400" dirty="0">
                    <a:latin typeface="Cambria Math"/>
                  </a:rPr>
                  <a:t>5</a:t>
                </a:r>
                <a:r>
                  <a:rPr sz="2400" dirty="0"/>
                  <a:t> more arrangements. This is because the </a:t>
                </a:r>
                <a:r>
                  <a:rPr sz="2400" dirty="0">
                    <a:latin typeface="Cambria Math"/>
                  </a:rPr>
                  <a:t>3</a:t>
                </a:r>
                <a:r>
                  <a:rPr sz="2400" dirty="0"/>
                  <a:t> A's can be permuted in </a:t>
                </a:r>
                <a14:m>
                  <m:oMath xmlns:m="http://schemas.openxmlformats.org/officeDocument/2006/math">
                    <m:r>
                      <a:rPr sz="2400">
                        <a:latin typeface="Cambria Math" panose="02040503050406030204" pitchFamily="18" charset="0"/>
                      </a:rPr>
                      <m:t>3!=6</m:t>
                    </m:r>
                  </m:oMath>
                </a14:m>
                <a:r>
                  <a:rPr sz="2400" dirty="0"/>
                  <a:t> ways</a:t>
                </a:r>
                <a:r>
                  <a:rPr lang="en-US" sz="2400" dirty="0"/>
                  <a:t>. Consider the arrangement MAALSA rewritten as M</a:t>
                </a:r>
                <a:r>
                  <a:rPr lang="en-US" sz="2400" dirty="0">
                    <a:solidFill>
                      <a:srgbClr val="FF0000"/>
                    </a:solidFill>
                  </a:rPr>
                  <a:t>A</a:t>
                </a:r>
                <a:r>
                  <a:rPr lang="en-US" sz="2400" dirty="0">
                    <a:solidFill>
                      <a:srgbClr val="00B050"/>
                    </a:solidFill>
                  </a:rPr>
                  <a:t>A</a:t>
                </a:r>
                <a:r>
                  <a:rPr lang="en-US" sz="2400" dirty="0"/>
                  <a:t>LS</a:t>
                </a:r>
                <a:r>
                  <a:rPr lang="en-US" sz="2400" dirty="0">
                    <a:solidFill>
                      <a:srgbClr val="00B0F0"/>
                    </a:solidFill>
                  </a:rPr>
                  <a:t>A</a:t>
                </a:r>
                <a:r>
                  <a:rPr lang="en-US" sz="2400" dirty="0"/>
                  <a:t> so that the six different arrangements are more readily distinguishable:</a:t>
                </a:r>
                <a:endParaRPr sz="24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pic>
        <p:nvPicPr>
          <p:cNvPr id="5" name="Graphic 4">
            <a:extLst>
              <a:ext uri="{FF2B5EF4-FFF2-40B4-BE49-F238E27FC236}">
                <a16:creationId xmlns:a16="http://schemas.microsoft.com/office/drawing/2014/main" id="{4AB39E9D-F947-4E91-A101-A5EBF1B1D8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400" y="4576997"/>
            <a:ext cx="11365868" cy="12517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This means the total number of arrangements is actually</a:t>
                </a:r>
              </a:p>
              <a:p>
                <a:pPr algn="ctr">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m:t>
                        </m:r>
                      </m:num>
                      <m:den>
                        <m:r>
                          <a:rPr>
                            <a:latin typeface="Cambria Math" panose="02040503050406030204" pitchFamily="18" charset="0"/>
                          </a:rPr>
                          <m:t>3</m:t>
                        </m:r>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720</m:t>
                        </m:r>
                      </m:num>
                      <m:den>
                        <m:r>
                          <a:rPr>
                            <a:latin typeface="Cambria Math" panose="02040503050406030204" pitchFamily="18" charset="0"/>
                          </a:rPr>
                          <m:t>6</m:t>
                        </m:r>
                      </m:den>
                    </m:f>
                    <m:r>
                      <a:rPr>
                        <a:latin typeface="Cambria Math" panose="02040503050406030204" pitchFamily="18" charset="0"/>
                      </a:rPr>
                      <m:t>=</m:t>
                    </m:r>
                    <m:r>
                      <a:rPr>
                        <a:latin typeface="Cambria Math" panose="02040503050406030204" pitchFamily="18" charset="0"/>
                      </a:rPr>
                      <m:t>120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Counting Rules and Forming "Words"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marL="514350" indent="-514350">
                  <a:buFont typeface="+mj-lt"/>
                  <a:buAutoNum type="alphaLcPeriod" startAt="3"/>
                  <a:defRPr sz="2800"/>
                </a:pPr>
                <a:r>
                  <a:rPr dirty="0"/>
                  <a:t>​</a:t>
                </a:r>
                <a:r>
                  <a:rPr sz="2800" dirty="0"/>
                  <a:t>MISSISSIPPI contains </a:t>
                </a:r>
                <a:r>
                  <a:rPr sz="2800" dirty="0">
                    <a:latin typeface="Cambria Math"/>
                  </a:rPr>
                  <a:t>11</a:t>
                </a:r>
                <a:r>
                  <a:rPr sz="2800" dirty="0"/>
                  <a:t> characters, but </a:t>
                </a:r>
                <a:r>
                  <a:rPr sz="2800" dirty="0">
                    <a:latin typeface="Cambria Math"/>
                  </a:rPr>
                  <a:t>4</a:t>
                </a:r>
                <a:r>
                  <a:rPr sz="2800" dirty="0"/>
                  <a:t> of them are S's, </a:t>
                </a:r>
                <a:r>
                  <a:rPr sz="2800" dirty="0">
                    <a:latin typeface="Cambria Math"/>
                  </a:rPr>
                  <a:t>4</a:t>
                </a:r>
                <a:r>
                  <a:rPr sz="2800" dirty="0"/>
                  <a:t> of them are I's, </a:t>
                </a:r>
                <a:r>
                  <a:rPr sz="2800" dirty="0">
                    <a:latin typeface="Cambria Math"/>
                  </a:rPr>
                  <a:t>2</a:t>
                </a:r>
                <a:r>
                  <a:rPr sz="2800" dirty="0"/>
                  <a:t> of them are P's, and the remaining </a:t>
                </a:r>
                <a:r>
                  <a:rPr sz="2800" dirty="0">
                    <a:latin typeface="Cambria Math"/>
                  </a:rPr>
                  <a:t>1</a:t>
                </a:r>
                <a:r>
                  <a:rPr sz="2800" dirty="0"/>
                  <a:t> character is M. If the </a:t>
                </a:r>
                <a:r>
                  <a:rPr sz="2800" dirty="0">
                    <a:latin typeface="Cambria Math"/>
                  </a:rPr>
                  <a:t>11</a:t>
                </a:r>
                <a:r>
                  <a:rPr sz="2800" dirty="0"/>
                  <a:t> characters were all distinct, the total number of arrangements of the letters would be </a:t>
                </a:r>
                <a14:m>
                  <m:oMath xmlns:m="http://schemas.openxmlformats.org/officeDocument/2006/math">
                    <m:r>
                      <a:rPr>
                        <a:latin typeface="Cambria Math" panose="02040503050406030204" pitchFamily="18" charset="0"/>
                      </a:rPr>
                      <m:t>11</m:t>
                    </m:r>
                    <m:r>
                      <a:rPr>
                        <a:latin typeface="Cambria Math" panose="02040503050406030204" pitchFamily="18" charset="0"/>
                      </a:rPr>
                      <m:t>!</m:t>
                    </m:r>
                  </m:oMath>
                </a14:m>
                <a:r>
                  <a:rPr sz="2800" dirty="0"/>
                  <a:t>, but we need to divide this number by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dirty="0"/>
                  <a:t> to account for th</a:t>
                </a:r>
                <a:r>
                  <a:rPr lang="en-US" sz="2800" dirty="0"/>
                  <a:t>e </a:t>
                </a:r>
                <a:r>
                  <a:rPr sz="2800" dirty="0"/>
                  <a:t>indistinguishable S's, and then divide again by </a:t>
                </a:r>
                <a14:m>
                  <m:oMath xmlns:m="http://schemas.openxmlformats.org/officeDocument/2006/math">
                    <m:r>
                      <a:rPr>
                        <a:latin typeface="Cambria Math" panose="02040503050406030204" pitchFamily="18" charset="0"/>
                      </a:rPr>
                      <m:t>4</m:t>
                    </m:r>
                    <m:r>
                      <a:rPr>
                        <a:latin typeface="Cambria Math" panose="02040503050406030204" pitchFamily="18" charset="0"/>
                      </a:rPr>
                      <m:t>!</m:t>
                    </m:r>
                  </m:oMath>
                </a14:m>
                <a:r>
                  <a:rPr sz="2800" dirty="0"/>
                  <a:t> to account for the I's, and then again by </a:t>
                </a:r>
                <a14:m>
                  <m:oMath xmlns:m="http://schemas.openxmlformats.org/officeDocument/2006/math">
                    <m:r>
                      <a:rPr>
                        <a:latin typeface="Cambria Math" panose="02040503050406030204" pitchFamily="18" charset="0"/>
                      </a:rPr>
                      <m:t>2</m:t>
                    </m:r>
                    <m:r>
                      <a:rPr>
                        <a:latin typeface="Cambria Math" panose="02040503050406030204" pitchFamily="18" charset="0"/>
                      </a:rPr>
                      <m:t>!</m:t>
                    </m:r>
                  </m:oMath>
                </a14:m>
                <a:r>
                  <a:rPr sz="2800" dirty="0"/>
                  <a:t> to account for the P's. This gives us a total of</a:t>
                </a:r>
              </a:p>
              <a:p>
                <a:pPr algn="ctr">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m:t>
                        </m:r>
                      </m:num>
                      <m:den>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39</m:t>
                        </m:r>
                        <m:r>
                          <a:rPr>
                            <a:latin typeface="Cambria Math" panose="02040503050406030204" pitchFamily="18" charset="0"/>
                          </a:rPr>
                          <m:t>,</m:t>
                        </m:r>
                        <m:r>
                          <a:rPr>
                            <a:latin typeface="Cambria Math" panose="02040503050406030204" pitchFamily="18" charset="0"/>
                          </a:rPr>
                          <m:t>916</m:t>
                        </m:r>
                        <m:r>
                          <a:rPr>
                            <a:latin typeface="Cambria Math" panose="02040503050406030204" pitchFamily="18" charset="0"/>
                          </a:rPr>
                          <m:t>,</m:t>
                        </m:r>
                        <m:r>
                          <a:rPr>
                            <a:latin typeface="Cambria Math" panose="02040503050406030204" pitchFamily="18" charset="0"/>
                          </a:rPr>
                          <m:t>800</m:t>
                        </m:r>
                      </m:num>
                      <m:den>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24</m:t>
                            </m:r>
                          </m:e>
                        </m:d>
                        <m:d>
                          <m:dPr>
                            <m:ctrlPr>
                              <a:rPr i="1">
                                <a:latin typeface="Cambria Math" panose="02040503050406030204" pitchFamily="18" charset="0"/>
                              </a:rPr>
                            </m:ctrlPr>
                          </m:dPr>
                          <m:e>
                            <m:r>
                              <a:rPr>
                                <a:latin typeface="Cambria Math" panose="02040503050406030204" pitchFamily="18" charset="0"/>
                              </a:rPr>
                              <m:t>2</m:t>
                            </m:r>
                          </m:e>
                        </m:d>
                      </m:den>
                    </m:f>
                    <m:r>
                      <a:rPr>
                        <a:latin typeface="Cambria Math" panose="02040503050406030204" pitchFamily="18" charset="0"/>
                      </a:rPr>
                      <m:t>=</m:t>
                    </m:r>
                    <m:r>
                      <a:rPr>
                        <a:latin typeface="Cambria Math" panose="02040503050406030204" pitchFamily="18" charset="0"/>
                      </a:rPr>
                      <m:t>34</m:t>
                    </m:r>
                    <m:r>
                      <a:rPr>
                        <a:latin typeface="Cambria Math" panose="02040503050406030204" pitchFamily="18" charset="0"/>
                      </a:rPr>
                      <m:t>,</m:t>
                    </m:r>
                    <m:r>
                      <a:rPr>
                        <a:latin typeface="Cambria Math" panose="02040503050406030204" pitchFamily="18" charset="0"/>
                      </a:rPr>
                      <m:t>650</m:t>
                    </m:r>
                  </m:oMath>
                </a14:m>
                <a:r>
                  <a:rPr sz="2800" dirty="0"/>
                  <a:t>.</a:t>
                </a:r>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527" t="-1595" r="-2036"/>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Binomial Coefficients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nonnegative integers </a:t>
                </a:r>
                <a14:m>
                  <m:oMath xmlns:m="http://schemas.openxmlformats.org/officeDocument/2006/math">
                    <m:r>
                      <a:rPr>
                        <a:latin typeface="Cambria Math" panose="02040503050406030204" pitchFamily="18" charset="0"/>
                      </a:rPr>
                      <m:t>𝑛</m:t>
                    </m:r>
                  </m:oMath>
                </a14:m>
                <a:r>
                  <a:rPr sz="2800"/>
                  <a:t> and </a:t>
                </a:r>
                <a14:m>
                  <m:oMath xmlns:m="http://schemas.openxmlformats.org/officeDocument/2006/math">
                    <m:r>
                      <a:rPr>
                        <a:latin typeface="Cambria Math" panose="02040503050406030204" pitchFamily="18" charset="0"/>
                      </a:rPr>
                      <m:t>𝑘</m:t>
                    </m:r>
                    <m:r>
                      <a:rPr>
                        <a:latin typeface="Cambria Math" panose="02040503050406030204" pitchFamily="18" charset="0"/>
                      </a:rPr>
                      <m:t>,</m:t>
                    </m:r>
                  </m:oMath>
                </a14:m>
                <a:r>
                  <a:rPr sz="2800"/>
                  <a:t> with </a:t>
                </a:r>
                <a14:m>
                  <m:oMath xmlns:m="http://schemas.openxmlformats.org/officeDocument/2006/math">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𝑛</m:t>
                    </m:r>
                  </m:oMath>
                </a14:m>
                <a:r>
                  <a:rPr sz="2800"/>
                  <a:t>, we define</a:t>
                </a:r>
              </a:p>
              <a:p>
                <a:pPr algn="ctr">
                  <a:defRPr sz="2800"/>
                </a:pPr>
                <a:r>
                  <a:rPr sz="2800"/>
                  <a:t> </a:t>
                </a: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𝑘</m:t>
                            </m:r>
                          </m:e>
                        </m:eqAr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r>
                          <a:rPr>
                            <a:latin typeface="Cambria Math" panose="02040503050406030204" pitchFamily="18" charset="0"/>
                          </a:rPr>
                          <m:t>𝑘</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e>
                        </m:d>
                        <m:r>
                          <a:rPr>
                            <a:latin typeface="Cambria Math" panose="02040503050406030204" pitchFamily="18" charset="0"/>
                          </a:rPr>
                          <m:t>!</m:t>
                        </m:r>
                      </m:den>
                    </m:f>
                  </m:oMath>
                </a14:m>
                <a:r>
                  <a:rPr sz="2800"/>
                  <a:t>.</a:t>
                </a:r>
              </a:p>
              <a:p>
                <a:pPr>
                  <a:defRPr sz="2800"/>
                </a:pPr>
                <a:r>
                  <a:rPr sz="2800"/>
                  <a:t>The expression </a:t>
                </a: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r>
                              <a:rPr>
                                <a:latin typeface="Cambria Math" panose="02040503050406030204" pitchFamily="18" charset="0"/>
                              </a:rPr>
                              <m:t>𝑘</m:t>
                            </m:r>
                          </m:e>
                        </m:eqArr>
                      </m:e>
                    </m:d>
                  </m:oMath>
                </a14:m>
                <a:r>
                  <a:rPr sz="2800"/>
                  <a:t> is called a </a:t>
                </a:r>
                <a:r>
                  <a:rPr sz="2800" b="1"/>
                  <a:t>binomial coefficient</a:t>
                </a:r>
                <a:r>
                  <a:rPr sz="2800"/>
                  <a:t>, as it corresponds to the coefficient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𝑘</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𝑘</m:t>
                        </m:r>
                      </m:sup>
                    </m:sSup>
                  </m:oMath>
                </a14:m>
                <a:r>
                  <a:rPr sz="2800"/>
                  <a:t> in the expansion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𝑛</m:t>
                        </m:r>
                      </m:sup>
                    </m:sSup>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dirty="0"/>
              <a:t>​</a:t>
            </a:r>
            <a:r>
              <a:rPr sz="2800" dirty="0"/>
              <a:t>The method we will use to solve this problem is also very typical. We will count all the possible phone numbers by considering how we could go about constructing them. Every such phone number consists of a string of ten digits, with the restrictions that the first and fourth digits (reading from left to right) can't be either 0 or 1, but the second digit must be either 0 or 1. </a:t>
            </a:r>
            <a:r>
              <a:rPr dirty="0"/>
              <a:t>​</a:t>
            </a:r>
          </a:p>
        </p:txBody>
      </p:sp>
    </p:spTree>
    <p:extLst>
      <p:ext uri="{BB962C8B-B14F-4D97-AF65-F5344CB8AC3E}">
        <p14:creationId xmlns:p14="http://schemas.microsoft.com/office/powerpoint/2010/main" val="1673146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Constructing a Binomial Expansion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7</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Constructing a Binomial Expansion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lgn="ctr">
                  <a:lnSpc>
                    <a:spcPct val="150000"/>
                  </a:lnSpc>
                </a:pPr>
                <a14:m>
                  <m:oMathPara xmlns:m="http://schemas.openxmlformats.org/officeDocument/2006/math">
                    <m:oMathParaPr>
                      <m:jc m:val="centerGroup"/>
                    </m:oMathParaPr>
                    <m:oMath xmlns:m="http://schemas.openxmlformats.org/officeDocument/2006/math">
                      <m:sSup>
                        <m:sSupPr>
                          <m:ctrlPr>
                            <a:rPr lang="ar-AE"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r>
                        <m:rPr>
                          <m:aln/>
                        </m:rP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0</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1</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ar-AE"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ar-AE"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ar-AE" sz="2400" i="1">
                                      <a:latin typeface="Cambria Math" panose="02040503050406030204" pitchFamily="18" charset="0"/>
                                      <a:ea typeface="Times New Roman" panose="02020603050405020304" pitchFamily="18" charset="0"/>
                                      <a:cs typeface="Times New Roman" panose="02020603050405020304" pitchFamily="18" charset="0"/>
                                    </a:rPr>
                                    <m:t>7</m:t>
                                  </m:r>
                                </m:e>
                                <m:e>
                                  <m:r>
                                    <a:rPr lang="ar-AE" sz="2400" b="0" i="1" smtClean="0">
                                      <a:latin typeface="Cambria Math" panose="02040503050406030204" pitchFamily="18" charset="0"/>
                                      <a:ea typeface="Times New Roman" panose="02020603050405020304" pitchFamily="18" charset="0"/>
                                      <a:cs typeface="Times New Roman" panose="02020603050405020304" pitchFamily="18" charset="0"/>
                                    </a:rPr>
                                    <m:t>3</m:t>
                                  </m:r>
                                </m:e>
                              </m:eqArr>
                            </m:e>
                          </m:d>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4</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oMath>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5</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6</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2400" i="1">
                                  <a:latin typeface="Cambria Math" panose="02040503050406030204" pitchFamily="18" charset="0"/>
                                  <a:ea typeface="Times New Roman" panose="02020603050405020304" pitchFamily="18" charset="0"/>
                                  <a:cs typeface="Times New Roman" panose="02020603050405020304" pitchFamily="18" charset="0"/>
                                </a:rPr>
                                <m:t>7</m:t>
                              </m:r>
                            </m:e>
                            <m:e>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7</m:t>
                              </m:r>
                            </m:e>
                          </m:eqArr>
                        </m:e>
                      </m:d>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7</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oMath>
                    <m:oMath xmlns:m="http://schemas.openxmlformats.org/officeDocument/2006/math">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sSup>
                        <m:sSupPr>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35</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35</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ar-AE" sz="240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5</m:t>
                          </m:r>
                        </m:sup>
                      </m:sSup>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oMath>
                    <m:oMath xmlns:m="http://schemas.openxmlformats.org/officeDocument/2006/math">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6</m:t>
                          </m:r>
                        </m:sup>
                      </m:sSup>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ar-AE"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ar-AE" sz="2400" i="1">
                              <a:effectLst/>
                              <a:latin typeface="Cambria Math" panose="02040503050406030204" pitchFamily="18" charset="0"/>
                              <a:ea typeface="Times New Roman" panose="02020603050405020304" pitchFamily="18" charset="0"/>
                              <a:cs typeface="Times New Roman" panose="02020603050405020304" pitchFamily="18" charset="0"/>
                            </a:rPr>
                            <m:t>7</m:t>
                          </m:r>
                        </m:sup>
                      </m:sSup>
                    </m:oMath>
                  </m:oMathPara>
                </a14:m>
                <a:endParaRPr lang="ar-AE"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Binomial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Given the positive integer </a:t>
                </a:r>
                <a14:m>
                  <m:oMath xmlns:m="http://schemas.openxmlformats.org/officeDocument/2006/math">
                    <m:r>
                      <a:rPr lang="en-US">
                        <a:latin typeface="Cambria Math" panose="02040503050406030204" pitchFamily="18" charset="0"/>
                      </a:rPr>
                      <m:t>𝑛</m:t>
                    </m:r>
                  </m:oMath>
                </a14:m>
                <a:r>
                  <a:rPr lang="en-US" sz="2800" dirty="0"/>
                  <a:t>, and any two expressions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a:t>
                </a:r>
              </a:p>
              <a:p>
                <a:pPr/>
                <a14:m>
                  <m:oMathPara xmlns:m="http://schemas.openxmlformats.org/officeDocument/2006/math">
                    <m:oMathParaPr>
                      <m:jc m:val="left"/>
                    </m:oMathParaPr>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e>
                          </m:d>
                        </m:e>
                        <m:sup>
                          <m:r>
                            <a:rPr lang="ar-AE">
                              <a:latin typeface="Cambria Math" panose="02040503050406030204" pitchFamily="18" charset="0"/>
                            </a:rPr>
                            <m:t>𝑛</m:t>
                          </m:r>
                        </m:sup>
                      </m:sSup>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𝑘</m:t>
                          </m:r>
                          <m:r>
                            <a:rPr lang="ar-AE">
                              <a:latin typeface="Cambria Math" panose="02040503050406030204" pitchFamily="18" charset="0"/>
                            </a:rPr>
                            <m:t>=</m:t>
                          </m:r>
                          <m:r>
                            <a:rPr lang="ar-AE">
                              <a:latin typeface="Cambria Math" panose="02040503050406030204" pitchFamily="18" charset="0"/>
                            </a:rPr>
                            <m:t>0</m:t>
                          </m:r>
                        </m:sub>
                        <m:sup>
                          <m:r>
                            <a:rPr lang="ar-AE">
                              <a:latin typeface="Cambria Math" panose="02040503050406030204" pitchFamily="18" charset="0"/>
                            </a:rPr>
                            <m:t>𝑛</m:t>
                          </m:r>
                        </m:sup>
                        <m:e>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𝑘</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𝑘</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0" smtClean="0">
                                  <a:latin typeface="Cambria Math" panose="02040503050406030204" pitchFamily="18" charset="0"/>
                                </a:rPr>
                                <m:t>−</m:t>
                              </m:r>
                              <m:r>
                                <a:rPr lang="ar-AE">
                                  <a:latin typeface="Cambria Math" panose="02040503050406030204" pitchFamily="18" charset="0"/>
                                </a:rPr>
                                <m:t>𝑘</m:t>
                              </m:r>
                            </m:sup>
                          </m:sSup>
                        </m:e>
                      </m:nary>
                    </m:oMath>
                  </m:oMathPara>
                </a14:m>
                <a:br>
                  <a:rPr lang="en-US" i="1" dirty="0">
                    <a:latin typeface="Cambria Math" panose="02040503050406030204" pitchFamily="18" charset="0"/>
                  </a:rPr>
                </a:br>
                <a:r>
                  <a:rPr lang="en-US" i="1" dirty="0">
                    <a:latin typeface="Cambria Math" panose="02040503050406030204" pitchFamily="18" charset="0"/>
                  </a:rPr>
                  <a:t>                   </a:t>
                </a:r>
                <a14:m>
                  <m:oMath xmlns:m="http://schemas.openxmlformats.org/officeDocument/2006/math">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0</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ar-AE" b="0" i="1" smtClean="0">
                            <a:latin typeface="Cambria Math" panose="02040503050406030204" pitchFamily="18" charset="0"/>
                          </a:rPr>
                          <m:t>0</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1</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1</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2</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0" smtClean="0">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𝑛</m:t>
                        </m:r>
                        <m:r>
                          <a:rPr lang="en-US" b="0" i="0" smtClean="0">
                            <a:latin typeface="Cambria Math" panose="02040503050406030204" pitchFamily="18" charset="0"/>
                          </a:rPr>
                          <m:t>−</m:t>
                        </m:r>
                        <m:r>
                          <a:rPr lang="en-US" b="0" i="0" smtClean="0">
                            <a:latin typeface="Cambria Math" panose="02040503050406030204" pitchFamily="18" charset="0"/>
                          </a:rPr>
                          <m:t>2</m:t>
                        </m:r>
                      </m:sup>
                    </m:sSup>
                  </m:oMath>
                </a14:m>
                <a:br>
                  <a:rPr lang="en-US"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ar-AE">
                          <a:latin typeface="Cambria Math" panose="02040503050406030204" pitchFamily="18" charset="0"/>
                        </a:rPr>
                        <m:t>+…</m:t>
                      </m:r>
                      <m:r>
                        <a:rPr lang="en-US" b="0" i="0" smtClean="0">
                          <a:latin typeface="Cambria Math" panose="02040503050406030204" pitchFamily="18" charset="0"/>
                        </a:rPr>
                        <m:t> </m:t>
                      </m:r>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𝑛</m:t>
                          </m:r>
                          <m:r>
                            <a:rPr lang="en-US" b="0" i="0" smtClean="0">
                              <a:latin typeface="Cambria Math" panose="02040503050406030204" pitchFamily="18" charset="0"/>
                            </a:rPr>
                            <m:t>−</m:t>
                          </m:r>
                          <m:r>
                            <a:rPr lang="en-US" b="0" i="0" smtClean="0">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ar-AE">
                              <a:latin typeface="Cambria Math" panose="02040503050406030204" pitchFamily="18" charset="0"/>
                            </a:rPr>
                            <m:t>1</m:t>
                          </m:r>
                        </m:sup>
                      </m:sSup>
                      <m:r>
                        <a:rPr lang="ar-AE">
                          <a:latin typeface="Cambria Math" panose="02040503050406030204" pitchFamily="18" charset="0"/>
                        </a:rPr>
                        <m:t>+</m:t>
                      </m:r>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r>
                                <a:rPr lang="ar-AE">
                                  <a:latin typeface="Cambria Math" panose="02040503050406030204" pitchFamily="18" charset="0"/>
                                </a:rPr>
                                <m:t>𝑛</m:t>
                              </m:r>
                            </m:e>
                          </m:eqArr>
                        </m:e>
                      </m:d>
                      <m:sSup>
                        <m:sSupPr>
                          <m:ctrlPr>
                            <a:rPr lang="ar-AE" i="1">
                              <a:latin typeface="Cambria Math" panose="02040503050406030204" pitchFamily="18" charset="0"/>
                            </a:rPr>
                          </m:ctrlPr>
                        </m:sSupPr>
                        <m:e>
                          <m:r>
                            <a:rPr lang="ar-AE">
                              <a:latin typeface="Cambria Math" panose="02040503050406030204" pitchFamily="18" charset="0"/>
                            </a:rPr>
                            <m:t>𝐴</m:t>
                          </m:r>
                        </m:e>
                        <m:sup>
                          <m:r>
                            <a:rPr lang="en-US" b="0" i="1" smtClean="0">
                              <a:latin typeface="Cambria Math" panose="02040503050406030204" pitchFamily="18" charset="0"/>
                            </a:rPr>
                            <m:t>𝑛</m:t>
                          </m:r>
                        </m:sup>
                      </m:sSup>
                      <m:sSup>
                        <m:sSupPr>
                          <m:ctrlPr>
                            <a:rPr lang="ar-AE" i="1">
                              <a:latin typeface="Cambria Math" panose="02040503050406030204" pitchFamily="18" charset="0"/>
                            </a:rPr>
                          </m:ctrlPr>
                        </m:sSupPr>
                        <m:e>
                          <m:r>
                            <a:rPr lang="ar-AE">
                              <a:latin typeface="Cambria Math" panose="02040503050406030204" pitchFamily="18" charset="0"/>
                            </a:rPr>
                            <m:t>𝐵</m:t>
                          </m:r>
                        </m:e>
                        <m:sup>
                          <m:r>
                            <a:rPr lang="en-US" b="0" i="1" smtClean="0">
                              <a:latin typeface="Cambria Math" panose="02040503050406030204" pitchFamily="18" charset="0"/>
                            </a:rPr>
                            <m:t>0</m:t>
                          </m:r>
                        </m:sup>
                      </m:sSup>
                      <m:r>
                        <m:rPr>
                          <m:nor/>
                        </m:rPr>
                        <a:rPr lang="ar-AE"/>
                        <m:t>.</m:t>
                      </m:r>
                    </m:oMath>
                  </m:oMathPara>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Using the Binomial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e>
                      <m:sup>
                        <m:r>
                          <a:rPr>
                            <a:latin typeface="Cambria Math" panose="02040503050406030204" pitchFamily="18" charset="0"/>
                          </a:rPr>
                          <m:t>4</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Using the Binomial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600" b="1" dirty="0"/>
                  <a:t>Solution</a:t>
                </a:r>
              </a:p>
              <a:p>
                <a:pPr>
                  <a:defRPr sz="2800"/>
                </a:pPr>
                <a:r>
                  <a:rPr lang="en-US" sz="2600" dirty="0"/>
                  <a:t>To use the Binomial Theorem, note that </a:t>
                </a:r>
                <a14:m>
                  <m:oMath xmlns:m="http://schemas.openxmlformats.org/officeDocument/2006/math">
                    <m:r>
                      <a:rPr lang="en-US" sz="2600">
                        <a:latin typeface="Cambria Math" panose="02040503050406030204" pitchFamily="18" charset="0"/>
                      </a:rPr>
                      <m:t>𝐴</m:t>
                    </m:r>
                    <m:r>
                      <a:rPr lang="en-US" sz="2600">
                        <a:latin typeface="Cambria Math" panose="02040503050406030204" pitchFamily="18" charset="0"/>
                      </a:rPr>
                      <m:t>=2</m:t>
                    </m:r>
                    <m:r>
                      <a:rPr lang="en-US" sz="2600">
                        <a:latin typeface="Cambria Math" panose="02040503050406030204" pitchFamily="18" charset="0"/>
                      </a:rPr>
                      <m:t>𝑥</m:t>
                    </m:r>
                  </m:oMath>
                </a14:m>
                <a:r>
                  <a:rPr lang="en-US" sz="2600" dirty="0"/>
                  <a:t> and </a:t>
                </a:r>
                <a:br>
                  <a:rPr lang="en-US" sz="2600" dirty="0">
                    <a:latin typeface="Cambria Math" panose="02040503050406030204" pitchFamily="18" charset="0"/>
                  </a:rPr>
                </a:br>
                <a14:m>
                  <m:oMath xmlns:m="http://schemas.openxmlformats.org/officeDocument/2006/math">
                    <m:r>
                      <a:rPr lang="en-US" sz="2600">
                        <a:latin typeface="Cambria Math" panose="02040503050406030204" pitchFamily="18" charset="0"/>
                      </a:rPr>
                      <m:t>𝐵</m:t>
                    </m:r>
                    <m:r>
                      <a:rPr lang="en-US" sz="2600">
                        <a:latin typeface="Cambria Math" panose="02040503050406030204" pitchFamily="18" charset="0"/>
                      </a:rPr>
                      <m:t>=−</m:t>
                    </m:r>
                    <m:r>
                      <a:rPr lang="en-US" sz="2600">
                        <a:latin typeface="Cambria Math" panose="02040503050406030204" pitchFamily="18" charset="0"/>
                      </a:rPr>
                      <m:t>𝑦</m:t>
                    </m:r>
                  </m:oMath>
                </a14:m>
                <a:r>
                  <a:rPr lang="en-US" sz="2600" dirty="0"/>
                  <a:t>. The theorem thus tells us the following.</a:t>
                </a:r>
              </a:p>
              <a:p>
                <a:pPr/>
                <a14:m>
                  <m:oMathPara xmlns:m="http://schemas.openxmlformats.org/officeDocument/2006/math">
                    <m:oMathParaPr>
                      <m:jc m:val="left"/>
                    </m:oMathParaPr>
                    <m:oMath xmlns:m="http://schemas.openxmlformats.org/officeDocument/2006/math">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4</m:t>
                          </m:r>
                        </m:sup>
                      </m:sSup>
                    </m:oMath>
                    <m:oMath xmlns:m="http://schemas.openxmlformats.org/officeDocument/2006/math">
                      <m:r>
                        <a:rPr lang="en-US" sz="2600" b="0" i="1" smtClean="0">
                          <a:latin typeface="Cambria Math" panose="02040503050406030204" pitchFamily="18" charset="0"/>
                        </a:rPr>
                        <m:t>   </m:t>
                      </m:r>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0</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b="0" i="0" smtClean="0">
                              <a:latin typeface="Cambria Math" panose="02040503050406030204" pitchFamily="18" charset="0"/>
                            </a:rPr>
                            <m:t>0</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4</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1</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1</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3</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2</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a:latin typeface="Cambria Math" panose="02040503050406030204" pitchFamily="18" charset="0"/>
                            </a:rPr>
                            <m:t>2</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2</m:t>
                          </m:r>
                        </m:sup>
                      </m:sSup>
                    </m:oMath>
                    <m:oMath xmlns:m="http://schemas.openxmlformats.org/officeDocument/2006/math">
                      <m:r>
                        <a:rPr lang="en-US" sz="2600" b="0" i="1" smtClean="0">
                          <a:latin typeface="Cambria Math" panose="02040503050406030204" pitchFamily="18" charset="0"/>
                        </a:rPr>
                        <m:t>    </m:t>
                      </m:r>
                      <m:r>
                        <a:rPr lang="en-US" sz="2600" b="0" i="0" smtClean="0">
                          <a:latin typeface="Cambria Math" panose="02040503050406030204" pitchFamily="18" charset="0"/>
                        </a:rPr>
                        <m:t>   </m:t>
                      </m:r>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3</m:t>
                              </m:r>
                            </m:e>
                          </m:eqArr>
                        </m:e>
                      </m:d>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3</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1</m:t>
                          </m:r>
                        </m:sup>
                      </m:sSup>
                      <m:r>
                        <a:rPr lang="ar-AE" sz="2600">
                          <a:latin typeface="Cambria Math" panose="02040503050406030204" pitchFamily="18" charset="0"/>
                        </a:rPr>
                        <m:t>+</m:t>
                      </m:r>
                      <m:d>
                        <m:dPr>
                          <m:ctrlPr>
                            <a:rPr lang="ar-AE" sz="2600" i="1">
                              <a:latin typeface="Cambria Math" panose="02040503050406030204" pitchFamily="18" charset="0"/>
                            </a:rPr>
                          </m:ctrlPr>
                        </m:dPr>
                        <m:e>
                          <m:eqArr>
                            <m:eqArrPr>
                              <m:ctrlPr>
                                <a:rPr lang="ar-AE" sz="2600" i="1">
                                  <a:latin typeface="Cambria Math" panose="02040503050406030204" pitchFamily="18" charset="0"/>
                                </a:rPr>
                              </m:ctrlPr>
                            </m:eqArrPr>
                            <m:e>
                              <m:r>
                                <a:rPr lang="ar-AE" sz="2600">
                                  <a:latin typeface="Cambria Math" panose="02040503050406030204" pitchFamily="18" charset="0"/>
                                </a:rPr>
                                <m:t>4</m:t>
                              </m:r>
                            </m:e>
                            <m:e>
                              <m:r>
                                <a:rPr lang="ar-AE" sz="2600">
                                  <a:latin typeface="Cambria Math" panose="02040503050406030204" pitchFamily="18" charset="0"/>
                                </a:rPr>
                                <m:t>4</m:t>
                              </m:r>
                            </m:e>
                          </m:eqArr>
                        </m:e>
                      </m:d>
                      <m:sSup>
                        <m:sSupPr>
                          <m:ctrlPr>
                            <a:rPr lang="ar-AE" sz="260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0" smtClean="0">
                              <a:latin typeface="Cambria Math" panose="02040503050406030204" pitchFamily="18" charset="0"/>
                            </a:rPr>
                            <m:t>4</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0" smtClean="0">
                              <a:latin typeface="Cambria Math" panose="02040503050406030204" pitchFamily="18" charset="0"/>
                            </a:rPr>
                            <m:t>0</m:t>
                          </m:r>
                        </m:sup>
                      </m:sSup>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en-US" sz="2600" b="0" i="0" smtClean="0">
                                  <a:latin typeface="Cambria Math" panose="02040503050406030204" pitchFamily="18" charset="0"/>
                                </a:rPr>
                                <m:t>−</m:t>
                              </m:r>
                              <m:r>
                                <a:rPr lang="en-US" sz="2600" b="0" i="1" smtClean="0">
                                  <a:latin typeface="Cambria Math" panose="02040503050406030204" pitchFamily="18" charset="0"/>
                                </a:rPr>
                                <m:t>𝑦</m:t>
                              </m:r>
                            </m:e>
                          </m:d>
                        </m:e>
                        <m:sup>
                          <m:r>
                            <a:rPr lang="ar-AE" sz="2600">
                              <a:latin typeface="Cambria Math" panose="02040503050406030204" pitchFamily="18" charset="0"/>
                            </a:rPr>
                            <m:t>4</m:t>
                          </m:r>
                        </m:sup>
                      </m:sSup>
                      <m:r>
                        <a:rPr lang="ar-AE" sz="2600">
                          <a:latin typeface="Cambria Math" panose="02040503050406030204" pitchFamily="18" charset="0"/>
                        </a:rPr>
                        <m:t>+</m:t>
                      </m:r>
                      <m:r>
                        <a:rPr lang="ar-AE" sz="2600">
                          <a:latin typeface="Cambria Math" panose="02040503050406030204" pitchFamily="18" charset="0"/>
                        </a:rPr>
                        <m:t>4</m:t>
                      </m:r>
                      <m:d>
                        <m:dPr>
                          <m:ctrlPr>
                            <a:rPr lang="en-US" sz="2600" b="0" i="1" smtClean="0">
                              <a:latin typeface="Cambria Math" panose="02040503050406030204" pitchFamily="18" charset="0"/>
                            </a:rPr>
                          </m:ctrlPr>
                        </m:dPr>
                        <m:e>
                          <m:r>
                            <a:rPr lang="en-US" sz="2600" b="0" i="1" smtClean="0">
                              <a:latin typeface="Cambria Math" panose="02040503050406030204" pitchFamily="18" charset="0"/>
                            </a:rPr>
                            <m:t>2</m:t>
                          </m:r>
                          <m:r>
                            <a:rPr lang="en-US" sz="2600" b="0" i="1" smtClean="0">
                              <a:latin typeface="Cambria Math" panose="02040503050406030204" pitchFamily="18" charset="0"/>
                            </a:rPr>
                            <m:t>𝑥</m:t>
                          </m:r>
                        </m:e>
                      </m:d>
                      <m:sSup>
                        <m:sSupPr>
                          <m:ctrlPr>
                            <a:rPr lang="en-US" sz="2600" b="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en-US" sz="2600" b="0" i="1" smtClean="0">
                              <a:latin typeface="Cambria Math" panose="02040503050406030204" pitchFamily="18" charset="0"/>
                            </a:rPr>
                            <m:t>3</m:t>
                          </m:r>
                        </m:sup>
                      </m:sSup>
                      <m:r>
                        <a:rPr lang="ar-AE" sz="2600">
                          <a:latin typeface="Cambria Math" panose="02040503050406030204" pitchFamily="18" charset="0"/>
                        </a:rPr>
                        <m:t>+</m:t>
                      </m:r>
                      <m:r>
                        <a:rPr lang="ar-AE" sz="2600">
                          <a:latin typeface="Cambria Math" panose="02040503050406030204" pitchFamily="18" charset="0"/>
                        </a:rPr>
                        <m:t>6</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ar-AE" sz="2600">
                              <a:latin typeface="Cambria Math" panose="02040503050406030204" pitchFamily="18" charset="0"/>
                            </a:rPr>
                            <m:t>2</m:t>
                          </m:r>
                        </m:sup>
                      </m:sSup>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𝑦</m:t>
                              </m:r>
                            </m:e>
                          </m:d>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4</m:t>
                      </m:r>
                      <m:sSup>
                        <m:sSupPr>
                          <m:ctrlPr>
                            <a:rPr lang="en-US" sz="2600" b="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𝑥</m:t>
                              </m:r>
                            </m:e>
                          </m:d>
                        </m:e>
                        <m:sup>
                          <m:r>
                            <a:rPr lang="en-US" sz="2600" b="0" i="1" smtClean="0">
                              <a:latin typeface="Cambria Math" panose="02040503050406030204" pitchFamily="18" charset="0"/>
                            </a:rPr>
                            <m:t>3</m:t>
                          </m:r>
                        </m:sup>
                      </m:sSup>
                      <m:d>
                        <m:dPr>
                          <m:ctrlPr>
                            <a:rPr lang="en-US" sz="2600" b="0" i="1" smtClean="0">
                              <a:latin typeface="Cambria Math" panose="02040503050406030204" pitchFamily="18" charset="0"/>
                            </a:rPr>
                          </m:ctrlPr>
                        </m:dPr>
                        <m:e>
                          <m:r>
                            <a:rPr lang="en-US" sz="2600" b="0" i="1" smtClean="0">
                              <a:latin typeface="Cambria Math" panose="02040503050406030204" pitchFamily="18" charset="0"/>
                            </a:rPr>
                            <m:t>−</m:t>
                          </m:r>
                          <m:r>
                            <a:rPr lang="en-US" sz="2600" b="0" i="1" smtClean="0">
                              <a:latin typeface="Cambria Math" panose="02040503050406030204" pitchFamily="18" charset="0"/>
                            </a:rPr>
                            <m:t>𝑦</m:t>
                          </m:r>
                        </m:e>
                      </m:d>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en-US" sz="2600" b="0" i="1" smtClean="0">
                                  <a:latin typeface="Cambria Math" panose="02040503050406030204" pitchFamily="18" charset="0"/>
                                </a:rPr>
                                <m:t>2</m:t>
                              </m:r>
                              <m:r>
                                <a:rPr lang="en-US" sz="2600" b="0" i="1" smtClean="0">
                                  <a:latin typeface="Cambria Math" panose="02040503050406030204" pitchFamily="18" charset="0"/>
                                </a:rPr>
                                <m:t>𝑥</m:t>
                              </m:r>
                            </m:e>
                          </m:d>
                        </m:e>
                        <m:sup>
                          <m:r>
                            <a:rPr lang="ar-AE" sz="2600">
                              <a:latin typeface="Cambria Math" panose="02040503050406030204" pitchFamily="18" charset="0"/>
                            </a:rPr>
                            <m:t>4</m:t>
                          </m:r>
                        </m:sup>
                      </m:sSup>
                    </m:oMath>
                    <m:oMath xmlns:m="http://schemas.openxmlformats.org/officeDocument/2006/math">
                      <m:r>
                        <a:rPr lang="en-US" sz="2600" b="0" i="0" smtClean="0">
                          <a:latin typeface="Cambria Math" panose="02040503050406030204" pitchFamily="18" charset="0"/>
                        </a:rPr>
                        <m:t>   </m:t>
                      </m:r>
                      <m:r>
                        <a:rPr lang="ar-AE" sz="2600">
                          <a:latin typeface="Cambria Math" panose="02040503050406030204" pitchFamily="18" charset="0"/>
                        </a:rPr>
                        <m:t>=</m:t>
                      </m:r>
                      <m:sSup>
                        <m:sSupPr>
                          <m:ctrlPr>
                            <a:rPr lang="ar-AE" sz="2600" i="1">
                              <a:latin typeface="Cambria Math" panose="02040503050406030204" pitchFamily="18" charset="0"/>
                            </a:rPr>
                          </m:ctrlPr>
                        </m:sSupPr>
                        <m:e>
                          <m:r>
                            <a:rPr lang="ar-AE" sz="2600">
                              <a:latin typeface="Cambria Math" panose="02040503050406030204" pitchFamily="18" charset="0"/>
                            </a:rPr>
                            <m:t>𝑦</m:t>
                          </m:r>
                        </m:e>
                        <m:sup>
                          <m:r>
                            <a:rPr lang="ar-AE" sz="2600">
                              <a:latin typeface="Cambria Math" panose="02040503050406030204" pitchFamily="18" charset="0"/>
                            </a:rPr>
                            <m:t>4</m:t>
                          </m:r>
                        </m:sup>
                      </m:sSup>
                      <m:r>
                        <a:rPr lang="en-US" sz="2600" b="0" i="1" smtClean="0">
                          <a:latin typeface="Cambria Math" panose="02040503050406030204" pitchFamily="18" charset="0"/>
                        </a:rPr>
                        <m:t>−</m:t>
                      </m:r>
                      <m:r>
                        <a:rPr lang="en-US" sz="2600" b="0" i="1" smtClean="0">
                          <a:latin typeface="Cambria Math" panose="02040503050406030204" pitchFamily="18" charset="0"/>
                        </a:rPr>
                        <m:t>8</m:t>
                      </m:r>
                      <m:r>
                        <a:rPr lang="en-US" sz="2600" b="0" i="1" smtClean="0">
                          <a:latin typeface="Cambria Math" panose="02040503050406030204" pitchFamily="18" charset="0"/>
                        </a:rPr>
                        <m:t>𝑥</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𝑦</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m:t>
                      </m:r>
                      <m:r>
                        <a:rPr lang="en-US" sz="2600" b="0" i="1" smtClean="0">
                          <a:latin typeface="Cambria Math" panose="02040503050406030204" pitchFamily="18" charset="0"/>
                        </a:rPr>
                        <m:t>24</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𝑦</m:t>
                          </m:r>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r>
                        <a:rPr lang="en-US" sz="2600" b="0" i="1" smtClean="0">
                          <a:latin typeface="Cambria Math" panose="02040503050406030204" pitchFamily="18" charset="0"/>
                        </a:rPr>
                        <m:t>32</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3</m:t>
                          </m:r>
                        </m:sup>
                      </m:sSup>
                      <m:r>
                        <a:rPr lang="en-US" sz="2600" b="0" i="1" smtClean="0">
                          <a:latin typeface="Cambria Math" panose="02040503050406030204" pitchFamily="18" charset="0"/>
                        </a:rPr>
                        <m:t>𝑦</m:t>
                      </m:r>
                      <m:r>
                        <a:rPr lang="en-US" sz="2600" b="0" i="1" smtClean="0">
                          <a:latin typeface="Cambria Math" panose="02040503050406030204" pitchFamily="18" charset="0"/>
                        </a:rPr>
                        <m:t>+</m:t>
                      </m:r>
                      <m:r>
                        <a:rPr lang="en-US" sz="2600" b="0" i="1" smtClean="0">
                          <a:latin typeface="Cambria Math" panose="02040503050406030204" pitchFamily="18" charset="0"/>
                        </a:rPr>
                        <m:t>16</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4</m:t>
                          </m:r>
                        </m:sup>
                      </m:sSup>
                    </m:oMath>
                  </m:oMathPara>
                </a14:m>
                <a:endParaRPr lang="ar-AE" sz="26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Multinomial Coefficients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𝑛</m:t>
                    </m:r>
                  </m:oMath>
                </a14:m>
                <a:r>
                  <a:rPr sz="2800" dirty="0"/>
                  <a:t> be a positive integer, and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oMath>
                </a14:m>
                <a:r>
                  <a:rPr sz="2800" dirty="0"/>
                  <a:t> be nonnegative integers such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r>
                      <a:rPr>
                        <a:latin typeface="Cambria Math" panose="02040503050406030204" pitchFamily="18" charset="0"/>
                      </a:rPr>
                      <m:t>=</m:t>
                    </m:r>
                    <m:r>
                      <a:rPr>
                        <a:latin typeface="Cambria Math" panose="02040503050406030204" pitchFamily="18" charset="0"/>
                      </a:rPr>
                      <m:t>𝑛</m:t>
                    </m:r>
                  </m:oMath>
                </a14:m>
                <a:r>
                  <a:rPr sz="2800" dirty="0"/>
                  <a:t>. We define</a:t>
                </a:r>
              </a:p>
              <a:p>
                <a:pPr algn="ctr">
                  <a:defRPr sz="2800"/>
                </a:pPr>
                <a14:m>
                  <m:oMath xmlns:m="http://schemas.openxmlformats.org/officeDocument/2006/math">
                    <m:d>
                      <m:dPr>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𝑛</m:t>
                            </m:r>
                          </m:e>
                          <m:e>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e>
                        </m:eqAr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r>
                          <a:rPr>
                            <a:latin typeface="Cambria Math" panose="02040503050406030204" pitchFamily="18" charset="0"/>
                          </a:rPr>
                          <m:t>!</m:t>
                        </m:r>
                      </m:num>
                      <m:den>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r>
                          <a:rPr>
                            <a:latin typeface="Cambria Math" panose="02040503050406030204" pitchFamily="18" charset="0"/>
                          </a:rPr>
                          <m:t>!</m:t>
                        </m:r>
                      </m:den>
                    </m:f>
                  </m:oMath>
                </a14:m>
                <a:r>
                  <a:rPr lang="en-US" sz="2800" dirty="0"/>
                  <a:t>.</a:t>
                </a:r>
                <a:endParaRPr sz="2800" dirty="0"/>
              </a:p>
              <a:p>
                <a:pPr>
                  <a:defRPr sz="2800"/>
                </a:pPr>
                <a:endParaRPr lang="en-US" sz="2800" dirty="0"/>
              </a:p>
              <a:p>
                <a:pPr>
                  <a:defRPr sz="2800"/>
                </a:pPr>
                <a:r>
                  <a:rPr sz="2800" dirty="0"/>
                  <a:t>Such an expression is called a </a:t>
                </a:r>
                <a:r>
                  <a:rPr sz="2800" b="1" dirty="0"/>
                  <a:t>multinomial coefficient</a:t>
                </a:r>
                <a:r>
                  <a:rPr sz="2800" dirty="0"/>
                  <a:t>. It is the coefficient of the term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1</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1</m:t>
                            </m:r>
                          </m:sub>
                        </m:sSub>
                      </m:sup>
                    </m:sSubSup>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2</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2</m:t>
                            </m:r>
                          </m:sub>
                        </m:sSub>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𝐴</m:t>
                        </m:r>
                      </m:e>
                      <m:sub>
                        <m:r>
                          <a:rPr>
                            <a:latin typeface="Cambria Math" panose="02040503050406030204" pitchFamily="18" charset="0"/>
                          </a:rPr>
                          <m:t>𝑟</m:t>
                        </m:r>
                      </m:sub>
                      <m:sup>
                        <m:sSub>
                          <m:sSubPr>
                            <m:ctrlPr>
                              <a:rPr i="1">
                                <a:latin typeface="Cambria Math" panose="02040503050406030204" pitchFamily="18" charset="0"/>
                              </a:rPr>
                            </m:ctrlPr>
                          </m:sSubPr>
                          <m:e>
                            <m:r>
                              <a:rPr>
                                <a:latin typeface="Cambria Math" panose="02040503050406030204" pitchFamily="18" charset="0"/>
                              </a:rPr>
                              <m:t>𝑘</m:t>
                            </m:r>
                          </m:e>
                          <m:sub>
                            <m:r>
                              <a:rPr>
                                <a:latin typeface="Cambria Math" panose="02040503050406030204" pitchFamily="18" charset="0"/>
                              </a:rPr>
                              <m:t>𝑟</m:t>
                            </m:r>
                          </m:sub>
                        </m:sSub>
                      </m:sup>
                    </m:sSubSup>
                  </m:oMath>
                </a14:m>
                <a:r>
                  <a:rPr sz="2800" dirty="0"/>
                  <a:t> in the expansion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𝑟</m:t>
                                </m:r>
                              </m:sub>
                            </m:sSub>
                          </m:e>
                        </m:d>
                      </m:e>
                      <m:sup>
                        <m:r>
                          <a:rPr>
                            <a:latin typeface="Cambria Math" panose="02040503050406030204" pitchFamily="18" charset="0"/>
                          </a:rPr>
                          <m:t>𝑛</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Multinomial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Given the positive integer </a:t>
                </a:r>
                <a14:m>
                  <m:oMath xmlns:m="http://schemas.openxmlformats.org/officeDocument/2006/math">
                    <m:r>
                      <a:rPr lang="en-US">
                        <a:latin typeface="Cambria Math" panose="02040503050406030204" pitchFamily="18" charset="0"/>
                      </a:rPr>
                      <m:t>𝑛</m:t>
                    </m:r>
                  </m:oMath>
                </a14:m>
                <a:r>
                  <a:rPr lang="en-US" sz="2800" dirty="0"/>
                  <a:t> and expressions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𝑟</m:t>
                        </m:r>
                      </m:sub>
                    </m:sSub>
                  </m:oMath>
                </a14:m>
                <a:r>
                  <a:rPr lang="en-US" sz="2800" dirty="0"/>
                  <a:t>,</a:t>
                </a:r>
              </a:p>
              <a:p>
                <a:pPr>
                  <a:defRPr sz="2800"/>
                </a:pPr>
                <a:endParaRPr lang="ar-AE" sz="2800" dirty="0"/>
              </a:p>
              <a:p>
                <a:pPr>
                  <a:defRPr sz="2800"/>
                </a:pPr>
                <a:r>
                  <a:rPr lang="ar-AE"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𝑟</m:t>
                                </m:r>
                              </m:sub>
                            </m:sSub>
                          </m:e>
                        </m:d>
                      </m:e>
                      <m:sup>
                        <m:r>
                          <a:rPr lang="ar-AE">
                            <a:latin typeface="Cambria Math" panose="02040503050406030204" pitchFamily="18" charset="0"/>
                          </a:rPr>
                          <m:t>𝑛</m:t>
                        </m:r>
                      </m:sup>
                    </m:sSup>
                  </m:oMath>
                </a14:m>
                <a:br>
                  <a:rPr lang="ar-AE"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               </m:t>
                    </m:r>
                    <m:r>
                      <a:rPr lang="ar-AE">
                        <a:latin typeface="Cambria Math" panose="02040503050406030204" pitchFamily="18" charset="0"/>
                      </a:rPr>
                      <m:t>=</m:t>
                    </m:r>
                    <m:limLow>
                      <m:limLowPr>
                        <m:ctrlPr>
                          <a:rPr lang="ar-AE" i="1">
                            <a:latin typeface="Cambria Math" panose="02040503050406030204" pitchFamily="18" charset="0"/>
                          </a:rPr>
                        </m:ctrlPr>
                      </m:limLowPr>
                      <m:e>
                        <m:r>
                          <a:rPr lang="ar-AE">
                            <a:latin typeface="Cambria Math" panose="02040503050406030204" pitchFamily="18" charset="0"/>
                          </a:rPr>
                          <m:t>∑</m:t>
                        </m:r>
                      </m:e>
                      <m:lim>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r>
                          <a:rPr lang="en-US" b="0" i="0"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r>
                          <a:rPr lang="en-US" b="0" i="0" smtClean="0">
                            <a:latin typeface="Cambria Math" panose="02040503050406030204" pitchFamily="18" charset="0"/>
                          </a:rPr>
                          <m:t>+</m:t>
                        </m:r>
                        <m:r>
                          <a:rPr lang="ar-AE">
                            <a:latin typeface="Cambria Math" panose="02040503050406030204" pitchFamily="18" charset="0"/>
                          </a:rPr>
                          <m:t>…</m:t>
                        </m:r>
                        <m:r>
                          <a:rPr lang="en-US" b="0" i="1" smtClean="0">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r>
                          <a:rPr lang="ar-AE">
                            <a:latin typeface="Cambria Math" panose="02040503050406030204" pitchFamily="18" charset="0"/>
                          </a:rPr>
                          <m:t>=</m:t>
                        </m:r>
                        <m:r>
                          <a:rPr lang="ar-AE">
                            <a:latin typeface="Cambria Math" panose="02040503050406030204" pitchFamily="18" charset="0"/>
                          </a:rPr>
                          <m:t>𝑛</m:t>
                        </m:r>
                      </m:lim>
                    </m:limLow>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𝑛</m:t>
                            </m:r>
                          </m:e>
                          <m:e>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e>
                        </m:eqArr>
                      </m:e>
                    </m:d>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1</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1</m:t>
                            </m:r>
                          </m:sub>
                        </m:sSub>
                      </m:sup>
                    </m:sSubSup>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2</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2</m:t>
                            </m:r>
                          </m:sub>
                        </m:sSub>
                      </m:sup>
                    </m:sSubSup>
                    <m:r>
                      <a:rPr lang="ar-AE">
                        <a:latin typeface="Cambria Math" panose="02040503050406030204" pitchFamily="18" charset="0"/>
                      </a:rPr>
                      <m:t>⋯</m:t>
                    </m:r>
                    <m:sSubSup>
                      <m:sSubSupPr>
                        <m:ctrlPr>
                          <a:rPr lang="ar-AE" i="1">
                            <a:latin typeface="Cambria Math" panose="02040503050406030204" pitchFamily="18" charset="0"/>
                          </a:rPr>
                        </m:ctrlPr>
                      </m:sSubSupPr>
                      <m:e>
                        <m:r>
                          <a:rPr lang="ar-AE">
                            <a:latin typeface="Cambria Math" panose="02040503050406030204" pitchFamily="18" charset="0"/>
                          </a:rPr>
                          <m:t>𝐴</m:t>
                        </m:r>
                      </m:e>
                      <m:sub>
                        <m:r>
                          <a:rPr lang="ar-AE">
                            <a:latin typeface="Cambria Math" panose="02040503050406030204" pitchFamily="18" charset="0"/>
                          </a:rPr>
                          <m:t>𝑟</m:t>
                        </m:r>
                      </m:sub>
                      <m:sup>
                        <m:sSub>
                          <m:sSubPr>
                            <m:ctrlPr>
                              <a:rPr lang="ar-AE" i="1">
                                <a:latin typeface="Cambria Math" panose="02040503050406030204" pitchFamily="18" charset="0"/>
                              </a:rPr>
                            </m:ctrlPr>
                          </m:sSubPr>
                          <m:e>
                            <m:r>
                              <a:rPr lang="ar-AE">
                                <a:latin typeface="Cambria Math" panose="02040503050406030204" pitchFamily="18" charset="0"/>
                              </a:rPr>
                              <m:t>𝑘</m:t>
                            </m:r>
                          </m:e>
                          <m:sub>
                            <m:r>
                              <a:rPr lang="ar-AE">
                                <a:latin typeface="Cambria Math" panose="02040503050406030204" pitchFamily="18" charset="0"/>
                              </a:rPr>
                              <m:t>𝑟</m:t>
                            </m:r>
                          </m:sub>
                        </m:sSub>
                      </m:sup>
                    </m:sSubSup>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 Using the Multinomial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Expand the expression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e>
                        </m:d>
                      </m:e>
                      <m:sup>
                        <m:r>
                          <a:rPr>
                            <a:latin typeface="Cambria Math" panose="02040503050406030204" pitchFamily="18" charset="0"/>
                          </a:rPr>
                          <m:t>3</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 Using the Multinomial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lang="en-US" sz="2800" b="1" dirty="0"/>
                  <a:t>Solution</a:t>
                </a:r>
              </a:p>
              <a:p>
                <a:pPr>
                  <a:defRPr sz="2800"/>
                </a:pPr>
                <a:r>
                  <a:rPr lang="en-US" sz="2800" dirty="0"/>
                  <a:t>We will start by noting that the expansion will have terms containing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3</m:t>
                        </m:r>
                      </m:sup>
                    </m:sSup>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𝑏</m:t>
                    </m:r>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14:m>
                  <m:oMath xmlns:m="http://schemas.openxmlformats.org/officeDocument/2006/math">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oMath>
                </a14:m>
                <a:r>
                  <a:rPr lang="ar-AE" sz="2800" dirty="0"/>
                  <a:t>, </a:t>
                </a:r>
                <a14:m>
                  <m:oMath xmlns:m="http://schemas.openxmlformats.org/officeDocument/2006/math">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oMath>
                </a14:m>
                <a:r>
                  <a:rPr lang="ar-AE" sz="2800" dirty="0"/>
                  <a:t>, </a:t>
                </a:r>
                <a14:m>
                  <m:oMath xmlns:m="http://schemas.openxmlformats.org/officeDocument/2006/math">
                    <m:r>
                      <a:rPr lang="ar-AE">
                        <a:latin typeface="Cambria Math" panose="02040503050406030204" pitchFamily="18" charset="0"/>
                      </a:rPr>
                      <m:t>𝑎𝑏𝑐</m:t>
                    </m:r>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oMath>
                </a14:m>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14:m>
                  <m:oMath xmlns:m="http://schemas.openxmlformats.org/officeDocument/2006/math">
                    <m:r>
                      <a:rPr lang="ar-AE">
                        <a:latin typeface="Cambria Math" panose="02040503050406030204" pitchFamily="18" charset="0"/>
                      </a:rPr>
                      <m:t>𝑏</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oMath>
                </a14:m>
                <a:r>
                  <a:rPr lang="ar-AE" sz="2800" dirty="0"/>
                  <a:t>, </a:t>
                </a:r>
                <a:r>
                  <a:rPr lang="en-US" sz="2800" dirty="0"/>
                  <a:t>and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oMath>
                </a14:m>
                <a:r>
                  <a:rPr lang="ar-AE" sz="2800" dirty="0"/>
                  <a:t>. (</a:t>
                </a:r>
                <a:r>
                  <a:rPr lang="en-US" sz="2800" dirty="0"/>
                  <a:t>Note that these are all the ways that the three nonnegative integer exponents can add up to </a:t>
                </a:r>
                <a:r>
                  <a:rPr lang="en-US" sz="2800" dirty="0">
                    <a:latin typeface="Cambria Math"/>
                  </a:rPr>
                  <a:t>3</a:t>
                </a:r>
                <a:r>
                  <a:rPr lang="en-US" sz="2800" dirty="0"/>
                  <a:t>.) Each of these terms must be multiplied by its corresponding multinomial coefficient. For instance, the coefficient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oMath>
                </a14:m>
                <a:r>
                  <a:rPr lang="ar-AE" sz="2800" dirty="0"/>
                  <a:t> </a:t>
                </a:r>
                <a:r>
                  <a:rPr lang="en-US" sz="2800" dirty="0"/>
                  <a:t>is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e>
                        </m:eqAr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num>
                      <m:den>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3</m:t>
                    </m:r>
                  </m:oMath>
                </a14:m>
                <a:r>
                  <a:rPr lang="ar-AE" sz="2800" dirty="0"/>
                  <a:t>.</a:t>
                </a:r>
              </a:p>
              <a:p>
                <a:pPr>
                  <a:defRPr sz="2800"/>
                </a:pPr>
                <a:r>
                  <a:rPr lang="en-US" sz="2800" dirty="0"/>
                  <a:t>Similarly, the coefficient of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oMath>
                </a14:m>
                <a:r>
                  <a:rPr lang="ar-AE" sz="2800" dirty="0"/>
                  <a:t> </a:t>
                </a:r>
                <a:r>
                  <a:rPr lang="en-US" sz="2800" dirty="0"/>
                  <a:t>is</a:t>
                </a:r>
              </a:p>
              <a:p>
                <a:pPr algn="ctr">
                  <a:defRPr sz="2800"/>
                </a:pPr>
                <a:r>
                  <a:rPr lang="en-US" sz="2800" dirty="0"/>
                  <a:t> </a:t>
                </a:r>
                <a14:m>
                  <m:oMath xmlns:m="http://schemas.openxmlformats.org/officeDocument/2006/math">
                    <m:d>
                      <m:dPr>
                        <m:ctrlPr>
                          <a:rPr lang="ar-AE" i="1">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3</m:t>
                            </m:r>
                          </m:e>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m:t>
                            </m:r>
                          </m:e>
                        </m:eqAr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num>
                      <m:den>
                        <m:r>
                          <a:rPr lang="ar-AE">
                            <a:latin typeface="Cambria Math" panose="02040503050406030204" pitchFamily="18" charset="0"/>
                          </a:rPr>
                          <m:t>6</m:t>
                        </m:r>
                      </m:den>
                    </m:f>
                    <m:r>
                      <a:rPr lang="ar-AE">
                        <a:latin typeface="Cambria Math" panose="02040503050406030204" pitchFamily="18" charset="0"/>
                      </a:rPr>
                      <m:t>=</m:t>
                    </m:r>
                    <m:r>
                      <a:rPr lang="ar-AE">
                        <a:latin typeface="Cambria Math" panose="02040503050406030204" pitchFamily="18" charset="0"/>
                      </a:rPr>
                      <m:t>1</m:t>
                    </m:r>
                  </m:oMath>
                </a14:m>
                <a:r>
                  <a:rPr lang="ar-AE" sz="2800" dirty="0"/>
                  <a:t>.</a:t>
                </a:r>
              </a:p>
              <a:p>
                <a:r>
                  <a:rPr lang="en-US" sz="2800" dirty="0"/>
                  <a:t>Altogether, we obtain</a:t>
                </a:r>
              </a:p>
              <a:p>
                <a:pPr algn="ctr">
                  <a:defRPr sz="2800"/>
                </a:pPr>
                <a:r>
                  <a:rPr lang="en-US"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m:t>
                            </m:r>
                            <m:r>
                              <a:rPr lang="ar-AE">
                                <a:latin typeface="Cambria Math" panose="02040503050406030204" pitchFamily="18" charset="0"/>
                              </a:rPr>
                              <m:t>+</m:t>
                            </m:r>
                            <m:r>
                              <a:rPr lang="ar-AE">
                                <a:latin typeface="Cambria Math" panose="02040503050406030204" pitchFamily="18" charset="0"/>
                              </a:rPr>
                              <m:t>𝑐</m:t>
                            </m:r>
                          </m:e>
                        </m:d>
                      </m:e>
                      <m:sup>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𝑏</m:t>
                    </m:r>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𝑎𝑏𝑐</m:t>
                    </m:r>
                  </m:oMath>
                </a14:m>
                <a:br>
                  <a:rPr lang="ar-AE" dirty="0">
                    <a:latin typeface="Cambria Math" panose="02040503050406030204" pitchFamily="18" charset="0"/>
                  </a:rPr>
                </a:br>
                <a14:m>
                  <m:oMath xmlns:m="http://schemas.openxmlformats.org/officeDocument/2006/math">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𝑏</m:t>
                        </m:r>
                      </m:e>
                      <m:sup>
                        <m:r>
                          <a:rPr lang="ar-AE">
                            <a:latin typeface="Cambria Math" panose="02040503050406030204" pitchFamily="18" charset="0"/>
                          </a:rPr>
                          <m:t>2</m:t>
                        </m:r>
                      </m:sup>
                    </m:sSup>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𝑏</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3</m:t>
                        </m:r>
                      </m:sup>
                    </m:sSup>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1037" b="-1472"/>
                </a:stretch>
              </a:blipFill>
            </p:spPr>
            <p:txBody>
              <a:bodyPr/>
              <a:lstStyle/>
              <a:p>
                <a:r>
                  <a:rPr lang="en-US">
                    <a:noFill/>
                  </a:rPr>
                  <a:t> </a:t>
                </a:r>
              </a:p>
            </p:txBody>
          </p:sp>
        </mc:Fallback>
      </mc:AlternateContent>
    </p:spTree>
    <p:extLst>
      <p:ext uri="{BB962C8B-B14F-4D97-AF65-F5344CB8AC3E}">
        <p14:creationId xmlns:p14="http://schemas.microsoft.com/office/powerpoint/2010/main" val="100461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 Placeholder 2"/>
          <p:cNvSpPr>
            <a:spLocks noGrp="1"/>
          </p:cNvSpPr>
          <p:nvPr>
            <p:ph type="body" sz="quarter" idx="10"/>
          </p:nvPr>
        </p:nvSpPr>
        <p:spPr/>
        <p:txBody>
          <a:bodyPr>
            <a:normAutofit/>
          </a:bodyPr>
          <a:lstStyle/>
          <a:p>
            <a:r>
              <a:rPr dirty="0"/>
              <a:t>​</a:t>
            </a:r>
            <a:r>
              <a:rPr sz="2800" dirty="0"/>
              <a:t>Since there are ten digits in all (0 through 9), this means there are eight possible ways to choose a digit for the first and fourth “slots”, only two possible ways to choose a digit for the second slot, and ten possible ways to choose digits for all the remaining slots. This is illustrated in Figure 1.</a:t>
            </a:r>
          </a:p>
          <a:p>
            <a:r>
              <a:rPr dirty="0"/>
              <a:t>​</a:t>
            </a:r>
          </a:p>
        </p:txBody>
      </p:sp>
    </p:spTree>
    <p:extLst>
      <p:ext uri="{BB962C8B-B14F-4D97-AF65-F5344CB8AC3E}">
        <p14:creationId xmlns:p14="http://schemas.microsoft.com/office/powerpoint/2010/main" val="280603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p:sp>
        <p:nvSpPr>
          <p:cNvPr id="3" name="TextBox 2">
            <a:extLst>
              <a:ext uri="{FF2B5EF4-FFF2-40B4-BE49-F238E27FC236}">
                <a16:creationId xmlns:a16="http://schemas.microsoft.com/office/drawing/2014/main" id="{AB18A441-63F0-499E-8E17-C14E05D4AD9A}"/>
              </a:ext>
            </a:extLst>
          </p:cNvPr>
          <p:cNvSpPr txBox="1"/>
          <p:nvPr/>
        </p:nvSpPr>
        <p:spPr>
          <a:xfrm>
            <a:off x="457200" y="3733800"/>
            <a:ext cx="8229600" cy="461665"/>
          </a:xfrm>
          <a:prstGeom prst="rect">
            <a:avLst/>
          </a:prstGeom>
          <a:noFill/>
        </p:spPr>
        <p:txBody>
          <a:bodyPr wrap="square" rtlCol="0">
            <a:spAutoFit/>
          </a:bodyPr>
          <a:lstStyle/>
          <a:p>
            <a:pPr algn="ctr"/>
            <a:r>
              <a:rPr lang="en-US" sz="2400" dirty="0"/>
              <a:t>Figure 1: Constructing Allowable Phone Numbers</a:t>
            </a:r>
          </a:p>
        </p:txBody>
      </p:sp>
      <p:pic>
        <p:nvPicPr>
          <p:cNvPr id="8" name="Content Placeholder 7">
            <a:extLst>
              <a:ext uri="{FF2B5EF4-FFF2-40B4-BE49-F238E27FC236}">
                <a16:creationId xmlns:a16="http://schemas.microsoft.com/office/drawing/2014/main" id="{D159D1A4-70CE-41B9-B99B-84C9A874755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3000" y="2188369"/>
            <a:ext cx="6705599" cy="11644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For the moment, consider how just the first two slots can be filled. Any of the eight allowable digits for the first slot can be paired up with either of the two allowable digits for the second slot, meaning that there are </a:t>
                </a:r>
                <a14:m>
                  <m:oMath xmlns:m="http://schemas.openxmlformats.org/officeDocument/2006/math">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oMath>
                </a14:m>
                <a:r>
                  <a:rPr sz="2800" dirty="0"/>
                  <a:t> ways of filling the first two slots altogether. In fact, all of the sixteen possible choices for the first two slots can be easily listed:</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0641047-451B-4964-8C28-55858B4ABC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300" y="3951422"/>
            <a:ext cx="6883400" cy="18772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dirty="0"/>
                  <a:t>​</a:t>
                </a:r>
                <a:r>
                  <a:rPr sz="2800" dirty="0"/>
                  <a:t>Now, any of these sixteen possible choices for the first two slots can be matched with any of the ten possible digits for the third slot, giving us a total of </a:t>
                </a:r>
                <a:r>
                  <a:rPr sz="2800" dirty="0">
                    <a:latin typeface="Cambria Math"/>
                  </a:rPr>
                  <a:t>160</a:t>
                </a:r>
                <a:r>
                  <a:rPr sz="2800" dirty="0"/>
                  <a:t> ways of filling the first three slots. This pattern continues, so that the total number of phone numbers of the required form is</a:t>
                </a:r>
              </a:p>
              <a:p>
                <a:pPr algn="ctr">
                  <a:lnSpc>
                    <a:spcPct val="150000"/>
                  </a:lnSpc>
                  <a:defRPr sz="2800"/>
                </a:pPr>
                <a:r>
                  <a:rPr dirty="0"/>
                  <a:t>​</a:t>
                </a:r>
                <a:r>
                  <a:rPr sz="2800" dirty="0"/>
                  <a:t> </a:t>
                </a:r>
                <a14:m>
                  <m:oMath xmlns:m="http://schemas.openxmlformats.org/officeDocument/2006/math">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a:latin typeface="Cambria Math" panose="02040503050406030204" pitchFamily="18" charset="0"/>
                      </a:rPr>
                      <m:t>10=1,280,000,000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Counting Phone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same sort of argument applies if there is no restriction on the middle digit of the area code. In this case, the total number of allowable phone numbers is</a:t>
                </a:r>
              </a:p>
              <a:p>
                <a:pPr algn="ctr">
                  <a:lnSpc>
                    <a:spcPct val="150000"/>
                  </a:lnSpc>
                  <a:defRPr sz="2800"/>
                </a:pPr>
                <a:r>
                  <a:rPr lang="en-US" dirty="0"/>
                  <a:t>​</a:t>
                </a:r>
                <a:r>
                  <a:rPr lang="en-US" sz="2800" dirty="0"/>
                  <a:t> </a:t>
                </a:r>
                <a14:m>
                  <m:oMath xmlns:m="http://schemas.openxmlformats.org/officeDocument/2006/math">
                    <m:r>
                      <a:rPr lang="en-US">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8</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r>
                      <a:rPr lang="en-US" i="1" smtClean="0">
                        <a:latin typeface="Cambria Math" panose="02040503050406030204" pitchFamily="18" charset="0"/>
                        <a:ea typeface="Cambria Math" panose="02040503050406030204" pitchFamily="18" charset="0"/>
                      </a:rPr>
                      <m:t>×</m:t>
                    </m:r>
                    <m:r>
                      <a:rPr lang="en-US">
                        <a:latin typeface="Cambria Math" panose="02040503050406030204" pitchFamily="18" charset="0"/>
                      </a:rPr>
                      <m:t>10</m:t>
                    </m:r>
                  </m:oMath>
                </a14:m>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400</m:t>
                    </m:r>
                    <m:r>
                      <a:rPr lang="en-US">
                        <a:latin typeface="Cambria Math" panose="02040503050406030204" pitchFamily="18" charset="0"/>
                      </a:rPr>
                      <m:t>,</m:t>
                    </m:r>
                    <m:r>
                      <a:rPr lang="en-US">
                        <a:latin typeface="Cambria Math" panose="02040503050406030204" pitchFamily="18" charset="0"/>
                      </a:rPr>
                      <m:t>000</m:t>
                    </m:r>
                    <m:r>
                      <a:rPr lang="en-US">
                        <a:latin typeface="Cambria Math" panose="02040503050406030204" pitchFamily="18" charset="0"/>
                      </a:rPr>
                      <m:t>,</m:t>
                    </m:r>
                    <m:r>
                      <a:rPr lang="en-US">
                        <a:latin typeface="Cambria Math" panose="02040503050406030204" pitchFamily="18" charset="0"/>
                      </a:rPr>
                      <m:t>000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3114</Words>
  <Application>Microsoft Office PowerPoint</Application>
  <PresentationFormat>On-screen Show (4:3)</PresentationFormat>
  <Paragraphs>204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Cambria Math</vt:lpstr>
      <vt:lpstr>Courier New</vt:lpstr>
      <vt:lpstr>Office Theme</vt:lpstr>
      <vt:lpstr>Section 13.5</vt:lpstr>
      <vt:lpstr>Example 1: Counting Phone Numbers</vt:lpstr>
      <vt:lpstr>Example 1: Counting Phone Numbers (cont.)</vt:lpstr>
      <vt:lpstr>Example 1: Counting Phone Numbers (cont.)</vt:lpstr>
      <vt:lpstr>Example 1: Counting Phone Numbers (cont.)</vt:lpstr>
      <vt:lpstr>Example 1: Counting Phone Numbers (cont.)</vt:lpstr>
      <vt:lpstr>Example 1: Counting Phone Numbers (cont.)</vt:lpstr>
      <vt:lpstr>Example 1: Counting Phone Numbers (cont.)</vt:lpstr>
      <vt:lpstr>Example 1: Counting Phone Numbers (cont.)</vt:lpstr>
      <vt:lpstr>The Multiplication Principle of Counting</vt:lpstr>
      <vt:lpstr>Example 2: Using the Multiplication Principle of Counting</vt:lpstr>
      <vt:lpstr>Example 2: Using the Multiplication Principle of Counting (cont.)</vt:lpstr>
      <vt:lpstr>Example 3: Calculating Permutations</vt:lpstr>
      <vt:lpstr>Example 3: Calculating Permutations (cont.)</vt:lpstr>
      <vt:lpstr>Example 3: Calculating Permutations (cont.)</vt:lpstr>
      <vt:lpstr>Example 3: Calculating Permutations (cont.)</vt:lpstr>
      <vt:lpstr>Factorial Notation</vt:lpstr>
      <vt:lpstr>CAUTION!</vt:lpstr>
      <vt:lpstr>Example 4: Calculating Permutations</vt:lpstr>
      <vt:lpstr>Example 4: Calculating Permutations (cont.)</vt:lpstr>
      <vt:lpstr>Example 4: Calculating Permutations (cont.)</vt:lpstr>
      <vt:lpstr>Permutation Formula</vt:lpstr>
      <vt:lpstr>Example 5: Using the Permutation Formula</vt:lpstr>
      <vt:lpstr>Example 5: Using the Permutation Formula (cont.)</vt:lpstr>
      <vt:lpstr>Example 6: Calculating Permutations and Combinations</vt:lpstr>
      <vt:lpstr>Example 6: Calculating Permutations and Combinations (cont.)</vt:lpstr>
      <vt:lpstr>Example 6: Calculating Permutations and Combinations (cont.)</vt:lpstr>
      <vt:lpstr>Example 6: Calculating Permutations and Combinations (cont.)</vt:lpstr>
      <vt:lpstr>Combination Formula</vt:lpstr>
      <vt:lpstr>Example 7: The Combination Formula and Forming Committees</vt:lpstr>
      <vt:lpstr>Example 7: The Combination Formula and Forming Committees (cont.)</vt:lpstr>
      <vt:lpstr>Example 7: The Combination Formula and Forming Committees (cont.)</vt:lpstr>
      <vt:lpstr>Example 7: The Combination Formula and Forming Committees (cont.)</vt:lpstr>
      <vt:lpstr>Example 8: Counting Rules and Forming "Words"</vt:lpstr>
      <vt:lpstr>Example 8: Counting Rules and Forming "Words" (cont.)</vt:lpstr>
      <vt:lpstr>Example 8: Counting Rules and Forming "Words" (cont.)</vt:lpstr>
      <vt:lpstr>Example 8: Counting Rules and Forming "Words" (cont.)</vt:lpstr>
      <vt:lpstr>Example 8: Counting Rules and Forming "Words" (cont.)</vt:lpstr>
      <vt:lpstr>Binomial Coefficients</vt:lpstr>
      <vt:lpstr>Example 9: Constructing a Binomial Expansion</vt:lpstr>
      <vt:lpstr>Example 9: Constructing a Binomial Expansion (cont.)</vt:lpstr>
      <vt:lpstr>The Binomial Theorem</vt:lpstr>
      <vt:lpstr>Example 10: Using the Binomial Theorem</vt:lpstr>
      <vt:lpstr>Example 10: Using the Binomial Theorem (cont.)</vt:lpstr>
      <vt:lpstr>Multinomial Coefficients</vt:lpstr>
      <vt:lpstr>The Multinomial Theorem</vt:lpstr>
      <vt:lpstr>Example 11: Using the Multinomial Theorem</vt:lpstr>
      <vt:lpstr>Example 11: Using the Multinomial Theorem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151</cp:revision>
  <dcterms:created xsi:type="dcterms:W3CDTF">2013-04-26T14:43:13Z</dcterms:created>
  <dcterms:modified xsi:type="dcterms:W3CDTF">2022-08-18T18:18:15Z</dcterms:modified>
</cp:coreProperties>
</file>