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16" r:id="rId4"/>
    <p:sldId id="258" r:id="rId5"/>
    <p:sldId id="260" r:id="rId6"/>
    <p:sldId id="261" r:id="rId7"/>
    <p:sldId id="262" r:id="rId8"/>
    <p:sldId id="265" r:id="rId9"/>
    <p:sldId id="268" r:id="rId10"/>
    <p:sldId id="269" r:id="rId11"/>
    <p:sldId id="272" r:id="rId12"/>
    <p:sldId id="275" r:id="rId13"/>
    <p:sldId id="278" r:id="rId14"/>
    <p:sldId id="283" r:id="rId15"/>
    <p:sldId id="279" r:id="rId16"/>
    <p:sldId id="280" r:id="rId17"/>
    <p:sldId id="281" r:id="rId18"/>
    <p:sldId id="284" r:id="rId19"/>
    <p:sldId id="285" r:id="rId20"/>
    <p:sldId id="288" r:id="rId21"/>
    <p:sldId id="296" r:id="rId22"/>
    <p:sldId id="297" r:id="rId23"/>
    <p:sldId id="301" r:id="rId24"/>
    <p:sldId id="305" r:id="rId25"/>
    <p:sldId id="315" r:id="rId26"/>
    <p:sldId id="306" r:id="rId27"/>
    <p:sldId id="307" r:id="rId28"/>
    <p:sldId id="308" r:id="rId29"/>
    <p:sldId id="309" r:id="rId30"/>
    <p:sldId id="313" r:id="rId31"/>
    <p:sldId id="310" r:id="rId32"/>
    <p:sldId id="312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224" autoAdjust="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2</a:t>
            </a:r>
            <a:r>
              <a:t>.</a:t>
            </a: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521FC5-5D3B-48B9-AA94-64505CE1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" y="1600787"/>
            <a:ext cx="61722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23F12-D52A-47B2-817C-DB35EEA1A50E}"/>
              </a:ext>
            </a:extLst>
          </p:cNvPr>
          <p:cNvSpPr txBox="1"/>
          <p:nvPr/>
        </p:nvSpPr>
        <p:spPr>
          <a:xfrm>
            <a:off x="533400" y="24384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Both endpoints are included in the interval.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8D1FA1-4DDA-4E9A-8D54-68BE543E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048043"/>
            <a:ext cx="61722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0EDE9-A75E-47E5-B59B-A4085D880AC7}"/>
              </a:ext>
            </a:extLst>
          </p:cNvPr>
          <p:cNvSpPr txBox="1"/>
          <p:nvPr/>
        </p:nvSpPr>
        <p:spPr>
          <a:xfrm>
            <a:off x="457200" y="1884403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left-hand side of the graph extends to negative infinity.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F7266-7A37-4C6B-B69F-962514F691F4}"/>
              </a:ext>
            </a:extLst>
          </p:cNvPr>
          <p:cNvSpPr txBox="1"/>
          <p:nvPr/>
        </p:nvSpPr>
        <p:spPr>
          <a:xfrm>
            <a:off x="457200" y="188440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left endpoint is included in the interval, while the right endpoint is excluded.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D0C36-BC76-444A-AF9C-79DFCCA4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97551"/>
            <a:ext cx="7162800" cy="6609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Calculating Final Grades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final grade in a class depends on the grades of </a:t>
            </a:r>
            <a:r>
              <a:rPr sz="2800" dirty="0">
                <a:latin typeface="Cambria Math"/>
              </a:rPr>
              <a:t>5</a:t>
            </a:r>
            <a:r>
              <a:rPr sz="2800" dirty="0"/>
              <a:t> exams, each worth a maximum of </a:t>
            </a:r>
            <a:r>
              <a:rPr sz="2800" dirty="0">
                <a:latin typeface="Cambria Math"/>
              </a:rPr>
              <a:t>100</a:t>
            </a:r>
            <a:r>
              <a:rPr sz="2800" dirty="0"/>
              <a:t> points. Suppose Janice's scores on the first four tests are </a:t>
            </a:r>
            <a:r>
              <a:rPr sz="2800" dirty="0">
                <a:latin typeface="Cambria Math"/>
              </a:rPr>
              <a:t>67</a:t>
            </a:r>
            <a:r>
              <a:rPr sz="2800" dirty="0"/>
              <a:t>, </a:t>
            </a:r>
            <a:r>
              <a:rPr sz="2800" dirty="0">
                <a:latin typeface="Cambria Math"/>
              </a:rPr>
              <a:t>82</a:t>
            </a:r>
            <a:r>
              <a:rPr sz="2800" dirty="0"/>
              <a:t>, </a:t>
            </a:r>
            <a:r>
              <a:rPr sz="2800" dirty="0">
                <a:latin typeface="Cambria Math"/>
              </a:rPr>
              <a:t>73</a:t>
            </a:r>
            <a:r>
              <a:rPr lang="en-US" sz="2800" dirty="0">
                <a:latin typeface="Cambria Math"/>
              </a:rPr>
              <a:t>,</a:t>
            </a:r>
            <a:r>
              <a:rPr sz="2800" dirty="0"/>
              <a:t> and </a:t>
            </a:r>
            <a:r>
              <a:rPr sz="2800" dirty="0">
                <a:latin typeface="Cambria Math"/>
              </a:rPr>
              <a:t>85</a:t>
            </a:r>
            <a:r>
              <a:rPr sz="2800" dirty="0"/>
              <a:t>. Assuming a grade of B corresponds to a numerical grade greater than or equal to </a:t>
            </a:r>
            <a:r>
              <a:rPr sz="2800" dirty="0">
                <a:latin typeface="Cambria Math"/>
              </a:rPr>
              <a:t>80</a:t>
            </a:r>
            <a:r>
              <a:rPr sz="2800" dirty="0"/>
              <a:t> and less than </a:t>
            </a:r>
            <a:r>
              <a:rPr sz="2800" dirty="0">
                <a:latin typeface="Cambria Math"/>
              </a:rPr>
              <a:t>90</a:t>
            </a:r>
            <a:r>
              <a:rPr sz="2800" dirty="0"/>
              <a:t>, what scores can she make on the fifth test to get a B in the class?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follow the same process in solving double inequalities as we do for standard ones. The only difference is that operations are applied to all three "sides" of the statements.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 the fifth test score, we need to solve the following double inequality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80≤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67+82+73+85+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&lt;90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This could be solved by breaking it into the two inequalities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80≤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67+82+73+85+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67+82+73+85+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&lt;90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but it is more efficient to solve both at the same time as a double inequality.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288752296"/>
                  </p:ext>
                </p:extLst>
              </p:nvPr>
            </p:nvGraphicFramePr>
            <p:xfrm>
              <a:off x="457200" y="1105523"/>
              <a:ext cx="8229600" cy="22330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80≤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67+82+73+85+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&lt;90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combine like terms in the numerator of the fraction.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80≤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307+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&lt;90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400≤307+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&lt;450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Just as if we were working with a single inequality, we begin by multiplying by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, then subtract </a:t>
                          </a:r>
                          <a:r>
                            <a:rPr sz="2000" b="0" dirty="0">
                              <a:latin typeface="Cambria Math"/>
                            </a:rPr>
                            <a:t>307</a:t>
                          </a:r>
                          <a:r>
                            <a:rPr sz="2000" b="0" dirty="0"/>
                            <a:t> from all three parts.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93≤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&lt;143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288752296"/>
                  </p:ext>
                </p:extLst>
              </p:nvPr>
            </p:nvGraphicFramePr>
            <p:xfrm>
              <a:off x="457200" y="1105523"/>
              <a:ext cx="8229600" cy="22330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50" r="-120228" b="-2811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combine like terms in the numerator of the fraction.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950" r="-120228" b="-18118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6000" r="-120228" b="-144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Just as if we were working with a single inequality, we begin by multiplying by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, then subtract </a:t>
                          </a:r>
                          <a:r>
                            <a:rPr sz="2000" b="0" dirty="0">
                              <a:latin typeface="Cambria Math"/>
                            </a:rPr>
                            <a:t>307</a:t>
                          </a:r>
                          <a:r>
                            <a:rPr sz="2000" b="0" dirty="0"/>
                            <a:t> from all three parts.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3333" r="-120228" b="-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Thus, the mathematical solution to the double inequality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[93,143)</m:t>
                    </m:r>
                  </m:oMath>
                </a14:m>
                <a:r>
                  <a:rPr sz="2800"/>
                  <a:t>. However, this is not the solution to our application problem!</a:t>
                </a:r>
              </a:p>
              <a:p>
                <a:pPr>
                  <a:defRPr sz="2800"/>
                </a:pPr>
                <a:r>
                  <a:rPr sz="2800"/>
                  <a:t>Why not? There is an additional restriction on the solution set based on the context of the problem; each exam is worth a maximum of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points. This means that any value in the calculated solution set that is greater than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does not apply, making the actual solution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[93,100]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7168E85-24CD-41E8-9F3C-064BBCBA8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5257800"/>
            <a:ext cx="61722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Solve the following double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07A515F-3AC6-4657-B0C3-D2E4DD2B0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983631"/>
                  </p:ext>
                </p:extLst>
              </p:nvPr>
            </p:nvGraphicFramePr>
            <p:xfrm>
              <a:off x="914400" y="1582444"/>
              <a:ext cx="77724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−1&lt;3−2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Begin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all three expressions.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Since we divide each expression by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000" b="0" dirty="0"/>
                            <a:t>, we must reverse each inequality symbol.</a:t>
                          </a:r>
                          <a:r>
                            <a:rPr lang="en-US" sz="2000" b="0" dirty="0"/>
                            <a:t> The final double inequality is identical to the one before it, but has been written so that the smaller number appears first.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−4&lt;−2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2&gt;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≥−1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07A515F-3AC6-4657-B0C3-D2E4DD2B0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983631"/>
                  </p:ext>
                </p:extLst>
              </p:nvPr>
            </p:nvGraphicFramePr>
            <p:xfrm>
              <a:off x="914400" y="1582444"/>
              <a:ext cx="77724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42857" b="-448000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00" t="-1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142857" b="-348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6579" r="-142857" b="-2434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27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5946" r="-14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3C6BC1-FCCB-4E24-8DAA-5CC02F91C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554" y="4073936"/>
                <a:ext cx="8229600" cy="300931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​In interval notation, 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[−1,2)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3C6BC1-FCCB-4E24-8DAA-5CC02F91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" y="4073936"/>
                <a:ext cx="8229600" cy="3009314"/>
              </a:xfrm>
              <a:prstGeom prst="rect">
                <a:avLst/>
              </a:prstGeom>
              <a:blipFill>
                <a:blip r:embed="rId3"/>
                <a:stretch>
                  <a:fillRect l="-1556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Multiplying Inequalities by 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Consider the following two inequalities: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Observe what happens if we multiply both sides of each inequality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is clearly true, but if we multiply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we obtain the false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Now consider the inequality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If we multiply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we have the inequality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But these two statements can't both be true!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859693-60F5-4A87-BBB9-2151B7FEEA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5616941"/>
                  </p:ext>
                </p:extLst>
              </p:nvPr>
            </p:nvGraphicFramePr>
            <p:xfrm>
              <a:off x="914400" y="1070011"/>
              <a:ext cx="7848600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+2≤4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First, apply the distributive property.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−2≤2≤4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variable disappears from the inequality, and we are left to assess whether the statement is true.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859693-60F5-4A87-BBB9-2151B7FEEA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5616941"/>
                  </p:ext>
                </p:extLst>
              </p:nvPr>
            </p:nvGraphicFramePr>
            <p:xfrm>
              <a:off x="914400" y="1070011"/>
              <a:ext cx="7848600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77655" b="-382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First, apply the distributive property.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77655" b="-282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102" r="-77655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variable disappears from the inequality, and we are left to assess whether the statement is true.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F50EA95-5E86-475B-88ED-5EF644F95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463834"/>
                <a:ext cx="8229600" cy="3329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​Since we are left with a true statement, the double inequality is true for all values of the variable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the solution set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(−∞,∞)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F50EA95-5E86-475B-88ED-5EF644F9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63834"/>
                <a:ext cx="8229600" cy="3329354"/>
              </a:xfrm>
              <a:prstGeom prst="rect">
                <a:avLst/>
              </a:prstGeom>
              <a:blipFill>
                <a:blip r:embed="rId3"/>
                <a:stretch>
                  <a:fillRect l="-1481" t="-1648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Solving Linear Absolute Value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absolute value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&gt;6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+3≤11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≥−3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2B033E-B8F8-41D1-A44C-7A14CA0744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9766434"/>
                  </p:ext>
                </p:extLst>
              </p:nvPr>
            </p:nvGraphicFramePr>
            <p:xfrm>
              <a:off x="762000" y="1600200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 gridSpan="7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4−2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&gt;6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can rewrite the inequality without absolute values and begin solving the two independent inequalities.</a:t>
                          </a:r>
                          <a:endParaRPr sz="1800"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dividing by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800" b="0" dirty="0"/>
                            <a:t>, we need to reverse the sense of the inequality.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4−2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4−2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−10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2B033E-B8F8-41D1-A44C-7A14CA0744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9766434"/>
                  </p:ext>
                </p:extLst>
              </p:nvPr>
            </p:nvGraphicFramePr>
            <p:xfrm>
              <a:off x="762000" y="1600200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6720"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71" r="-42105" b="-52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500" t="-1425" b="-3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571" r="-698817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857" t="-108571" r="-528571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108571" r="-283019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5634" r="-698817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857" t="-205634" r="-528571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205634" r="-283019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333" r="-69881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103333" r="-283019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0000" t="-103333" r="-320000" b="-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FB7AFDD-E83B-4827-A75A-6CF8EA04D8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290646"/>
                <a:ext cx="8229600" cy="1043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(−∞,−1)∪(5,∞)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FB7AFDD-E83B-4827-A75A-6CF8EA0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90646"/>
                <a:ext cx="8229600" cy="1043354"/>
              </a:xfrm>
              <a:prstGeom prst="rect">
                <a:avLst/>
              </a:prstGeom>
              <a:blipFill>
                <a:blip r:embed="rId3"/>
                <a:stretch>
                  <a:fillRect l="-1481" t="-58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4CE56A6-2DDB-4A56-B377-3B43A067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58255"/>
            <a:ext cx="7315201" cy="7567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89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7E1D4D-EBC8-4D8C-B266-1E8BFE17AF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48580"/>
                  </p:ext>
                </p:extLst>
              </p:nvPr>
            </p:nvGraphicFramePr>
            <p:xfrm>
              <a:off x="838200" y="1169634"/>
              <a:ext cx="8077200" cy="26222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1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+3≤11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Isolate the term absolute value expression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both sides, then dividing both sides by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−4≤3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rewriting the inequality as described earlier, we have a double inequality to solve.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−2≤3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≤6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7E1D4D-EBC8-4D8C-B266-1E8BFE17AF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48580"/>
                  </p:ext>
                </p:extLst>
              </p:nvPr>
            </p:nvGraphicFramePr>
            <p:xfrm>
              <a:off x="838200" y="1169634"/>
              <a:ext cx="8077200" cy="26222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1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39783" b="-489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Isolate the term absolute value expression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both sides, then dividing both sides by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110" r="-139783" b="-30329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0667" r="-139783" b="-268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rewriting the inequality as described earlier, we have a double inequality to solve.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5556" r="-139783" b="-12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4653" r="-139783" b="-9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9ADFBD8-FF56-4F42-AD3A-286F66C3B3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002954"/>
                <a:ext cx="8229600" cy="13310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​Thus, 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AE" dirty="0"/>
                  <a:t>.</a:t>
                </a:r>
              </a:p>
              <a:p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9ADFBD8-FF56-4F42-AD3A-286F66C3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02954"/>
                <a:ext cx="8229600" cy="1331046"/>
              </a:xfrm>
              <a:prstGeom prst="rect">
                <a:avLst/>
              </a:prstGeo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AFD8F5-4394-4F66-BD41-6FB9BFC9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143" y="4885859"/>
            <a:ext cx="6297714" cy="9815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endParaRPr lang="en-US" dirty="0"/>
          </a:p>
          <a:p>
            <a:pPr>
              <a:defRPr sz="2800"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153996"/>
                  </p:ext>
                </p:extLst>
              </p:nvPr>
            </p:nvGraphicFramePr>
            <p:xfrm>
              <a:off x="990600" y="1151878"/>
              <a:ext cx="76962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ar-AE" sz="2800" dirty="0"/>
                            <a:t>  </a:t>
                          </a:r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/>
                            <a:t>The solution set is the empty set, as it is impossible for the absolute value of any expression to be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​The solution is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153996"/>
                  </p:ext>
                </p:extLst>
              </p:nvPr>
            </p:nvGraphicFramePr>
            <p:xfrm>
              <a:off x="990600" y="1151878"/>
              <a:ext cx="76962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953" r="-134758" b="-13255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/>
                            <a:t>The solution set is the empty set, as it is impossible for the absolute value of any expression to be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5294" r="-134758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741900"/>
                  </p:ext>
                </p:extLst>
              </p:nvPr>
            </p:nvGraphicFramePr>
            <p:xfrm>
              <a:off x="838200" y="1075678"/>
              <a:ext cx="7696200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ar-AE" sz="2800" dirty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Since every absolute value is greater than or equal to </a:t>
                          </a:r>
                          <a:r>
                            <a:rPr lang="en-US" sz="2000" dirty="0">
                              <a:latin typeface="Cambria Math"/>
                            </a:rPr>
                            <a:t>0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/>
                            <a:t>the inequality </a:t>
                          </a:r>
                          <a:r>
                            <a:rPr lang="en-US" sz="2000" dirty="0"/>
                            <a:t>is true 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2000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The solution is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741900"/>
                  </p:ext>
                </p:extLst>
              </p:nvPr>
            </p:nvGraphicFramePr>
            <p:xfrm>
              <a:off x="838200" y="1075678"/>
              <a:ext cx="7696200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18" r="-134758" b="-14823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07" t="-56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84" r="-1347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7AA5E-1FE4-4731-95D9-A1A8F42A8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75678"/>
            <a:ext cx="8229600" cy="4967067"/>
          </a:xfrm>
        </p:spPr>
        <p:txBody>
          <a:bodyPr/>
          <a:lstStyle/>
          <a:p>
            <a:r>
              <a:rPr lang="en-US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91892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Translating Inequality Phrases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is no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"</a:t>
                </a:r>
              </a:p>
              <a:p>
                <a:pPr>
                  <a:defRPr sz="2800"/>
                </a:pPr>
                <a:r>
                  <a:rPr sz="2800" dirty="0"/>
                  <a:t>This means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which is the same as saying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so this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is at least as large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"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at least as large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then it can either be as large as (equal to)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or larger (greater)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so this phrase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does not exceed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"</a:t>
                </a:r>
              </a:p>
              <a:p>
                <a:pPr>
                  <a:defRPr sz="2800"/>
                </a:pPr>
                <a:r>
                  <a:rPr sz="2800" dirty="0"/>
                  <a:t>Compare this to the first phrase; the words "is no" carry the same meaning as "does not", and "greater than" is a synonym for "exceed". The two phrases have the same meaning, and so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does not exceed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" also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Applications of Inequalities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Express each of the following problems as an inequality, and then solve the inequality.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  <a:r>
              <a:rPr sz="2800"/>
              <a:t>The average daily high temperature in Santa Fe, NM over the course of three days exceeded </a:t>
            </a:r>
            <a:r>
              <a:rPr sz="2800">
                <a:latin typeface="Cambria Math"/>
              </a:rPr>
              <a:t>75</a:t>
            </a:r>
            <a:r>
              <a:rPr sz="2800"/>
              <a:t>. Given that the high on the first day was </a:t>
            </a:r>
            <a:r>
              <a:rPr sz="2800">
                <a:latin typeface="Cambria Math"/>
              </a:rPr>
              <a:t>72</a:t>
            </a:r>
            <a:r>
              <a:rPr sz="2800"/>
              <a:t> and the high on the third day was </a:t>
            </a:r>
            <a:r>
              <a:rPr sz="2800">
                <a:latin typeface="Cambria Math"/>
              </a:rPr>
              <a:t>77</a:t>
            </a:r>
            <a:r>
              <a:rPr sz="2800"/>
              <a:t>, what can we say about the high temperature on the second day?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  <a:r>
              <a:rPr sz="2800"/>
              <a:t>As a test for quality at a plant manufacturing silicon wafers for computer chips, a random sample of </a:t>
            </a:r>
            <a:r>
              <a:rPr sz="2800">
                <a:latin typeface="Cambria Math"/>
              </a:rPr>
              <a:t>10</a:t>
            </a:r>
            <a:r>
              <a:rPr sz="2800"/>
              <a:t> batches of </a:t>
            </a:r>
            <a:r>
              <a:rPr sz="2800">
                <a:latin typeface="Cambria Math"/>
              </a:rPr>
              <a:t>1000</a:t>
            </a:r>
            <a:r>
              <a:rPr sz="2800"/>
              <a:t> wafers each must not detect more than </a:t>
            </a:r>
            <a:r>
              <a:rPr sz="2800">
                <a:latin typeface="Cambria Math"/>
              </a:rPr>
              <a:t>5</a:t>
            </a:r>
            <a:r>
              <a:rPr sz="2800"/>
              <a:t> defective wafers per batch on average. In the first </a:t>
            </a:r>
            <a:r>
              <a:rPr sz="2800">
                <a:latin typeface="Cambria Math"/>
              </a:rPr>
              <a:t>9</a:t>
            </a:r>
            <a:r>
              <a:rPr sz="2800"/>
              <a:t> batches tested, the average number of defective wafers per batch is found to be </a:t>
            </a:r>
            <a:r>
              <a:rPr sz="2800">
                <a:latin typeface="Cambria Math"/>
              </a:rPr>
              <a:t>4.78</a:t>
            </a:r>
            <a:r>
              <a:rPr sz="2800"/>
              <a:t> (to the nearest hundredth). What is the maximum number of defective wafers that can be found in the 10</a:t>
            </a:r>
            <a:r>
              <a:rPr sz="2800" baseline="30000"/>
              <a:t>th</a:t>
            </a:r>
            <a:r>
              <a:rPr sz="2800"/>
              <a:t> batch for the plant to pass the quality test?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We'll begin building the inequality with an expression for calculating the average. Letting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 the high temperature on the second day, we have the following.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>
                            <a:latin typeface="Cambria Math" panose="02040503050406030204" pitchFamily="18" charset="0"/>
                          </a:rPr>
                          <m:t>72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sz="3000" dirty="0"/>
              </a:p>
              <a:p>
                <a:pPr marL="457200" lvl="1" indent="0">
                  <a:buNone/>
                </a:pPr>
                <a:r>
                  <a:rPr dirty="0"/>
                  <a:t>What inequality symbol do we use? The problem states the average </a:t>
                </a:r>
                <a:r>
                  <a:rPr i="1" dirty="0"/>
                  <a:t>exceeded</a:t>
                </a:r>
                <a:r>
                  <a:rPr dirty="0"/>
                  <a:t> </a:t>
                </a:r>
                <a:r>
                  <a:rPr dirty="0">
                    <a:latin typeface="Cambria Math"/>
                  </a:rPr>
                  <a:t>75</a:t>
                </a:r>
                <a:r>
                  <a:rPr dirty="0"/>
                  <a:t>. To exceed is to be greater than, so we use the </a:t>
                </a:r>
                <a:r>
                  <a:rPr dirty="0">
                    <a:latin typeface="Cambria Math"/>
                  </a:rPr>
                  <a:t>&gt;</a:t>
                </a:r>
                <a:r>
                  <a:rPr dirty="0"/>
                  <a:t> symbol.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>
                            <a:latin typeface="Cambria Math" panose="02040503050406030204" pitchFamily="18" charset="0"/>
                          </a:rPr>
                          <m:t>72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sz="3000">
                        <a:latin typeface="Cambria Math" panose="02040503050406030204" pitchFamily="18" charset="0"/>
                      </a:rPr>
                      <m:t>&gt;</m:t>
                    </m:r>
                    <m:r>
                      <a:rPr sz="3000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endParaRPr sz="3000" dirty="0"/>
              </a:p>
              <a:p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889" b="-2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Multiplying Inequalities by Negative Numbers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These examples show that multiplicative cancellation must behave a bit differently for linear inequalities. Note that if we reverse the inequality sign in our results, we actually get true statements. This provides a clue to how we approach multiplicative cancellation in the case of linear inequalities.</a:t>
            </a:r>
          </a:p>
        </p:txBody>
      </p:sp>
    </p:spTree>
    <p:extLst>
      <p:ext uri="{BB962C8B-B14F-4D97-AF65-F5344CB8AC3E}">
        <p14:creationId xmlns:p14="http://schemas.microsoft.com/office/powerpoint/2010/main" val="421725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We then proceed to solve the inequality.</a:t>
            </a:r>
          </a:p>
          <a:p>
            <a:r>
              <a:rPr dirty="0"/>
              <a:t>​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  <a:p>
            <a:pPr algn="l"/>
            <a:r>
              <a:rPr dirty="0"/>
              <a:t>​</a:t>
            </a:r>
            <a:r>
              <a:rPr sz="2800" dirty="0"/>
              <a:t>Thus, the high temperature on the second day exceeded </a:t>
            </a:r>
            <a:r>
              <a:rPr sz="2800" dirty="0">
                <a:latin typeface="Cambria Math"/>
              </a:rPr>
              <a:t>76</a:t>
            </a:r>
            <a:r>
              <a:rPr sz="2800" dirty="0"/>
              <a:t> degrees.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3DC5019-64D2-4E0F-8D0C-5295F54B67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536158"/>
                  </p:ext>
                </p:extLst>
              </p:nvPr>
            </p:nvGraphicFramePr>
            <p:xfrm>
              <a:off x="2743200" y="1796912"/>
              <a:ext cx="3657600" cy="16929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8100634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426511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713701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72+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+77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9407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149+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225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72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2423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3DC5019-64D2-4E0F-8D0C-5295F54B67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536158"/>
                  </p:ext>
                </p:extLst>
              </p:nvPr>
            </p:nvGraphicFramePr>
            <p:xfrm>
              <a:off x="2743200" y="1796912"/>
              <a:ext cx="3657600" cy="16929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8100634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426511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71370168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84615" b="-117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69318" r="-212500" b="-117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0856" b="-1179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4073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8421" r="-84615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9318" t="-168421" r="-212500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56" t="-168421" b="-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728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2000" r="-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9318" t="-272000" r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56" t="-2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423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898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phrase "must not detect more than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defective wafers per batch on average" means the average number must be less than or equal to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denote the maximum number of defective wafers in the last batch.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656FB1-6317-49F9-A54E-4BF06EA6BE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46699"/>
                  </p:ext>
                </p:extLst>
              </p:nvPr>
            </p:nvGraphicFramePr>
            <p:xfrm>
              <a:off x="931816" y="3477958"/>
              <a:ext cx="7983583" cy="1551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3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6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195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4.78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The number of defective wafers found in the first 9 batches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4.78</m:t>
                                  </m:r>
                                </m:e>
                              </m:d>
                              <m:r>
                                <a:rPr sz="2000" b="0">
                                  <a:latin typeface="Cambria Math"/>
                                </a:rPr>
                                <m:t>=43.02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43.02+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50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6.98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656FB1-6317-49F9-A54E-4BF06EA6BE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46699"/>
                  </p:ext>
                </p:extLst>
              </p:nvPr>
            </p:nvGraphicFramePr>
            <p:xfrm>
              <a:off x="931816" y="3477958"/>
              <a:ext cx="7983583" cy="1551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3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6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195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8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398479" b="-1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579" t="-1961" b="-9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6667" r="-39847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50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6667" r="-39847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6.98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Since it is not possible to have a fractional number of wafers, there must have been </a:t>
            </a:r>
            <a:r>
              <a:rPr sz="2800" dirty="0">
                <a:latin typeface="Cambria Math"/>
              </a:rPr>
              <a:t>43</a:t>
            </a:r>
            <a:r>
              <a:rPr sz="2800" dirty="0"/>
              <a:t> defective wafers in the first </a:t>
            </a:r>
            <a:r>
              <a:rPr sz="2800" dirty="0">
                <a:latin typeface="Cambria Math"/>
              </a:rPr>
              <a:t>9</a:t>
            </a:r>
            <a:r>
              <a:rPr sz="2800" dirty="0"/>
              <a:t> batches, so the maximum allowable number of defective wafers in the final batch is </a:t>
            </a:r>
            <a:r>
              <a:rPr sz="2800" dirty="0">
                <a:latin typeface="Cambria Math"/>
              </a:rPr>
              <a:t>7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 for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represent algebraic expressions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represents a nonzero constant. Each of the properties is stated for the inequality symbol &lt;, but they are also true when the symbol &lt; is replaced with &gt;, ≤, or ≥ and the restrictions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remain the same.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 for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4BB0B4-B42F-4993-A08C-06926507C3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961749"/>
                  </p:ext>
                </p:extLst>
              </p:nvPr>
            </p:nvGraphicFramePr>
            <p:xfrm>
              <a:off x="457200" y="1105523"/>
              <a:ext cx="8229600" cy="472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Adding the same quantity to both sides of an inequality results in an equivalent inequality.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:b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of an inequality are multiplied by a positive constant, the sense of the inequality is unchanged.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:b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are multiplied by a negative constant, the sense of the inequality is reversed.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4BB0B4-B42F-4993-A08C-06926507C3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961749"/>
                  </p:ext>
                </p:extLst>
              </p:nvPr>
            </p:nvGraphicFramePr>
            <p:xfrm>
              <a:off x="457200" y="1105523"/>
              <a:ext cx="8229600" cy="472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3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340" r="-100000" b="-20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Adding the same quantity to both sides of an inequality results in an equivalent inequality.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67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873" r="-100000" b="-68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of an inequality are multiplied by a positive constant, the sense of the inequality is unchanged.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4444" r="-10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are multiplied by a negative constant, the sense of the inequality is reversed.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inequalities, using interval notation to describe the solution set.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5−2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A8A5364-62C7-4D5E-8D40-A66AF4F1D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6371100"/>
                  </p:ext>
                </p:extLst>
              </p:nvPr>
            </p:nvGraphicFramePr>
            <p:xfrm>
              <a:off x="914400" y="1600200"/>
              <a:ext cx="7556818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80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3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0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683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5−2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Begin by using the distributive property, then combine like terms.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5−2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Now, all we need to do is divide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  <a:r>
                            <a:rPr lang="en-US" sz="2000" b="0" dirty="0"/>
                            <a:t> Note the reversal of the inequality symbol.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≥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A8A5364-62C7-4D5E-8D40-A66AF4F1D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6371100"/>
                  </p:ext>
                </p:extLst>
              </p:nvPr>
            </p:nvGraphicFramePr>
            <p:xfrm>
              <a:off x="914400" y="1600200"/>
              <a:ext cx="7556818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80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3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0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683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000" r="-293651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12000" r="-230709" b="-488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Begin by using the distributive property, then combine like terms.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293651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112000" r="-230709" b="-388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11" r="-293651" b="-28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209211" r="-230709" b="-282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3333" r="-293651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313333" r="-230709" b="-186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604" t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1429" r="-293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≥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B7B82A16-5D83-442F-9869-82D97009A3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554" y="4549364"/>
                <a:ext cx="8229600" cy="6322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​In interval notation, the solution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B7B82A16-5D83-442F-9869-82D97009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" y="4549364"/>
                <a:ext cx="8229600" cy="632236"/>
              </a:xfrm>
              <a:prstGeom prst="rect">
                <a:avLst/>
              </a:prstGeom>
              <a:blipFill>
                <a:blip r:embed="rId3"/>
                <a:stretch>
                  <a:fillRect l="-1556" t="-1153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051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1CC41E-AD6B-4DE4-A2AD-CBFFC5426A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1794132"/>
                  </p:ext>
                </p:extLst>
              </p:nvPr>
            </p:nvGraphicFramePr>
            <p:xfrm>
              <a:off x="914400" y="1105523"/>
              <a:ext cx="7772400" cy="30170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3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Just as with equations, fractions in inequalities can be eliminated by multiplying both sides by the least common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&lt;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−12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do not need to multiply or divide by a negative value, the sense of the inequality does not change.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1CC41E-AD6B-4DE4-A2AD-CBFFC5426A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1794132"/>
                  </p:ext>
                </p:extLst>
              </p:nvPr>
            </p:nvGraphicFramePr>
            <p:xfrm>
              <a:off x="914400" y="1105523"/>
              <a:ext cx="7772400" cy="30170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3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248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84" r="-299687" b="-337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10084" r="-240000" b="-33781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Just as with equations, fractions in inequalities can be eliminated by multiplying both sides by the least common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77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264" r="-299687" b="-232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&lt;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108264" r="-240000" b="-23223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3023" r="-299687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293023" r="-240000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7647" r="-299687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397647" r="-240000" b="-12941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do not need to multiply or divide by a negative value, the sense of the inequality does not change.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7647" r="-299687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0966EBA-8DE4-4C31-BFC1-5D3C7A832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985846"/>
                <a:ext cx="8229600" cy="2567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</a:t>
                </a:r>
              </a:p>
              <a:p>
                <a:pPr>
                  <a:defRPr sz="2800"/>
                </a:pPr>
                <a:r>
                  <a:rPr lang="en-US" dirty="0"/>
                  <a:t>Thus, in interval notation, the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0966EBA-8DE4-4C31-BFC1-5D3C7A83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85846"/>
                <a:ext cx="8229600" cy="2567354"/>
              </a:xfrm>
              <a:prstGeom prst="rect">
                <a:avLst/>
              </a:prstGeom>
              <a:blipFill>
                <a:blip r:embed="rId3"/>
                <a:stretch>
                  <a:fillRect l="-1556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Intervals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following intervals.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[−3,6]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(−∞,5]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[2,9)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2203</Words>
  <Application>Microsoft Office PowerPoint</Application>
  <PresentationFormat>On-screen Show (4:3)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Cambria Math</vt:lpstr>
      <vt:lpstr>Courier New</vt:lpstr>
      <vt:lpstr>Arial</vt:lpstr>
      <vt:lpstr>Office Theme</vt:lpstr>
      <vt:lpstr>Section 2.2</vt:lpstr>
      <vt:lpstr>Example 1: Multiplying Inequalities by Negative Numbers</vt:lpstr>
      <vt:lpstr>Example 1: Multiplying Inequalities by Negative Numbers (cont.)</vt:lpstr>
      <vt:lpstr>Cancellation Properties for Inequalities</vt:lpstr>
      <vt:lpstr>Cancellation Properties for Inequalities (cont.)</vt:lpstr>
      <vt:lpstr>Example 2: Solving Linear Inequalities</vt:lpstr>
      <vt:lpstr>Example 2: Solving Linear Inequalities (cont.)</vt:lpstr>
      <vt:lpstr>Example 2: Solving Linear Inequalities (cont.)</vt:lpstr>
      <vt:lpstr>Example 3: Graphing Intervals of Real Numbers</vt:lpstr>
      <vt:lpstr>Example 3: Graphing Intervals of Real Numbers (cont.)</vt:lpstr>
      <vt:lpstr>Example 3: Graphing Intervals of Real Numbers (cont.)</vt:lpstr>
      <vt:lpstr>Example 3: Graphing Intervals of Real Numbers (cont.)</vt:lpstr>
      <vt:lpstr>Example 4: Calculating Final Grades</vt:lpstr>
      <vt:lpstr>Note:</vt:lpstr>
      <vt:lpstr>Example 4: Calculating Final Grades (cont.)</vt:lpstr>
      <vt:lpstr>Example 4: Calculating Final Grades (cont.)</vt:lpstr>
      <vt:lpstr>Example 4: Calculating Final Grades (cont.)</vt:lpstr>
      <vt:lpstr>Example 5: Solving Double Linear Inequalities</vt:lpstr>
      <vt:lpstr>Example 5: Solving Double Linear Inequalities (cont.)</vt:lpstr>
      <vt:lpstr>Example 5: Solving Double Linear Inequalities (cont.)</vt:lpstr>
      <vt:lpstr>Example 6: Solving Linear Absolute Value Inequalities</vt:lpstr>
      <vt:lpstr>Example 6: Solving Linear Absolute Value Inequalities (cont.)</vt:lpstr>
      <vt:lpstr>Example 6: Solving Linear Absolute Value Inequalities (cont.)</vt:lpstr>
      <vt:lpstr>Example 6: Solving Linear Absolute Value Inequalities (cont.)</vt:lpstr>
      <vt:lpstr>Example 6: Solving Linear Absolute Value Inequalities (cont.)</vt:lpstr>
      <vt:lpstr>Example 7: Translating Inequality Phrases</vt:lpstr>
      <vt:lpstr>Example 8: Applications of Inequalities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144</cp:revision>
  <dcterms:created xsi:type="dcterms:W3CDTF">2013-04-26T14:43:13Z</dcterms:created>
  <dcterms:modified xsi:type="dcterms:W3CDTF">2022-08-22T19:43:49Z</dcterms:modified>
</cp:coreProperties>
</file>