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7" r:id="rId3"/>
    <p:sldId id="260" r:id="rId4"/>
    <p:sldId id="261" r:id="rId5"/>
    <p:sldId id="264" r:id="rId6"/>
    <p:sldId id="267" r:id="rId7"/>
    <p:sldId id="269" r:id="rId8"/>
    <p:sldId id="275" r:id="rId9"/>
    <p:sldId id="270" r:id="rId10"/>
    <p:sldId id="273" r:id="rId11"/>
    <p:sldId id="364" r:id="rId12"/>
    <p:sldId id="365" r:id="rId13"/>
    <p:sldId id="280" r:id="rId14"/>
    <p:sldId id="281" r:id="rId15"/>
    <p:sldId id="284" r:id="rId16"/>
    <p:sldId id="286" r:id="rId17"/>
    <p:sldId id="288" r:id="rId18"/>
    <p:sldId id="289" r:id="rId19"/>
    <p:sldId id="290" r:id="rId20"/>
    <p:sldId id="294" r:id="rId21"/>
    <p:sldId id="300" r:id="rId22"/>
    <p:sldId id="304" r:id="rId23"/>
    <p:sldId id="305" r:id="rId24"/>
    <p:sldId id="306" r:id="rId25"/>
    <p:sldId id="366" r:id="rId26"/>
    <p:sldId id="367" r:id="rId27"/>
    <p:sldId id="307" r:id="rId28"/>
    <p:sldId id="308" r:id="rId29"/>
    <p:sldId id="311" r:id="rId30"/>
    <p:sldId id="314" r:id="rId31"/>
    <p:sldId id="317" r:id="rId32"/>
    <p:sldId id="319" r:id="rId33"/>
    <p:sldId id="320" r:id="rId34"/>
    <p:sldId id="368" r:id="rId35"/>
    <p:sldId id="321" r:id="rId36"/>
    <p:sldId id="323" r:id="rId37"/>
    <p:sldId id="369" r:id="rId3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Cambria Math" panose="02040503050406030204" pitchFamily="18" charset="0"/>
      <p:regular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  <p:cmAuthor id="1" name="Allison Conger" initials="AC" lastIdx="9" clrIdx="1">
    <p:extLst>
      <p:ext uri="{19B8F6BF-5375-455C-9EA6-DF929625EA0E}">
        <p15:presenceInfo xmlns:p15="http://schemas.microsoft.com/office/powerpoint/2012/main" userId="S::aconger@hawkeslearning.com::ade6c5c3-e633-4050-96d1-34f11caf605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86" d="100"/>
          <a:sy n="86" d="100"/>
        </p:scale>
        <p:origin x="1483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dirty="0"/>
              <a:t>Quadratic </a:t>
            </a:r>
            <a:r>
              <a:rPr dirty="0"/>
              <a:t>Equations in One Variable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Section </a:t>
            </a:r>
            <a:r>
              <a:rPr lang="en-US" dirty="0"/>
              <a:t>2.3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Perfect Square Quadratic Equations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52733"/>
            <a:ext cx="8229600" cy="4967067"/>
          </a:xfrm>
        </p:spPr>
        <p:txBody>
          <a:bodyPr/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90964AF6-4E38-4130-A95C-F8DF8F7C443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77323887"/>
                  </p:ext>
                </p:extLst>
              </p:nvPr>
            </p:nvGraphicFramePr>
            <p:xfrm>
              <a:off x="838200" y="1087754"/>
              <a:ext cx="7086600" cy="258508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200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609599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−5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+4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rowSpan="5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Before taking square roots, we isolate the perfect square algebraic expression on one side, and put the constant on the other.</a:t>
                          </a:r>
                          <a:endParaRPr b="0" dirty="0"/>
                        </a:p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In this example, taking square roots leads to two complex number solutions. The solution set is </a:t>
                          </a:r>
                          <a14:m>
                            <m:oMath xmlns:m="http://schemas.openxmlformats.org/officeDocument/2006/math">
                              <m:r>
                                <a:rPr sz="1800" b="0">
                                  <a:latin typeface="Cambria Math"/>
                                </a:rPr>
                                <m:t>{</m:t>
                              </m:r>
                              <m:r>
                                <a:rPr sz="1800" b="0" i="1">
                                  <a:latin typeface="Cambria Math"/>
                                </a:rPr>
                                <m:t>5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 b="0" i="1">
                                  <a:latin typeface="Cambria Math"/>
                                </a:rPr>
                                <m:t>2</m:t>
                              </m:r>
                              <m:r>
                                <a:rPr sz="1800" b="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,</m:t>
                              </m:r>
                              <m:r>
                                <a:rPr sz="1800" b="0" i="1">
                                  <a:latin typeface="Cambria Math"/>
                                </a:rPr>
                                <m:t>5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−</m:t>
                              </m:r>
                              <m:r>
                                <a:rPr sz="1800" b="0" i="1">
                                  <a:latin typeface="Cambria Math"/>
                                </a:rPr>
                                <m:t>2</m:t>
                              </m:r>
                              <m:r>
                                <a:rPr sz="1800" b="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}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8897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−5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=−4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05156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−5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=±</m:t>
                              </m:r>
                              <m:rad>
                                <m:radPr>
                                  <m:degHide m:val="on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−4</m:t>
                                  </m:r>
                                </m:e>
                              </m:ra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6355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−5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=±2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𝑖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6355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=5±2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𝑖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endParaRPr sz="1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90964AF6-4E38-4130-A95C-F8DF8F7C443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77323887"/>
                  </p:ext>
                </p:extLst>
              </p:nvPr>
            </p:nvGraphicFramePr>
            <p:xfrm>
              <a:off x="838200" y="1087754"/>
              <a:ext cx="7086600" cy="258508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200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60959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8000" r="-244083" b="-347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2667" t="-8000" r="-175000" b="-347000"/>
                          </a:stretch>
                        </a:blipFill>
                      </a:tcPr>
                    </a:tc>
                    <a:tc row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1524" t="-1882" b="-51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88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14894" r="-244083" b="-26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2667" t="-114894" r="-175000" b="-269149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218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49383" r="-244083" b="-2123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2667" t="-249383" r="-175000" b="-212346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77333" r="-244083" b="-1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2667" t="-377333" r="-175000" b="-129333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77333" r="-244083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2667" t="-477333" r="-175000" b="-29333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endParaRPr sz="1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52BA2-C7D2-44B3-84B2-12474866E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Completing the Square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01E0B0F-2379-4516-A8FB-E333D4ABE7F1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algn="ctr"/>
                <a:r>
                  <a:rPr lang="en-US" b="1" dirty="0"/>
                  <a:t>Procedure</a:t>
                </a:r>
              </a:p>
              <a:p>
                <a:r>
                  <a:rPr lang="en-US" b="1" dirty="0"/>
                  <a:t>Step 1: </a:t>
                </a:r>
                <a:r>
                  <a:rPr lang="en-US" dirty="0"/>
                  <a:t>Write the equation </a:t>
                </a:r>
                <a14:m>
                  <m:oMath xmlns:m="http://schemas.openxmlformats.org/officeDocument/2006/math">
                    <m:r>
                      <a:rPr lang="ar-AE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𝑐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ar-AE" dirty="0"/>
                  <a:t> </a:t>
                </a:r>
                <a:r>
                  <a:rPr lang="en-US" dirty="0"/>
                  <a:t>in the form </a:t>
                </a:r>
                <a14:m>
                  <m:oMath xmlns:m="http://schemas.openxmlformats.org/officeDocument/2006/math">
                    <m:r>
                      <a:rPr lang="ar-AE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b="1" dirty="0"/>
                  <a:t>Step 2: </a:t>
                </a:r>
                <a:r>
                  <a:rPr lang="en-US" dirty="0"/>
                  <a:t>Divide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, if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so that the coefficient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:</a:t>
                </a:r>
                <a:r>
                  <a:rPr lang="ar-AE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ar-AE">
                        <a:latin typeface="Cambria Math" panose="02040503050406030204" pitchFamily="18" charset="0"/>
                      </a:rPr>
                      <m:t>𝑥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01E0B0F-2379-4516-A8FB-E333D4ABE7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282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52BA2-C7D2-44B3-84B2-12474866E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Completing the Square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01E0B0F-2379-4516-A8FB-E333D4ABE7F1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b="1" dirty="0"/>
                  <a:t>Step 3: </a:t>
                </a:r>
                <a:r>
                  <a:rPr lang="en-US" dirty="0"/>
                  <a:t>Divide coefficients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, square the result, and add this to both sides:</a:t>
                </a:r>
                <a:r>
                  <a:rPr lang="ar-AE" dirty="0"/>
                  <a:t> </a:t>
                </a:r>
                <a:endParaRPr lang="en-US" dirty="0"/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ar-AE">
                        <a:latin typeface="Cambria Math" panose="02040503050406030204" pitchFamily="18" charset="0"/>
                      </a:rPr>
                      <m:t>𝑥</m:t>
                    </m:r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endParaRPr lang="en-US" b="1" dirty="0"/>
              </a:p>
              <a:p>
                <a:r>
                  <a:rPr lang="en-US" b="1" dirty="0"/>
                  <a:t>Step 4: </a:t>
                </a:r>
                <a:r>
                  <a:rPr lang="en-US" dirty="0"/>
                  <a:t>The trinomial on the left side will now be a perfect square trinomial. That is, it an be written as the square of a binomial.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01E0B0F-2379-4516-A8FB-E333D4ABE7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1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3609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Completing the Square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Solve the quadratic equations by completing the square.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−2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−6=0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9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+3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Completing the Square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26463205-3B02-4DA1-95CE-92F9A24E678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785597836"/>
                  </p:ext>
                </p:extLst>
              </p:nvPr>
            </p:nvGraphicFramePr>
            <p:xfrm>
              <a:off x="1066800" y="1600200"/>
              <a:ext cx="7086600" cy="332574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05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00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581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31633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−2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−6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After moving the constant to the right-hand side, we divide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2</m:t>
                              </m:r>
                            </m:oMath>
                          </a14:m>
                          <a:r>
                            <a:rPr sz="1800" b="0" dirty="0"/>
                            <a:t> (the coefficient of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1800" b="0" dirty="0"/>
                            <a:t>) by </a:t>
                          </a:r>
                          <a:r>
                            <a:rPr sz="1800" b="0" dirty="0">
                              <a:latin typeface="Cambria Math"/>
                            </a:rPr>
                            <a:t>2</a:t>
                          </a:r>
                          <a:r>
                            <a:rPr sz="1800" b="0" dirty="0"/>
                            <a:t> to get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1</m:t>
                              </m:r>
                            </m:oMath>
                          </a14:m>
                          <a:r>
                            <a:rPr sz="1800" b="0" dirty="0"/>
                            <a:t>, and add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18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0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18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sz="1800" b="0" dirty="0"/>
                            <a:t> to both sides. The trinomial on the left can now be factored.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80669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−2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=6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31633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−2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+1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=6+1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31633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=7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−1</m:t>
                              </m:r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=±</m:t>
                              </m:r>
                              <m:rad>
                                <m:radPr>
                                  <m:degHide m:val="on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7</m:t>
                                  </m:r>
                                </m:e>
                              </m:rad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1800" b="0" dirty="0"/>
                            <a:t>Taking square roots leads to two </a:t>
                          </a:r>
                          <a:r>
                            <a:rPr lang="en-US" sz="1800" b="0" dirty="0"/>
                            <a:t>easily</a:t>
                          </a:r>
                          <a:r>
                            <a:rPr sz="1800" b="0" dirty="0"/>
                            <a:t> solved linear equations.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44325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=1±</m:t>
                              </m:r>
                              <m:rad>
                                <m:radPr>
                                  <m:degHide m:val="on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7</m:t>
                                  </m:r>
                                </m:e>
                              </m:ra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26463205-3B02-4DA1-95CE-92F9A24E678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785597836"/>
                  </p:ext>
                </p:extLst>
              </p:nvPr>
            </p:nvGraphicFramePr>
            <p:xfrm>
              <a:off x="1066800" y="1600200"/>
              <a:ext cx="7086600" cy="332574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05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00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581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9333" r="-271565" b="-65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9466" t="-9333" r="-224427" b="-658667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7789" t="-2448" b="-98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806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85417" r="-271565" b="-4145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9466" t="-85417" r="-224427" b="-414583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994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54783" r="-271565" b="-24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9466" t="-154783" r="-224427" b="-246087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90667" r="-271565" b="-27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9466" t="-390667" r="-224427" b="-27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350476" r="-271565" b="-9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9466" t="-350476" r="-224427" b="-9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1800" b="0" dirty="0"/>
                            <a:t>Taking square roots leads to two </a:t>
                          </a:r>
                          <a:r>
                            <a:rPr lang="en-US" sz="1800" b="0" dirty="0"/>
                            <a:t>easily</a:t>
                          </a:r>
                          <a:r>
                            <a:rPr sz="1800" b="0" dirty="0"/>
                            <a:t> solved linear equations.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9110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583951" r="-271565" b="-271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9466" t="-583951" r="-224427" b="-271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Completing the Square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75665"/>
            <a:ext cx="8229600" cy="4967067"/>
          </a:xfrm>
        </p:spPr>
        <p:txBody>
          <a:bodyPr/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3E5C11D7-8073-4EF7-90C4-75F86D39712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843129470"/>
                  </p:ext>
                </p:extLst>
              </p:nvPr>
            </p:nvGraphicFramePr>
            <p:xfrm>
              <a:off x="838200" y="1105523"/>
              <a:ext cx="7848600" cy="460038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05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47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495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9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+3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=2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The constant term is already isolated on the right-hand side, so our first step is to divide by </a:t>
                          </a:r>
                          <a:r>
                            <a:rPr sz="1800" b="0" dirty="0">
                              <a:latin typeface="Cambria Math"/>
                            </a:rPr>
                            <a:t>9</a:t>
                          </a:r>
                          <a:r>
                            <a:rPr sz="1800" b="0" dirty="0"/>
                            <a:t> (and simplify the resulting fractions, if possible).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36</m:t>
                                  </m:r>
                                </m:den>
                              </m:f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9</m:t>
                                  </m:r>
                                </m:den>
                              </m:f>
                              <m:r>
                                <a:rPr sz="240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36</m:t>
                                  </m:r>
                                </m:den>
                              </m:f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Half of the coefficient of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1800" b="0" dirty="0"/>
                            <a:t> is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r>
                            <a:rPr sz="1800" b="0" dirty="0"/>
                            <a:t>, and the square of this is</a:t>
                          </a:r>
                          <a:r>
                            <a:rPr lang="en-US" sz="1800" b="0" dirty="0"/>
                            <a:t> </a:t>
                          </a:r>
                          <a:r>
                            <a:rPr sz="1800" b="0" dirty="0"/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36</m:t>
                                  </m:r>
                                </m:den>
                              </m:f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6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1800" b="0" dirty="0"/>
                            <a:t>After simplifying the sum of fractions on the right, we take the square root of each side.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=±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40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40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sz="2400">
                                  <a:latin typeface="Cambria Math"/>
                                </a:rPr>
                                <m:t>±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40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Since the answer of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en-US" sz="1800" b="0" smtClean="0">
                                  <a:latin typeface="Cambria Math"/>
                                </a:rPr>
                                <m:t>±</m:t>
                              </m:r>
                              <m:f>
                                <m:f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sz="1800" b="0" dirty="0"/>
                            <a:t> can be simplified, we do so to obtain the final answer.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40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sz="2400">
                                  <a:latin typeface="Cambria Math"/>
                                </a:rPr>
                                <m:t>,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3E5C11D7-8073-4EF7-90C4-75F86D39712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843129470"/>
                  </p:ext>
                </p:extLst>
              </p:nvPr>
            </p:nvGraphicFramePr>
            <p:xfrm>
              <a:off x="838200" y="1105523"/>
              <a:ext cx="7848600" cy="460038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05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47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495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667" r="-311502" b="-92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2068" t="-10667" r="-311392" b="-921333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The constant term is already isolated on the right-hand side, so our first step is to divide by </a:t>
                          </a:r>
                          <a:r>
                            <a:rPr sz="1800" b="0" dirty="0">
                              <a:latin typeface="Cambria Math"/>
                            </a:rPr>
                            <a:t>9</a:t>
                          </a:r>
                          <a:r>
                            <a:rPr sz="1800" b="0" dirty="0"/>
                            <a:t> (and simplify the resulting fractions, if possible).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315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69167" r="-311502" b="-47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2068" t="-69167" r="-311392" b="-475833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8695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41958" r="-311502" b="-2993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2068" t="-141958" r="-311392" b="-2993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4526" t="-141958" b="-29930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110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95726" r="-311502" b="-2658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32068" t="-295726" r="-311392" b="-265812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1800" b="0" dirty="0"/>
                            <a:t>After simplifying the sum of fractions on the right, we take the square root of each side.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102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63000" r="-311502" b="-21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2068" t="-463000" r="-311392" b="-21100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6102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557426" r="-311502" b="-1089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2068" t="-557426" r="-311392" b="-108911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4526" t="-280100" b="-49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6105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664000" r="-311502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2068" t="-664000" r="-311392" b="-1000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The Quadratic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Formula</a:t>
                </a:r>
                <a:endParaRPr dirty="0"/>
              </a:p>
              <a:p>
                <a:pPr>
                  <a:defRPr sz="2800"/>
                </a:pPr>
                <a:r>
                  <a:rPr sz="2800" dirty="0"/>
                  <a:t>The solutions of the general quadratic equation </a:t>
                </a:r>
                <a:br>
                  <a:rPr lang="en-US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𝑏𝑥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 dirty="0"/>
                  <a:t>,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sz="2800" dirty="0"/>
                  <a:t>, are given by the </a:t>
                </a:r>
                <a:r>
                  <a:rPr sz="2800" b="1" dirty="0"/>
                  <a:t>quadratic formula</a:t>
                </a:r>
                <a:r>
                  <a:rPr sz="2800" dirty="0"/>
                  <a:t>: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−4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𝑎𝑐</m:t>
                            </m:r>
                          </m:e>
                        </m:rad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sz="2800" dirty="0"/>
                  <a:t>The expression beneath the radical,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−4</m:t>
                    </m:r>
                    <m:r>
                      <a:rPr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r>
                  <a:rPr sz="2800" dirty="0"/>
                  <a:t>, is called the </a:t>
                </a:r>
                <a:r>
                  <a:rPr sz="2800" b="1" dirty="0"/>
                  <a:t>discriminant</a:t>
                </a:r>
                <a:r>
                  <a:rPr sz="2800" dirty="0"/>
                  <a:t>. Its value determines the number and type (real or complex) of solutions</a:t>
                </a:r>
                <a:r>
                  <a:rPr lang="en-US" sz="2800" dirty="0"/>
                  <a:t>.</a:t>
                </a:r>
                <a:endParaRPr sz="2800" dirty="0"/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The Quadratic Formula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D953C548-FA88-42C6-96FF-084893648D6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374770695"/>
                  </p:ext>
                </p:extLst>
              </p:nvPr>
            </p:nvGraphicFramePr>
            <p:xfrm>
              <a:off x="457200" y="1219200"/>
              <a:ext cx="8229600" cy="4754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514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:r>
                            <a:rPr sz="2400" dirty="0">
                              <a:solidFill>
                                <a:srgbClr val="000000"/>
                              </a:solidFill>
                            </a:rPr>
                            <a:t>Discriminant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:r>
                            <a:rPr sz="2400" dirty="0">
                              <a:solidFill>
                                <a:srgbClr val="000000"/>
                              </a:solidFill>
                            </a:rPr>
                            <a:t>Number of Distinct Solutions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:r>
                            <a:rPr sz="2400" dirty="0">
                              <a:solidFill>
                                <a:srgbClr val="000000"/>
                              </a:solidFill>
                            </a:rPr>
                            <a:t>Type of Solutions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:r>
                            <a:rPr sz="2400" dirty="0">
                              <a:solidFill>
                                <a:srgbClr val="000000"/>
                              </a:solidFill>
                            </a:rPr>
                            <a:t>Notes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ar-AE" sz="24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ar-AE" sz="24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ar-AE" sz="24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ar-AE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ar-AE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ar-AE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𝑎𝑐</m:t>
                                </m:r>
                                <m:r>
                                  <a:rPr lang="ar-AE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ar-AE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ar-AE" sz="2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400" dirty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sz="2400" dirty="0">
                            <a:solidFill>
                              <a:srgbClr val="000000"/>
                            </a:solidFill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:r>
                            <a:rPr sz="2400" dirty="0">
                              <a:solidFill>
                                <a:srgbClr val="000000"/>
                              </a:solidFill>
                            </a:rPr>
                            <a:t>Real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:r>
                            <a:rPr sz="2400" dirty="0">
                              <a:solidFill>
                                <a:srgbClr val="000000"/>
                              </a:solidFill>
                            </a:rPr>
                            <a:t>The solutions are always different.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  <a:p>
                          <a:pPr algn="ctr">
                            <a:defRPr sz="1600"/>
                          </a:pP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ar-AE" sz="24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ar-AE" sz="24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ar-AE" sz="24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ar-AE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ar-AE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ar-AE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𝑎𝑐</m:t>
                                </m:r>
                                <m:r>
                                  <a:rPr lang="ar-AE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ar-AE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ar-AE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400" dirty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sz="2400" dirty="0">
                            <a:solidFill>
                              <a:srgbClr val="000000"/>
                            </a:solidFill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:r>
                            <a:rPr sz="2400" dirty="0">
                              <a:solidFill>
                                <a:srgbClr val="000000"/>
                              </a:solidFill>
                            </a:rPr>
                            <a:t>Real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400" dirty="0">
                              <a:solidFill>
                                <a:srgbClr val="000000"/>
                              </a:solidFill>
                            </a:rPr>
                            <a:t>This solution is a double root.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  <a:p>
                          <a:pPr algn="l">
                            <a:defRPr sz="1600"/>
                          </a:pPr>
                          <a:endParaRPr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ar-AE" sz="24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ar-AE" sz="24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ar-AE" sz="24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ar-AE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ar-AE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ar-AE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𝑎𝑐</m:t>
                                </m:r>
                                <m:r>
                                  <a:rPr lang="ar-AE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ar-AE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ar-AE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40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sz="2400">
                            <a:solidFill>
                              <a:srgbClr val="000000"/>
                            </a:solidFill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:r>
                            <a:rPr sz="2400" dirty="0">
                              <a:solidFill>
                                <a:srgbClr val="000000"/>
                              </a:solidFill>
                            </a:rPr>
                            <a:t>Complex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400" dirty="0">
                              <a:solidFill>
                                <a:srgbClr val="000000"/>
                              </a:solidFill>
                            </a:rPr>
                            <a:t>The solutions are complex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r>
                            <a:rPr sz="2400" dirty="0">
                              <a:solidFill>
                                <a:srgbClr val="000000"/>
                              </a:solidFill>
                            </a:rPr>
                            <a:t>conjugates.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D953C548-FA88-42C6-96FF-084893648D6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374770695"/>
                  </p:ext>
                </p:extLst>
              </p:nvPr>
            </p:nvGraphicFramePr>
            <p:xfrm>
              <a:off x="457200" y="1219200"/>
              <a:ext cx="8229600" cy="4754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514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1188720"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:r>
                            <a:rPr sz="2400" dirty="0">
                              <a:solidFill>
                                <a:srgbClr val="000000"/>
                              </a:solidFill>
                            </a:rPr>
                            <a:t>Discriminant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:r>
                            <a:rPr sz="2400" dirty="0">
                              <a:solidFill>
                                <a:srgbClr val="000000"/>
                              </a:solidFill>
                            </a:rPr>
                            <a:t>Number of Distinct Solutions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:r>
                            <a:rPr sz="2400" dirty="0">
                              <a:solidFill>
                                <a:srgbClr val="000000"/>
                              </a:solidFill>
                            </a:rPr>
                            <a:t>Type of Solutions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:r>
                            <a:rPr sz="2400" dirty="0">
                              <a:solidFill>
                                <a:srgbClr val="000000"/>
                              </a:solidFill>
                            </a:rPr>
                            <a:t>Notes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4103" r="-299408" b="-2117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400" dirty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sz="2400" dirty="0">
                            <a:solidFill>
                              <a:srgbClr val="000000"/>
                            </a:solidFill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:r>
                            <a:rPr sz="2400" dirty="0">
                              <a:solidFill>
                                <a:srgbClr val="000000"/>
                              </a:solidFill>
                            </a:rPr>
                            <a:t>Real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:r>
                            <a:rPr sz="2400" dirty="0">
                              <a:solidFill>
                                <a:srgbClr val="000000"/>
                              </a:solidFill>
                            </a:rPr>
                            <a:t>The solutions are always different.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  <a:p>
                          <a:pPr algn="ctr">
                            <a:defRPr sz="1600"/>
                          </a:pP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04103" r="-299408" b="-1117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400" dirty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sz="2400" dirty="0">
                            <a:solidFill>
                              <a:srgbClr val="000000"/>
                            </a:solidFill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:r>
                            <a:rPr sz="2400" dirty="0">
                              <a:solidFill>
                                <a:srgbClr val="000000"/>
                              </a:solidFill>
                            </a:rPr>
                            <a:t>Real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400" dirty="0">
                              <a:solidFill>
                                <a:srgbClr val="000000"/>
                              </a:solidFill>
                            </a:rPr>
                            <a:t>This solution is a double root.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  <a:p>
                          <a:pPr algn="l">
                            <a:defRPr sz="1600"/>
                          </a:pPr>
                          <a:endParaRPr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04103" r="-299408" b="-117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40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sz="2400">
                            <a:solidFill>
                              <a:srgbClr val="000000"/>
                            </a:solidFill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:r>
                            <a:rPr sz="2400" dirty="0">
                              <a:solidFill>
                                <a:srgbClr val="000000"/>
                              </a:solidFill>
                            </a:rPr>
                            <a:t>Complex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400" dirty="0">
                              <a:solidFill>
                                <a:srgbClr val="000000"/>
                              </a:solidFill>
                            </a:rPr>
                            <a:t>The solutions are complex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r>
                            <a:rPr sz="2400" dirty="0">
                              <a:solidFill>
                                <a:srgbClr val="000000"/>
                              </a:solidFill>
                            </a:rPr>
                            <a:t>conjugates.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Using the Quadratic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Solve the quadratic equations by using the quadratic formula.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8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−4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+6</m:t>
                    </m:r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  <m:r>
                      <a:rPr>
                        <a:latin typeface="Cambria Math" panose="02040503050406030204" pitchFamily="18" charset="0"/>
                      </a:rPr>
                      <m:t>+13=0</m:t>
                    </m:r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Using the Quadratic Formula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 dirty="0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rPr dirty="0"/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5CDA6F7B-9EE0-4B5E-A4B9-8F2AFD2E785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815685404"/>
                  </p:ext>
                </p:extLst>
              </p:nvPr>
            </p:nvGraphicFramePr>
            <p:xfrm>
              <a:off x="881743" y="1600200"/>
              <a:ext cx="8229600" cy="939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8525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81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46314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8</m:t>
                              </m:r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0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000">
                                  <a:latin typeface="Cambria Math"/>
                                </a:rPr>
                                <m:t>−4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=1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Before applying the quadratic formula, move all the terms to one side so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𝑎</m:t>
                              </m:r>
                            </m:oMath>
                          </a14:m>
                          <a:r>
                            <a:rPr sz="1800" b="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𝑏</m:t>
                              </m:r>
                            </m:oMath>
                          </a14:m>
                          <a:r>
                            <a:rPr sz="1800" b="0" dirty="0"/>
                            <a:t>, and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𝑐</m:t>
                              </m:r>
                            </m:oMath>
                          </a14:m>
                          <a:r>
                            <a:rPr sz="1800" b="0" dirty="0"/>
                            <a:t> can be identified correctly.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356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8</m:t>
                              </m:r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0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000">
                                  <a:latin typeface="Cambria Math"/>
                                </a:rPr>
                                <m:t>−4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−1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5CDA6F7B-9EE0-4B5E-A4B9-8F2AFD2E785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815685404"/>
                  </p:ext>
                </p:extLst>
              </p:nvPr>
            </p:nvGraphicFramePr>
            <p:xfrm>
              <a:off x="881743" y="1600200"/>
              <a:ext cx="8229600" cy="939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8525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81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46314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7692" r="-361092" b="-15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54" t="-7692" r="-225538" b="-155385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4311" t="-3226" b="-70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3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77778" r="-361092" b="-1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54" t="-77778" r="-225538" b="-12222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4EE81F26-B776-4E9F-A706-492CFB554DC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1743" y="2438400"/>
                <a:ext cx="8229600" cy="685800"/>
              </a:xfrm>
              <a:prstGeom prst="rect">
                <a:avLst/>
              </a:prstGeom>
            </p:spPr>
            <p:txBody>
              <a:bodyPr>
                <a:normAutofit fontScale="70000" lnSpcReduction="20000"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2800"/>
                </a:pPr>
                <a:r>
                  <a:rPr lang="en-US" sz="3100" dirty="0"/>
                  <a:t>​</a:t>
                </a:r>
                <a14:m>
                  <m:oMath xmlns:m="http://schemas.openxmlformats.org/officeDocument/2006/math">
                    <m:r>
                      <a:rPr lang="en-US" sz="310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10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US" sz="3100" dirty="0"/>
                  <a:t>, </a:t>
                </a:r>
                <a14:m>
                  <m:oMath xmlns:m="http://schemas.openxmlformats.org/officeDocument/2006/math">
                    <m:r>
                      <a:rPr lang="en-US" sz="310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100">
                        <a:latin typeface="Cambria Math" panose="02040503050406030204" pitchFamily="18" charset="0"/>
                      </a:rPr>
                      <m:t>=−4</m:t>
                    </m:r>
                  </m:oMath>
                </a14:m>
                <a:r>
                  <a:rPr lang="en-US" sz="3100" dirty="0"/>
                  <a:t>, </a:t>
                </a:r>
                <a14:m>
                  <m:oMath xmlns:m="http://schemas.openxmlformats.org/officeDocument/2006/math">
                    <m:r>
                      <a:rPr lang="en-US" sz="310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10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US" sz="3100" dirty="0"/>
              </a:p>
              <a:p>
                <a:r>
                  <a:rPr lang="en-US" dirty="0"/>
                  <a:t>​</a:t>
                </a:r>
              </a:p>
            </p:txBody>
          </p:sp>
        </mc:Choice>
        <mc:Fallback xmlns="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4EE81F26-B776-4E9F-A706-492CFB554D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743" y="2438400"/>
                <a:ext cx="8229600" cy="685800"/>
              </a:xfrm>
              <a:prstGeom prst="rect">
                <a:avLst/>
              </a:prstGeom>
              <a:blipFill>
                <a:blip r:embed="rId3"/>
                <a:stretch>
                  <a:fillRect l="-963" t="-15044" b="-13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Placeholder 2">
                <a:extLst>
                  <a:ext uri="{FF2B5EF4-FFF2-40B4-BE49-F238E27FC236}">
                    <a16:creationId xmlns:a16="http://schemas.microsoft.com/office/drawing/2014/main" id="{70D61C20-3A89-472E-A31D-669999C3F55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787671690"/>
                  </p:ext>
                </p:extLst>
              </p:nvPr>
            </p:nvGraphicFramePr>
            <p:xfrm>
              <a:off x="838200" y="2819400"/>
              <a:ext cx="7805058" cy="319398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365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962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20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200">
                                      <a:latin typeface="Cambria Math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−4</m:t>
                                      </m:r>
                                    </m:e>
                                  </m:d>
                                  <m:r>
                                    <a:rPr sz="2200">
                                      <a:latin typeface="Cambria Math"/>
                                    </a:rPr>
                                    <m:t>±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sz="2200">
                                                  <a:latin typeface="Cambria Math"/>
                                                </a:rPr>
                                                <m:t>−4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sz="22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sz="2200">
                                          <a:latin typeface="Cambria Math"/>
                                        </a:rPr>
                                        <m:t>−4</m:t>
                                      </m:r>
                                      <m:d>
                                        <m:dPr>
                                          <m:ctrlPr>
                                            <a:rPr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200">
                                              <a:latin typeface="Cambria Math"/>
                                            </a:rPr>
                                            <m:t>8</m:t>
                                          </m:r>
                                        </m:e>
                                      </m:d>
                                      <m:d>
                                        <m:dPr>
                                          <m:ctrlPr>
                                            <a:rPr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200">
                                              <a:latin typeface="Cambria Math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</m:rad>
                                </m:num>
                                <m:den>
                                  <m:r>
                                    <a:rPr sz="2200">
                                      <a:latin typeface="Cambria Math"/>
                                    </a:rPr>
                                    <m:t>2</m:t>
                                  </m:r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8</m:t>
                                      </m:r>
                                    </m:e>
                                  </m:d>
                                </m:den>
                              </m:f>
                            </m:oMath>
                          </a14:m>
                          <a:endParaRPr sz="220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Apply the quadratic formula by making the appropriate replacements for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/>
                                </a:rPr>
                                <m:t>𝑎</m:t>
                              </m:r>
                            </m:oMath>
                          </a14:m>
                          <a:r>
                            <a:rPr sz="1800" b="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/>
                                </a:rPr>
                                <m:t>𝑏</m:t>
                              </m:r>
                            </m:oMath>
                          </a14:m>
                          <a:r>
                            <a:rPr sz="1800" b="0" dirty="0"/>
                            <a:t>, and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/>
                                </a:rPr>
                                <m:t>𝑐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20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200">
                                      <a:latin typeface="Cambria Math"/>
                                    </a:rPr>
                                    <m:t>4±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16+32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sz="2200">
                                      <a:latin typeface="Cambria Math"/>
                                    </a:rPr>
                                    <m:t>16</m:t>
                                  </m:r>
                                </m:den>
                              </m:f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20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sz="22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200">
                                      <a:latin typeface="Cambria Math"/>
                                    </a:rPr>
                                    <m:t>4±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48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sz="2200">
                                      <a:latin typeface="Cambria Math"/>
                                    </a:rPr>
                                    <m:t>16</m:t>
                                  </m:r>
                                </m:den>
                              </m:f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The discriminant, </a:t>
                          </a:r>
                          <a:r>
                            <a:rPr sz="1800" b="0" dirty="0">
                              <a:latin typeface="Cambria Math"/>
                            </a:rPr>
                            <a:t>48</a:t>
                          </a:r>
                          <a:r>
                            <a:rPr sz="1800" b="0" dirty="0"/>
                            <a:t>, is positive.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20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sz="22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200">
                                      <a:latin typeface="Cambria Math"/>
                                    </a:rPr>
                                    <m:t>4±4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sz="2200">
                                      <a:latin typeface="Cambria Math"/>
                                    </a:rPr>
                                    <m:t>16</m:t>
                                  </m:r>
                                </m:den>
                              </m:f>
                            </m:oMath>
                          </a14:m>
                          <a:endParaRPr sz="220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We can cancel out the common factor of </a:t>
                          </a:r>
                          <a:r>
                            <a:rPr sz="1800" b="0" dirty="0">
                              <a:latin typeface="Cambria Math"/>
                            </a:rPr>
                            <a:t>4</a:t>
                          </a:r>
                          <a:r>
                            <a:rPr sz="1800" b="0" dirty="0"/>
                            <a:t> in the numerator and denominator.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20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200">
                                      <a:latin typeface="Cambria Math"/>
                                    </a:rPr>
                                    <m:t>1±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sz="2200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Placeholder 2">
                <a:extLst>
                  <a:ext uri="{FF2B5EF4-FFF2-40B4-BE49-F238E27FC236}">
                    <a16:creationId xmlns:a16="http://schemas.microsoft.com/office/drawing/2014/main" id="{70D61C20-3A89-472E-A31D-669999C3F55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787671690"/>
                  </p:ext>
                </p:extLst>
              </p:nvPr>
            </p:nvGraphicFramePr>
            <p:xfrm>
              <a:off x="838200" y="2819400"/>
              <a:ext cx="7805058" cy="319398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365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962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68903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t="-4425" r="-1783824" b="-3716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078" t="-4425" r="-115453" b="-371681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97077" t="-2315" b="-1467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26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t="-114563" r="-1783824" b="-307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078" t="-114563" r="-115453" b="-307767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266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t="-214563" r="-1783824" b="-207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078" t="-214563" r="-115453" b="-207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The discriminant, </a:t>
                          </a:r>
                          <a:r>
                            <a:rPr sz="1800" b="0" dirty="0">
                              <a:latin typeface="Cambria Math"/>
                            </a:rPr>
                            <a:t>48</a:t>
                          </a:r>
                          <a:r>
                            <a:rPr sz="1800" b="0" dirty="0"/>
                            <a:t>, is positive.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26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t="-314563" r="-1783824" b="-107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078" t="-314563" r="-115453" b="-107767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We can cancel out the common factor of </a:t>
                          </a:r>
                          <a:r>
                            <a:rPr sz="1800" b="0" dirty="0">
                              <a:latin typeface="Cambria Math"/>
                            </a:rPr>
                            <a:t>4</a:t>
                          </a:r>
                          <a:r>
                            <a:rPr sz="1800" b="0" dirty="0"/>
                            <a:t> in the numerator and denominator.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247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t="-414563" r="-1783824" b="-7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078" t="-414563" r="-115453" b="-7767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Quadratic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dirty="0"/>
                  <a:t>Definition</a:t>
                </a:r>
              </a:p>
              <a:p>
                <a:pPr>
                  <a:defRPr sz="2800"/>
                </a:pPr>
                <a:r>
                  <a:rPr sz="2800" dirty="0"/>
                  <a:t>A </a:t>
                </a:r>
                <a:r>
                  <a:rPr sz="2800" b="1" dirty="0"/>
                  <a:t>quadratic equation in one variable</a:t>
                </a:r>
                <a:r>
                  <a:rPr sz="2800" dirty="0"/>
                  <a:t>, say the variable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, is an equation that can be transformed into the form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𝑏𝑥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,</a:t>
                </a:r>
              </a:p>
              <a:p>
                <a:pPr>
                  <a:defRPr sz="2800"/>
                </a:pPr>
                <a:r>
                  <a:rPr sz="2800" dirty="0"/>
                  <a:t>where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,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/>
                  <a:t> are real numbers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≠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  <m:r>
                      <a:rPr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sz="2800" dirty="0"/>
                  <a:t> Such equations are also called </a:t>
                </a:r>
                <a:r>
                  <a:rPr sz="2800" b="1" dirty="0"/>
                  <a:t>second-degree</a:t>
                </a:r>
                <a:r>
                  <a:rPr sz="2800" dirty="0"/>
                  <a:t> equations, as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appears to the second power. The name quadratic comes from the Latin word </a:t>
                </a:r>
                <a:r>
                  <a:rPr sz="2800" i="1" dirty="0" err="1"/>
                  <a:t>quadrus</a:t>
                </a:r>
                <a:r>
                  <a:rPr sz="2800" dirty="0"/>
                  <a:t>, meaning "square."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4: Using the Quadratic Formula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t>​</a:t>
                </a:r>
                <a:r>
                  <a:rPr sz="2800"/>
                  <a:t>Thus, the solutions are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1−</m:t>
                        </m:r>
                        <m:rad>
                          <m:radPr>
                            <m:degHide m:val="on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sz="2800"/>
                  <a:t>; two unique, real solutions.</a:t>
                </a:r>
              </a:p>
              <a:p>
                <a:r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Example 4: Using the Quadratic Formula (cont.)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3B325E88-76D3-43C1-98DC-0821869F1CD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212354648"/>
                  </p:ext>
                </p:extLst>
              </p:nvPr>
            </p:nvGraphicFramePr>
            <p:xfrm>
              <a:off x="899160" y="1103125"/>
              <a:ext cx="7772400" cy="6400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9164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71856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sz="22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200">
                                  <a:latin typeface="Cambria Math"/>
                                </a:rPr>
                                <m:t>+</m:t>
                              </m:r>
                              <m:r>
                                <a:rPr sz="2200">
                                  <a:latin typeface="Cambria Math"/>
                                </a:rPr>
                                <m:t>6</m:t>
                              </m:r>
                              <m:r>
                                <a:rPr sz="2200">
                                  <a:latin typeface="Cambria Math"/>
                                </a:rPr>
                                <m:t>𝑡</m:t>
                              </m:r>
                              <m:r>
                                <a:rPr sz="2200">
                                  <a:latin typeface="Cambria Math"/>
                                </a:rPr>
                                <m:t>+</m:t>
                              </m:r>
                              <m:r>
                                <a:rPr sz="2200">
                                  <a:latin typeface="Cambria Math"/>
                                </a:rPr>
                                <m:t>13</m:t>
                              </m:r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 dirty="0"/>
                            <a:t>​</a:t>
                          </a:r>
                          <a:r>
                            <a:rPr sz="2200" dirty="0">
                              <a:latin typeface="Cambria Math"/>
                            </a:rPr>
                            <a:t>=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 dirty="0"/>
                            <a:t>​</a:t>
                          </a:r>
                          <a:r>
                            <a:rPr sz="22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 b="1"/>
                          </a:pPr>
                          <a:r>
                            <a:rPr sz="1800" b="0" dirty="0"/>
                            <a:t>The equation is already in the proper form to apply the quadratic formula.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3B325E88-76D3-43C1-98DC-0821869F1CD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212354648"/>
                  </p:ext>
                </p:extLst>
              </p:nvPr>
            </p:nvGraphicFramePr>
            <p:xfrm>
              <a:off x="899160" y="1103125"/>
              <a:ext cx="7772400" cy="6400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9164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71856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7547" r="-358993" b="-150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 dirty="0"/>
                            <a:t>​</a:t>
                          </a:r>
                          <a:r>
                            <a:rPr sz="2200" dirty="0">
                              <a:latin typeface="Cambria Math"/>
                            </a:rPr>
                            <a:t>=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 dirty="0"/>
                            <a:t>​</a:t>
                          </a:r>
                          <a:r>
                            <a:rPr sz="22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 b="1"/>
                          </a:pPr>
                          <a:r>
                            <a:rPr sz="1800" b="0" dirty="0"/>
                            <a:t>The equation is already in the proper form to apply the quadratic formula.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3A41E3F0-DCA6-4D30-A3AB-3DDC4C5066D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99160" y="1546201"/>
                <a:ext cx="8229600" cy="1044599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2800"/>
                </a:pPr>
                <a:r>
                  <a:rPr lang="en-US" sz="2200" dirty="0"/>
                  <a:t>​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13</m:t>
                    </m:r>
                  </m:oMath>
                </a14:m>
                <a:endParaRPr lang="en-US" sz="2200" dirty="0"/>
              </a:p>
              <a:p>
                <a:r>
                  <a:rPr lang="en-US" dirty="0"/>
                  <a:t>​</a:t>
                </a:r>
              </a:p>
            </p:txBody>
          </p:sp>
        </mc:Choice>
        <mc:Fallback xmlns="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3A41E3F0-DCA6-4D30-A3AB-3DDC4C5066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160" y="1546201"/>
                <a:ext cx="8229600" cy="1044599"/>
              </a:xfrm>
              <a:prstGeom prst="rect">
                <a:avLst/>
              </a:prstGeom>
              <a:blipFill>
                <a:blip r:embed="rId3"/>
                <a:stretch>
                  <a:fillRect l="-1556" t="-4094"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Placeholder 2">
                <a:extLst>
                  <a:ext uri="{FF2B5EF4-FFF2-40B4-BE49-F238E27FC236}">
                    <a16:creationId xmlns:a16="http://schemas.microsoft.com/office/drawing/2014/main" id="{A83B0C06-4E0E-4D7E-A70B-1312F4F8FD5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367004"/>
                  </p:ext>
                </p:extLst>
              </p:nvPr>
            </p:nvGraphicFramePr>
            <p:xfrm>
              <a:off x="888274" y="2158682"/>
              <a:ext cx="7772400" cy="302291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0712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276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70767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200">
                                    <a:latin typeface="Cambria Math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 dirty="0"/>
                            <a:t>​</a:t>
                          </a:r>
                          <a:r>
                            <a:rPr sz="2200" dirty="0">
                              <a:latin typeface="Cambria Math"/>
                            </a:rPr>
                            <a:t>=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200">
                                      <a:latin typeface="Cambria Math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6</m:t>
                                      </m:r>
                                    </m:e>
                                  </m:d>
                                  <m:r>
                                    <a:rPr sz="2200">
                                      <a:latin typeface="Cambria Math"/>
                                    </a:rPr>
                                    <m:t>±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sz="2200">
                                                  <a:latin typeface="Cambria Math"/>
                                                </a:rPr>
                                                <m:t>6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sz="22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sz="220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4</m:t>
                                      </m:r>
                                      <m:d>
                                        <m:dPr>
                                          <m:ctrlPr>
                                            <a:rPr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2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  <m:d>
                                        <m:dPr>
                                          <m:ctrlPr>
                                            <a:rPr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200">
                                              <a:latin typeface="Cambria Math"/>
                                            </a:rPr>
                                            <m:t>13</m:t>
                                          </m:r>
                                        </m:e>
                                      </m:d>
                                    </m:e>
                                  </m:rad>
                                </m:num>
                                <m:den>
                                  <m:r>
                                    <a:rPr sz="2200">
                                      <a:latin typeface="Cambria Math"/>
                                    </a:rPr>
                                    <m:t>2</m:t>
                                  </m:r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den>
                              </m:f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Substitute the values for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/>
                                </a:rPr>
                                <m:t>𝑎</m:t>
                              </m:r>
                            </m:oMath>
                          </a14:m>
                          <a:r>
                            <a:rPr sz="1800" b="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/>
                                </a:rPr>
                                <m:t>𝑏</m:t>
                              </m:r>
                            </m:oMath>
                          </a14:m>
                          <a:r>
                            <a:rPr sz="1800" b="0" dirty="0"/>
                            <a:t>, and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/>
                                </a:rPr>
                                <m:t>𝑐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200">
                                    <a:latin typeface="Cambria Math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sz="22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 dirty="0"/>
                            <a:t>​</a:t>
                          </a:r>
                          <a:r>
                            <a:rPr sz="2200" dirty="0">
                              <a:latin typeface="Cambria Math"/>
                            </a:rPr>
                            <a:t>=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2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6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±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36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52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sz="22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200">
                                    <a:latin typeface="Cambria Math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 dirty="0"/>
                            <a:t>​</a:t>
                          </a:r>
                          <a:r>
                            <a:rPr sz="2200" dirty="0">
                              <a:latin typeface="Cambria Math"/>
                            </a:rPr>
                            <a:t>=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20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2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6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±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16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sz="22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 b="1"/>
                          </a:pPr>
                          <a:r>
                            <a:rPr sz="1800" b="0" dirty="0"/>
                            <a:t>The discriminant is negative, so we know the solutions will be complex.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200">
                                    <a:latin typeface="Cambria Math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sz="22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 dirty="0"/>
                            <a:t>​</a:t>
                          </a:r>
                          <a:r>
                            <a:rPr sz="2200" dirty="0">
                              <a:latin typeface="Cambria Math"/>
                            </a:rPr>
                            <a:t>=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2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6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±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𝑖</m:t>
                                  </m:r>
                                </m:num>
                                <m:den>
                                  <m:r>
                                    <a:rPr sz="22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 b="1"/>
                          </a:pPr>
                          <a:r>
                            <a:rPr sz="1800" b="0" dirty="0"/>
                            <a:t>Again, we cancel out a common factor.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200">
                                    <a:latin typeface="Cambria Math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/>
                            <a:t>​</a:t>
                          </a:r>
                          <a:r>
                            <a:rPr sz="2200">
                              <a:latin typeface="Cambria Math"/>
                            </a:rPr>
                            <a:t>=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/>
                                </a:rPr>
                                <m:t>−</m:t>
                              </m:r>
                              <m:r>
                                <a:rPr sz="2200">
                                  <a:latin typeface="Cambria Math"/>
                                </a:rPr>
                                <m:t>3</m:t>
                              </m:r>
                              <m:r>
                                <a:rPr sz="2200">
                                  <a:latin typeface="Cambria Math"/>
                                </a:rPr>
                                <m:t>±</m:t>
                              </m:r>
                              <m:r>
                                <a:rPr sz="2200">
                                  <a:latin typeface="Cambria Math"/>
                                </a:rPr>
                                <m:t>2</m:t>
                              </m:r>
                              <m:r>
                                <a:rPr sz="2200">
                                  <a:latin typeface="Cambria Math"/>
                                </a:rPr>
                                <m:t>𝑖</m:t>
                              </m:r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Placeholder 2">
                <a:extLst>
                  <a:ext uri="{FF2B5EF4-FFF2-40B4-BE49-F238E27FC236}">
                    <a16:creationId xmlns:a16="http://schemas.microsoft.com/office/drawing/2014/main" id="{A83B0C06-4E0E-4D7E-A70B-1312F4F8FD5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367004"/>
                  </p:ext>
                </p:extLst>
              </p:nvPr>
            </p:nvGraphicFramePr>
            <p:xfrm>
              <a:off x="888274" y="2158682"/>
              <a:ext cx="7772400" cy="302291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0712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276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70767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8903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t="-4425" r="-1925397" b="-3566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 dirty="0"/>
                            <a:t>​</a:t>
                          </a:r>
                          <a:r>
                            <a:rPr sz="2200" dirty="0">
                              <a:latin typeface="Cambria Math"/>
                            </a:rPr>
                            <a:t>=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3978" t="-4425" r="-113197" b="-356637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9524" t="-2315" b="-1388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2699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t="-114563" r="-1925397" b="-2912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 dirty="0"/>
                            <a:t>​</a:t>
                          </a:r>
                          <a:r>
                            <a:rPr sz="2200" dirty="0">
                              <a:latin typeface="Cambria Math"/>
                            </a:rPr>
                            <a:t>=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3978" t="-114563" r="-113197" b="-291262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t="-210476" r="-1925397" b="-18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 dirty="0"/>
                            <a:t>​</a:t>
                          </a:r>
                          <a:r>
                            <a:rPr sz="2200" dirty="0">
                              <a:latin typeface="Cambria Math"/>
                            </a:rPr>
                            <a:t>=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3978" t="-210476" r="-113197" b="-18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 b="1"/>
                          </a:pPr>
                          <a:r>
                            <a:rPr sz="1800" b="0" dirty="0"/>
                            <a:t>The discriminant is negative, so we know the solutions will be complex.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t="-310476" r="-1925397" b="-8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 dirty="0"/>
                            <a:t>​</a:t>
                          </a:r>
                          <a:r>
                            <a:rPr sz="2200" dirty="0">
                              <a:latin typeface="Cambria Math"/>
                            </a:rPr>
                            <a:t>=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3978" t="-310476" r="-113197" b="-8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 b="1"/>
                          </a:pPr>
                          <a:r>
                            <a:rPr sz="1800" b="0" dirty="0"/>
                            <a:t>Again, we cancel out a common factor.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t="-615714" r="-1925397" b="-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/>
                            <a:t>​</a:t>
                          </a:r>
                          <a:r>
                            <a:rPr sz="2200">
                              <a:latin typeface="Cambria Math"/>
                            </a:rPr>
                            <a:t>=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3978" t="-615714" r="-113197" b="-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Example 4: Using the Quadratic Formula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Thus, the solutions are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  <m:r>
                      <a:rPr>
                        <a:latin typeface="Cambria Math" panose="02040503050406030204" pitchFamily="18" charset="0"/>
                      </a:rPr>
                      <m:t>=−3+2</m:t>
                    </m:r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  <m:r>
                      <a:rPr>
                        <a:latin typeface="Cambria Math" panose="02040503050406030204" pitchFamily="18" charset="0"/>
                      </a:rPr>
                      <m:t>=−3−2</m:t>
                    </m:r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sz="2800" dirty="0"/>
                  <a:t>; two complex conjugate solutions.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5: The Discriminant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dirty="0"/>
                  <a:t>For each of the following quadratic equations, calculate the discriminant and determine the number and type of solutions</a:t>
                </a:r>
                <a:r>
                  <a:rPr lang="en-US" sz="2800" dirty="0"/>
                  <a:t>.</a:t>
                </a:r>
                <a:endParaRPr sz="2800" dirty="0"/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+12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−18=0</m:t>
                    </m:r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+7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+2=0</m:t>
                    </m:r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−4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+9=0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The Discriminant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382000" cy="4967067"/>
              </a:xfrm>
            </p:spPr>
            <p:txBody>
              <a:bodyPr>
                <a:normAutofit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pPr>
                  <a:defRPr sz="2800"/>
                </a:pPr>
                <a:r>
                  <a:rPr lang="en-US" sz="2800" dirty="0"/>
                  <a:t>We identify the values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/>
                  <a:t>,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800" dirty="0"/>
                  <a:t>, then calculate the discriminant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4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r>
                  <a:rPr lang="en-US" sz="2800" dirty="0"/>
                  <a:t>.</a:t>
                </a:r>
                <a:endParaRPr lang="ar-AE" sz="2800" dirty="0"/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lang="ar-AE" dirty="0"/>
                  <a:t>​</a:t>
                </a:r>
                <a14:m>
                  <m:oMath xmlns:m="http://schemas.openxmlformats.org/officeDocument/2006/math">
                    <m:r>
                      <a:rPr lang="ar-AE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12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𝑥</m:t>
                    </m:r>
                    <m:r>
                      <a:rPr lang="ar-AE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18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ar-AE" dirty="0"/>
              </a:p>
              <a:p>
                <a:pPr marL="457200" lvl="1" indent="0">
                  <a:buNone/>
                  <a:defRPr sz="2800"/>
                </a:pPr>
                <a14:m>
                  <m:oMath xmlns:m="http://schemas.openxmlformats.org/officeDocument/2006/math">
                    <m:r>
                      <a:rPr lang="ar-AE">
                        <a:latin typeface="Cambria Math" panose="02040503050406030204" pitchFamily="18" charset="0"/>
                      </a:rPr>
                      <m:t>𝑎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ar-AE" dirty="0"/>
                  <a:t>, </a:t>
                </a:r>
                <a14:m>
                  <m:oMath xmlns:m="http://schemas.openxmlformats.org/officeDocument/2006/math">
                    <m:r>
                      <a:rPr lang="ar-AE">
                        <a:latin typeface="Cambria Math" panose="02040503050406030204" pitchFamily="18" charset="0"/>
                      </a:rPr>
                      <m:t>𝑏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ar-AE" dirty="0"/>
                  <a:t>, </a:t>
                </a:r>
                <a14:m>
                  <m:oMath xmlns:m="http://schemas.openxmlformats.org/officeDocument/2006/math">
                    <m:r>
                      <a:rPr lang="ar-AE">
                        <a:latin typeface="Cambria Math" panose="02040503050406030204" pitchFamily="18" charset="0"/>
                      </a:rPr>
                      <m:t>𝑐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18</m:t>
                    </m:r>
                  </m:oMath>
                </a14:m>
                <a:endParaRPr lang="ar-AE" dirty="0"/>
              </a:p>
              <a:p>
                <a:pPr marL="457200" lvl="1" indent="0">
                  <a:buNone/>
                </a:pPr>
                <a:r>
                  <a:rPr lang="ar-AE" dirty="0"/>
                  <a:t>​</a:t>
                </a:r>
                <a:r>
                  <a:rPr lang="en-US" dirty="0"/>
                  <a:t>We substitute, then calculate the discriminant.</a:t>
                </a:r>
              </a:p>
              <a:p>
                <a:pPr marL="457200" lvl="1" indent="0">
                  <a:buNone/>
                  <a:defRPr sz="2800"/>
                </a:pPr>
                <a:r>
                  <a:rPr lang="en-US" dirty="0"/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4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12</m:t>
                            </m:r>
                          </m:e>
                        </m:d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4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18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144</m:t>
                    </m:r>
                    <m:r>
                      <a:rPr lang="ar-AE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144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ar-AE" dirty="0"/>
              </a:p>
              <a:p>
                <a:pPr marL="457200" lvl="1" indent="0">
                  <a:buNone/>
                </a:pPr>
                <a:r>
                  <a:rPr lang="en-US" dirty="0"/>
                  <a:t>Since the discriminant is zero, we know there will be one real solution, also known as double root.</a:t>
                </a:r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382000" cy="4967067"/>
              </a:xfrm>
              <a:blipFill>
                <a:blip r:embed="rId2"/>
                <a:stretch>
                  <a:fillRect l="-1527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The Discriminant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7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dirty="0"/>
              </a:p>
              <a:p>
                <a:pPr marL="457200" lvl="1" indent="0">
                  <a:buNone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dirty="0"/>
              </a:p>
              <a:p>
                <a:pPr marL="457200" lvl="1" indent="0">
                  <a:buNone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  <m:r>
                      <a:rPr>
                        <a:latin typeface="Cambria Math" panose="02040503050406030204" pitchFamily="18" charset="0"/>
                      </a:rPr>
                      <m:t>𝑎𝑐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49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40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endParaRPr dirty="0"/>
              </a:p>
              <a:p>
                <a:pPr marL="457200" lvl="1" indent="0">
                  <a:buNone/>
                </a:pPr>
                <a:r>
                  <a:rPr dirty="0"/>
                  <a:t>This time, the discriminant is positive, so there are two distinct real solutions.</a:t>
                </a:r>
              </a:p>
              <a:p>
                <a:pPr>
                  <a:defRPr sz="2800"/>
                </a:pP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42323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The Discriminant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−4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+9=0</m:t>
                    </m:r>
                  </m:oMath>
                </a14:m>
                <a:endParaRPr dirty="0"/>
              </a:p>
              <a:p>
                <a:pPr marL="457200" lvl="1" indent="0">
                  <a:buNone/>
                  <a:defRPr sz="2800"/>
                </a:pP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  <m:r>
                      <a:rPr>
                        <a:latin typeface="Cambria Math" panose="02040503050406030204" pitchFamily="18" charset="0"/>
                      </a:rPr>
                      <m:t>=−4</m:t>
                    </m:r>
                  </m:oMath>
                </a14:m>
                <a:r>
                  <a:rPr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  <m:r>
                      <a:rPr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endParaRPr dirty="0"/>
              </a:p>
              <a:p>
                <a:pPr marL="457200" lvl="1" indent="0">
                  <a:buNone/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𝑎𝑐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−4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=16−36=−20</m:t>
                      </m:r>
                    </m:oMath>
                  </m:oMathPara>
                </a14:m>
                <a:endParaRPr dirty="0"/>
              </a:p>
              <a:p>
                <a:pPr marL="457200" lvl="1" indent="0">
                  <a:buNone/>
                </a:pPr>
                <a:r>
                  <a:rPr dirty="0"/>
                  <a:t>The discriminant is negative, so the equation has two complex conjugate solutions.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35456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6: Methods of Solving Quadratic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Solve each of the following quadratic equations, identifying the most efficient method of solution.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−25=0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−11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−4=0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4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−10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−4=0</m:t>
                    </m:r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Methods of Solving Quadratic Equations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 dirty="0"/>
              <a:t>Solutions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rPr dirty="0"/>
              <a:t>​</a:t>
            </a:r>
            <a:r>
              <a:rPr sz="2800" dirty="0"/>
              <a:t>The left-hand side is a difference of squares, so factoring is the easiest method</a:t>
            </a:r>
            <a:r>
              <a:rPr lang="en-US" sz="2800" dirty="0"/>
              <a:t>.</a:t>
            </a:r>
            <a:endParaRPr sz="2800" dirty="0"/>
          </a:p>
          <a:p>
            <a:r>
              <a:rPr dirty="0"/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5AC103CB-924A-434F-8463-A27F21290EF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847958373"/>
                  </p:ext>
                </p:extLst>
              </p:nvPr>
            </p:nvGraphicFramePr>
            <p:xfrm>
              <a:off x="478971" y="2819400"/>
              <a:ext cx="8229600" cy="23774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4478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99060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236220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475567">
                    <a:tc gridSpan="3"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−25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 dirty="0"/>
                            <a:t>​</a:t>
                          </a:r>
                          <a:r>
                            <a:rPr sz="2400" dirty="0">
                              <a:latin typeface="Cambria Math"/>
                            </a:rPr>
                            <a:t>=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/>
                            <a:t>​</a:t>
                          </a:r>
                          <a:r>
                            <a:rPr sz="240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 b="1"/>
                          </a:pPr>
                          <a:r>
                            <a:rPr sz="1800" b="0"/>
                            <a:t>Factor the difference of squares.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 gridSpan="3"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−5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+5</m:t>
                                  </m:r>
                                </m:e>
                              </m:d>
                            </m:oMath>
                          </a14:m>
                          <a:endParaRPr sz="240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 dirty="0"/>
                            <a:t>​</a:t>
                          </a:r>
                          <a:r>
                            <a:rPr sz="2400" dirty="0">
                              <a:latin typeface="Cambria Math"/>
                            </a:rPr>
                            <a:t>=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 dirty="0"/>
                            <a:t>​</a:t>
                          </a:r>
                          <a:r>
                            <a:rPr sz="24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 b="1"/>
                          </a:pPr>
                          <a:r>
                            <a:rPr sz="1800" b="0"/>
                            <a:t>We need to solve two linear equations.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8887">
                    <a:tc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2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−5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/>
                            <a:t>​</a:t>
                          </a:r>
                          <a:r>
                            <a:rPr sz="2400">
                              <a:latin typeface="Cambria Math"/>
                            </a:rPr>
                            <a:t>=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/>
                            <a:t>​</a:t>
                          </a:r>
                          <a:r>
                            <a:rPr sz="240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r>
                            <a:rPr sz="2400" dirty="0"/>
                            <a:t>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2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+5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/>
                            <a:t>​</a:t>
                          </a:r>
                          <a:r>
                            <a:rPr sz="2400">
                              <a:latin typeface="Cambria Math"/>
                            </a:rPr>
                            <a:t>=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/>
                            <a:t>​</a:t>
                          </a:r>
                          <a:r>
                            <a:rPr sz="240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/>
                            <a:t>​</a:t>
                          </a:r>
                          <a:r>
                            <a:rPr sz="2400">
                              <a:latin typeface="Cambria Math"/>
                            </a:rPr>
                            <a:t>=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r>
                            <a:rPr sz="2400"/>
                            <a:t>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/>
                            <a:t>​</a:t>
                          </a:r>
                          <a:r>
                            <a:rPr sz="2400">
                              <a:latin typeface="Cambria Math"/>
                            </a:rPr>
                            <a:t>=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 b="1"/>
                          </a:pPr>
                          <a:r>
                            <a:rPr sz="1800" b="0" dirty="0"/>
                            <a:t>We have two unique real solutions.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5AC103CB-924A-434F-8463-A27F21290EF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847958373"/>
                  </p:ext>
                </p:extLst>
              </p:nvPr>
            </p:nvGraphicFramePr>
            <p:xfrm>
              <a:off x="478971" y="2819400"/>
              <a:ext cx="8229600" cy="23774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4478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99060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236220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640080"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8571" r="-237750" b="-28666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 dirty="0"/>
                            <a:t>​</a:t>
                          </a:r>
                          <a:r>
                            <a:rPr sz="2400" dirty="0">
                              <a:latin typeface="Cambria Math"/>
                            </a:rPr>
                            <a:t>=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/>
                            <a:t>​</a:t>
                          </a:r>
                          <a:r>
                            <a:rPr sz="240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 b="1"/>
                          </a:pPr>
                          <a:r>
                            <a:rPr sz="1800" b="0"/>
                            <a:t>Factor the difference of squares.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40080"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7547" r="-237750" b="-18396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 dirty="0"/>
                            <a:t>​</a:t>
                          </a:r>
                          <a:r>
                            <a:rPr sz="2400" dirty="0">
                              <a:latin typeface="Cambria Math"/>
                            </a:rPr>
                            <a:t>=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 dirty="0"/>
                            <a:t>​</a:t>
                          </a:r>
                          <a:r>
                            <a:rPr sz="24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 b="1"/>
                          </a:pPr>
                          <a:r>
                            <a:rPr sz="1800" b="0"/>
                            <a:t>We need to solve two linear equations.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93333" r="-575500" b="-1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/>
                            <a:t>​</a:t>
                          </a:r>
                          <a:r>
                            <a:rPr sz="2400">
                              <a:latin typeface="Cambria Math"/>
                            </a:rPr>
                            <a:t>=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/>
                            <a:t>​</a:t>
                          </a:r>
                          <a:r>
                            <a:rPr sz="240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r>
                            <a:rPr sz="2400" dirty="0"/>
                            <a:t>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9580" t="-293333" r="-268067" b="-1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/>
                            <a:t>​</a:t>
                          </a:r>
                          <a:r>
                            <a:rPr sz="2400">
                              <a:latin typeface="Cambria Math"/>
                            </a:rPr>
                            <a:t>=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/>
                            <a:t>​</a:t>
                          </a:r>
                          <a:r>
                            <a:rPr sz="240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80952" r="-575500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/>
                            <a:t>​</a:t>
                          </a:r>
                          <a:r>
                            <a:rPr sz="2400">
                              <a:latin typeface="Cambria Math"/>
                            </a:rPr>
                            <a:t>=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57143" t="-280952" r="-849107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r>
                            <a:rPr sz="2400"/>
                            <a:t>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9580" t="-280952" r="-268067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/>
                            <a:t>​</a:t>
                          </a:r>
                          <a:r>
                            <a:rPr sz="2400">
                              <a:latin typeface="Cambria Math"/>
                            </a:rPr>
                            <a:t>=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4444" t="-280952" r="-239506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 b="1"/>
                          </a:pPr>
                          <a:r>
                            <a:rPr sz="1800" b="0" dirty="0"/>
                            <a:t>We have two unique real solutions.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Methods of Solving Quadratic Equations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rPr dirty="0"/>
              <a:t>​</a:t>
            </a:r>
            <a:r>
              <a:rPr sz="2800" dirty="0"/>
              <a:t>The left-hand side is already a squared quantity, but the right-hand side is not zero, so we want to use the square root method</a:t>
            </a:r>
            <a:r>
              <a:rPr lang="en-US" sz="2800" dirty="0"/>
              <a:t>.</a:t>
            </a:r>
            <a:endParaRPr sz="2800" dirty="0"/>
          </a:p>
          <a:p>
            <a:r>
              <a:rPr dirty="0"/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CC18C51C-7BE2-43BC-8046-18378451C43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810599285"/>
                  </p:ext>
                </p:extLst>
              </p:nvPr>
            </p:nvGraphicFramePr>
            <p:xfrm>
              <a:off x="685800" y="2743200"/>
              <a:ext cx="8229600" cy="211232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00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362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267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−3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=7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b="0"/>
                            <a:t>Take the square root of both sides.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2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−3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=±</m:t>
                              </m:r>
                              <m:rad>
                                <m:radPr>
                                  <m:degHide m:val="on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7</m:t>
                                  </m:r>
                                </m:e>
                              </m:rad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lang="en-US" b="0" dirty="0"/>
                            <a:t>Simplify the linear equation.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2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=3±</m:t>
                              </m:r>
                              <m:rad>
                                <m:radPr>
                                  <m:degHide m:val="on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7</m:t>
                                  </m:r>
                                </m:e>
                              </m:ra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b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3±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7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b="0" dirty="0"/>
                            <a:t>We have two unique real solutions.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CC18C51C-7BE2-43BC-8046-18378451C43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810599285"/>
                  </p:ext>
                </p:extLst>
              </p:nvPr>
            </p:nvGraphicFramePr>
            <p:xfrm>
              <a:off x="685800" y="2743200"/>
              <a:ext cx="8229600" cy="211232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00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362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267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667" r="-413688" b="-37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7959" t="-10667" r="-181137" b="-37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b="0"/>
                            <a:t>Take the square root of both sides.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110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2469" r="-413688" b="-2481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7959" t="-102469" r="-181137" b="-2481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lang="en-US" b="0" dirty="0"/>
                            <a:t>Simplify the linear equation.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110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05000" r="-413688" b="-15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7959" t="-205000" r="-181137" b="-15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b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729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219820" r="-413688" b="-90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7959" t="-219820" r="-181137" b="-90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b="0" dirty="0"/>
                            <a:t>We have two unique real solutions.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Solving Quadratic Equations by Factoring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Solve the quadratic equations by factoring.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+9=6</m:t>
                    </m:r>
                    <m:r>
                      <a:rPr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+10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Methods of Solving Quadratic Equations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LcPeriod" startAt="3"/>
              <a:defRPr sz="2800"/>
            </a:pPr>
            <a:r>
              <a:rPr dirty="0"/>
              <a:t>​</a:t>
            </a:r>
            <a:r>
              <a:rPr sz="2800" dirty="0"/>
              <a:t>While the quadratic formula certainly works, this quadratic equation is factorable</a:t>
            </a:r>
            <a:r>
              <a:rPr lang="en-US" sz="2800" dirty="0"/>
              <a:t>.</a:t>
            </a:r>
            <a:endParaRPr sz="2800" dirty="0"/>
          </a:p>
          <a:p>
            <a:r>
              <a:rPr dirty="0"/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1DC56E1A-17BF-478B-B01B-E0ED57A7231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105256611"/>
                  </p:ext>
                </p:extLst>
              </p:nvPr>
            </p:nvGraphicFramePr>
            <p:xfrm>
              <a:off x="609600" y="2530477"/>
              <a:ext cx="8229600" cy="184677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287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91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3810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358140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0">
                    <a:tc gridSpan="3"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sz="22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−11</m:t>
                              </m:r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oMath>
                          </a14:m>
                          <a:endParaRPr sz="220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sz="2200" dirty="0"/>
                            <a:t>​</a:t>
                          </a:r>
                          <a:r>
                            <a:rPr lang="en-US"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20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lang="en-US" sz="2200" dirty="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/>
                            <a:t>​0</a:t>
                          </a:r>
                          <a:endParaRPr sz="220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200" dirty="0"/>
                        </a:p>
                      </a:txBody>
                      <a:tcPr/>
                    </a:tc>
                    <a:tc rowSpan="4">
                      <a:txBody>
                        <a:bodyPr/>
                        <a:lstStyle/>
                        <a:p>
                          <a:pPr algn="l">
                            <a:defRPr sz="1400" b="1"/>
                          </a:pPr>
                          <a:r>
                            <a:rPr sz="1800" b="0" dirty="0"/>
                            <a:t>Use trial and error or factoring by grouping to factor the trinomial into two binomials.</a:t>
                          </a:r>
                        </a:p>
                        <a:p>
                          <a:pPr algn="l">
                            <a:defRPr sz="1400" b="1"/>
                          </a:pPr>
                          <a:r>
                            <a:rPr sz="1800" b="0" dirty="0"/>
                            <a:t>The Zero-Factor Property gives us two linear equations to solve</a:t>
                          </a:r>
                          <a:r>
                            <a:rPr sz="1800" dirty="0"/>
                            <a:t>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 gridSpan="3"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e>
                              </m:d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sz="2200" dirty="0"/>
                            <a:t>​</a:t>
                          </a:r>
                          <a:r>
                            <a:rPr lang="en-US"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20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lang="en-US" sz="2200" dirty="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/>
                            <a:t>​0</a:t>
                          </a:r>
                          <a:endParaRPr sz="220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2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400"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sz="2200" dirty="0"/>
                            <a:t>​</a:t>
                          </a:r>
                          <a:r>
                            <a:rPr lang="en-US"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20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lang="en-US" sz="2200" dirty="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/>
                            <a:t>​0</a:t>
                          </a:r>
                          <a:endParaRPr sz="220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r>
                            <a:rPr sz="2200"/>
                            <a:t>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200" dirty="0">
                            <a:latin typeface="Cambria Math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/>
                            <a:t>​0</a:t>
                          </a:r>
                          <a:endParaRPr sz="2200">
                            <a:latin typeface="Cambria Math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lang="en-US" sz="22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20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sz="2200" dirty="0">
                            <a:latin typeface="Cambria Math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r>
                            <a:rPr sz="22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r>
                            <a:rPr sz="2200"/>
                            <a:t>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lang="en-US" sz="22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200" dirty="0">
                            <a:latin typeface="Cambria Math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 dirty="0"/>
                            <a:t>​4</a:t>
                          </a:r>
                          <a:endParaRPr sz="2200" dirty="0">
                            <a:latin typeface="Cambria Math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1DC56E1A-17BF-478B-B01B-E0ED57A7231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105256611"/>
                  </p:ext>
                </p:extLst>
              </p:nvPr>
            </p:nvGraphicFramePr>
            <p:xfrm>
              <a:off x="609600" y="2530477"/>
              <a:ext cx="8229600" cy="184677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287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91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3810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358140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426720"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000" r="-260000" b="-34714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0000" t="-10000" r="-1200000" b="-34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/>
                            <a:t>​0</a:t>
                          </a:r>
                          <a:endParaRPr sz="220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200" dirty="0"/>
                        </a:p>
                      </a:txBody>
                      <a:tcPr/>
                    </a:tc>
                    <a:tc rowSpan="4">
                      <a:txBody>
                        <a:bodyPr/>
                        <a:lstStyle/>
                        <a:p>
                          <a:pPr algn="l">
                            <a:defRPr sz="1400" b="1"/>
                          </a:pPr>
                          <a:r>
                            <a:rPr sz="1800" b="0" dirty="0"/>
                            <a:t>Use trial and error or factoring by grouping to factor the trinomial into two binomials.</a:t>
                          </a:r>
                        </a:p>
                        <a:p>
                          <a:pPr algn="l">
                            <a:defRPr sz="1400" b="1"/>
                          </a:pPr>
                          <a:r>
                            <a:rPr sz="1800" b="0" dirty="0"/>
                            <a:t>The Zero-Factor Property gives us two linear equations to solve</a:t>
                          </a:r>
                          <a:r>
                            <a:rPr sz="1800" dirty="0"/>
                            <a:t>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26720"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10000" r="-260000" b="-24714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0000" t="-110000" r="-1200000" b="-24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/>
                            <a:t>​0</a:t>
                          </a:r>
                          <a:endParaRPr sz="220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2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400"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07042" r="-698817" b="-1436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44928" t="-207042" r="-1611594" b="-1436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/>
                            <a:t>​0</a:t>
                          </a:r>
                          <a:endParaRPr sz="220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r>
                            <a:rPr sz="2200"/>
                            <a:t>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207042" r="-500000" b="-1436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52381" t="-207042" r="-1090476" b="-1436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/>
                            <a:t>​0</a:t>
                          </a:r>
                          <a:endParaRPr sz="2200">
                            <a:latin typeface="Cambria Math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666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234409" r="-698817" b="-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44928" t="-234409" r="-1611594" b="-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3723" t="-234409" r="-711679" b="-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r>
                            <a:rPr sz="2200"/>
                            <a:t>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000" t="-234409" r="-500000" b="-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52381" t="-234409" r="-1090476" b="-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 dirty="0"/>
                            <a:t>​4</a:t>
                          </a:r>
                          <a:endParaRPr sz="2200" dirty="0">
                            <a:latin typeface="Cambria Math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Methods of Solving Quadratic Equations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4"/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Here, the equation is not factorable, so we use the quadratic formula.</a:t>
                </a:r>
              </a:p>
              <a:p>
                <a:pPr marL="457200" lvl="1" indent="0">
                  <a:buNone/>
                  <a:defRPr sz="2800"/>
                </a:pPr>
                <a:r>
                  <a:rPr lang="en-US" dirty="0"/>
                  <a:t>​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240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 sz="2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 sz="2400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10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𝑥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4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ar-AE" sz="2400" dirty="0"/>
              </a:p>
              <a:p>
                <a:pPr marL="457200" lvl="1" indent="0">
                  <a:buNone/>
                  <a:defRPr sz="2800"/>
                </a:pPr>
                <a:r>
                  <a:rPr lang="ar-AE" dirty="0"/>
                  <a:t>​</a:t>
                </a:r>
                <a14:m>
                  <m:oMath xmlns:m="http://schemas.openxmlformats.org/officeDocument/2006/math">
                    <m:r>
                      <a:rPr lang="ar-AE" sz="2400">
                        <a:latin typeface="Cambria Math" panose="02040503050406030204" pitchFamily="18" charset="0"/>
                      </a:rPr>
                      <m:t>𝑎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3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,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𝑏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=−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10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,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𝑐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=−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ar-AE" dirty="0"/>
              </a:p>
              <a:p>
                <a:r>
                  <a:rPr lang="ar-AE" dirty="0"/>
                  <a:t>​</a:t>
                </a:r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6EE08B0E-F623-4FF1-9263-49F6C7766C4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493033344"/>
                  </p:ext>
                </p:extLst>
              </p:nvPr>
            </p:nvGraphicFramePr>
            <p:xfrm>
              <a:off x="659166" y="3021837"/>
              <a:ext cx="8229600" cy="276936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733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962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40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10</m:t>
                                      </m:r>
                                    </m:e>
                                  </m:d>
                                  <m:r>
                                    <a:rPr sz="2400">
                                      <a:latin typeface="Cambria Math"/>
                                    </a:rPr>
                                    <m:t>±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sz="2400">
                                                  <a:latin typeface="Cambria Math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sz="2400">
                                                  <a:latin typeface="Cambria Math"/>
                                                </a:rPr>
                                                <m:t>10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sz="240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4</m:t>
                                      </m:r>
                                      <m:d>
                                        <m:d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e>
                                      </m:d>
                                      <m:d>
                                        <m:d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4</m:t>
                                          </m:r>
                                        </m:e>
                                      </m:d>
                                    </m:e>
                                  </m:rad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</m:d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Identify the values of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/>
                                </a:rPr>
                                <m:t>𝑎</m:t>
                              </m:r>
                            </m:oMath>
                          </a14:m>
                          <a:r>
                            <a:rPr sz="1800" b="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/>
                                </a:rPr>
                                <m:t>𝑏</m:t>
                              </m:r>
                            </m:oMath>
                          </a14:m>
                          <a:r>
                            <a:rPr sz="1800" b="0" dirty="0"/>
                            <a:t>, and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/>
                                </a:rPr>
                                <m:t>𝑐</m:t>
                              </m:r>
                            </m:oMath>
                          </a14:m>
                          <a:r>
                            <a:rPr sz="1800" b="0" dirty="0"/>
                            <a:t>, then substitute into the quadratic formula.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40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10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±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148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1800" b="0" dirty="0"/>
                            <a:t>All that remains is to simplify the solutions.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40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10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±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37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40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5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±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37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We have two unique real solutions.</a:t>
                          </a:r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6EE08B0E-F623-4FF1-9263-49F6C7766C4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493033344"/>
                  </p:ext>
                </p:extLst>
              </p:nvPr>
            </p:nvGraphicFramePr>
            <p:xfrm>
              <a:off x="659166" y="3021837"/>
              <a:ext cx="8229600" cy="276936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733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962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7433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4098" r="-1435227" b="-2811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356" t="-4098" r="-106036" b="-2811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7846" t="-4098" b="-2811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7525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114414" r="-1435227" b="-2090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356" t="-114414" r="-106036" b="-2090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1800" b="0" dirty="0"/>
                            <a:t>All that remains is to simplify the solutions.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755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214414" r="-1435227" b="-1090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356" t="-214414" r="-106036" b="-1090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7513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314414" r="-1435227" b="-90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356" t="-314414" r="-106036" b="-90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We have two unique real solutions.</a:t>
                          </a:r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7: Gravity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Robert stands on the topmost tier of seats in a baseball stadium, and throws a ball out onto the field with a vertical upward velocity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60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f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2800" dirty="0"/>
                  <a:t>. The ball is </a:t>
                </a:r>
                <a:r>
                  <a:rPr lang="en-US" sz="2800" dirty="0">
                    <a:latin typeface="Cambria Math"/>
                  </a:rPr>
                  <a:t>50</a:t>
                </a:r>
                <a:r>
                  <a:rPr lang="en-US" sz="2800" dirty="0"/>
                  <a:t> feet above the ground at the moment he releases the ball. When does the ball land?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7: Gravity Problems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First, note that although the thrown ball has a horizontal velocity as well as a vertical velocity (otherwise it would go straight up and come straight back down), the horizontal velocity is irrelevant in such question</a:t>
                </a:r>
                <a:r>
                  <a:rPr lang="en-US" sz="2800" dirty="0"/>
                  <a:t>s</a:t>
                </a:r>
                <a:r>
                  <a:rPr sz="2800" dirty="0"/>
                  <a:t>. All we are interested in is when the ball lands on the ground (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h</m:t>
                    </m:r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 dirty="0"/>
                  <a:t>). If we wanted to determine where in the field the ball lands, we would have to know the horizontal velocity as well.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7: Gravity Problems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We are given the following: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50</m:t>
                    </m:r>
                    <m:r>
                      <m:rPr>
                        <m:nor/>
                      </m:rPr>
                      <a:rPr lang="ar-AE"/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ft</m:t>
                    </m:r>
                  </m:oMath>
                </a14:m>
                <a:r>
                  <a:rPr lang="en-US" sz="2800" dirty="0"/>
                  <a:t> and </a:t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60</m:t>
                    </m:r>
                    <m:r>
                      <m:rPr>
                        <m:nor/>
                      </m:rPr>
                      <a:rPr lang="ar-AE"/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ft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2800" dirty="0"/>
                  <a:t>. Since the units in the problem are feet and seconds, we know to use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32</m:t>
                    </m:r>
                    <m:r>
                      <m:rPr>
                        <m:nor/>
                      </m:rPr>
                      <a:rPr lang="en-US"/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ft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  <a:r>
                  <a:rPr lang="ar-AE" sz="2800" dirty="0"/>
                  <a:t> </a:t>
                </a:r>
                <a:r>
                  <a:rPr lang="en-US" sz="2800" dirty="0"/>
                  <a:t>What we are interested in determining is the time,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, when the height,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800" dirty="0"/>
                  <a:t>, of the ball is </a:t>
                </a:r>
                <a:r>
                  <a:rPr lang="en-US" sz="2800" dirty="0">
                    <a:latin typeface="Cambria Math"/>
                  </a:rPr>
                  <a:t>0</a:t>
                </a:r>
                <a:r>
                  <a:rPr lang="en-US" sz="2800" dirty="0"/>
                  <a:t>. That is, we need to solve the quadratic equation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16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60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𝑡</m:t>
                    </m:r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50</m:t>
                    </m:r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for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28180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7: Gravity Problems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64BB34-354C-43B2-B44D-C62EC1AF1596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62187" y="1697831"/>
            <a:ext cx="4619625" cy="3619500"/>
          </a:xfr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C97B48E-4B45-4ECF-9C8D-5AD3A12DCFFA}"/>
              </a:ext>
            </a:extLst>
          </p:cNvPr>
          <p:cNvSpPr txBox="1">
            <a:spLocks/>
          </p:cNvSpPr>
          <p:nvPr/>
        </p:nvSpPr>
        <p:spPr>
          <a:xfrm>
            <a:off x="457200" y="5486400"/>
            <a:ext cx="8229600" cy="66854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Figure 1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7: Gravity Problems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2185927817"/>
                  </p:ext>
                </p:extLst>
              </p:nvPr>
            </p:nvGraphicFramePr>
            <p:xfrm>
              <a:off x="457200" y="1143000"/>
              <a:ext cx="8229600" cy="42062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352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495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/>
                            <a:t>​</a:t>
                          </a:r>
                          <a:r>
                            <a:rPr sz="240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=−16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+60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𝑡</m:t>
                              </m:r>
                              <m:r>
                                <a:rPr sz="2400">
                                  <a:latin typeface="Cambria Math"/>
                                </a:rPr>
                                <m:t>+50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The quadratic polynomial in the equation doesn't factor over the integers, so the quadratic formula is a good method to use. To simplify the calculations, we can begin by dividing both sides of the equation by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smtClean="0">
                                  <a:latin typeface="Cambria Math"/>
                                </a:rPr>
                                <m:t>−2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/>
                            <a:t>​</a:t>
                          </a:r>
                          <a:r>
                            <a:rPr sz="240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=8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−30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𝑡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−25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400">
                                    <a:latin typeface="Cambria Math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30±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900+800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16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400">
                                    <a:latin typeface="Cambria Math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30±10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17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16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="0" dirty="0"/>
                            <a:t>We then proceed to reduce the radical and simplify the resulting fraction (which actually describes two solutions).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66611">
                    <a:tc rowSpan="2"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400">
                                    <a:latin typeface="Cambria Math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sz="24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15±5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17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lang="en-US" sz="1800" b="0" dirty="0"/>
                        </a:p>
                        <a:p>
                          <a:pPr algn="l">
                            <a:defRPr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b="1"/>
                          </a:pPr>
                          <a:r>
                            <a:rPr lang="en-US" sz="1800" b="0" dirty="0"/>
                            <a:t>These numbers are most meaningful in decimal form. </a:t>
                          </a:r>
                        </a:p>
                        <a:p>
                          <a:pPr algn="l">
                            <a:defRPr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734875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400">
                                    <a:latin typeface="Cambria Math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endParaRPr lang="en-US"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2185927817"/>
                  </p:ext>
                </p:extLst>
              </p:nvPr>
            </p:nvGraphicFramePr>
            <p:xfrm>
              <a:off x="457200" y="1143000"/>
              <a:ext cx="8229600" cy="42062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352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495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/>
                            <a:t>​</a:t>
                          </a:r>
                          <a:r>
                            <a:rPr sz="240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455" t="-12000" r="-134000" b="-821333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3175" t="-3158" b="-1424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/>
                            <a:t>​</a:t>
                          </a:r>
                          <a:r>
                            <a:rPr sz="240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455" t="-112000" r="-134000" b="-721333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17778" r="-2042857" b="-3007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455" t="-117778" r="-134000" b="-30074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94702" r="-2042857" b="-1688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455" t="-194702" r="-134000" b="-1688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="0" dirty="0"/>
                            <a:t>We then proceed to reduce the radical and simplify the resulting fraction (which actually describes two solutions).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40080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83621" r="-2042857" b="-119828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455" t="-383621" r="-134000" b="-1198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lang="en-US" sz="1800" b="0" dirty="0"/>
                        </a:p>
                        <a:p>
                          <a:pPr algn="l">
                            <a:defRPr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7112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b="1"/>
                          </a:pPr>
                          <a:r>
                            <a:rPr lang="en-US" sz="1800" b="0" dirty="0"/>
                            <a:t>These numbers are most meaningful in decimal form. </a:t>
                          </a:r>
                        </a:p>
                        <a:p>
                          <a:pPr algn="l">
                            <a:defRPr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73487582"/>
                      </a:ext>
                    </a:extLst>
                  </a:tr>
                  <a:tr h="843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03597" r="-204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endParaRPr lang="en-US"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2000" y="4625805"/>
                <a:ext cx="212887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2400">
                          <a:latin typeface="Cambria Math" panose="02040503050406030204" pitchFamily="18" charset="0"/>
                        </a:rPr>
                        <m:t>≈</m:t>
                      </m:r>
                      <m:borderBox>
                        <m:borderBoxPr>
                          <m:hideTop m:val="on"/>
                          <m:hideBot m:val="on"/>
                          <m:hideLeft m:val="on"/>
                          <m:hideRight m:val="on"/>
                          <m:strikeTLBR m:val="on"/>
                          <m:strikeBLTR m:val="on"/>
                          <m:ctrlPr>
                            <a:rPr sz="2400" i="1"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r>
                            <a:rPr sz="2400">
                              <a:latin typeface="Cambria Math" panose="02040503050406030204" pitchFamily="18" charset="0"/>
                            </a:rPr>
                            <m:t>−0.70</m:t>
                          </m:r>
                        </m:e>
                      </m:borderBox>
                      <m:r>
                        <a:rPr sz="2400">
                          <a:latin typeface="Cambria Math" panose="02040503050406030204" pitchFamily="18" charset="0"/>
                        </a:rPr>
                        <m:t>,4.45</m:t>
                      </m:r>
                    </m:oMath>
                  </m:oMathPara>
                </a14:m>
                <a:endParaRPr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625805"/>
                <a:ext cx="2128878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7: Gravity Problems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lang="en-US" sz="2800" b="0" dirty="0"/>
              <a:t>The negative solution is immaterial in this problem, as this represents a time before the ball is thrown, so it is discarded. The ball lands </a:t>
            </a:r>
            <a:r>
              <a:rPr lang="en-US" sz="2800" b="0" dirty="0">
                <a:latin typeface="Cambria Math"/>
              </a:rPr>
              <a:t>4.45</a:t>
            </a:r>
            <a:r>
              <a:rPr lang="en-US" sz="2800" b="0" dirty="0"/>
              <a:t> seconds after being thrown.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2250736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Solving Quadratic Equations by Factoring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64ACDA6F-FEC9-4ADF-AC4B-12E317747D0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350694374"/>
                  </p:ext>
                </p:extLst>
              </p:nvPr>
            </p:nvGraphicFramePr>
            <p:xfrm>
              <a:off x="914400" y="1524000"/>
              <a:ext cx="7772400" cy="315063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66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528075">
                    <a:tc gridSpan="3"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200" dirty="0"/>
                            <a:t>​</a:t>
                          </a:r>
                          <a:r>
                            <a:rPr lang="en-US"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20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sz="2200" dirty="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r>
                            <a:rPr lang="en-US" sz="2200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200" b="0" i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200" dirty="0"/>
                        </a:p>
                      </a:txBody>
                      <a:tcPr/>
                    </a:tc>
                    <a:tc rowSpan="6">
                      <a:txBody>
                        <a:bodyPr/>
                        <a:lstStyle/>
                        <a:p>
                          <a:pPr algn="l">
                            <a:defRPr sz="1400" b="1"/>
                          </a:pPr>
                          <a:r>
                            <a:rPr sz="1600" b="0" dirty="0"/>
                            <a:t>To make the polynomial easier to factor, we multiply both sides by the LCD.</a:t>
                          </a:r>
                        </a:p>
                        <a:p>
                          <a:pPr algn="l">
                            <a:defRPr sz="1100" b="1"/>
                          </a:pPr>
                          <a:r>
                            <a:rPr sz="1600" b="0" dirty="0"/>
                            <a:t>Although we could factor </a:t>
                          </a:r>
                          <a:br>
                            <a:rPr lang="en-US" sz="1600" b="0" dirty="0"/>
                          </a:b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sz="16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sz="1600" b="0" dirty="0"/>
                            <a:t>, this would not do us any good. We must have 0 on one side in order to apply the Zero-Factor Property.</a:t>
                          </a:r>
                        </a:p>
                        <a:p>
                          <a:pPr algn="l">
                            <a:defRPr sz="1400" b="1"/>
                          </a:pPr>
                          <a:r>
                            <a:rPr sz="1600" b="0" dirty="0"/>
                            <a:t>After factoring, we have two linear equations to solve.</a:t>
                          </a:r>
                        </a:p>
                        <a:p>
                          <a:pPr algn="l">
                            <a:defRPr sz="1100" b="1"/>
                          </a:pPr>
                          <a:r>
                            <a:rPr sz="1600" b="0" dirty="0"/>
                            <a:t>The solution set is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smtClean="0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f>
                                <m:fPr>
                                  <m:ctrlPr>
                                    <a:rPr sz="1600" b="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600" b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1600" b="0" smtClean="0">
                                  <a:latin typeface="Cambria Math" panose="02040503050406030204" pitchFamily="18" charset="0"/>
                                </a:rPr>
                                <m:t>,−3}</m:t>
                              </m:r>
                            </m:oMath>
                          </a14:m>
                          <a:r>
                            <a:rPr lang="en-US" sz="1600" b="0" dirty="0"/>
                            <a:t>.</a:t>
                          </a:r>
                          <a:endParaRPr sz="16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6057">
                    <a:tc gridSpan="3"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200" dirty="0"/>
                            <a:t>​</a:t>
                          </a:r>
                          <a:r>
                            <a:rPr lang="en-US"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20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sz="2200" dirty="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20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sz="2200" dirty="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2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6057">
                    <a:tc gridSpan="3"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sz="22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oMath>
                          </a14:m>
                          <a:endParaRPr sz="220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200" dirty="0"/>
                            <a:t>​</a:t>
                          </a:r>
                          <a:r>
                            <a:rPr lang="en-US"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20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sz="2200" dirty="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20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endParaRPr sz="2200" dirty="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2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89108">
                    <a:tc gridSpan="3"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e>
                              </m:d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200" dirty="0"/>
                            <a:t>​</a:t>
                          </a:r>
                          <a:r>
                            <a:rPr lang="en-US"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20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sz="2200" dirty="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20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endParaRPr sz="2200" dirty="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2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9108">
                    <a:tc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oMath>
                          </a14:m>
                          <a:endParaRPr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 dirty="0"/>
                            <a:t>​</a:t>
                          </a:r>
                          <a:r>
                            <a:rPr lang="en-US"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20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sz="2200" dirty="0">
                            <a:latin typeface="Cambria Math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20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endParaRPr sz="2200" dirty="0">
                            <a:latin typeface="Cambria Math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:r>
                            <a:rPr sz="2200" dirty="0"/>
                            <a:t>or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oMath>
                          </a14:m>
                          <a:endParaRPr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20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endParaRPr sz="2200" dirty="0">
                            <a:latin typeface="Cambria Math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400" dirty="0">
                            <a:latin typeface="Cambria Math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873394"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20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 dirty="0"/>
                            <a:t>​</a:t>
                          </a:r>
                          <a:r>
                            <a:rPr lang="en-US"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20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sz="2200" dirty="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:r>
                            <a:rPr sz="2200" dirty="0"/>
                            <a:t>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20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dirty="0"/>
                            <a:t>​​</a:t>
                          </a:r>
                          <a14:m>
                            <m:oMath xmlns:m="http://schemas.openxmlformats.org/officeDocument/2006/math">
                              <m:r>
                                <a:rPr lang="en-US" sz="2200" smtClean="0">
                                  <a:latin typeface="Cambria Math" panose="02040503050406030204" pitchFamily="18" charset="0"/>
                                </a:rPr>
                                <m:t>=−3</m:t>
                              </m:r>
                            </m:oMath>
                          </a14:m>
                          <a:endParaRPr lang="en-US" sz="2200" dirty="0">
                            <a:latin typeface="Cambria Math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64ACDA6F-FEC9-4ADF-AC4B-12E317747D0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350694374"/>
                  </p:ext>
                </p:extLst>
              </p:nvPr>
            </p:nvGraphicFramePr>
            <p:xfrm>
              <a:off x="914400" y="1524000"/>
              <a:ext cx="7772400" cy="315063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66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570357"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7447" r="-240000" b="-450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75000" t="-7447" r="-800000" b="-4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6667" t="-7447" r="-433333" b="-4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200" dirty="0"/>
                        </a:p>
                      </a:txBody>
                      <a:tcPr/>
                    </a:tc>
                    <a:tc rowSpan="6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5000" t="-13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26720"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44286" r="-240000" b="-50428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75000" t="-144286" r="-800000" b="-50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6667" t="-144286" r="-433333" b="-50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2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26720"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44286" r="-240000" b="-40428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75000" t="-244286" r="-800000" b="-40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6667" t="-244286" r="-433333" b="-40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2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26720"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44286" r="-240000" b="-30428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75000" t="-344286" r="-800000" b="-30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6667" t="-344286" r="-433333" b="-30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2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444286" r="-628571" b="-20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98864" t="-444286" r="-1150000" b="-20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4821" t="-444286" r="-803571" b="-20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:r>
                            <a:rPr sz="2200" dirty="0"/>
                            <a:t>or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16667" t="-444286" r="-433333" b="-20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16667" t="-444286" r="-333333" b="-204286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400" dirty="0">
                            <a:latin typeface="Cambria Math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8733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66434" r="-6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8864" t="-266434" r="-11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4821" t="-266434" r="-8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:r>
                            <a:rPr sz="2200" dirty="0"/>
                            <a:t>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6667" t="-266434" r="-4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16667" t="-266434" r="-333333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Solving Quadratic Equations by Factoring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11177"/>
            <a:ext cx="8229600" cy="4967067"/>
          </a:xfrm>
        </p:spPr>
        <p:txBody>
          <a:bodyPr/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DB3E3FBE-DFFE-4BB8-9E8A-1BB8363FC78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336995284"/>
                  </p:ext>
                </p:extLst>
              </p:nvPr>
            </p:nvGraphicFramePr>
            <p:xfrm>
              <a:off x="838201" y="1151878"/>
              <a:ext cx="7848599" cy="293628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810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9969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3603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0259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914399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3810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327660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422952">
                    <a:tc gridSpan="3"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 panose="02040503050406030204" pitchFamily="18" charset="0"/>
                                </a:rPr>
                                <m:t>+9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sz="2400" dirty="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sz="240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Again, we rewrite the equation with 0 on one side, </a:t>
                          </a:r>
                          <a:r>
                            <a:rPr lang="en-US" sz="1800" b="0" dirty="0"/>
                            <a:t>and </a:t>
                          </a:r>
                          <a:r>
                            <a:rPr sz="1800" b="0" dirty="0"/>
                            <a:t>then factor the quadratic.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58842">
                    <a:tc gridSpan="3"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  <m:r>
                                <a:rPr sz="240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sz="2400">
                                  <a:latin typeface="Cambria Math" panose="02040503050406030204" pitchFamily="18" charset="0"/>
                                </a:rPr>
                                <m:t>+9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sz="2400" dirty="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endParaRPr sz="2400" dirty="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86493">
                    <a:tc gridSpan="3"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sz="2400">
                                          <a:latin typeface="Cambria Math" panose="02040503050406030204" pitchFamily="18" charset="0"/>
                                        </a:rPr>
                                        <m:t>−3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sz="2400" dirty="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endParaRPr sz="2400" dirty="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4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In this example, the two linear factors are the same. In such cases, the single solution is called a </a:t>
                          </a:r>
                          <a:r>
                            <a:rPr sz="1800" b="0" i="1" dirty="0"/>
                            <a:t>double solution </a:t>
                          </a:r>
                          <a:r>
                            <a:rPr sz="1800" b="0" dirty="0"/>
                            <a:t>or a </a:t>
                          </a:r>
                          <a:r>
                            <a:rPr sz="1800" b="0" i="1" dirty="0"/>
                            <a:t>double root</a:t>
                          </a:r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870586"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sz="240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oMath>
                          </a14:m>
                          <a:endParaRPr sz="2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sz="2400" dirty="0">
                            <a:latin typeface="Cambria Math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endParaRPr sz="2400" dirty="0">
                            <a:latin typeface="Cambria Math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:r>
                            <a:rPr sz="2400" dirty="0"/>
                            <a:t>or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sz="240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endParaRPr sz="2400" dirty="0">
                            <a:latin typeface="Cambria Math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endParaRPr sz="2400" dirty="0">
                            <a:latin typeface="Cambria Math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15451">
                    <a:tc gridSpan="3"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sz="2400">
                                  <a:latin typeface="Cambria Math" panose="02040503050406030204" pitchFamily="18" charset="0"/>
                                </a:rPr>
                                <m:t>=3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algn="l"/>
                          <a:endParaRPr sz="1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DB3E3FBE-DFFE-4BB8-9E8A-1BB8363FC78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336995284"/>
                  </p:ext>
                </p:extLst>
              </p:nvPr>
            </p:nvGraphicFramePr>
            <p:xfrm>
              <a:off x="838201" y="1151878"/>
              <a:ext cx="7848599" cy="293628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810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9969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3603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0259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914399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3810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327660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457200"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9333" r="-332215" b="-57466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80606" t="-9333" r="-500000" b="-574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8667" t="-9333" r="-450000" b="-574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Again, we rewrite the equation with 0 on one side, </a:t>
                          </a:r>
                          <a:r>
                            <a:rPr lang="en-US" sz="1800" b="0" dirty="0"/>
                            <a:t>and </a:t>
                          </a:r>
                          <a:r>
                            <a:rPr sz="1800" b="0" dirty="0"/>
                            <a:t>then factor the quadratic.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58842"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89130" r="-332215" b="-36847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80606" t="-89130" r="-500000" b="-3684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8667" t="-89130" r="-450000" b="-3684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86493"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79381" r="-332215" b="-24948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80606" t="-179381" r="-500000" b="-2494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8667" t="-179381" r="-450000" b="-2494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4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In this example, the two linear factors are the same. In such cases, the single solution is called a </a:t>
                          </a:r>
                          <a:r>
                            <a:rPr sz="1800" b="0" i="1" dirty="0"/>
                            <a:t>double solution </a:t>
                          </a:r>
                          <a:r>
                            <a:rPr sz="1800" b="0" dirty="0"/>
                            <a:t>or a </a:t>
                          </a:r>
                          <a:r>
                            <a:rPr sz="1800" b="0" i="1" dirty="0"/>
                            <a:t>double root</a:t>
                          </a:r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87654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88194" r="-700000" b="-680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43939" t="-188194" r="-1607576" b="-680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19718" t="-188194" r="-1394366" b="-680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:r>
                            <a:rPr sz="2400" dirty="0"/>
                            <a:t>or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8667" t="-188194" r="-450000" b="-680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88710" t="-188194" r="-988710" b="-680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00000" t="-188194" r="-717333" b="-68056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57200">
                    <a:tc gridSpan="3"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80606" t="-553333" r="-500000" b="-30667"/>
                          </a:stretch>
                        </a:blip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l"/>
                          <a:endParaRPr sz="1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Solving Quadratic Equations by Factoring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02299"/>
            <a:ext cx="8229600" cy="4967067"/>
          </a:xfrm>
        </p:spPr>
        <p:txBody>
          <a:bodyPr/>
          <a:lstStyle/>
          <a:p>
            <a:pPr marL="514350" indent="-514350">
              <a:buFont typeface="+mj-lt"/>
              <a:buAutoNum type="alphaLcPeriod" startAt="3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672F271B-BAFB-4FD2-B799-89915CB3499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922740695"/>
                  </p:ext>
                </p:extLst>
              </p:nvPr>
            </p:nvGraphicFramePr>
            <p:xfrm>
              <a:off x="474617" y="1143000"/>
              <a:ext cx="8212183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14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9906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3335383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370840">
                    <a:tc gridSpan="3"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 panose="02040503050406030204" pitchFamily="18" charset="0"/>
                                </a:rPr>
                                <m:t>+10</m:t>
                              </m:r>
                              <m:r>
                                <a:rPr sz="24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sz="2400" dirty="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/>
                            <a:t>​0</a:t>
                          </a:r>
                          <a:endParaRPr sz="240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400" dirty="0"/>
                        </a:p>
                      </a:txBody>
                      <a:tcPr/>
                    </a:tc>
                    <a:tc rowSpan="4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An alternat</a:t>
                          </a:r>
                          <a:r>
                            <a:rPr lang="en-US" sz="1800" b="0" dirty="0"/>
                            <a:t>ive</a:t>
                          </a:r>
                          <a:r>
                            <a:rPr sz="1800" b="0" dirty="0"/>
                            <a:t> approach in this example </a:t>
                          </a:r>
                          <a:r>
                            <a:rPr lang="en-US" sz="1800" b="0" dirty="0"/>
                            <a:t>would</a:t>
                          </a:r>
                          <a:r>
                            <a:rPr lang="en-US" sz="1800" b="0" baseline="0" dirty="0"/>
                            <a:t> be </a:t>
                          </a:r>
                          <a:r>
                            <a:rPr sz="1800" b="0" dirty="0"/>
                            <a:t>to divide both sides by 5 at the very beginning. This would lead to the equation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e>
                              </m:d>
                              <m:r>
                                <a:rPr sz="1800" b="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r>
                            <a:rPr sz="1800" b="0" dirty="0"/>
                            <a:t>, which gives us the same solution set of </a:t>
                          </a:r>
                          <a14:m>
                            <m:oMath xmlns:m="http://schemas.openxmlformats.org/officeDocument/2006/math">
                              <m:r>
                                <a:rPr sz="1800" b="0">
                                  <a:latin typeface="Cambria Math" panose="02040503050406030204" pitchFamily="18" charset="0"/>
                                </a:rPr>
                                <m:t>{0,−2}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 gridSpan="3"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sz="24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sz="2400" dirty="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/>
                            <a:t>​0</a:t>
                          </a:r>
                          <a:endParaRPr sz="240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sz="24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sz="2400" dirty="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/>
                            <a:t>​0</a:t>
                          </a:r>
                          <a:endParaRPr sz="240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:r>
                            <a:rPr sz="2400"/>
                            <a:t>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endParaRPr sz="2400" dirty="0">
                            <a:latin typeface="Cambria Math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400" dirty="0">
                            <a:latin typeface="Cambria Math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sz="2400" dirty="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/>
                            <a:t>​0</a:t>
                          </a:r>
                          <a:endParaRPr sz="240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:r>
                            <a:rPr sz="2400" dirty="0"/>
                            <a:t>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40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=−2</m:t>
                              </m:r>
                            </m:oMath>
                          </a14:m>
                          <a:endParaRPr sz="2400" dirty="0">
                            <a:latin typeface="Cambria Math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672F271B-BAFB-4FD2-B799-89915CB3499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922740695"/>
                  </p:ext>
                </p:extLst>
              </p:nvPr>
            </p:nvGraphicFramePr>
            <p:xfrm>
              <a:off x="474617" y="1143000"/>
              <a:ext cx="8212183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14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9906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3335383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457200"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9333" r="-298817" b="-33066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1786" t="-9333" r="-801786" b="-3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/>
                            <a:t>​0</a:t>
                          </a:r>
                          <a:endParaRPr sz="240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400" dirty="0"/>
                        </a:p>
                      </a:txBody>
                      <a:tcPr/>
                    </a:tc>
                    <a:tc row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6435" t="-2326" b="-73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7895" r="-298817" b="-22631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1786" t="-107895" r="-801786" b="-22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/>
                            <a:t>​0</a:t>
                          </a:r>
                          <a:endParaRPr sz="240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10667" r="-798667" b="-1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210667" r="-1497333" b="-1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/>
                            <a:t>​0</a:t>
                          </a:r>
                          <a:endParaRPr sz="240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:r>
                            <a:rPr sz="2400"/>
                            <a:t>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6074" t="-210667" r="-450920" b="-1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26064" t="-210667" r="-290957" b="-129333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400" dirty="0">
                            <a:latin typeface="Cambria Math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10667" r="-798667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310667" r="-1497333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/>
                            <a:t>​0</a:t>
                          </a:r>
                          <a:endParaRPr sz="240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:r>
                            <a:rPr sz="2400" dirty="0"/>
                            <a:t>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6074" t="-310667" r="-450920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26064" t="-310667" r="-290957" b="-29333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Perfect Square Quadratic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Solve the quadratic equations by taking square roots.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−5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+4=0</m:t>
                    </m:r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Note</a:t>
            </a:r>
            <a:r>
              <a:rPr lang="en-US" dirty="0"/>
              <a:t>: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In the factoring method, we move all terms to one side. Here, we isolate a term that is squared, ideally with only a constant on the other side.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Perfect Square Quadratic Equations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101BEDCC-0E38-442A-89E9-018AB83A5B4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28856645"/>
                  </p:ext>
                </p:extLst>
              </p:nvPr>
            </p:nvGraphicFramePr>
            <p:xfrm>
              <a:off x="876300" y="1600200"/>
              <a:ext cx="7658100" cy="260877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5621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038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=8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We begin by taking the square root of each side, keeping in mind that there are two numbers whose square is </a:t>
                          </a:r>
                          <a:r>
                            <a:rPr sz="1800" b="0" dirty="0">
                              <a:latin typeface="Cambria Math"/>
                            </a:rPr>
                            <a:t>8</a:t>
                          </a:r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2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+3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=±</m:t>
                              </m:r>
                              <m:rad>
                                <m:radPr>
                                  <m:degHide m:val="on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8</m:t>
                                  </m:r>
                                </m:e>
                              </m:rad>
                            </m:oMath>
                          </a14:m>
                          <a:endParaRPr sz="240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2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+3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=±2</m:t>
                              </m:r>
                              <m:rad>
                                <m:radPr>
                                  <m:degHide m:val="on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endParaRPr lang="en-US" sz="1800" b="0" dirty="0"/>
                        </a:p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We solve the two linear equations at once by subtracting </a:t>
                          </a:r>
                          <a:r>
                            <a:rPr sz="1800" b="0" dirty="0">
                              <a:latin typeface="Cambria Math"/>
                            </a:rPr>
                            <a:t>3</a:t>
                          </a:r>
                          <a:r>
                            <a:rPr sz="1800" b="0" dirty="0"/>
                            <a:t> from both sides and then dividing both sides by </a:t>
                          </a:r>
                          <a:r>
                            <a:rPr sz="1800" b="0" dirty="0">
                              <a:latin typeface="Cambria Math"/>
                            </a:rPr>
                            <a:t>2</a:t>
                          </a:r>
                          <a:r>
                            <a:rPr sz="1800" b="0" dirty="0"/>
                            <a:t>. The solution set is </a:t>
                          </a:r>
                          <a14:m>
                            <m:oMath xmlns:m="http://schemas.openxmlformats.org/officeDocument/2006/math">
                              <m:r>
                                <a:rPr sz="1800" b="0">
                                  <a:latin typeface="Cambria Math"/>
                                </a:rPr>
                                <m:t>{</m:t>
                              </m:r>
                              <m:f>
                                <m:f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 b="0">
                                      <a:latin typeface="Cambria Math"/>
                                    </a:rPr>
                                    <m:t>−3+2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sz="18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sz="1800" b="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sz="1800" b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sz="1800" b="0">
                                  <a:latin typeface="Cambria Math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 b="0">
                                      <a:latin typeface="Cambria Math"/>
                                    </a:rPr>
                                    <m:t>−3−2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sz="18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sz="1800" b="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sz="1800" b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sz="1800" b="0">
                                  <a:latin typeface="Cambria Math"/>
                                </a:rPr>
                                <m:t>}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2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=−3±2</m:t>
                              </m:r>
                              <m:rad>
                                <m:radPr>
                                  <m:degHide m:val="on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oMath>
                          </a14:m>
                          <a:endParaRPr sz="240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−3±2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101BEDCC-0E38-442A-89E9-018AB83A5B4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28856645"/>
                  </p:ext>
                </p:extLst>
              </p:nvPr>
            </p:nvGraphicFramePr>
            <p:xfrm>
              <a:off x="876300" y="1600200"/>
              <a:ext cx="7658100" cy="260877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5621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038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9333" r="-391016" b="-485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5740" t="-9333" r="-196154" b="-485333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We begin by taking the square root of each side, keeping in mind that there are two numbers whose square is </a:t>
                          </a:r>
                          <a:r>
                            <a:rPr sz="1800" b="0" dirty="0">
                              <a:latin typeface="Cambria Math"/>
                            </a:rPr>
                            <a:t>8</a:t>
                          </a:r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16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1235" r="-391016" b="-349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5740" t="-101235" r="-196154" b="-349383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28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01235" r="-391016" b="-249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5740" t="-201235" r="-196154" b="-249383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9593" t="-59707" b="-36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928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301235" r="-391016" b="-149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5740" t="-301235" r="-196154" b="-149383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7424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292793" r="-391016" b="-90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5740" t="-292793" r="-196154" b="-9009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1829</TotalTime>
  <Words>2743</Words>
  <Application>Microsoft Office PowerPoint</Application>
  <PresentationFormat>On-screen Show (4:3)</PresentationFormat>
  <Paragraphs>391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Calibri</vt:lpstr>
      <vt:lpstr>Cambria Math</vt:lpstr>
      <vt:lpstr>Courier New</vt:lpstr>
      <vt:lpstr>Arial</vt:lpstr>
      <vt:lpstr>Office Theme</vt:lpstr>
      <vt:lpstr>Section 2.3</vt:lpstr>
      <vt:lpstr>Quadratic Equations</vt:lpstr>
      <vt:lpstr>Example 1: Solving Quadratic Equations by Factoring</vt:lpstr>
      <vt:lpstr>Example 1: Solving Quadratic Equations by Factoring (cont.)</vt:lpstr>
      <vt:lpstr>Example 1: Solving Quadratic Equations by Factoring (cont.)</vt:lpstr>
      <vt:lpstr>Example 1: Solving Quadratic Equations by Factoring (cont.)</vt:lpstr>
      <vt:lpstr>Example 2: Perfect Square Quadratic Equations</vt:lpstr>
      <vt:lpstr>Note:</vt:lpstr>
      <vt:lpstr>Example 2: Perfect Square Quadratic Equations (cont.)</vt:lpstr>
      <vt:lpstr>Example 2: Perfect Square Quadratic Equations (cont.)</vt:lpstr>
      <vt:lpstr>Completing the Square</vt:lpstr>
      <vt:lpstr>Completing the Square (cont.)</vt:lpstr>
      <vt:lpstr>Example 3: Completing the Square</vt:lpstr>
      <vt:lpstr>Example 3: Completing the Square (cont.)</vt:lpstr>
      <vt:lpstr>Example 3: Completing the Square (cont.)</vt:lpstr>
      <vt:lpstr>The Quadratic Formula</vt:lpstr>
      <vt:lpstr>The Quadratic Formula (cont.)</vt:lpstr>
      <vt:lpstr>Example 4: Using the Quadratic Formula</vt:lpstr>
      <vt:lpstr>Example 4: Using the Quadratic Formula (cont.)</vt:lpstr>
      <vt:lpstr>Example 4: Using the Quadratic Formula (cont.)</vt:lpstr>
      <vt:lpstr>Example 4: Using the Quadratic Formula (cont.)</vt:lpstr>
      <vt:lpstr>Example 4: Using the Quadratic Formula (cont.)</vt:lpstr>
      <vt:lpstr>Example 5: The Discriminant</vt:lpstr>
      <vt:lpstr>Example 5: The Discriminant (cont.)</vt:lpstr>
      <vt:lpstr>Example 5: The Discriminant (cont.)</vt:lpstr>
      <vt:lpstr>Example 5: The Discriminant (cont.)</vt:lpstr>
      <vt:lpstr>Example 6: Methods of Solving Quadratic Equations</vt:lpstr>
      <vt:lpstr>Example 6: Methods of Solving Quadratic Equations (cont.)</vt:lpstr>
      <vt:lpstr>Example 6: Methods of Solving Quadratic Equations (cont.)</vt:lpstr>
      <vt:lpstr>Example 6: Methods of Solving Quadratic Equations (cont.)</vt:lpstr>
      <vt:lpstr>Example 6: Methods of Solving Quadratic Equations (cont.)</vt:lpstr>
      <vt:lpstr>Example 7: Gravity Problems</vt:lpstr>
      <vt:lpstr>Example 7: Gravity Problems (cont.)</vt:lpstr>
      <vt:lpstr>Example 7: Gravity Problems (cont.)</vt:lpstr>
      <vt:lpstr>Example 7: Gravity Problems (cont.)</vt:lpstr>
      <vt:lpstr>Example 7: Gravity Problems (cont.)</vt:lpstr>
      <vt:lpstr>Example 7: Gravity Problems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 and Trigonometry</dc:title>
  <dc:creator>Hawkes Learning</dc:creator>
  <cp:lastModifiedBy>Claudia Vance</cp:lastModifiedBy>
  <cp:revision>167</cp:revision>
  <dcterms:created xsi:type="dcterms:W3CDTF">2013-04-26T14:43:13Z</dcterms:created>
  <dcterms:modified xsi:type="dcterms:W3CDTF">2022-08-22T19:44:21Z</dcterms:modified>
</cp:coreProperties>
</file>