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324" r:id="rId3"/>
    <p:sldId id="325" r:id="rId4"/>
    <p:sldId id="326" r:id="rId5"/>
    <p:sldId id="328" r:id="rId6"/>
    <p:sldId id="329" r:id="rId7"/>
    <p:sldId id="331" r:id="rId8"/>
    <p:sldId id="333" r:id="rId9"/>
    <p:sldId id="350" r:id="rId10"/>
    <p:sldId id="334" r:id="rId11"/>
    <p:sldId id="337" r:id="rId12"/>
    <p:sldId id="344" r:id="rId13"/>
    <p:sldId id="346" r:id="rId14"/>
    <p:sldId id="347" r:id="rId15"/>
    <p:sldId id="351" r:id="rId16"/>
    <p:sldId id="352" r:id="rId17"/>
    <p:sldId id="355" r:id="rId18"/>
    <p:sldId id="357" r:id="rId19"/>
    <p:sldId id="362" r:id="rId20"/>
    <p:sldId id="363" r:id="rId21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Cambria Math" panose="02040503050406030204" pitchFamily="18" charset="0"/>
      <p:regular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ick  Belloit" initials="" lastIdx="10" clrIdx="0"/>
  <p:cmAuthor id="1" name="Allison Conger" initials="AC" lastIdx="9" clrIdx="1">
    <p:extLst>
      <p:ext uri="{19B8F6BF-5375-455C-9EA6-DF929625EA0E}">
        <p15:presenceInfo xmlns:p15="http://schemas.microsoft.com/office/powerpoint/2012/main" userId="S::aconger@hawkeslearning.com::ade6c5c3-e633-4050-96d1-34f11caf605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2D7D9F"/>
    <a:srgbClr val="0000FF"/>
    <a:srgbClr val="000099"/>
    <a:srgbClr val="1F497D"/>
    <a:srgbClr val="366092"/>
    <a:srgbClr val="1F49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53" autoAdjust="0"/>
    <p:restoredTop sz="94660"/>
  </p:normalViewPr>
  <p:slideViewPr>
    <p:cSldViewPr>
      <p:cViewPr varScale="1">
        <p:scale>
          <a:sx n="86" d="100"/>
          <a:sy n="86" d="100"/>
        </p:scale>
        <p:origin x="1483" y="5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3024" y="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4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35DB0-18E5-42EE-8A41-3EE53E7DF1D8}" type="datetimeFigureOut">
              <a:rPr lang="en-US" smtClean="0"/>
              <a:pPr/>
              <a:t>8/22/2022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792EB-0FA9-4C62-9AEF-94474B71BC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0158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69A0D3-B478-40F2-A888-1E8089CEC0F3}" type="datetimeFigureOut">
              <a:rPr lang="en-US" smtClean="0"/>
              <a:pPr/>
              <a:t>8/22/2022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6DA207-A26B-4388-9112-E8BB699F62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666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A0D54E-FB3F-4E00-91DF-E7D7900CC66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71600" y="3502152"/>
            <a:ext cx="6400800" cy="1755648"/>
          </a:xfrm>
          <a:prstGeom prst="rect">
            <a:avLst/>
          </a:prstGeom>
        </p:spPr>
        <p:txBody>
          <a:bodyPr anchor="t" anchorCtr="1"/>
          <a:lstStyle>
            <a:lvl1pPr marL="0" indent="0">
              <a:buFontTx/>
              <a:buNone/>
              <a:defRPr b="1" i="1"/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01147E5-B1BD-4168-9DA2-D332C27DB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130552"/>
            <a:ext cx="7772400" cy="1472184"/>
          </a:xfrm>
          <a:prstGeom prst="rect">
            <a:avLst/>
          </a:prstGeom>
        </p:spPr>
        <p:txBody>
          <a:bodyPr anchor="ctr" anchorCtr="0"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5107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7651718-6C8C-47B1-82C8-30B07A4491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914276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/>
          <a:lstStyle>
            <a:lvl1pPr marL="0" indent="0">
              <a:buNone/>
              <a:defRPr sz="2800">
                <a:solidFill>
                  <a:srgbClr val="000000"/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485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CDC75ED-AB7E-4E7F-BC5E-A252D6044ADB}"/>
              </a:ext>
            </a:extLst>
          </p:cNvPr>
          <p:cNvSpPr/>
          <p:nvPr userDrawn="1"/>
        </p:nvSpPr>
        <p:spPr>
          <a:xfrm>
            <a:off x="457200" y="1092966"/>
            <a:ext cx="8229599" cy="4850594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5A2C83-F758-497D-9ED7-F511E4334CAF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57200" y="1092200"/>
            <a:ext cx="8229600" cy="48402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792827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46C5300E-46C0-4573-BB9D-2DC5A4375238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9876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DC7A059-BE2D-4107-9D5E-745311FEFA7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861484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 sz="2800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7087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BD3E83F-5038-477C-AF54-68062F1599E0}"/>
              </a:ext>
            </a:extLst>
          </p:cNvPr>
          <p:cNvSpPr/>
          <p:nvPr userDrawn="1"/>
        </p:nvSpPr>
        <p:spPr>
          <a:xfrm>
            <a:off x="457201" y="1092969"/>
            <a:ext cx="8229599" cy="485059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A0EA87-BE08-4809-8855-91948461D98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57200" y="1092200"/>
            <a:ext cx="8229600" cy="48625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55031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C306A871-D043-41D9-9A57-60349F9974E7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1612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997527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457200" indent="-457200">
              <a:buFont typeface="Courier New" panose="02070309020205020404" pitchFamily="49" charset="0"/>
              <a:buChar char="o"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5FF21EF-72E3-4AF0-B271-8ABDCFDC73DB}"/>
              </a:ext>
            </a:extLst>
          </p:cNvPr>
          <p:cNvSpPr txBox="1"/>
          <p:nvPr userDrawn="1"/>
        </p:nvSpPr>
        <p:spPr>
          <a:xfrm>
            <a:off x="457200" y="155448"/>
            <a:ext cx="8229600" cy="941832"/>
          </a:xfrm>
          <a:prstGeom prst="rect">
            <a:avLst/>
          </a:prstGeom>
          <a:noFill/>
        </p:spPr>
        <p:txBody>
          <a:bodyPr wrap="square" rtlCol="0" anchor="ctr" anchorCtr="1">
            <a:noAutofit/>
          </a:bodyPr>
          <a:lstStyle/>
          <a:p>
            <a:pPr algn="ctr"/>
            <a:r>
              <a:rPr lang="en-US" sz="3200" dirty="0">
                <a:latin typeface="+mj-lt"/>
              </a:rPr>
              <a:t>Objectives</a:t>
            </a:r>
          </a:p>
        </p:txBody>
      </p:sp>
    </p:spTree>
    <p:extLst>
      <p:ext uri="{BB962C8B-B14F-4D97-AF65-F5344CB8AC3E}">
        <p14:creationId xmlns:p14="http://schemas.microsoft.com/office/powerpoint/2010/main" val="3198325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EEC94A-BFCC-4A85-9B96-436ED92D72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29287"/>
            <a:ext cx="8229600" cy="49670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1659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10E547-E237-4E17-8363-3FC8F7FE0291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57200" y="1081890"/>
            <a:ext cx="8229600" cy="48505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724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2AE9D435-6335-42D3-BEA2-55D97E207BB9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638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029393"/>
            <a:ext cx="4069080" cy="52322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487DEF6-2239-4AD8-B0A9-28BD2B313F4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617722" y="1051454"/>
            <a:ext cx="4069080" cy="52322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86011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DC699DB4-7F7E-4F05-A990-D3F6EB60137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914276"/>
          </a:xfrm>
          <a:prstGeom prst="rect">
            <a:avLst/>
          </a:prstGeom>
          <a:solidFill>
            <a:schemeClr val="accent3"/>
          </a:solidFill>
          <a:ln w="28575">
            <a:solidFill>
              <a:srgbClr val="000000"/>
            </a:solidFill>
          </a:ln>
        </p:spPr>
        <p:txBody>
          <a:bodyPr/>
          <a:lstStyle>
            <a:lvl1pPr marL="0" indent="0">
              <a:buNone/>
              <a:defRPr sz="2800">
                <a:solidFill>
                  <a:srgbClr val="000000"/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837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49F836F-7518-4E43-8BE5-A4862374099F}"/>
              </a:ext>
            </a:extLst>
          </p:cNvPr>
          <p:cNvSpPr/>
          <p:nvPr userDrawn="1"/>
        </p:nvSpPr>
        <p:spPr>
          <a:xfrm>
            <a:off x="457200" y="1092966"/>
            <a:ext cx="8229599" cy="4850594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ABF354-AAD7-4AAE-8F83-04212DA95FEB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57200" y="1127482"/>
            <a:ext cx="8229600" cy="48269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17342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127B2CAE-CE9C-4DB3-8071-2D2FAD58E82C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solidFill>
            <a:schemeClr val="accent3"/>
          </a:solidFill>
          <a:ln w="28575">
            <a:solidFill>
              <a:srgbClr val="000000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775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">
            <a:extLst>
              <a:ext uri="{FF2B5EF4-FFF2-40B4-BE49-F238E27FC236}">
                <a16:creationId xmlns:a16="http://schemas.microsoft.com/office/drawing/2014/main" id="{9551E07D-D596-4BD6-9B19-8F8F8517647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5E78946-C571-42A5-BF43-11444CD22EFB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66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2" r:id="rId2"/>
    <p:sldLayoutId id="2147483650" r:id="rId3"/>
    <p:sldLayoutId id="2147483658" r:id="rId4"/>
    <p:sldLayoutId id="2147483662" r:id="rId5"/>
    <p:sldLayoutId id="2147483657" r:id="rId6"/>
    <p:sldLayoutId id="2147483654" r:id="rId7"/>
    <p:sldLayoutId id="2147483659" r:id="rId8"/>
    <p:sldLayoutId id="2147483663" r:id="rId9"/>
    <p:sldLayoutId id="2147483655" r:id="rId10"/>
    <p:sldLayoutId id="2147483660" r:id="rId11"/>
    <p:sldLayoutId id="2147483664" r:id="rId12"/>
    <p:sldLayoutId id="2147483656" r:id="rId13"/>
    <p:sldLayoutId id="2147483661" r:id="rId14"/>
    <p:sldLayoutId id="2147483665" r:id="rId15"/>
    <p:sldLayoutId id="2147483651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rPr dirty="0"/>
              <a:t>Polynomial and Polynomial-Like Equations in One Variable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Section </a:t>
            </a:r>
            <a:r>
              <a:rPr lang="en-US" dirty="0"/>
              <a:t>2.4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</a:t>
            </a:r>
            <a:r>
              <a:rPr lang="en-US" dirty="0"/>
              <a:t>2</a:t>
            </a:r>
            <a:r>
              <a:rPr dirty="0"/>
              <a:t>: Solving Equations by Factoring (cont.)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sz="2800" b="1"/>
              <a:t>Solution</a:t>
            </a:r>
          </a:p>
          <a:p>
            <a:pPr marL="514350" indent="-514350">
              <a:buFont typeface="+mj-lt"/>
              <a:buAutoNum type="alphaLcPeriod"/>
              <a:defRPr sz="2800"/>
            </a:pPr>
            <a:r>
              <a:t>​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64F576F6-789C-4131-BEA6-01CA5CF20121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548520264"/>
                  </p:ext>
                </p:extLst>
              </p:nvPr>
            </p:nvGraphicFramePr>
            <p:xfrm>
              <a:off x="990600" y="1599697"/>
              <a:ext cx="7391400" cy="13716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4384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4290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40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sz="2400">
                                      <a:latin typeface="Cambria Math"/>
                                    </a:rPr>
                                    <m:t>4</m:t>
                                  </m:r>
                                </m:sup>
                              </m:sSup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=9</m:t>
                              </m:r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 rowSpan="3"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sz="1800" b="0" dirty="0"/>
                            <a:t>After isolating </a:t>
                          </a:r>
                          <a:r>
                            <a:rPr sz="1800" b="0" dirty="0">
                              <a:latin typeface="Cambria Math"/>
                            </a:rPr>
                            <a:t>0</a:t>
                          </a:r>
                          <a:r>
                            <a:rPr sz="1800" b="0" dirty="0"/>
                            <a:t> on one side, we see the polynomial is a difference of two squares, which can always be factored.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40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sz="2400">
                                      <a:latin typeface="Cambria Math"/>
                                    </a:rPr>
                                    <m:t>4</m:t>
                                  </m:r>
                                </m:sup>
                              </m:sSup>
                              <m:r>
                                <a:rPr sz="2400">
                                  <a:latin typeface="Cambria Math"/>
                                </a:rPr>
                                <m:t>−9</m:t>
                              </m:r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=0</m:t>
                              </m:r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sz="240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sz="240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sz="2400">
                                      <a:latin typeface="Cambria Math"/>
                                    </a:rPr>
                                    <m:t>−3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sz="240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sz="240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sz="2400">
                                      <a:latin typeface="Cambria Math"/>
                                    </a:rPr>
                                    <m:t>+3</m:t>
                                  </m:r>
                                </m:e>
                              </m:d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=0</m:t>
                              </m:r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64F576F6-789C-4131-BEA6-01CA5CF20121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548520264"/>
                  </p:ext>
                </p:extLst>
              </p:nvPr>
            </p:nvGraphicFramePr>
            <p:xfrm>
              <a:off x="990600" y="1599697"/>
              <a:ext cx="7391400" cy="13716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4384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4290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10667" r="-203250" b="-23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60000" t="-10667" r="-225200" b="-230667"/>
                          </a:stretch>
                        </a:blipFill>
                      </a:tcPr>
                    </a:tc>
                    <a:tc rowSpan="3"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sz="1800" b="0" dirty="0"/>
                            <a:t>After isolating </a:t>
                          </a:r>
                          <a:r>
                            <a:rPr sz="1800" b="0" dirty="0">
                              <a:latin typeface="Cambria Math"/>
                            </a:rPr>
                            <a:t>0</a:t>
                          </a:r>
                          <a:r>
                            <a:rPr sz="1800" b="0" dirty="0"/>
                            <a:t> on one side, we see the polynomial is a difference of two squares, which can always be factored.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109211" r="-203250" b="-1276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60000" t="-109211" r="-225200" b="-127632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212000" r="-203250" b="-29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60000" t="-212000" r="-225200" b="-29333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72B30803-9C07-4DE5-A094-C513D38787DD}"/>
              </a:ext>
            </a:extLst>
          </p:cNvPr>
          <p:cNvSpPr txBox="1"/>
          <p:nvPr/>
        </p:nvSpPr>
        <p:spPr>
          <a:xfrm>
            <a:off x="457200" y="3276600"/>
            <a:ext cx="7924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The Zero-Product Property gives us two equations, both of which can be solved by taking square roots.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1BAD13D9-9085-4082-80F3-2E7565A81F8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62200839"/>
                  </p:ext>
                </p:extLst>
              </p:nvPr>
            </p:nvGraphicFramePr>
            <p:xfrm>
              <a:off x="1333499" y="4370879"/>
              <a:ext cx="6172201" cy="1457834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881743">
                      <a:extLst>
                        <a:ext uri="{9D8B030D-6E8A-4147-A177-3AD203B41FA5}">
                          <a16:colId xmlns:a16="http://schemas.microsoft.com/office/drawing/2014/main" val="1708354638"/>
                        </a:ext>
                      </a:extLst>
                    </a:gridCol>
                    <a:gridCol w="584155">
                      <a:extLst>
                        <a:ext uri="{9D8B030D-6E8A-4147-A177-3AD203B41FA5}">
                          <a16:colId xmlns:a16="http://schemas.microsoft.com/office/drawing/2014/main" val="3950047624"/>
                        </a:ext>
                      </a:extLst>
                    </a:gridCol>
                    <a:gridCol w="925830">
                      <a:extLst>
                        <a:ext uri="{9D8B030D-6E8A-4147-A177-3AD203B41FA5}">
                          <a16:colId xmlns:a16="http://schemas.microsoft.com/office/drawing/2014/main" val="3164705864"/>
                        </a:ext>
                      </a:extLst>
                    </a:gridCol>
                    <a:gridCol w="1465898">
                      <a:extLst>
                        <a:ext uri="{9D8B030D-6E8A-4147-A177-3AD203B41FA5}">
                          <a16:colId xmlns:a16="http://schemas.microsoft.com/office/drawing/2014/main" val="2290316494"/>
                        </a:ext>
                      </a:extLst>
                    </a:gridCol>
                    <a:gridCol w="694373">
                      <a:extLst>
                        <a:ext uri="{9D8B030D-6E8A-4147-A177-3AD203B41FA5}">
                          <a16:colId xmlns:a16="http://schemas.microsoft.com/office/drawing/2014/main" val="2675564648"/>
                        </a:ext>
                      </a:extLst>
                    </a:gridCol>
                    <a:gridCol w="694373">
                      <a:extLst>
                        <a:ext uri="{9D8B030D-6E8A-4147-A177-3AD203B41FA5}">
                          <a16:colId xmlns:a16="http://schemas.microsoft.com/office/drawing/2014/main" val="3801340947"/>
                        </a:ext>
                      </a:extLst>
                    </a:gridCol>
                    <a:gridCol w="925829">
                      <a:extLst>
                        <a:ext uri="{9D8B030D-6E8A-4147-A177-3AD203B41FA5}">
                          <a16:colId xmlns:a16="http://schemas.microsoft.com/office/drawing/2014/main" val="416497343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240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4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400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sz="24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or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400" dirty="0"/>
                            <a:t> 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40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endParaRPr lang="en-US" sz="24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400" smtClean="0"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oMath>
                            </m:oMathPara>
                          </a14:m>
                          <a:endParaRPr lang="en-US" sz="24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1968840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40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endParaRPr lang="en-US" sz="2400" i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ar-AE" sz="2400" smtClean="0">
                                    <a:latin typeface="Cambria Math" panose="02040503050406030204" pitchFamily="18" charset="0"/>
                                  </a:rPr>
                                  <m:t>±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ar-AE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ar-AE" sz="240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lang="en-US" sz="24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40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endParaRPr lang="en-US" sz="2400" i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ar-AE" sz="2400" smtClean="0">
                                    <a:latin typeface="Cambria Math" panose="02040503050406030204" pitchFamily="18" charset="0"/>
                                  </a:rPr>
                                  <m:t>±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ar-AE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2400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ar-AE" sz="240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lang="en-US" sz="24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0247815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40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endParaRPr lang="en-US" sz="2400" i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ar-AE" sz="2400" smtClean="0">
                                    <a:latin typeface="Cambria Math" panose="02040503050406030204" pitchFamily="18" charset="0"/>
                                  </a:rPr>
                                  <m:t>±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ar-AE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ar-AE" sz="240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lang="en-US" sz="24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40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endParaRPr lang="en-US" sz="2400" i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ar-AE" sz="2400" smtClean="0">
                                    <a:latin typeface="Cambria Math" panose="02040503050406030204" pitchFamily="18" charset="0"/>
                                  </a:rPr>
                                  <m:t>±</m:t>
                                </m:r>
                                <m:r>
                                  <a:rPr lang="en-US" sz="2400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ar-AE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ar-AE" sz="240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lang="en-US" sz="24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012514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1BAD13D9-9085-4082-80F3-2E7565A81F8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62200839"/>
                  </p:ext>
                </p:extLst>
              </p:nvPr>
            </p:nvGraphicFramePr>
            <p:xfrm>
              <a:off x="1333499" y="4370879"/>
              <a:ext cx="6172201" cy="1457834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881743">
                      <a:extLst>
                        <a:ext uri="{9D8B030D-6E8A-4147-A177-3AD203B41FA5}">
                          <a16:colId xmlns:a16="http://schemas.microsoft.com/office/drawing/2014/main" val="1708354638"/>
                        </a:ext>
                      </a:extLst>
                    </a:gridCol>
                    <a:gridCol w="584155">
                      <a:extLst>
                        <a:ext uri="{9D8B030D-6E8A-4147-A177-3AD203B41FA5}">
                          <a16:colId xmlns:a16="http://schemas.microsoft.com/office/drawing/2014/main" val="3950047624"/>
                        </a:ext>
                      </a:extLst>
                    </a:gridCol>
                    <a:gridCol w="925830">
                      <a:extLst>
                        <a:ext uri="{9D8B030D-6E8A-4147-A177-3AD203B41FA5}">
                          <a16:colId xmlns:a16="http://schemas.microsoft.com/office/drawing/2014/main" val="3164705864"/>
                        </a:ext>
                      </a:extLst>
                    </a:gridCol>
                    <a:gridCol w="1465898">
                      <a:extLst>
                        <a:ext uri="{9D8B030D-6E8A-4147-A177-3AD203B41FA5}">
                          <a16:colId xmlns:a16="http://schemas.microsoft.com/office/drawing/2014/main" val="2290316494"/>
                        </a:ext>
                      </a:extLst>
                    </a:gridCol>
                    <a:gridCol w="694373">
                      <a:extLst>
                        <a:ext uri="{9D8B030D-6E8A-4147-A177-3AD203B41FA5}">
                          <a16:colId xmlns:a16="http://schemas.microsoft.com/office/drawing/2014/main" val="2675564648"/>
                        </a:ext>
                      </a:extLst>
                    </a:gridCol>
                    <a:gridCol w="694373">
                      <a:extLst>
                        <a:ext uri="{9D8B030D-6E8A-4147-A177-3AD203B41FA5}">
                          <a16:colId xmlns:a16="http://schemas.microsoft.com/office/drawing/2014/main" val="3801340947"/>
                        </a:ext>
                      </a:extLst>
                    </a:gridCol>
                    <a:gridCol w="925829">
                      <a:extLst>
                        <a:ext uri="{9D8B030D-6E8A-4147-A177-3AD203B41FA5}">
                          <a16:colId xmlns:a16="http://schemas.microsoft.com/office/drawing/2014/main" val="4164973438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t="-10667" r="-599310" b="-2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51042" t="-10667" r="-805208" b="-2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58553" t="-10667" r="-408553" b="-2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or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56140" t="-10667" r="-233333" b="-2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56140" t="-10667" r="-133333" b="-2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67105" t="-10667" b="-22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19688408"/>
                      </a:ext>
                    </a:extLst>
                  </a:tr>
                  <a:tr h="50031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t="-100000" r="-599310" b="-987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51042" t="-100000" r="-805208" b="-987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58553" t="-100000" r="-408553" b="-987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56140" t="-100000" r="-233333" b="-987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56140" t="-100000" r="-133333" b="-987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67105" t="-100000" b="-9879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02478159"/>
                      </a:ext>
                    </a:extLst>
                  </a:tr>
                  <a:tr h="50031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t="-202439" r="-5993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51042" t="-202439" r="-8052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58553" t="-202439" r="-4085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56140" t="-202439" r="-23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56140" t="-202439" r="-13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67105" t="-20243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0125140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</a:t>
            </a:r>
            <a:r>
              <a:rPr lang="en-US" dirty="0"/>
              <a:t>2</a:t>
            </a:r>
            <a:r>
              <a:rPr dirty="0"/>
              <a:t>: Solving Equations by Factoring (cont.)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7200" y="1038165"/>
            <a:ext cx="8229600" cy="4967067"/>
          </a:xfrm>
        </p:spPr>
        <p:txBody>
          <a:bodyPr/>
          <a:lstStyle/>
          <a:p>
            <a:pPr marL="514350" indent="-514350">
              <a:buFont typeface="+mj-lt"/>
              <a:buAutoNum type="alphaLcPeriod" startAt="2"/>
              <a:defRPr sz="2800"/>
            </a:pPr>
            <a:r>
              <a:rPr dirty="0"/>
              <a:t>​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5601BC12-83FB-41B7-88EB-BF81CF78DE90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821287615"/>
                  </p:ext>
                </p:extLst>
              </p:nvPr>
            </p:nvGraphicFramePr>
            <p:xfrm>
              <a:off x="838200" y="1127760"/>
              <a:ext cx="7807234" cy="176784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89156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80723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108436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200" dirty="0"/>
                            <a:t>​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20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sz="220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sz="220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20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sz="22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sz="220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sz="220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sz="220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sz="220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sz="220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oMath>
                          </a14:m>
                          <a:endParaRPr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2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20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sz="220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oMath>
                          </a14:m>
                          <a:endParaRPr sz="2200" dirty="0"/>
                        </a:p>
                      </a:txBody>
                      <a:tcPr/>
                    </a:tc>
                    <a:tc rowSpan="2"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b="0" dirty="0"/>
                            <a:t>We factor the initial equation by grouping.</a:t>
                          </a:r>
                          <a:endParaRPr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200" dirty="0"/>
                            <a:t>​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20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sz="22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220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sz="220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sz="220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  <m:r>
                                <a:rPr sz="220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sz="220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d>
                                <m:dPr>
                                  <m:ctrlPr>
                                    <a:rPr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220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sz="220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sz="220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</m:oMath>
                          </a14:m>
                          <a:endParaRPr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2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20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sz="220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oMath>
                          </a14:m>
                          <a:endParaRPr sz="2200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algn="l"/>
                          <a:endParaRPr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200" dirty="0"/>
                            <a:t>​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220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sz="220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sz="220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sz="220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p>
                                      <m:r>
                                        <a:rPr sz="220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sz="220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sz="220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e>
                              </m:d>
                            </m:oMath>
                          </a14:m>
                          <a:endParaRPr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2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20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sz="220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oMath>
                          </a14:m>
                          <a:endParaRPr sz="2200" dirty="0"/>
                        </a:p>
                      </a:txBody>
                      <a:tcPr/>
                    </a:tc>
                    <a:tc rowSpan="2"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b="0" dirty="0"/>
                            <a:t>We can factor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oMath>
                          </a14:m>
                          <a:r>
                            <a:rPr lang="en-US" b="0" dirty="0"/>
                            <a:t> further, since it is a difference of squares.</a:t>
                          </a:r>
                          <a:endParaRPr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200" dirty="0"/>
                            <a:t>​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220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sz="220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sz="220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220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sz="220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sz="22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220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sz="220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sz="22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d>
                            </m:oMath>
                          </a14:m>
                          <a:endParaRPr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2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20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sz="220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oMath>
                          </a14:m>
                          <a:endParaRPr sz="2200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algn="l"/>
                          <a:endParaRPr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5601BC12-83FB-41B7-88EB-BF81CF78DE90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821287615"/>
                  </p:ext>
                </p:extLst>
              </p:nvPr>
            </p:nvGraphicFramePr>
            <p:xfrm>
              <a:off x="838200" y="1127760"/>
              <a:ext cx="7807234" cy="176784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89156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80723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108436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4267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10000" r="-169895" b="-3371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59933" t="-10000" r="-171717" b="-337143"/>
                          </a:stretch>
                        </a:blipFill>
                      </a:tcPr>
                    </a:tc>
                    <a:tc rowSpan="2"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b="0" dirty="0"/>
                            <a:t>We factor the initial equation by grouping.</a:t>
                          </a:r>
                          <a:endParaRPr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267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110000" r="-169895" b="-2371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59933" t="-110000" r="-171717" b="-237143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l"/>
                          <a:endParaRPr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267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210000" r="-169895" b="-1371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59933" t="-210000" r="-171717" b="-137143"/>
                          </a:stretch>
                        </a:blipFill>
                      </a:tcPr>
                    </a:tc>
                    <a:tc row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51373" t="-98000" b="-10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876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271250" r="-169895" b="-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59933" t="-271250" r="-171717" b="-20000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l"/>
                          <a:endParaRPr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Placeholder 2">
                <a:extLst>
                  <a:ext uri="{FF2B5EF4-FFF2-40B4-BE49-F238E27FC236}">
                    <a16:creationId xmlns:a16="http://schemas.microsoft.com/office/drawing/2014/main" id="{2397201C-5DA9-4999-B968-C4B78B2F89D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57200" y="3185746"/>
                <a:ext cx="8229600" cy="4967067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marL="0" indent="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​There are three solutions by the Zero-Factor Property.</a:t>
                </a:r>
              </a:p>
              <a:p>
                <a:pPr algn="ctr">
                  <a:defRPr sz="2800"/>
                </a:pPr>
                <a:r>
                  <a:rPr lang="en-US" dirty="0"/>
                  <a:t>​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en-US" dirty="0"/>
              </a:p>
              <a:p>
                <a:r>
                  <a:rPr lang="en-US" dirty="0"/>
                  <a:t>​</a:t>
                </a:r>
              </a:p>
            </p:txBody>
          </p:sp>
        </mc:Choice>
        <mc:Fallback xmlns="">
          <p:sp>
            <p:nvSpPr>
              <p:cNvPr id="5" name="Text Placeholder 2">
                <a:extLst>
                  <a:ext uri="{FF2B5EF4-FFF2-40B4-BE49-F238E27FC236}">
                    <a16:creationId xmlns:a16="http://schemas.microsoft.com/office/drawing/2014/main" id="{2397201C-5DA9-4999-B968-C4B78B2F89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3185746"/>
                <a:ext cx="8229600" cy="4967067"/>
              </a:xfrm>
              <a:prstGeom prst="rect">
                <a:avLst/>
              </a:prstGeom>
              <a:blipFill>
                <a:blip r:embed="rId3"/>
                <a:stretch>
                  <a:fillRect l="-1481" t="-12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lang="en-US" dirty="0"/>
              <a:t>Example 2: Solving Equations by Factoring (cont.)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514350" indent="-514350">
              <a:buFont typeface="+mj-lt"/>
              <a:buAutoNum type="alphaLcPeriod" startAt="3"/>
              <a:defRPr sz="2800"/>
            </a:pPr>
            <a:r>
              <a:t>​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2AA97CF3-54CE-43A0-8AC3-26A3F338F11A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144837511"/>
                  </p:ext>
                </p:extLst>
              </p:nvPr>
            </p:nvGraphicFramePr>
            <p:xfrm>
              <a:off x="609600" y="1107488"/>
              <a:ext cx="7924800" cy="13716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5814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4478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8956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4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8</m:t>
                              </m:r>
                              <m:sSup>
                                <m:sSup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400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sz="2400">
                                      <a:latin typeface="Cambria Math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sz="2400">
                                  <a:latin typeface="Cambria Math"/>
                                </a:rPr>
                                <m:t>−27</m:t>
                              </m:r>
                            </m:oMath>
                          </a14:m>
                          <a:endParaRPr sz="2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=0</m:t>
                              </m:r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 rowSpan="3"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b="0" dirty="0"/>
                            <a:t>The polynomial in this case is a difference of two cubes, which can always be factored.</a:t>
                          </a:r>
                          <a:endParaRPr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400">
                                          <a:latin typeface="Cambria Math"/>
                                        </a:rPr>
                                        <m:t>2</m:t>
                                      </m:r>
                                      <m:r>
                                        <a:rPr sz="2400">
                                          <a:latin typeface="Cambria Math"/>
                                        </a:rPr>
                                        <m:t>𝑡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sz="2400">
                                      <a:latin typeface="Cambria Math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sz="2400">
                                  <a:latin typeface="Cambria Math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400">
                                      <a:latin typeface="Cambria Math"/>
                                    </a:rPr>
                                    <m:t>3</m:t>
                                  </m:r>
                                </m:e>
                                <m:sup>
                                  <m:r>
                                    <a:rPr sz="2400">
                                      <a:latin typeface="Cambria Math"/>
                                    </a:rPr>
                                    <m:t>3</m:t>
                                  </m:r>
                                </m:sup>
                              </m:sSup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=0</m:t>
                              </m:r>
                            </m:oMath>
                          </a14:m>
                          <a:endParaRPr sz="240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2400"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sz="2400">
                                      <a:latin typeface="Cambria Math"/>
                                    </a:rPr>
                                    <m:t>𝑡</m:t>
                                  </m:r>
                                  <m:r>
                                    <a:rPr sz="2400">
                                      <a:latin typeface="Cambria Math"/>
                                    </a:rPr>
                                    <m:t>−3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2400">
                                      <a:latin typeface="Cambria Math"/>
                                    </a:rPr>
                                    <m:t>4</m:t>
                                  </m:r>
                                  <m:sSup>
                                    <m:sSup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sz="2400">
                                          <a:latin typeface="Cambria Math"/>
                                        </a:rPr>
                                        <m:t>𝑡</m:t>
                                      </m:r>
                                    </m:e>
                                    <m:sup>
                                      <m:r>
                                        <a:rPr sz="240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sz="2400">
                                      <a:latin typeface="Cambria Math"/>
                                    </a:rPr>
                                    <m:t>+6</m:t>
                                  </m:r>
                                  <m:r>
                                    <a:rPr sz="2400">
                                      <a:latin typeface="Cambria Math"/>
                                    </a:rPr>
                                    <m:t>𝑡</m:t>
                                  </m:r>
                                  <m:r>
                                    <a:rPr sz="2400">
                                      <a:latin typeface="Cambria Math"/>
                                    </a:rPr>
                                    <m:t>+9</m:t>
                                  </m:r>
                                </m:e>
                              </m:d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=0</m:t>
                              </m:r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2AA97CF3-54CE-43A0-8AC3-26A3F338F11A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144837511"/>
                  </p:ext>
                </p:extLst>
              </p:nvPr>
            </p:nvGraphicFramePr>
            <p:xfrm>
              <a:off x="609600" y="1107488"/>
              <a:ext cx="7924800" cy="13716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5814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4478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8956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9333" r="-121088" b="-23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48101" t="-9333" r="-200422" b="-232000"/>
                          </a:stretch>
                        </a:blipFill>
                      </a:tcPr>
                    </a:tc>
                    <a:tc rowSpan="3"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b="0" dirty="0"/>
                            <a:t>The polynomial in this case is a difference of two cubes, which can always be factored.</a:t>
                          </a:r>
                          <a:endParaRPr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107895" r="-121088" b="-1289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48101" t="-107895" r="-200422" b="-128947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210667" r="-121088" b="-3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48101" t="-210667" r="-200422" b="-30667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lang="en-US" dirty="0"/>
              <a:t>Example 2: Solving Equations by Factoring (cont.)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5">
                <a:extLst>
                  <a:ext uri="{FF2B5EF4-FFF2-40B4-BE49-F238E27FC236}">
                    <a16:creationId xmlns:a16="http://schemas.microsoft.com/office/drawing/2014/main" id="{C46935D2-D87F-4169-8813-4F011DBAE52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46353556"/>
                  </p:ext>
                </p:extLst>
              </p:nvPr>
            </p:nvGraphicFramePr>
            <p:xfrm>
              <a:off x="838200" y="2209800"/>
              <a:ext cx="7467599" cy="3713546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066800">
                      <a:extLst>
                        <a:ext uri="{9D8B030D-6E8A-4147-A177-3AD203B41FA5}">
                          <a16:colId xmlns:a16="http://schemas.microsoft.com/office/drawing/2014/main" val="1628822679"/>
                        </a:ext>
                      </a:extLst>
                    </a:gridCol>
                    <a:gridCol w="374964">
                      <a:extLst>
                        <a:ext uri="{9D8B030D-6E8A-4147-A177-3AD203B41FA5}">
                          <a16:colId xmlns:a16="http://schemas.microsoft.com/office/drawing/2014/main" val="1443961807"/>
                        </a:ext>
                      </a:extLst>
                    </a:gridCol>
                    <a:gridCol w="615636">
                      <a:extLst>
                        <a:ext uri="{9D8B030D-6E8A-4147-A177-3AD203B41FA5}">
                          <a16:colId xmlns:a16="http://schemas.microsoft.com/office/drawing/2014/main" val="4126469371"/>
                        </a:ext>
                      </a:extLst>
                    </a:gridCol>
                    <a:gridCol w="685800">
                      <a:extLst>
                        <a:ext uri="{9D8B030D-6E8A-4147-A177-3AD203B41FA5}">
                          <a16:colId xmlns:a16="http://schemas.microsoft.com/office/drawing/2014/main" val="1228770110"/>
                        </a:ext>
                      </a:extLst>
                    </a:gridCol>
                    <a:gridCol w="1752600">
                      <a:extLst>
                        <a:ext uri="{9D8B030D-6E8A-4147-A177-3AD203B41FA5}">
                          <a16:colId xmlns:a16="http://schemas.microsoft.com/office/drawing/2014/main" val="3292884222"/>
                        </a:ext>
                      </a:extLst>
                    </a:gridCol>
                    <a:gridCol w="236144">
                      <a:extLst>
                        <a:ext uri="{9D8B030D-6E8A-4147-A177-3AD203B41FA5}">
                          <a16:colId xmlns:a16="http://schemas.microsoft.com/office/drawing/2014/main" val="2865599949"/>
                        </a:ext>
                      </a:extLst>
                    </a:gridCol>
                    <a:gridCol w="2735655">
                      <a:extLst>
                        <a:ext uri="{9D8B030D-6E8A-4147-A177-3AD203B41FA5}">
                          <a16:colId xmlns:a16="http://schemas.microsoft.com/office/drawing/2014/main" val="4251632123"/>
                        </a:ext>
                      </a:extLst>
                    </a:gridCol>
                  </a:tblGrid>
                  <a:tr h="402779"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sz="2200" b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sz="2200" b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20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</m:oMath>
                            </m:oMathPara>
                          </a14:m>
                          <a:endParaRPr lang="en-US" sz="2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20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2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/>
                            <a:t>or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ar-AE" sz="2200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  <m:sSup>
                                  <m:sSupPr>
                                    <m:ctrlPr>
                                      <a:rPr lang="ar-AE" sz="2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ar-AE" sz="220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p>
                                    <m:r>
                                      <a:rPr lang="ar-AE" sz="220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ar-AE" sz="220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ar-AE" sz="220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  <m:r>
                                  <a:rPr lang="ar-AE" sz="220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ar-AE" sz="220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ar-AE" sz="2200"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</m:oMath>
                            </m:oMathPara>
                          </a14:m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20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</m:oMath>
                            </m:oMathPara>
                          </a14:m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20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oMath>
                          </a14:m>
                          <a:r>
                            <a:rPr lang="en-US" sz="2200" dirty="0"/>
                            <a:t> 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95586962"/>
                      </a:ext>
                    </a:extLst>
                  </a:tr>
                  <a:tr h="650381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20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220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200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oMath>
                          </a14:m>
                          <a:endParaRPr lang="en-US" sz="2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20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</m:oMath>
                            </m:oMathPara>
                          </a14:m>
                          <a:endParaRPr lang="en-US" sz="2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200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sz="2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sz="22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20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2200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oMath>
                          </a14:m>
                          <a:endParaRPr lang="en-US" sz="2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20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</m:oMath>
                            </m:oMathPara>
                          </a14:m>
                          <a:endParaRPr lang="en-US" sz="2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ar-AE" sz="2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ar-AE" sz="220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d>
                                    <m:dPr>
                                      <m:ctrlPr>
                                        <a:rPr lang="ar-AE"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ar-AE" sz="2200">
                                          <a:latin typeface="Cambria Math" panose="02040503050406030204" pitchFamily="18" charset="0"/>
                                        </a:rPr>
                                        <m:t>6</m:t>
                                      </m:r>
                                    </m:e>
                                  </m:d>
                                  <m:r>
                                    <a:rPr lang="ar-AE" sz="2200">
                                      <a:latin typeface="Cambria Math" panose="02040503050406030204" pitchFamily="18" charset="0"/>
                                    </a:rPr>
                                    <m:t>±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ar-AE"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sSup>
                                        <m:sSupPr>
                                          <m:ctrlPr>
                                            <a:rPr lang="ar-AE" sz="2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ar-AE" sz="2200">
                                              <a:latin typeface="Cambria Math" panose="02040503050406030204" pitchFamily="18" charset="0"/>
                                            </a:rPr>
                                            <m:t>6</m:t>
                                          </m:r>
                                        </m:e>
                                        <m:sup>
                                          <m:r>
                                            <a:rPr lang="ar-AE" sz="220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lang="ar-AE" sz="220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ar-AE" sz="2200"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  <m:d>
                                        <m:dPr>
                                          <m:ctrlPr>
                                            <a:rPr lang="ar-AE" sz="2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ar-AE" sz="2200">
                                              <a:latin typeface="Cambria Math" panose="02040503050406030204" pitchFamily="18" charset="0"/>
                                            </a:rPr>
                                            <m:t>4</m:t>
                                          </m:r>
                                        </m:e>
                                      </m:d>
                                      <m:d>
                                        <m:dPr>
                                          <m:ctrlPr>
                                            <a:rPr lang="ar-AE" sz="2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ar-AE" sz="2200">
                                              <a:latin typeface="Cambria Math" panose="02040503050406030204" pitchFamily="18" charset="0"/>
                                            </a:rPr>
                                            <m:t>9</m:t>
                                          </m:r>
                                        </m:e>
                                      </m:d>
                                    </m:e>
                                  </m:rad>
                                </m:num>
                                <m:den>
                                  <m:r>
                                    <a:rPr lang="ar-AE" sz="22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d>
                                    <m:dPr>
                                      <m:ctrlPr>
                                        <a:rPr lang="ar-AE"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ar-AE" sz="2200"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e>
                                  </m:d>
                                </m:den>
                              </m:f>
                            </m:oMath>
                          </a14:m>
                          <a:r>
                            <a:rPr lang="en-US" sz="2200" dirty="0"/>
                            <a:t> 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298488399"/>
                      </a:ext>
                    </a:extLst>
                  </a:tr>
                  <a:tr h="678791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20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2200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oMath>
                          </a14:m>
                          <a:endParaRPr lang="en-US" sz="2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20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</m:oMath>
                            </m:oMathPara>
                          </a14:m>
                          <a:endParaRPr lang="en-US" sz="2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200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en-US" sz="220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sz="22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20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2200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oMath>
                          </a14:m>
                          <a:endParaRPr lang="en-US" sz="2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20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</m:oMath>
                            </m:oMathPara>
                          </a14:m>
                          <a:endParaRPr lang="en-US" sz="2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ar-AE" sz="2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ar-AE" sz="220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ar-AE" sz="2200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  <m:r>
                                    <a:rPr lang="ar-AE" sz="2200">
                                      <a:latin typeface="Cambria Math" panose="02040503050406030204" pitchFamily="18" charset="0"/>
                                    </a:rPr>
                                    <m:t>±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ar-AE"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ar-AE" sz="2200">
                                          <a:latin typeface="Cambria Math" panose="02040503050406030204" pitchFamily="18" charset="0"/>
                                        </a:rPr>
                                        <m:t>36</m:t>
                                      </m:r>
                                      <m:r>
                                        <a:rPr lang="ar-AE" sz="220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ar-AE" sz="2200">
                                          <a:latin typeface="Cambria Math" panose="02040503050406030204" pitchFamily="18" charset="0"/>
                                        </a:rPr>
                                        <m:t>144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ar-AE" sz="2200"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2200" dirty="0"/>
                            <a:t> 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62297756"/>
                      </a:ext>
                    </a:extLst>
                  </a:tr>
                  <a:tr h="591642">
                    <a:tc>
                      <a:txBody>
                        <a:bodyPr/>
                        <a:lstStyle/>
                        <a:p>
                          <a:endParaRPr lang="en-US" sz="22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2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2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2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20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2200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oMath>
                          </a14:m>
                          <a:endParaRPr lang="en-US" sz="2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20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</m:oMath>
                            </m:oMathPara>
                          </a14:m>
                          <a:endParaRPr lang="en-US" sz="2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ar-AE" sz="2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ar-AE" sz="220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ar-AE" sz="2200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  <m:r>
                                    <a:rPr lang="ar-AE" sz="2200">
                                      <a:latin typeface="Cambria Math" panose="02040503050406030204" pitchFamily="18" charset="0"/>
                                    </a:rPr>
                                    <m:t>±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ar-AE"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ar-AE" sz="220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ar-AE" sz="2200">
                                          <a:latin typeface="Cambria Math" panose="02040503050406030204" pitchFamily="18" charset="0"/>
                                        </a:rPr>
                                        <m:t>108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ar-AE" sz="2200"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2200" dirty="0"/>
                            <a:t> 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454200674"/>
                      </a:ext>
                    </a:extLst>
                  </a:tr>
                  <a:tr h="591882">
                    <a:tc>
                      <a:txBody>
                        <a:bodyPr/>
                        <a:lstStyle/>
                        <a:p>
                          <a:endParaRPr lang="en-US" sz="22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2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20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2200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oMath>
                          </a14:m>
                          <a:endParaRPr lang="en-US" sz="2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20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</m:oMath>
                            </m:oMathPara>
                          </a14:m>
                          <a:endParaRPr lang="en-US" sz="2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ar-AE" sz="2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ar-AE" sz="220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ar-AE" sz="2200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  <m:r>
                                    <a:rPr lang="ar-AE" sz="2200">
                                      <a:latin typeface="Cambria Math" panose="02040503050406030204" pitchFamily="18" charset="0"/>
                                    </a:rPr>
                                    <m:t>±</m:t>
                                  </m:r>
                                  <m:r>
                                    <a:rPr lang="ar-AE" sz="2200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  <m:r>
                                    <a:rPr lang="ar-AE" sz="220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ar-AE"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ar-AE" sz="220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ar-AE" sz="2200"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2200" dirty="0"/>
                            <a:t> 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939874979"/>
                      </a:ext>
                    </a:extLst>
                  </a:tr>
                  <a:tr h="589724">
                    <a:tc>
                      <a:txBody>
                        <a:bodyPr/>
                        <a:lstStyle/>
                        <a:p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2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2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2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20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2200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oMath>
                          </a14:m>
                          <a:endParaRPr lang="en-US" sz="2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20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</m:oMath>
                            </m:oMathPara>
                          </a14:m>
                          <a:endParaRPr lang="en-US" sz="2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ar-AE" sz="2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ar-AE" sz="220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ar-AE" sz="220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ar-AE" sz="2200">
                                      <a:latin typeface="Cambria Math" panose="02040503050406030204" pitchFamily="18" charset="0"/>
                                    </a:rPr>
                                    <m:t>±</m:t>
                                  </m:r>
                                  <m:r>
                                    <a:rPr lang="ar-AE" sz="220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ar-AE" sz="220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ar-AE"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ar-AE" sz="220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ar-AE" sz="220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2200" dirty="0"/>
                            <a:t> 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2992492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5">
                <a:extLst>
                  <a:ext uri="{FF2B5EF4-FFF2-40B4-BE49-F238E27FC236}">
                    <a16:creationId xmlns:a16="http://schemas.microsoft.com/office/drawing/2014/main" id="{C46935D2-D87F-4169-8813-4F011DBAE52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46353556"/>
                  </p:ext>
                </p:extLst>
              </p:nvPr>
            </p:nvGraphicFramePr>
            <p:xfrm>
              <a:off x="838200" y="2209800"/>
              <a:ext cx="7467599" cy="3713546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066800">
                      <a:extLst>
                        <a:ext uri="{9D8B030D-6E8A-4147-A177-3AD203B41FA5}">
                          <a16:colId xmlns:a16="http://schemas.microsoft.com/office/drawing/2014/main" val="1628822679"/>
                        </a:ext>
                      </a:extLst>
                    </a:gridCol>
                    <a:gridCol w="374964">
                      <a:extLst>
                        <a:ext uri="{9D8B030D-6E8A-4147-A177-3AD203B41FA5}">
                          <a16:colId xmlns:a16="http://schemas.microsoft.com/office/drawing/2014/main" val="1443961807"/>
                        </a:ext>
                      </a:extLst>
                    </a:gridCol>
                    <a:gridCol w="615636">
                      <a:extLst>
                        <a:ext uri="{9D8B030D-6E8A-4147-A177-3AD203B41FA5}">
                          <a16:colId xmlns:a16="http://schemas.microsoft.com/office/drawing/2014/main" val="4126469371"/>
                        </a:ext>
                      </a:extLst>
                    </a:gridCol>
                    <a:gridCol w="685800">
                      <a:extLst>
                        <a:ext uri="{9D8B030D-6E8A-4147-A177-3AD203B41FA5}">
                          <a16:colId xmlns:a16="http://schemas.microsoft.com/office/drawing/2014/main" val="1228770110"/>
                        </a:ext>
                      </a:extLst>
                    </a:gridCol>
                    <a:gridCol w="1752600">
                      <a:extLst>
                        <a:ext uri="{9D8B030D-6E8A-4147-A177-3AD203B41FA5}">
                          <a16:colId xmlns:a16="http://schemas.microsoft.com/office/drawing/2014/main" val="3292884222"/>
                        </a:ext>
                      </a:extLst>
                    </a:gridCol>
                    <a:gridCol w="236144">
                      <a:extLst>
                        <a:ext uri="{9D8B030D-6E8A-4147-A177-3AD203B41FA5}">
                          <a16:colId xmlns:a16="http://schemas.microsoft.com/office/drawing/2014/main" val="2865599949"/>
                        </a:ext>
                      </a:extLst>
                    </a:gridCol>
                    <a:gridCol w="2735655">
                      <a:extLst>
                        <a:ext uri="{9D8B030D-6E8A-4147-A177-3AD203B41FA5}">
                          <a16:colId xmlns:a16="http://schemas.microsoft.com/office/drawing/2014/main" val="4251632123"/>
                        </a:ext>
                      </a:extLst>
                    </a:gridCol>
                  </a:tblGrid>
                  <a:tr h="4267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t="-8571" r="-600571" b="-7714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82258" t="-8571" r="-1595161" b="-7714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34653" t="-8571" r="-879208" b="-7714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/>
                            <a:t>or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56250" t="-8571" r="-169444" b="-7714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892308" t="-8571" r="-1151282" b="-7714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73051" t="-8571" b="-77142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95586962"/>
                      </a:ext>
                    </a:extLst>
                  </a:tr>
                  <a:tr h="68903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t="-67257" r="-600571" b="-3778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82258" t="-67257" r="-1595161" b="-3778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34653" t="-67257" r="-879208" b="-3778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2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56250" t="-67257" r="-169444" b="-3778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892308" t="-67257" r="-1151282" b="-3778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73051" t="-67257" b="-37787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98488399"/>
                      </a:ext>
                    </a:extLst>
                  </a:tr>
                  <a:tr h="71913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t="-160169" r="-600571" b="-26186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82258" t="-160169" r="-1595161" b="-26186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34653" t="-160169" r="-879208" b="-26186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2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56250" t="-160169" r="-169444" b="-26186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892308" t="-160169" r="-1151282" b="-26186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73051" t="-160169" b="-26186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2297756"/>
                      </a:ext>
                    </a:extLst>
                  </a:tr>
                  <a:tr h="626809">
                    <a:tc>
                      <a:txBody>
                        <a:bodyPr/>
                        <a:lstStyle/>
                        <a:p>
                          <a:endParaRPr lang="en-US" sz="22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2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2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2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56250" t="-298058" r="-169444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892308" t="-298058" r="-1151282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73051" t="-298058" b="-2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54200674"/>
                      </a:ext>
                    </a:extLst>
                  </a:tr>
                  <a:tr h="627063">
                    <a:tc>
                      <a:txBody>
                        <a:bodyPr/>
                        <a:lstStyle/>
                        <a:p>
                          <a:endParaRPr lang="en-US" sz="22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2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56250" t="-398058" r="-169444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892308" t="-398058" r="-1151282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73051" t="-398058" b="-1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39874979"/>
                      </a:ext>
                    </a:extLst>
                  </a:tr>
                  <a:tr h="624777">
                    <a:tc>
                      <a:txBody>
                        <a:bodyPr/>
                        <a:lstStyle/>
                        <a:p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2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2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2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56250" t="-498058" r="-16944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892308" t="-498058" r="-11512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73051" t="-49805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9924926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6407DEE-4C5E-4BD0-A19E-0C30B423D6A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2400" dirty="0"/>
              <a:t>The Zero-Factor Property gives us two equations to solve. One of the equations is quadratic, and we can use the quadratic formula to solve it.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lang="en-US" dirty="0"/>
              <a:t>Example 2: Solving Equations by Factoring (cont.)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514350" indent="-514350">
              <a:buFont typeface="+mj-lt"/>
              <a:buAutoNum type="alphaLcPeriod" startAt="4"/>
              <a:defRPr sz="2800"/>
            </a:pPr>
            <a:r>
              <a:rPr dirty="0"/>
              <a:t>​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860D0E96-50C2-4BB6-842D-632C13F047E8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991986697"/>
                  </p:ext>
                </p:extLst>
              </p:nvPr>
            </p:nvGraphicFramePr>
            <p:xfrm>
              <a:off x="609600" y="1084730"/>
              <a:ext cx="8001000" cy="18288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806301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194699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3</m:t>
                              </m:r>
                              <m:sSup>
                                <m:sSup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40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sz="2400">
                                      <a:latin typeface="Cambria Math"/>
                                    </a:rPr>
                                    <m:t>4</m:t>
                                  </m:r>
                                </m:sup>
                              </m:sSup>
                              <m:r>
                                <a:rPr sz="2400">
                                  <a:latin typeface="Cambria Math"/>
                                </a:rPr>
                                <m:t>+</m:t>
                              </m:r>
                              <m:r>
                                <a:rPr sz="2400">
                                  <a:latin typeface="Cambria Math"/>
                                </a:rPr>
                                <m:t>18</m:t>
                              </m:r>
                              <m:sSup>
                                <m:sSup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40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sz="2400">
                                      <a:latin typeface="Cambria Math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sz="2400">
                                  <a:latin typeface="Cambria Math"/>
                                </a:rPr>
                                <m:t>−</m:t>
                              </m:r>
                              <m:r>
                                <a:rPr sz="2400">
                                  <a:latin typeface="Cambria Math"/>
                                </a:rPr>
                                <m:t>21</m:t>
                              </m:r>
                              <m:sSup>
                                <m:sSup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40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sz="24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sz="2400">
                                  <a:latin typeface="Cambria Math"/>
                                </a:rPr>
                                <m:t>=</m:t>
                              </m:r>
                              <m:r>
                                <a:rPr sz="2400">
                                  <a:latin typeface="Cambria Math"/>
                                </a:rPr>
                                <m:t>0</m:t>
                              </m:r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3</m:t>
                              </m:r>
                              <m:sSup>
                                <m:sSup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40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sz="24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sz="240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sz="240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sz="2400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sz="2400">
                                      <a:latin typeface="Cambria Math"/>
                                    </a:rPr>
                                    <m:t>6</m:t>
                                  </m:r>
                                  <m:r>
                                    <a:rPr sz="240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sz="240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sz="2400">
                                      <a:latin typeface="Cambria Math"/>
                                    </a:rPr>
                                    <m:t>7</m:t>
                                  </m:r>
                                </m:e>
                              </m:d>
                              <m:r>
                                <a:rPr sz="2400">
                                  <a:latin typeface="Cambria Math"/>
                                </a:rPr>
                                <m:t>=</m:t>
                              </m:r>
                              <m:r>
                                <a:rPr sz="2400">
                                  <a:latin typeface="Cambria Math"/>
                                </a:rPr>
                                <m:t>0</m:t>
                              </m:r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 rowSpan="2">
                      <a:txBody>
                        <a:bodyPr/>
                        <a:lstStyle/>
                        <a:p>
                          <a:pPr algn="l">
                            <a:defRPr sz="1100" b="1"/>
                          </a:pPr>
                          <a:r>
                            <a:rPr lang="en-US" sz="1800" b="0" dirty="0"/>
                            <a:t>     </a:t>
                          </a:r>
                          <a:r>
                            <a:rPr sz="1800" b="0" dirty="0"/>
                            <a:t>Factoring out the GCF of </a:t>
                          </a:r>
                          <a14:m>
                            <m:oMath xmlns:m="http://schemas.openxmlformats.org/officeDocument/2006/math">
                              <m:r>
                                <a:rPr sz="1800" b="0">
                                  <a:latin typeface="Cambria Math"/>
                                </a:rPr>
                                <m:t>3</m:t>
                              </m:r>
                              <m:sSup>
                                <m:sSupPr>
                                  <m:ctrlPr>
                                    <a:rPr sz="1800" b="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1800" b="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sz="1800" b="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r>
                            <a:rPr sz="1800" b="0" i="1" dirty="0"/>
                            <a:t> </a:t>
                          </a:r>
                          <a:r>
                            <a:rPr sz="1800" b="0" dirty="0"/>
                            <a:t>yields</a:t>
                          </a:r>
                          <a:r>
                            <a:rPr lang="en-US" sz="1800" b="0" baseline="0" dirty="0"/>
                            <a:t> a </a:t>
                          </a:r>
                        </a:p>
                        <a:p>
                          <a:pPr algn="l">
                            <a:defRPr sz="1100" b="1"/>
                          </a:pPr>
                          <a:r>
                            <a:rPr lang="en-US" sz="1800" b="0" baseline="0" dirty="0"/>
                            <a:t>     </a:t>
                          </a:r>
                          <a:r>
                            <a:rPr sz="1800" b="0" dirty="0"/>
                            <a:t>quadratic </a:t>
                          </a:r>
                          <a:r>
                            <a:rPr lang="en-US" sz="1800" b="0" dirty="0"/>
                            <a:t>polynomial</a:t>
                          </a:r>
                          <a:r>
                            <a:rPr sz="1800" b="0" dirty="0"/>
                            <a:t> that we can factor.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3</m:t>
                              </m:r>
                              <m:sSup>
                                <m:sSup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40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sz="24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240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sz="240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sz="2400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240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sz="2400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sz="2400">
                                      <a:latin typeface="Cambria Math"/>
                                    </a:rPr>
                                    <m:t>7</m:t>
                                  </m:r>
                                </m:e>
                              </m:d>
                              <m:r>
                                <a:rPr sz="2400">
                                  <a:latin typeface="Cambria Math"/>
                                </a:rPr>
                                <m:t>=</m:t>
                              </m:r>
                              <m:r>
                                <a:rPr sz="2400">
                                  <a:latin typeface="Cambria Math"/>
                                </a:rPr>
                                <m:t>0</m:t>
                              </m:r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algn="l"/>
                          <a:endParaRPr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40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sz="24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240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sz="240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sz="2400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240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sz="2400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sz="2400">
                                      <a:latin typeface="Cambria Math"/>
                                    </a:rPr>
                                    <m:t>7</m:t>
                                  </m:r>
                                </m:e>
                              </m:d>
                              <m:r>
                                <a:rPr sz="2400">
                                  <a:latin typeface="Cambria Math"/>
                                </a:rPr>
                                <m:t>=</m:t>
                              </m:r>
                              <m:r>
                                <a:rPr sz="2400">
                                  <a:latin typeface="Cambria Math"/>
                                </a:rPr>
                                <m:t>0</m:t>
                              </m:r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860D0E96-50C2-4BB6-842D-632C13F047E8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991986697"/>
                  </p:ext>
                </p:extLst>
              </p:nvPr>
            </p:nvGraphicFramePr>
            <p:xfrm>
              <a:off x="609600" y="1084730"/>
              <a:ext cx="8001000" cy="18288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806301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194699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9333" r="-110080" b="-33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107895" r="-110080" b="-227632"/>
                          </a:stretch>
                        </a:blipFill>
                      </a:tcPr>
                    </a:tc>
                    <a:tc row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90843" t="-54305" b="-6490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210667" r="-110080" b="-130667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l"/>
                          <a:endParaRPr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310667" r="-110080" b="-3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Placeholder 2">
                <a:extLst>
                  <a:ext uri="{FF2B5EF4-FFF2-40B4-BE49-F238E27FC236}">
                    <a16:creationId xmlns:a16="http://schemas.microsoft.com/office/drawing/2014/main" id="{11C99AC4-0B33-4165-8B88-02377D74EC9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33400" y="3528060"/>
                <a:ext cx="8229600" cy="4967067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marL="0" indent="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​The Zero-Factor Property yields three solutions to the original equation.</a:t>
                </a:r>
              </a:p>
              <a:p>
                <a:pPr algn="ctr">
                  <a:defRPr sz="2800"/>
                </a:pPr>
                <a:r>
                  <a:rPr lang="en-US" dirty="0"/>
                  <a:t>​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>
                        <a:latin typeface="Cambria Math" panose="02040503050406030204" pitchFamily="18" charset="0"/>
                      </a:rPr>
                      <m:t>7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Text Placeholder 2">
                <a:extLst>
                  <a:ext uri="{FF2B5EF4-FFF2-40B4-BE49-F238E27FC236}">
                    <a16:creationId xmlns:a16="http://schemas.microsoft.com/office/drawing/2014/main" id="{11C99AC4-0B33-4165-8B88-02377D74EC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3528060"/>
                <a:ext cx="8229600" cy="4967067"/>
              </a:xfrm>
              <a:prstGeom prst="rect">
                <a:avLst/>
              </a:prstGeom>
              <a:blipFill>
                <a:blip r:embed="rId3"/>
                <a:stretch>
                  <a:fillRect l="-1556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dirty="0"/>
              <a:t>Example </a:t>
            </a:r>
            <a:r>
              <a:rPr lang="en-US" dirty="0"/>
              <a:t>3</a:t>
            </a:r>
            <a:r>
              <a:rPr dirty="0"/>
              <a:t>: Solving Equations by Factoring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/>
                  <a:t>Solve the equations by factoring.</a:t>
                </a:r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t>​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f>
                          <m:f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>
                                <a:latin typeface="Cambria Math" panose="02040503050406030204" pitchFamily="18" charset="0"/>
                              </a:rPr>
                              <m:t>7</m:t>
                            </m:r>
                          </m:num>
                          <m:den>
                            <m:r>
                              <a:rPr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f>
                          <m:f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>
                                <a:latin typeface="Cambria Math" panose="020405030504060302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a:rPr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−2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f>
                          <m:f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/>
              </a:p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t>​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e>
                      <m:sup>
                        <m:f>
                          <m:f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</a:t>
            </a:r>
            <a:r>
              <a:rPr lang="en-US" dirty="0"/>
              <a:t>3</a:t>
            </a:r>
            <a:r>
              <a:rPr dirty="0"/>
              <a:t>: Solving Equations by Factoring (cont.)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7200" y="1020322"/>
            <a:ext cx="8229600" cy="4967067"/>
          </a:xfrm>
        </p:spPr>
        <p:txBody>
          <a:bodyPr>
            <a:normAutofit/>
          </a:bodyPr>
          <a:lstStyle/>
          <a:p>
            <a:r>
              <a:rPr sz="2800" b="1" dirty="0"/>
              <a:t>Solution</a:t>
            </a:r>
          </a:p>
          <a:p>
            <a:pPr marL="514350" indent="-514350">
              <a:buFont typeface="+mj-lt"/>
              <a:buAutoNum type="alphaLcPeriod"/>
              <a:defRPr sz="2800"/>
            </a:pPr>
            <a:r>
              <a:rPr dirty="0"/>
              <a:t>​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2F4057C3-9EC3-4846-A5F2-89ABE1D72715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46934153"/>
                  </p:ext>
                </p:extLst>
              </p:nvPr>
            </p:nvGraphicFramePr>
            <p:xfrm>
              <a:off x="762000" y="1447800"/>
              <a:ext cx="7848600" cy="1781493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6162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439817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792583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400"/>
                            <a:t>​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40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f>
                                    <m:f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sz="2400">
                                          <a:latin typeface="Cambria Math"/>
                                        </a:rPr>
                                        <m:t>7</m:t>
                                      </m:r>
                                    </m:num>
                                    <m:den>
                                      <m:r>
                                        <a:rPr sz="2400">
                                          <a:latin typeface="Cambria Math"/>
                                        </a:rPr>
                                        <m:t>3</m:t>
                                      </m:r>
                                    </m:den>
                                  </m:f>
                                </m:sup>
                              </m:sSup>
                              <m:r>
                                <a:rPr sz="2400">
                                  <a:latin typeface="Cambria Math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40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f>
                                    <m:f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sz="2400">
                                          <a:latin typeface="Cambria Math"/>
                                        </a:rPr>
                                        <m:t>4</m:t>
                                      </m:r>
                                    </m:num>
                                    <m:den>
                                      <m:r>
                                        <a:rPr sz="2400">
                                          <a:latin typeface="Cambria Math"/>
                                        </a:rPr>
                                        <m:t>3</m:t>
                                      </m:r>
                                    </m:den>
                                  </m:f>
                                </m:sup>
                              </m:sSup>
                              <m:r>
                                <a:rPr sz="2400">
                                  <a:latin typeface="Cambria Math"/>
                                </a:rPr>
                                <m:t>−2</m:t>
                              </m:r>
                              <m:sSup>
                                <m:sSup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40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f>
                                    <m:f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sz="2400">
                                          <a:latin typeface="Cambria Math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sz="2400">
                                          <a:latin typeface="Cambria Math"/>
                                        </a:rPr>
                                        <m:t>3</m:t>
                                      </m:r>
                                    </m:den>
                                  </m:f>
                                </m:sup>
                              </m:sSup>
                            </m:oMath>
                          </a14:m>
                          <a:endParaRPr sz="2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=0</m:t>
                              </m:r>
                            </m:oMath>
                          </a14:m>
                          <a:endParaRPr sz="2400" dirty="0"/>
                        </a:p>
                      </a:txBody>
                      <a:tcPr anchor="ctr"/>
                    </a:tc>
                    <a:tc rowSpan="2">
                      <a:txBody>
                        <a:bodyPr/>
                        <a:lstStyle/>
                        <a:p>
                          <a:pPr algn="l">
                            <a:defRPr sz="1100" b="1"/>
                          </a:pPr>
                          <a:r>
                            <a:rPr sz="1800" b="0" dirty="0"/>
                            <a:t>Recall that in cases like this, we factor out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0" i="1" smtClean="0">
                                  <a:latin typeface="Cambria Math"/>
                                </a:rPr>
                                <m:t>𝑥</m:t>
                              </m:r>
                            </m:oMath>
                          </a14:m>
                          <a:r>
                            <a:rPr sz="1800" b="0" dirty="0"/>
                            <a:t> raised to the lowest exponent. In this case, the remaining factor is a factorable trinomial.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40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f>
                                    <m:f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sz="2400">
                                          <a:latin typeface="Cambria Math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sz="2400">
                                          <a:latin typeface="Cambria Math"/>
                                        </a:rPr>
                                        <m:t>3</m:t>
                                      </m:r>
                                    </m:den>
                                  </m:f>
                                </m:sup>
                              </m:sSup>
                              <m:d>
                                <m:d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sz="240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sz="240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sz="2400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sz="240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sz="2400">
                                      <a:latin typeface="Cambria Math"/>
                                    </a:rPr>
                                    <m:t>−2</m:t>
                                  </m:r>
                                </m:e>
                              </m:d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=0</m:t>
                              </m:r>
                            </m:oMath>
                          </a14:m>
                          <a:endParaRPr sz="2400" dirty="0"/>
                        </a:p>
                      </a:txBody>
                      <a:tcPr anchor="ctr"/>
                    </a:tc>
                    <a:tc vMerge="1">
                      <a:txBody>
                        <a:bodyPr/>
                        <a:lstStyle/>
                        <a:p>
                          <a:pPr algn="l"/>
                          <a:endParaRPr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40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f>
                                    <m:f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sz="2400">
                                          <a:latin typeface="Cambria Math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sz="2400">
                                          <a:latin typeface="Cambria Math"/>
                                        </a:rPr>
                                        <m:t>3</m:t>
                                      </m:r>
                                    </m:den>
                                  </m:f>
                                </m:sup>
                              </m:sSup>
                              <m:d>
                                <m:d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240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sz="2400">
                                      <a:latin typeface="Cambria Math"/>
                                    </a:rPr>
                                    <m:t>+2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240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sz="2400">
                                      <a:latin typeface="Cambria Math"/>
                                    </a:rPr>
                                    <m:t>−1</m:t>
                                  </m:r>
                                </m:e>
                              </m:d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=0</m:t>
                              </m:r>
                            </m:oMath>
                          </a14:m>
                          <a:endParaRPr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endParaRPr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2F4057C3-9EC3-4846-A5F2-89ABE1D72715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46934153"/>
                  </p:ext>
                </p:extLst>
              </p:nvPr>
            </p:nvGraphicFramePr>
            <p:xfrm>
              <a:off x="762000" y="1447800"/>
              <a:ext cx="7848600" cy="1781493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6162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439817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792583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59277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5155" r="-200233" b="-2247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81013" t="-5155" r="-262447" b="-224742"/>
                          </a:stretch>
                        </a:blipFill>
                      </a:tcPr>
                    </a:tc>
                    <a:tc row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7074" t="-2551" b="-6071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9594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103030" r="-200233" b="-12020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81013" t="-103030" r="-262447" b="-120202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l"/>
                          <a:endParaRPr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9277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207216" r="-200233" b="-2268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81013" t="-207216" r="-262447" b="-2268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F1FA14FA-E881-4516-A3DD-36A18EAB4B43}"/>
              </a:ext>
            </a:extLst>
          </p:cNvPr>
          <p:cNvSpPr txBox="1">
            <a:spLocks/>
          </p:cNvSpPr>
          <p:nvPr/>
        </p:nvSpPr>
        <p:spPr>
          <a:xfrm>
            <a:off x="630283" y="3633651"/>
            <a:ext cx="8229600" cy="290966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​The Zero-Factor Property leads to three simple equations.</a:t>
            </a:r>
          </a:p>
          <a:p>
            <a:endParaRPr lang="ar-AE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6">
                <a:extLst>
                  <a:ext uri="{FF2B5EF4-FFF2-40B4-BE49-F238E27FC236}">
                    <a16:creationId xmlns:a16="http://schemas.microsoft.com/office/drawing/2014/main" id="{4948F51B-3052-469A-AF33-146BA8FA24F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66345875"/>
                  </p:ext>
                </p:extLst>
              </p:nvPr>
            </p:nvGraphicFramePr>
            <p:xfrm>
              <a:off x="485503" y="4674874"/>
              <a:ext cx="8305803" cy="109728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685803">
                      <a:extLst>
                        <a:ext uri="{9D8B030D-6E8A-4147-A177-3AD203B41FA5}">
                          <a16:colId xmlns:a16="http://schemas.microsoft.com/office/drawing/2014/main" val="3772381617"/>
                        </a:ext>
                      </a:extLst>
                    </a:gridCol>
                    <a:gridCol w="457200">
                      <a:extLst>
                        <a:ext uri="{9D8B030D-6E8A-4147-A177-3AD203B41FA5}">
                          <a16:colId xmlns:a16="http://schemas.microsoft.com/office/drawing/2014/main" val="2964949019"/>
                        </a:ext>
                      </a:extLst>
                    </a:gridCol>
                    <a:gridCol w="609600">
                      <a:extLst>
                        <a:ext uri="{9D8B030D-6E8A-4147-A177-3AD203B41FA5}">
                          <a16:colId xmlns:a16="http://schemas.microsoft.com/office/drawing/2014/main" val="3306733283"/>
                        </a:ext>
                      </a:extLst>
                    </a:gridCol>
                    <a:gridCol w="914400">
                      <a:extLst>
                        <a:ext uri="{9D8B030D-6E8A-4147-A177-3AD203B41FA5}">
                          <a16:colId xmlns:a16="http://schemas.microsoft.com/office/drawing/2014/main" val="934351799"/>
                        </a:ext>
                      </a:extLst>
                    </a:gridCol>
                    <a:gridCol w="1108362">
                      <a:extLst>
                        <a:ext uri="{9D8B030D-6E8A-4147-A177-3AD203B41FA5}">
                          <a16:colId xmlns:a16="http://schemas.microsoft.com/office/drawing/2014/main" val="2952810489"/>
                        </a:ext>
                      </a:extLst>
                    </a:gridCol>
                    <a:gridCol w="415638">
                      <a:extLst>
                        <a:ext uri="{9D8B030D-6E8A-4147-A177-3AD203B41FA5}">
                          <a16:colId xmlns:a16="http://schemas.microsoft.com/office/drawing/2014/main" val="31042805"/>
                        </a:ext>
                      </a:extLst>
                    </a:gridCol>
                    <a:gridCol w="1094508">
                      <a:extLst>
                        <a:ext uri="{9D8B030D-6E8A-4147-A177-3AD203B41FA5}">
                          <a16:colId xmlns:a16="http://schemas.microsoft.com/office/drawing/2014/main" val="1501669357"/>
                        </a:ext>
                      </a:extLst>
                    </a:gridCol>
                    <a:gridCol w="810492">
                      <a:extLst>
                        <a:ext uri="{9D8B030D-6E8A-4147-A177-3AD203B41FA5}">
                          <a16:colId xmlns:a16="http://schemas.microsoft.com/office/drawing/2014/main" val="4182045195"/>
                        </a:ext>
                      </a:extLst>
                    </a:gridCol>
                    <a:gridCol w="1066800">
                      <a:extLst>
                        <a:ext uri="{9D8B030D-6E8A-4147-A177-3AD203B41FA5}">
                          <a16:colId xmlns:a16="http://schemas.microsoft.com/office/drawing/2014/main" val="1692278772"/>
                        </a:ext>
                      </a:extLst>
                    </a:gridCol>
                    <a:gridCol w="387927">
                      <a:extLst>
                        <a:ext uri="{9D8B030D-6E8A-4147-A177-3AD203B41FA5}">
                          <a16:colId xmlns:a16="http://schemas.microsoft.com/office/drawing/2014/main" val="1383198361"/>
                        </a:ext>
                      </a:extLst>
                    </a:gridCol>
                    <a:gridCol w="755073">
                      <a:extLst>
                        <a:ext uri="{9D8B030D-6E8A-4147-A177-3AD203B41FA5}">
                          <a16:colId xmlns:a16="http://schemas.microsoft.com/office/drawing/2014/main" val="50898347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400" dirty="0"/>
                            <a:t>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ar-AE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ar-AE" sz="240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f>
                                    <m:fPr>
                                      <m:ctrlPr>
                                        <a:rPr lang="ar-AE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ar-AE" sz="240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ar-AE" sz="240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den>
                                  </m:f>
                                </m:sup>
                              </m:sSup>
                            </m:oMath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</a:pPr>
                          <a14:m>
                            <m:oMath xmlns:m="http://schemas.openxmlformats.org/officeDocument/2006/math">
                              <m:r>
                                <a:rPr lang="en-US" sz="240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oMath>
                          </a14:m>
                          <a:r>
                            <a:rPr lang="en-US" sz="2400" dirty="0"/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or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400" b="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b="0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oMath>
                          </a14:m>
                          <a:endParaRPr lang="en-US" sz="24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r>
                                <a:rPr lang="en-US" sz="240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oMath>
                          </a14:m>
                          <a:r>
                            <a:rPr lang="en-US" sz="2400" dirty="0"/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or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400" b="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b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oMath>
                          </a14:m>
                          <a:endParaRPr lang="en-US" sz="24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r>
                                <a:rPr lang="en-US" sz="240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oMath>
                          </a14:m>
                          <a:r>
                            <a:rPr lang="en-US" sz="2400" dirty="0"/>
                            <a:t> 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9451826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40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r>
                                <a:rPr lang="en-US" sz="240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oMath>
                          </a14:m>
                          <a:r>
                            <a:rPr lang="en-US" sz="2400" dirty="0"/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40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r>
                                <a:rPr lang="en-US" sz="240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oMath>
                          </a14:m>
                          <a:r>
                            <a:rPr lang="en-US" sz="2400" dirty="0"/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40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r>
                                <a:rPr lang="en-US" sz="240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oMath>
                          </a14:m>
                          <a:r>
                            <a:rPr lang="en-US" sz="2400" dirty="0"/>
                            <a:t> 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4840209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6">
                <a:extLst>
                  <a:ext uri="{FF2B5EF4-FFF2-40B4-BE49-F238E27FC236}">
                    <a16:creationId xmlns:a16="http://schemas.microsoft.com/office/drawing/2014/main" id="{4948F51B-3052-469A-AF33-146BA8FA24F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66345875"/>
                  </p:ext>
                </p:extLst>
              </p:nvPr>
            </p:nvGraphicFramePr>
            <p:xfrm>
              <a:off x="485503" y="4674874"/>
              <a:ext cx="8305803" cy="109728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685803">
                      <a:extLst>
                        <a:ext uri="{9D8B030D-6E8A-4147-A177-3AD203B41FA5}">
                          <a16:colId xmlns:a16="http://schemas.microsoft.com/office/drawing/2014/main" val="3772381617"/>
                        </a:ext>
                      </a:extLst>
                    </a:gridCol>
                    <a:gridCol w="457200">
                      <a:extLst>
                        <a:ext uri="{9D8B030D-6E8A-4147-A177-3AD203B41FA5}">
                          <a16:colId xmlns:a16="http://schemas.microsoft.com/office/drawing/2014/main" val="2964949019"/>
                        </a:ext>
                      </a:extLst>
                    </a:gridCol>
                    <a:gridCol w="609600">
                      <a:extLst>
                        <a:ext uri="{9D8B030D-6E8A-4147-A177-3AD203B41FA5}">
                          <a16:colId xmlns:a16="http://schemas.microsoft.com/office/drawing/2014/main" val="3306733283"/>
                        </a:ext>
                      </a:extLst>
                    </a:gridCol>
                    <a:gridCol w="914400">
                      <a:extLst>
                        <a:ext uri="{9D8B030D-6E8A-4147-A177-3AD203B41FA5}">
                          <a16:colId xmlns:a16="http://schemas.microsoft.com/office/drawing/2014/main" val="934351799"/>
                        </a:ext>
                      </a:extLst>
                    </a:gridCol>
                    <a:gridCol w="1108362">
                      <a:extLst>
                        <a:ext uri="{9D8B030D-6E8A-4147-A177-3AD203B41FA5}">
                          <a16:colId xmlns:a16="http://schemas.microsoft.com/office/drawing/2014/main" val="2952810489"/>
                        </a:ext>
                      </a:extLst>
                    </a:gridCol>
                    <a:gridCol w="415638">
                      <a:extLst>
                        <a:ext uri="{9D8B030D-6E8A-4147-A177-3AD203B41FA5}">
                          <a16:colId xmlns:a16="http://schemas.microsoft.com/office/drawing/2014/main" val="31042805"/>
                        </a:ext>
                      </a:extLst>
                    </a:gridCol>
                    <a:gridCol w="1094508">
                      <a:extLst>
                        <a:ext uri="{9D8B030D-6E8A-4147-A177-3AD203B41FA5}">
                          <a16:colId xmlns:a16="http://schemas.microsoft.com/office/drawing/2014/main" val="1501669357"/>
                        </a:ext>
                      </a:extLst>
                    </a:gridCol>
                    <a:gridCol w="810492">
                      <a:extLst>
                        <a:ext uri="{9D8B030D-6E8A-4147-A177-3AD203B41FA5}">
                          <a16:colId xmlns:a16="http://schemas.microsoft.com/office/drawing/2014/main" val="4182045195"/>
                        </a:ext>
                      </a:extLst>
                    </a:gridCol>
                    <a:gridCol w="1066800">
                      <a:extLst>
                        <a:ext uri="{9D8B030D-6E8A-4147-A177-3AD203B41FA5}">
                          <a16:colId xmlns:a16="http://schemas.microsoft.com/office/drawing/2014/main" val="1692278772"/>
                        </a:ext>
                      </a:extLst>
                    </a:gridCol>
                    <a:gridCol w="387927">
                      <a:extLst>
                        <a:ext uri="{9D8B030D-6E8A-4147-A177-3AD203B41FA5}">
                          <a16:colId xmlns:a16="http://schemas.microsoft.com/office/drawing/2014/main" val="1383198361"/>
                        </a:ext>
                      </a:extLst>
                    </a:gridCol>
                    <a:gridCol w="755073">
                      <a:extLst>
                        <a:ext uri="{9D8B030D-6E8A-4147-A177-3AD203B41FA5}">
                          <a16:colId xmlns:a16="http://schemas.microsoft.com/office/drawing/2014/main" val="508983475"/>
                        </a:ext>
                      </a:extLst>
                    </a:gridCol>
                  </a:tblGrid>
                  <a:tr h="640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t="-6604" r="-1107080" b="-707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50667" t="-6604" r="-1568000" b="-707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88000" t="-6604" r="-1076000" b="-707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or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40659" t="-6604" r="-408791" b="-707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911765" t="-6604" r="-994118" b="-707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82222" t="-6604" r="-275556" b="-707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or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72000" t="-6604" r="-107429" b="-707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837500" t="-6604" r="-193750" b="-707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0000" t="-6604" b="-7075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9451826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t="-150667" r="-110708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50667" t="-150667" r="-156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88000" t="-150667" r="-1076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40659" t="-150667" r="-4087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911765" t="-150667" r="-9941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82222" t="-150667" r="-2755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72000" t="-150667" r="-1074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837500" t="-150667" r="-193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0000" t="-150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48402094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</a:t>
            </a:r>
            <a:r>
              <a:rPr lang="en-US" dirty="0"/>
              <a:t>3</a:t>
            </a:r>
            <a:r>
              <a:rPr dirty="0"/>
              <a:t>: Solving Equations by Factoring (cont.)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7200" y="1246095"/>
            <a:ext cx="8229600" cy="4967067"/>
          </a:xfrm>
        </p:spPr>
        <p:txBody>
          <a:bodyPr/>
          <a:lstStyle/>
          <a:p>
            <a:pPr marL="514350" indent="-514350">
              <a:buFont typeface="+mj-lt"/>
              <a:buAutoNum type="alphaLcPeriod" startAt="2"/>
              <a:defRPr sz="2800"/>
            </a:pPr>
            <a:r>
              <a:rPr dirty="0"/>
              <a:t>​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4CFD97EA-C894-44C8-9B34-8F22EFFB7422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4010002503"/>
                  </p:ext>
                </p:extLst>
              </p:nvPr>
            </p:nvGraphicFramePr>
            <p:xfrm>
              <a:off x="838201" y="1169289"/>
              <a:ext cx="7848599" cy="1802511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352799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2192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2766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400"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sz="2400">
                                          <a:latin typeface="Cambria Math"/>
                                        </a:rPr>
                                        <m:t>−1</m:t>
                                      </m:r>
                                    </m:e>
                                  </m:d>
                                </m:e>
                                <m:sup>
                                  <m:f>
                                    <m:f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sz="2400">
                                          <a:latin typeface="Cambria Math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sz="2400">
                                          <a:latin typeface="Cambria Math"/>
                                        </a:rPr>
                                        <m:t>2</m:t>
                                      </m:r>
                                    </m:den>
                                  </m:f>
                                </m:sup>
                              </m:sSup>
                              <m:r>
                                <a:rPr sz="2400">
                                  <a:latin typeface="Cambria Math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400"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sz="2400">
                                          <a:latin typeface="Cambria Math"/>
                                        </a:rPr>
                                        <m:t>−1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sz="2400">
                                      <a:latin typeface="Cambria Math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sz="2400">
                                          <a:latin typeface="Cambria Math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sz="2400">
                                          <a:latin typeface="Cambria Math"/>
                                        </a:rPr>
                                        <m:t>2</m:t>
                                      </m:r>
                                    </m:den>
                                  </m:f>
                                </m:sup>
                              </m:sSup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=0</m:t>
                              </m:r>
                            </m:oMath>
                          </a14:m>
                          <a:endParaRPr sz="2400" dirty="0"/>
                        </a:p>
                      </a:txBody>
                      <a:tcPr anchor="ctr"/>
                    </a:tc>
                    <a:tc rowSpan="2"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b="0" dirty="0"/>
                            <a:t>Again, we factor out the common algebraic expression raised to the lowest exponent.</a:t>
                          </a:r>
                          <a:endParaRPr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400"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sz="2400">
                                          <a:latin typeface="Cambria Math"/>
                                        </a:rPr>
                                        <m:t>−1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sz="2400">
                                      <a:latin typeface="Cambria Math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sz="2400">
                                          <a:latin typeface="Cambria Math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sz="2400">
                                          <a:latin typeface="Cambria Math"/>
                                        </a:rPr>
                                        <m:t>2</m:t>
                                      </m:r>
                                    </m:den>
                                  </m:f>
                                </m:sup>
                              </m:sSup>
                              <m:d>
                                <m:d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400"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sz="2400">
                                          <a:latin typeface="Cambria Math"/>
                                        </a:rPr>
                                        <m:t>−1</m:t>
                                      </m:r>
                                    </m:e>
                                  </m:d>
                                  <m:r>
                                    <a:rPr sz="2400">
                                      <a:latin typeface="Cambria Math"/>
                                    </a:rPr>
                                    <m:t>−1</m:t>
                                  </m:r>
                                </m:e>
                              </m:d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=0</m:t>
                              </m:r>
                            </m:oMath>
                          </a14:m>
                          <a:endParaRPr sz="2400" dirty="0"/>
                        </a:p>
                      </a:txBody>
                      <a:tcPr anchor="ctr"/>
                    </a:tc>
                    <a:tc vMerge="1">
                      <a:txBody>
                        <a:bodyPr/>
                        <a:lstStyle/>
                        <a:p>
                          <a:pPr algn="l"/>
                          <a:endParaRPr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400"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sz="2400">
                                          <a:latin typeface="Cambria Math"/>
                                        </a:rPr>
                                        <m:t>−1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sz="2400">
                                      <a:latin typeface="Cambria Math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sz="2400">
                                          <a:latin typeface="Cambria Math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sz="2400">
                                          <a:latin typeface="Cambria Math"/>
                                        </a:rPr>
                                        <m:t>2</m:t>
                                      </m:r>
                                    </m:den>
                                  </m:f>
                                </m:sup>
                              </m:sSup>
                              <m:d>
                                <m:d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240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sz="2400">
                                      <a:latin typeface="Cambria Math"/>
                                    </a:rPr>
                                    <m:t>−2</m:t>
                                  </m:r>
                                </m:e>
                              </m:d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=0</m:t>
                              </m:r>
                            </m:oMath>
                          </a14:m>
                          <a:endParaRPr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endParaRPr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4CFD97EA-C894-44C8-9B34-8F22EFFB7422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4010002503"/>
                  </p:ext>
                </p:extLst>
              </p:nvPr>
            </p:nvGraphicFramePr>
            <p:xfrm>
              <a:off x="838201" y="1169289"/>
              <a:ext cx="7848599" cy="1802511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352799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2192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2766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59105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5155" r="-134182" b="-229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75000" t="-5155" r="-269000" b="-229897"/>
                          </a:stretch>
                        </a:blipFill>
                      </a:tcPr>
                    </a:tc>
                    <a:tc rowSpan="2"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b="0" dirty="0"/>
                            <a:t>Again, we factor out the common algebraic expression raised to the lowest exponent.</a:t>
                          </a:r>
                          <a:endParaRPr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62039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99029" r="-134182" b="-1165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75000" t="-99029" r="-269000" b="-116505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l"/>
                          <a:endParaRPr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9105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211340" r="-134182" b="-237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75000" t="-211340" r="-269000" b="-237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</a:t>
            </a:r>
            <a:r>
              <a:rPr lang="en-US" dirty="0"/>
              <a:t>3</a:t>
            </a:r>
            <a:r>
              <a:rPr dirty="0"/>
              <a:t>: Solving Equations by Factoring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>
                  <a:defRPr sz="2800"/>
                </a:pPr>
                <a:r>
                  <a:rPr dirty="0"/>
                  <a:t>​</a:t>
                </a:r>
                <a:r>
                  <a:rPr sz="2800" dirty="0"/>
                  <a:t>This equation leads to two equations, only one of which has a solution. (Note that there is no value for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 dirty="0"/>
                  <a:t> which would solve the first of the two equations.)</a:t>
                </a:r>
              </a:p>
              <a:p>
                <a:r>
                  <a:rPr dirty="0"/>
                  <a:t>​</a:t>
                </a:r>
              </a:p>
              <a:p>
                <a:pPr algn="l"/>
                <a:endParaRPr lang="en-US" dirty="0"/>
              </a:p>
              <a:p>
                <a:pPr algn="l"/>
                <a:endParaRPr lang="en-US" dirty="0"/>
              </a:p>
              <a:p>
                <a:pPr algn="l"/>
                <a:endParaRPr lang="en-US" dirty="0"/>
              </a:p>
              <a:p>
                <a:pPr algn="l"/>
                <a:endParaRPr dirty="0"/>
              </a:p>
              <a:p>
                <a:pPr algn="l"/>
                <a:r>
                  <a:rPr dirty="0"/>
                  <a:t>​</a:t>
                </a:r>
                <a:r>
                  <a:rPr sz="2800" dirty="0"/>
                  <a:t>The original equation has only one solution.</a:t>
                </a:r>
              </a:p>
              <a:p>
                <a:pPr algn="ctr">
                  <a:defRPr sz="2800"/>
                </a:pPr>
                <a:r>
                  <a:rPr dirty="0"/>
                  <a:t>​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dirty="0"/>
              </a:p>
              <a:p>
                <a:r>
                  <a:rPr dirty="0"/>
                  <a:t>​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333" t="-1840" r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34937607"/>
                  </p:ext>
                </p:extLst>
              </p:nvPr>
            </p:nvGraphicFramePr>
            <p:xfrm>
              <a:off x="761501" y="2286000"/>
              <a:ext cx="3184864" cy="18288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50846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6764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914400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400"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sz="2400">
                                          <a:latin typeface="Cambria Math"/>
                                        </a:rPr>
                                        <m:t>−1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sz="2400">
                                      <a:latin typeface="Cambria Math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sz="2400">
                                          <a:latin typeface="Cambria Math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sz="2400">
                                          <a:latin typeface="Cambria Math"/>
                                        </a:rPr>
                                        <m:t>2</m:t>
                                      </m:r>
                                    </m:den>
                                  </m:f>
                                </m:sup>
                              </m:sSup>
                            </m:oMath>
                          </a14:m>
                          <a:endParaRPr sz="2400" dirty="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=0</m:t>
                              </m:r>
                            </m:oMath>
                          </a14:m>
                          <a:endParaRPr sz="2400" dirty="0"/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914400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40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sz="2400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  <m:r>
                                            <a:rPr sz="2400">
                                              <a:latin typeface="Cambria Math"/>
                                            </a:rPr>
                                            <m:t>−1</m:t>
                                          </m:r>
                                        </m:e>
                                      </m:d>
                                    </m:e>
                                    <m:sup>
                                      <m:f>
                                        <m:fPr>
                                          <m:ctrlPr>
                                            <a:rPr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sz="2400">
                                              <a:latin typeface="Cambria Math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>
                                            <a:rPr sz="2400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</m:sup>
                                  </m:sSup>
                                </m:den>
                              </m:f>
                            </m:oMath>
                          </a14:m>
                          <a:endParaRPr sz="2400" dirty="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=0</m:t>
                              </m:r>
                            </m:oMath>
                          </a14:m>
                          <a:endParaRPr sz="2400" dirty="0"/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34937607"/>
                  </p:ext>
                </p:extLst>
              </p:nvPr>
            </p:nvGraphicFramePr>
            <p:xfrm>
              <a:off x="761501" y="2286000"/>
              <a:ext cx="3184864" cy="18288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50846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6764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9144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r="-111290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l="-89855" b="-1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9144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t="-100000" r="-1112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l="-89855" t="-1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05270949"/>
                  </p:ext>
                </p:extLst>
              </p:nvPr>
            </p:nvGraphicFramePr>
            <p:xfrm>
              <a:off x="5349536" y="2286000"/>
              <a:ext cx="2956264" cy="18288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12746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8288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914400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𝑥</m:t>
                              </m:r>
                              <m:r>
                                <a:rPr sz="2400">
                                  <a:latin typeface="Cambria Math"/>
                                </a:rPr>
                                <m:t>−2</m:t>
                              </m:r>
                            </m:oMath>
                          </a14:m>
                          <a:endParaRPr sz="2400" dirty="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=0</m:t>
                              </m:r>
                            </m:oMath>
                          </a14:m>
                          <a:endParaRPr sz="2400" dirty="0"/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914400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𝑥</m:t>
                              </m:r>
                            </m:oMath>
                          </a14:m>
                          <a:endParaRPr sz="2400" dirty="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=2</m:t>
                              </m:r>
                            </m:oMath>
                          </a14:m>
                          <a:endParaRPr sz="2400" dirty="0"/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05270949"/>
                  </p:ext>
                </p:extLst>
              </p:nvPr>
            </p:nvGraphicFramePr>
            <p:xfrm>
              <a:off x="5349536" y="2286000"/>
              <a:ext cx="2956264" cy="18288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12746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8288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9144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4"/>
                          <a:stretch>
                            <a:fillRect r="-162703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4"/>
                          <a:stretch>
                            <a:fillRect l="-61462" b="-1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9144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4"/>
                          <a:stretch>
                            <a:fillRect t="-100000" r="-16270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4"/>
                          <a:stretch>
                            <a:fillRect l="-61462" t="-1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5BB7B4FD-56A9-425B-8754-7FD392A11222}"/>
              </a:ext>
            </a:extLst>
          </p:cNvPr>
          <p:cNvSpPr txBox="1"/>
          <p:nvPr/>
        </p:nvSpPr>
        <p:spPr>
          <a:xfrm>
            <a:off x="3962400" y="2514600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or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dirty="0"/>
              <a:t>Example </a:t>
            </a:r>
            <a:r>
              <a:rPr lang="en-US" dirty="0"/>
              <a:t>4</a:t>
            </a:r>
            <a:r>
              <a:rPr dirty="0"/>
              <a:t>: Solving Equations by Factoring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/>
                  <a:t>Solve the equation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−7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+12=0</m:t>
                    </m:r>
                  </m:oMath>
                </a14:m>
                <a:r>
                  <a:rPr sz="2800"/>
                  <a:t> by factoring.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Quadratic-Like Equations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 algn="ctr">
                  <a:defRPr sz="2800" b="1"/>
                </a:pPr>
                <a:r>
                  <a:t>Definition</a:t>
                </a:r>
              </a:p>
              <a:p>
                <a:r>
                  <a:rPr sz="2800"/>
                  <a:t>An equation is </a:t>
                </a:r>
                <a:r>
                  <a:rPr sz="2800" b="1"/>
                  <a:t>quadratic-like</a:t>
                </a:r>
                <a:r>
                  <a:rPr sz="2800"/>
                  <a:t>, or </a:t>
                </a:r>
                <a:r>
                  <a:rPr sz="2800" b="1"/>
                  <a:t>quadratic in form</a:t>
                </a:r>
                <a:r>
                  <a:rPr sz="2800"/>
                  <a:t>, if it can be written in the form</a:t>
                </a:r>
              </a:p>
              <a:p>
                <a:pPr algn="ctr">
                  <a:defRPr sz="2800"/>
                </a:pP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r>
                      <a:rPr>
                        <a:latin typeface="Cambria Math" panose="02040503050406030204" pitchFamily="18" charset="0"/>
                      </a:rPr>
                      <m:t>𝑏𝐴</m:t>
                    </m:r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r>
                      <a:rPr>
                        <a:latin typeface="Cambria Math" panose="02040503050406030204" pitchFamily="18" charset="0"/>
                      </a:rPr>
                      <m:t>𝑐</m:t>
                    </m:r>
                    <m:r>
                      <a:rPr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sz="2800"/>
                  <a:t>,</a:t>
                </a:r>
              </a:p>
              <a:p>
                <a:pPr>
                  <a:defRPr sz="2800"/>
                </a:pPr>
                <a:r>
                  <a:rPr sz="2800"/>
                  <a:t>where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sz="2800"/>
                  <a:t>,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sz="2800"/>
                  <a:t>,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sz="2800"/>
                  <a:t> are constants,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𝑎</m:t>
                    </m:r>
                    <m:r>
                      <a:rPr>
                        <a:latin typeface="Cambria Math" panose="02040503050406030204" pitchFamily="18" charset="0"/>
                      </a:rPr>
                      <m:t>≠0</m:t>
                    </m:r>
                  </m:oMath>
                </a14:m>
                <a:r>
                  <a:rPr sz="2800"/>
                  <a:t>,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sz="2800"/>
                  <a:t> is an algebraic expression. Such equations can be solved by first solving for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sz="2800"/>
                  <a:t> and then solving for the variable in the expression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sz="2800"/>
                  <a:t>. This method of solution is called </a:t>
                </a:r>
                <a:r>
                  <a:rPr sz="2800" b="1"/>
                  <a:t>substitution</a:t>
                </a:r>
                <a:r>
                  <a:rPr sz="2800"/>
                  <a:t>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328" t="-986" r="-8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</a:t>
            </a:r>
            <a:r>
              <a:rPr lang="en-US" dirty="0"/>
              <a:t>4</a:t>
            </a:r>
            <a:r>
              <a:rPr dirty="0"/>
              <a:t>: Solving Equations by Factoring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 b="1" dirty="0"/>
                  <a:t>Solution</a:t>
                </a:r>
              </a:p>
              <a:p>
                <a:pPr>
                  <a:defRPr sz="2800"/>
                </a:pPr>
                <a:r>
                  <a:rPr sz="2800" dirty="0"/>
                  <a:t>While the given equation is not quadratic, it certainly bears a strong resemblance to one that is. In fact, if we make the substitution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sz="2800" dirty="0"/>
                  <a:t>, we obtain the quadratic equation</a:t>
                </a:r>
              </a:p>
              <a:p>
                <a:pPr algn="ctr">
                  <a:defRPr sz="2800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−7</m:t>
                    </m:r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  <m:r>
                      <a:rPr>
                        <a:latin typeface="Cambria Math" panose="02040503050406030204" pitchFamily="18" charset="0"/>
                      </a:rPr>
                      <m:t>+12=0</m:t>
                    </m:r>
                  </m:oMath>
                </a14:m>
                <a:r>
                  <a:rPr sz="2800" dirty="0"/>
                  <a:t>,</a:t>
                </a:r>
              </a:p>
              <a:p>
                <a:pPr>
                  <a:defRPr sz="2800"/>
                </a:pPr>
                <a:r>
                  <a:rPr sz="2800" dirty="0"/>
                  <a:t>which we can solve by factoring the trinomial as </a:t>
                </a:r>
                <a:br>
                  <a:rPr lang="en-US" sz="2800" dirty="0"/>
                </a:br>
                <a14:m>
                  <m:oMath xmlns:m="http://schemas.openxmlformats.org/officeDocument/2006/math"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−3</m:t>
                        </m:r>
                      </m:e>
                    </m:d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−4</m:t>
                        </m:r>
                      </m:e>
                    </m:d>
                  </m:oMath>
                </a14:m>
                <a:r>
                  <a:rPr sz="2800" dirty="0"/>
                  <a:t>. This gives us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  <m:r>
                      <a:rPr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sz="2800" dirty="0"/>
                  <a:t> or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  <m:r>
                      <a:rPr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sz="2800" dirty="0"/>
                  <a:t>. Translating this back to the variable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 dirty="0"/>
                  <a:t>, we have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sz="2800" dirty="0"/>
                  <a:t> 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sz="2800" dirty="0"/>
                  <a:t>, so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sz="2800" dirty="0"/>
                  <a:t> or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sz="2800" dirty="0"/>
                  <a:t>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 r="-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dirty="0"/>
              <a:t>Example </a:t>
            </a:r>
            <a:r>
              <a:rPr lang="en-US" dirty="0"/>
              <a:t>1</a:t>
            </a:r>
            <a:r>
              <a:rPr dirty="0"/>
              <a:t>: Quadratic-Like Equations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/>
                  <a:t>Solve the quadratic-like equations.</a:t>
                </a:r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t>​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r>
                      <a:rPr>
                        <a:latin typeface="Cambria Math" panose="02040503050406030204" pitchFamily="18" charset="0"/>
                      </a:rPr>
                      <m:t>7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r>
                      <a:rPr>
                        <a:latin typeface="Cambria Math" panose="02040503050406030204" pitchFamily="18" charset="0"/>
                      </a:rPr>
                      <m:t>8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/>
              </a:p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t>​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f>
                          <m:f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r>
                      <a:rPr>
                        <a:latin typeface="Cambria Math" panose="02040503050406030204" pitchFamily="18" charset="0"/>
                      </a:rPr>
                      <m:t>4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f>
                          <m:f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r>
                      <a:rPr>
                        <a:latin typeface="Cambria Math" panose="02040503050406030204" pitchFamily="18" charset="0"/>
                      </a:rPr>
                      <m:t>5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</a:t>
            </a:r>
            <a:r>
              <a:rPr lang="en-US" dirty="0"/>
              <a:t>1</a:t>
            </a:r>
            <a:r>
              <a:rPr dirty="0"/>
              <a:t>: Quadratic-Like Equations (cont.)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sz="2800" b="1"/>
              <a:t>Solution</a:t>
            </a:r>
          </a:p>
          <a:p>
            <a:pPr marL="514350" indent="-514350">
              <a:buFont typeface="+mj-lt"/>
              <a:buAutoNum type="alphaLcPeriod"/>
              <a:defRPr sz="2800"/>
            </a:pPr>
            <a:r>
              <a:t>​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2742CB58-C7BF-4B8B-BF4D-D6C73166E7B8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711870496"/>
                  </p:ext>
                </p:extLst>
              </p:nvPr>
            </p:nvGraphicFramePr>
            <p:xfrm>
              <a:off x="838200" y="1591298"/>
              <a:ext cx="8001000" cy="256032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7338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6002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6670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200" dirty="0"/>
                            <a:t>​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sz="2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sz="2200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sz="2200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sz="2200">
                                          <a:latin typeface="Cambria Math"/>
                                        </a:rPr>
                                        <m:t>+2</m:t>
                                      </m:r>
                                      <m:r>
                                        <a:rPr sz="220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sz="22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sz="2200">
                                  <a:latin typeface="Cambria Math"/>
                                </a:rPr>
                                <m:t>−7</m:t>
                              </m:r>
                              <m:d>
                                <m:dPr>
                                  <m:ctrlPr>
                                    <a:rPr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sz="220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sz="220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sz="2200">
                                      <a:latin typeface="Cambria Math"/>
                                    </a:rPr>
                                    <m:t>+2</m:t>
                                  </m:r>
                                  <m:r>
                                    <a:rPr sz="220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sz="2200">
                                  <a:latin typeface="Cambria Math"/>
                                </a:rPr>
                                <m:t>−8</m:t>
                              </m:r>
                            </m:oMath>
                          </a14:m>
                          <a:endParaRPr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2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200">
                                  <a:latin typeface="Cambria Math"/>
                                </a:rPr>
                                <m:t>=0</m:t>
                              </m:r>
                            </m:oMath>
                          </a14:m>
                          <a:endParaRPr sz="2200"/>
                        </a:p>
                      </a:txBody>
                      <a:tcPr/>
                    </a:tc>
                    <a:tc rowSpan="4">
                      <a:txBody>
                        <a:bodyPr/>
                        <a:lstStyle/>
                        <a:p>
                          <a:pPr algn="l">
                            <a:defRPr sz="1100" b="1"/>
                          </a:pPr>
                          <a:r>
                            <a:rPr sz="1800" b="0" dirty="0"/>
                            <a:t>Making the substitution </a:t>
                          </a:r>
                          <a14:m>
                            <m:oMath xmlns:m="http://schemas.openxmlformats.org/officeDocument/2006/math">
                              <m:r>
                                <a:rPr sz="1800" b="0" i="1">
                                  <a:latin typeface="Cambria Math"/>
                                </a:rPr>
                                <m:t>𝐴</m:t>
                              </m:r>
                              <m:r>
                                <a:rPr sz="1800" b="0">
                                  <a:latin typeface="Cambria Math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sz="1800" b="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1800" b="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sz="1800" b="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sz="1800" b="0">
                                  <a:latin typeface="Cambria Math"/>
                                </a:rPr>
                                <m:t>+</m:t>
                              </m:r>
                              <m:r>
                                <a:rPr sz="1800" b="0" i="1">
                                  <a:latin typeface="Cambria Math"/>
                                </a:rPr>
                                <m:t>2</m:t>
                              </m:r>
                              <m:r>
                                <a:rPr sz="1800" b="0" i="1">
                                  <a:latin typeface="Cambria Math"/>
                                </a:rPr>
                                <m:t>𝑥</m:t>
                              </m:r>
                            </m:oMath>
                          </a14:m>
                          <a:r>
                            <a:rPr sz="1800" b="0" dirty="0"/>
                            <a:t> transforms the quadratic-like equation into a quadratic equation that can be solved by factoring.</a:t>
                          </a:r>
                        </a:p>
                        <a:p>
                          <a:pPr algn="l">
                            <a:defRPr sz="1100" b="1"/>
                          </a:pPr>
                          <a:r>
                            <a:rPr sz="1800" b="0" dirty="0"/>
                            <a:t>Once we have solved for </a:t>
                          </a:r>
                          <a14:m>
                            <m:oMath xmlns:m="http://schemas.openxmlformats.org/officeDocument/2006/math">
                              <m:r>
                                <a:rPr sz="1800" b="0" i="1">
                                  <a:latin typeface="Cambria Math"/>
                                </a:rPr>
                                <m:t>𝐴</m:t>
                              </m:r>
                            </m:oMath>
                          </a14:m>
                          <a:r>
                            <a:rPr sz="1800" b="0" dirty="0"/>
                            <a:t>, we replace </a:t>
                          </a:r>
                          <a14:m>
                            <m:oMath xmlns:m="http://schemas.openxmlformats.org/officeDocument/2006/math">
                              <m:r>
                                <a:rPr sz="1800" b="0" i="1">
                                  <a:latin typeface="Cambria Math"/>
                                </a:rPr>
                                <m:t>𝐴</m:t>
                              </m:r>
                            </m:oMath>
                          </a14:m>
                          <a:r>
                            <a:rPr sz="1800" b="0" dirty="0"/>
                            <a:t> with </a:t>
                          </a:r>
                          <a:br>
                            <a:rPr lang="en-US" sz="1800" b="0" dirty="0"/>
                          </a:b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sz="1800" b="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1800" b="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sz="1800" b="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sz="1800" b="0">
                                  <a:latin typeface="Cambria Math"/>
                                </a:rPr>
                                <m:t>+</m:t>
                              </m:r>
                              <m:r>
                                <a:rPr sz="1800" b="0" i="1">
                                  <a:latin typeface="Cambria Math"/>
                                </a:rPr>
                                <m:t>2</m:t>
                              </m:r>
                              <m:r>
                                <a:rPr sz="1800" b="0" i="1">
                                  <a:latin typeface="Cambria Math"/>
                                </a:rPr>
                                <m:t>𝑥</m:t>
                              </m:r>
                            </m:oMath>
                          </a14:m>
                          <a:r>
                            <a:rPr sz="1800" b="0" dirty="0"/>
                            <a:t> and solve for </a:t>
                          </a:r>
                          <a14:m>
                            <m:oMath xmlns:m="http://schemas.openxmlformats.org/officeDocument/2006/math">
                              <m:r>
                                <a:rPr sz="1800" b="0" i="1">
                                  <a:latin typeface="Cambria Math"/>
                                </a:rPr>
                                <m:t>𝑥</m:t>
                              </m:r>
                            </m:oMath>
                          </a14:m>
                          <a:r>
                            <a:rPr sz="1800" b="0" dirty="0"/>
                            <a:t>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200" dirty="0"/>
                            <a:t>​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200">
                                      <a:latin typeface="Cambria Math"/>
                                    </a:rPr>
                                    <m:t>𝐴</m:t>
                                  </m:r>
                                </m:e>
                                <m:sup>
                                  <m:r>
                                    <a:rPr sz="22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sz="2200">
                                  <a:latin typeface="Cambria Math"/>
                                </a:rPr>
                                <m:t>−7</m:t>
                              </m:r>
                              <m:r>
                                <a:rPr sz="2200">
                                  <a:latin typeface="Cambria Math"/>
                                </a:rPr>
                                <m:t>𝐴</m:t>
                              </m:r>
                              <m:r>
                                <a:rPr sz="2200">
                                  <a:latin typeface="Cambria Math"/>
                                </a:rPr>
                                <m:t>−8</m:t>
                              </m:r>
                            </m:oMath>
                          </a14:m>
                          <a:endParaRPr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2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200">
                                  <a:latin typeface="Cambria Math"/>
                                </a:rPr>
                                <m:t>=0</m:t>
                              </m:r>
                            </m:oMath>
                          </a14:m>
                          <a:endParaRPr sz="220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algn="l"/>
                          <a:endParaRPr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200"/>
                            <a:t>​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2200">
                                      <a:latin typeface="Cambria Math"/>
                                    </a:rPr>
                                    <m:t>𝐴</m:t>
                                  </m:r>
                                  <m:r>
                                    <a:rPr sz="2200">
                                      <a:latin typeface="Cambria Math"/>
                                    </a:rPr>
                                    <m:t>−8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2200">
                                      <a:latin typeface="Cambria Math"/>
                                    </a:rPr>
                                    <m:t>𝐴</m:t>
                                  </m:r>
                                  <m:r>
                                    <a:rPr sz="2200">
                                      <a:latin typeface="Cambria Math"/>
                                    </a:rPr>
                                    <m:t>+1</m:t>
                                  </m:r>
                                </m:e>
                              </m:d>
                            </m:oMath>
                          </a14:m>
                          <a:endParaRPr sz="22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2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200">
                                  <a:latin typeface="Cambria Math"/>
                                </a:rPr>
                                <m:t>=0</m:t>
                              </m:r>
                            </m:oMath>
                          </a14:m>
                          <a:endParaRPr sz="220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algn="l"/>
                          <a:endParaRPr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lang="en-US" sz="220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sz="2200">
                                  <a:latin typeface="Cambria Math"/>
                                </a:rPr>
                                <m:t>𝐴</m:t>
                              </m:r>
                            </m:oMath>
                          </a14:m>
                          <a:endParaRPr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2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200">
                                  <a:latin typeface="Cambria Math"/>
                                </a:rPr>
                                <m:t>=8</m:t>
                              </m:r>
                              <m:r>
                                <m:rPr>
                                  <m:nor/>
                                </m:rPr>
                                <a:rPr sz="2200">
                                  <a:latin typeface="Cambria Math"/>
                                </a:rPr>
                                <m:t>,</m:t>
                              </m:r>
                              <m:r>
                                <a:rPr sz="2200">
                                  <a:latin typeface="Cambria Math"/>
                                </a:rPr>
                                <m:t>−1</m:t>
                              </m:r>
                            </m:oMath>
                          </a14:m>
                          <a:endParaRPr sz="2200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algn="l">
                            <a:defRPr sz="1100" b="1"/>
                          </a:pPr>
                          <a:endParaRPr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2742CB58-C7BF-4B8B-BF4D-D6C73166E7B8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711870496"/>
                  </p:ext>
                </p:extLst>
              </p:nvPr>
            </p:nvGraphicFramePr>
            <p:xfrm>
              <a:off x="838200" y="1591298"/>
              <a:ext cx="8001000" cy="256032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7338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6002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6670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4267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10000" r="-114192" b="-52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33969" t="-10000" r="-167176" b="-522857"/>
                          </a:stretch>
                        </a:blipFill>
                      </a:tcPr>
                    </a:tc>
                    <a:tc rowSpan="4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99772" t="-1663" b="-356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267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110000" r="-114192" b="-42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33969" t="-110000" r="-167176" b="-422857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l"/>
                          <a:endParaRPr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267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207042" r="-114192" b="-31690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33969" t="-207042" r="-167176" b="-316901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l"/>
                          <a:endParaRPr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1280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103810" r="-114192" b="-71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33969" t="-103810" r="-167176" b="-7143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l">
                            <a:defRPr sz="1100" b="1"/>
                          </a:pPr>
                          <a:endParaRPr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</a:t>
            </a:r>
            <a:r>
              <a:rPr lang="en-US" dirty="0"/>
              <a:t>1</a:t>
            </a:r>
            <a:r>
              <a:rPr dirty="0"/>
              <a:t>: Quadratic-Like Equations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450542" y="1029287"/>
                <a:ext cx="8229600" cy="4967067"/>
              </a:xfrm>
            </p:spPr>
            <p:txBody>
              <a:bodyPr>
                <a:normAutofit fontScale="92500"/>
              </a:bodyPr>
              <a:lstStyle/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pPr marL="1828800" lvl="4" indent="0">
                  <a:buNone/>
                  <a:defRPr sz="2000"/>
                </a:pPr>
                <a:endParaRPr lang="en-US" dirty="0">
                  <a:latin typeface="Cambria Math" panose="02040503050406030204" pitchFamily="18" charset="0"/>
                </a:endParaRPr>
              </a:p>
              <a:p>
                <a:pPr marL="1828800" lvl="4" indent="0">
                  <a:buNone/>
                  <a:defRPr sz="2000"/>
                </a:pPr>
                <a14:m>
                  <m:oMath xmlns:m="http://schemas.openxmlformats.org/officeDocument/2006/math">
                    <m:r>
                      <a:rPr sz="2600">
                        <a:latin typeface="Cambria Math" panose="02040503050406030204" pitchFamily="18" charset="0"/>
                      </a:rPr>
                      <m:t>𝑥</m:t>
                    </m:r>
                    <m:r>
                      <a:rPr sz="2600">
                        <a:latin typeface="Cambria Math" panose="02040503050406030204" pitchFamily="18" charset="0"/>
                      </a:rPr>
                      <m:t>=−4</m:t>
                    </m:r>
                  </m:oMath>
                </a14:m>
                <a:r>
                  <a:rPr sz="2600" dirty="0"/>
                  <a:t> or </a:t>
                </a:r>
                <a14:m>
                  <m:oMath xmlns:m="http://schemas.openxmlformats.org/officeDocument/2006/math">
                    <m:r>
                      <a:rPr sz="2600">
                        <a:latin typeface="Cambria Math" panose="02040503050406030204" pitchFamily="18" charset="0"/>
                      </a:rPr>
                      <m:t>𝑥</m:t>
                    </m:r>
                    <m:r>
                      <a:rPr sz="260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sz="2600" dirty="0"/>
                  <a:t> or </a:t>
                </a:r>
                <a14:m>
                  <m:oMath xmlns:m="http://schemas.openxmlformats.org/officeDocument/2006/math">
                    <m:r>
                      <a:rPr sz="2600">
                        <a:latin typeface="Cambria Math" panose="02040503050406030204" pitchFamily="18" charset="0"/>
                      </a:rPr>
                      <m:t>𝑥</m:t>
                    </m:r>
                    <m:r>
                      <a:rPr sz="2600">
                        <a:latin typeface="Cambria Math" panose="02040503050406030204" pitchFamily="18" charset="0"/>
                      </a:rPr>
                      <m:t>=−1</m:t>
                    </m:r>
                  </m:oMath>
                </a14:m>
                <a:endParaRPr sz="2600" dirty="0"/>
              </a:p>
              <a:p>
                <a:r>
                  <a:rPr lang="en-US" dirty="0"/>
                  <a:t>​</a:t>
                </a:r>
                <a:r>
                  <a:rPr lang="en-US" sz="2600" dirty="0"/>
                  <a:t>Note that </a:t>
                </a:r>
                <a14:m>
                  <m:oMath xmlns:m="http://schemas.openxmlformats.org/officeDocument/2006/math">
                    <m:r>
                      <a:rPr lang="en-US" sz="2600">
                        <a:latin typeface="Cambria Math"/>
                      </a:rPr>
                      <m:t>−1</m:t>
                    </m:r>
                  </m:oMath>
                </a14:m>
                <a:r>
                  <a:rPr lang="en-US" sz="2600" dirty="0"/>
                  <a:t> is a double root, while </a:t>
                </a:r>
                <a14:m>
                  <m:oMath xmlns:m="http://schemas.openxmlformats.org/officeDocument/2006/math">
                    <m:r>
                      <a:rPr lang="en-US" sz="2600">
                        <a:latin typeface="Cambria Math"/>
                      </a:rPr>
                      <m:t>−4</m:t>
                    </m:r>
                  </m:oMath>
                </a14:m>
                <a:r>
                  <a:rPr lang="en-US" sz="2600" dirty="0"/>
                  <a:t> and </a:t>
                </a:r>
                <a:r>
                  <a:rPr lang="en-US" sz="2600" dirty="0">
                    <a:latin typeface="Cambria Math"/>
                  </a:rPr>
                  <a:t>2</a:t>
                </a:r>
                <a:r>
                  <a:rPr lang="en-US" sz="2600" dirty="0"/>
                  <a:t> are single roots.</a:t>
                </a:r>
              </a:p>
              <a:p>
                <a:endParaRPr lang="en-US" sz="2800" dirty="0"/>
              </a:p>
              <a:p>
                <a:r>
                  <a:rPr sz="2800" dirty="0"/>
                  <a:t>While the substitution method does not necessarily introduce extraneous solutions, you should still check that each solution solves the original quadratic-like equation.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450542" y="1029287"/>
                <a:ext cx="8229600" cy="4967067"/>
              </a:xfrm>
              <a:blipFill>
                <a:blip r:embed="rId2"/>
                <a:stretch>
                  <a:fillRect l="-1333" b="-22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5">
                <a:extLst>
                  <a:ext uri="{FF2B5EF4-FFF2-40B4-BE49-F238E27FC236}">
                    <a16:creationId xmlns:a16="http://schemas.microsoft.com/office/drawing/2014/main" id="{97C68BBE-D825-48FA-937E-91791654077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92376363"/>
                  </p:ext>
                </p:extLst>
              </p:nvPr>
            </p:nvGraphicFramePr>
            <p:xfrm>
              <a:off x="457200" y="1143000"/>
              <a:ext cx="8229600" cy="2082166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209800">
                      <a:extLst>
                        <a:ext uri="{9D8B030D-6E8A-4147-A177-3AD203B41FA5}">
                          <a16:colId xmlns:a16="http://schemas.microsoft.com/office/drawing/2014/main" val="1983393769"/>
                        </a:ext>
                      </a:extLst>
                    </a:gridCol>
                    <a:gridCol w="533400">
                      <a:extLst>
                        <a:ext uri="{9D8B030D-6E8A-4147-A177-3AD203B41FA5}">
                          <a16:colId xmlns:a16="http://schemas.microsoft.com/office/drawing/2014/main" val="3318588622"/>
                        </a:ext>
                      </a:extLst>
                    </a:gridCol>
                    <a:gridCol w="914400">
                      <a:extLst>
                        <a:ext uri="{9D8B030D-6E8A-4147-A177-3AD203B41FA5}">
                          <a16:colId xmlns:a16="http://schemas.microsoft.com/office/drawing/2014/main" val="208697489"/>
                        </a:ext>
                      </a:extLst>
                    </a:gridCol>
                    <a:gridCol w="609600">
                      <a:extLst>
                        <a:ext uri="{9D8B030D-6E8A-4147-A177-3AD203B41FA5}">
                          <a16:colId xmlns:a16="http://schemas.microsoft.com/office/drawing/2014/main" val="2794355746"/>
                        </a:ext>
                      </a:extLst>
                    </a:gridCol>
                    <a:gridCol w="1905000">
                      <a:extLst>
                        <a:ext uri="{9D8B030D-6E8A-4147-A177-3AD203B41FA5}">
                          <a16:colId xmlns:a16="http://schemas.microsoft.com/office/drawing/2014/main" val="2430784202"/>
                        </a:ext>
                      </a:extLst>
                    </a:gridCol>
                    <a:gridCol w="685800">
                      <a:extLst>
                        <a:ext uri="{9D8B030D-6E8A-4147-A177-3AD203B41FA5}">
                          <a16:colId xmlns:a16="http://schemas.microsoft.com/office/drawing/2014/main" val="2933867399"/>
                        </a:ext>
                      </a:extLst>
                    </a:gridCol>
                    <a:gridCol w="1371600">
                      <a:extLst>
                        <a:ext uri="{9D8B030D-6E8A-4147-A177-3AD203B41FA5}">
                          <a16:colId xmlns:a16="http://schemas.microsoft.com/office/drawing/2014/main" val="1339581590"/>
                        </a:ext>
                      </a:extLst>
                    </a:gridCol>
                  </a:tblGrid>
                  <a:tr h="513586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40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oMath>
                          </a14:m>
                          <a:endParaRPr lang="en-US" sz="24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r>
                                <a:rPr lang="en-US" sz="2400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oMath>
                          </a14:m>
                          <a:r>
                            <a:rPr lang="en-US" sz="2400" dirty="0"/>
                            <a:t> 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 or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40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oMath>
                          </a14:m>
                          <a:endParaRPr lang="en-US" sz="24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r>
                                <a:rPr lang="en-US" sz="2400" b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oMath>
                          </a14:m>
                          <a:r>
                            <a:rPr lang="en-US" sz="2400" b="0" dirty="0"/>
                            <a:t> 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4070544961"/>
                      </a:ext>
                    </a:extLst>
                  </a:tr>
                  <a:tr h="52286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400" dirty="0"/>
                            <a:t>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ar-AE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ar-AE" sz="240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ar-AE" sz="24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ar-AE" sz="240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ar-AE" sz="24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ar-AE" sz="240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endParaRPr lang="en-US" sz="24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r>
                                <a:rPr lang="en-US" sz="2400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oMath>
                          </a14:m>
                          <a:r>
                            <a:rPr lang="en-US" sz="2400" dirty="0"/>
                            <a:t> 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400" dirty="0"/>
                            <a:t>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ar-AE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ar-AE" sz="240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ar-AE" sz="24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ar-AE" sz="240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ar-AE" sz="24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ar-AE" sz="240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endParaRPr lang="en-US" sz="24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r>
                                <a:rPr lang="en-US" sz="240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oMath>
                          </a14:m>
                          <a:r>
                            <a:rPr lang="en-US" sz="2400" dirty="0"/>
                            <a:t> 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709237728"/>
                      </a:ext>
                    </a:extLst>
                  </a:tr>
                  <a:tr h="522860"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ar-AE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ar-AE" sz="240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ar-AE" sz="24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ar-AE" sz="240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ar-AE" sz="24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ar-AE" sz="240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ar-AE" sz="240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ar-AE" sz="240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oMath>
                          </a14:m>
                          <a:r>
                            <a:rPr lang="ar-AE" sz="2400" dirty="0"/>
                            <a:t> </a:t>
                          </a:r>
                          <a:endParaRPr lang="en-US" sz="24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r>
                                <a:rPr lang="en-US" sz="240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oMath>
                          </a14:m>
                          <a:r>
                            <a:rPr lang="en-US" sz="2400" dirty="0"/>
                            <a:t> 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400" dirty="0"/>
                            <a:t> 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ar-AE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ar-AE" sz="240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ar-AE" sz="24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ar-AE" sz="240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ar-AE" sz="24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ar-AE" sz="240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40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oMath>
                          </a14:m>
                          <a:endParaRPr lang="en-US" sz="24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r>
                                <a:rPr lang="en-US" sz="240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oMath>
                          </a14:m>
                          <a:r>
                            <a:rPr lang="en-US" sz="2400" dirty="0"/>
                            <a:t> 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175670144"/>
                      </a:ext>
                    </a:extLst>
                  </a:tr>
                  <a:tr h="52286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400" dirty="0"/>
                            <a:t>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ar-AE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ar-AE" sz="240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ar-AE" sz="240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ar-AE" sz="240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ar-AE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ar-AE" sz="240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ar-AE" sz="240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ar-AE" sz="24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d>
                            </m:oMath>
                          </a14:m>
                          <a:endParaRPr lang="en-US" sz="24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r>
                                <a:rPr lang="en-US" sz="240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oMath>
                          </a14:m>
                          <a:r>
                            <a:rPr lang="en-US" sz="2400" dirty="0"/>
                            <a:t> 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400" dirty="0"/>
                            <a:t>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4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sz="2400" smtClean="0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US" sz="2400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40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endParaRPr lang="en-US" sz="24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r>
                                <a:rPr lang="en-US" sz="240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oMath>
                          </a14:m>
                          <a:r>
                            <a:rPr lang="en-US" sz="2400" dirty="0"/>
                            <a:t> 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50420937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5">
                <a:extLst>
                  <a:ext uri="{FF2B5EF4-FFF2-40B4-BE49-F238E27FC236}">
                    <a16:creationId xmlns:a16="http://schemas.microsoft.com/office/drawing/2014/main" id="{97C68BBE-D825-48FA-937E-91791654077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92376363"/>
                  </p:ext>
                </p:extLst>
              </p:nvPr>
            </p:nvGraphicFramePr>
            <p:xfrm>
              <a:off x="457200" y="1143000"/>
              <a:ext cx="8229600" cy="2082166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209800">
                      <a:extLst>
                        <a:ext uri="{9D8B030D-6E8A-4147-A177-3AD203B41FA5}">
                          <a16:colId xmlns:a16="http://schemas.microsoft.com/office/drawing/2014/main" val="1983393769"/>
                        </a:ext>
                      </a:extLst>
                    </a:gridCol>
                    <a:gridCol w="533400">
                      <a:extLst>
                        <a:ext uri="{9D8B030D-6E8A-4147-A177-3AD203B41FA5}">
                          <a16:colId xmlns:a16="http://schemas.microsoft.com/office/drawing/2014/main" val="3318588622"/>
                        </a:ext>
                      </a:extLst>
                    </a:gridCol>
                    <a:gridCol w="914400">
                      <a:extLst>
                        <a:ext uri="{9D8B030D-6E8A-4147-A177-3AD203B41FA5}">
                          <a16:colId xmlns:a16="http://schemas.microsoft.com/office/drawing/2014/main" val="208697489"/>
                        </a:ext>
                      </a:extLst>
                    </a:gridCol>
                    <a:gridCol w="609600">
                      <a:extLst>
                        <a:ext uri="{9D8B030D-6E8A-4147-A177-3AD203B41FA5}">
                          <a16:colId xmlns:a16="http://schemas.microsoft.com/office/drawing/2014/main" val="2794355746"/>
                        </a:ext>
                      </a:extLst>
                    </a:gridCol>
                    <a:gridCol w="1905000">
                      <a:extLst>
                        <a:ext uri="{9D8B030D-6E8A-4147-A177-3AD203B41FA5}">
                          <a16:colId xmlns:a16="http://schemas.microsoft.com/office/drawing/2014/main" val="2430784202"/>
                        </a:ext>
                      </a:extLst>
                    </a:gridCol>
                    <a:gridCol w="685800">
                      <a:extLst>
                        <a:ext uri="{9D8B030D-6E8A-4147-A177-3AD203B41FA5}">
                          <a16:colId xmlns:a16="http://schemas.microsoft.com/office/drawing/2014/main" val="2933867399"/>
                        </a:ext>
                      </a:extLst>
                    </a:gridCol>
                    <a:gridCol w="1371600">
                      <a:extLst>
                        <a:ext uri="{9D8B030D-6E8A-4147-A177-3AD203B41FA5}">
                          <a16:colId xmlns:a16="http://schemas.microsoft.com/office/drawing/2014/main" val="1339581590"/>
                        </a:ext>
                      </a:extLst>
                    </a:gridCol>
                  </a:tblGrid>
                  <a:tr h="51358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t="-8235" r="-271901" b="-3035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417241" t="-8235" r="-1034483" b="-3035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300000" t="-8235" r="-500000" b="-3035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 or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223642" t="-8235" r="-107668" b="-3035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904464" t="-8235" r="-200893" b="-3035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500000" t="-8235" b="-30352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70544961"/>
                      </a:ext>
                    </a:extLst>
                  </a:tr>
                  <a:tr h="5228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t="-106977" r="-271901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417241" t="-106977" r="-1034483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300000" t="-106977" r="-500000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223642" t="-106977" r="-107668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904464" t="-106977" r="-200893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500000" t="-106977" b="-2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09237728"/>
                      </a:ext>
                    </a:extLst>
                  </a:tr>
                  <a:tr h="5228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t="-206977" r="-271901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417241" t="-206977" r="-1034483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300000" t="-206977" r="-500000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223642" t="-206977" r="-107668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904464" t="-206977" r="-200893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500000" t="-206977" b="-1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75670144"/>
                      </a:ext>
                    </a:extLst>
                  </a:tr>
                  <a:tr h="5228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t="-306977" r="-27190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417241" t="-306977" r="-10344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300000" t="-306977" r="-5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223642" t="-306977" r="-10766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904464" t="-306977" r="-2008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500000" t="-30697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04209373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</a:t>
            </a:r>
            <a:r>
              <a:rPr lang="en-US" dirty="0"/>
              <a:t>1</a:t>
            </a:r>
            <a:r>
              <a:rPr dirty="0"/>
              <a:t>: Quadratic-Like Equations (cont.)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7200" y="1205133"/>
            <a:ext cx="8229600" cy="4967067"/>
          </a:xfrm>
        </p:spPr>
        <p:txBody>
          <a:bodyPr/>
          <a:lstStyle/>
          <a:p>
            <a:pPr marL="514350" indent="-514350">
              <a:buFont typeface="+mj-lt"/>
              <a:buAutoNum type="alphaLcPeriod" startAt="2"/>
              <a:defRPr sz="2800"/>
            </a:pPr>
            <a:r>
              <a:rPr dirty="0"/>
              <a:t>​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47D9A03D-CD2B-4325-BCFE-4D1D39885DBB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686984730"/>
                  </p:ext>
                </p:extLst>
              </p:nvPr>
            </p:nvGraphicFramePr>
            <p:xfrm>
              <a:off x="457200" y="1111190"/>
              <a:ext cx="8153400" cy="2676271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9718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7526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4290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400"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  <m:sup>
                                  <m:f>
                                    <m:f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sz="2400">
                                          <a:latin typeface="Cambria Math"/>
                                        </a:rPr>
                                        <m:t>2</m:t>
                                      </m:r>
                                    </m:num>
                                    <m:den>
                                      <m:r>
                                        <a:rPr sz="2400">
                                          <a:latin typeface="Cambria Math"/>
                                        </a:rPr>
                                        <m:t>3</m:t>
                                      </m:r>
                                    </m:den>
                                  </m:f>
                                </m:sup>
                              </m:sSup>
                              <m:r>
                                <a:rPr sz="2400">
                                  <a:latin typeface="Cambria Math"/>
                                </a:rPr>
                                <m:t>+4</m:t>
                              </m:r>
                              <m:sSup>
                                <m:sSup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400"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  <m:sup>
                                  <m:f>
                                    <m:f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sz="2400">
                                          <a:latin typeface="Cambria Math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sz="2400">
                                          <a:latin typeface="Cambria Math"/>
                                        </a:rPr>
                                        <m:t>3</m:t>
                                      </m:r>
                                    </m:den>
                                  </m:f>
                                </m:sup>
                              </m:sSup>
                              <m:r>
                                <a:rPr sz="2400">
                                  <a:latin typeface="Cambria Math"/>
                                </a:rPr>
                                <m:t>−5</m:t>
                              </m:r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=0</m:t>
                              </m:r>
                            </m:oMath>
                          </a14:m>
                          <a:endParaRPr sz="2400" dirty="0"/>
                        </a:p>
                      </a:txBody>
                      <a:tcPr anchor="ctr"/>
                    </a:tc>
                    <a:tc rowSpan="4">
                      <a:txBody>
                        <a:bodyPr/>
                        <a:lstStyle/>
                        <a:p>
                          <a:pPr algn="l">
                            <a:defRPr sz="1100" b="1"/>
                          </a:pPr>
                          <a:r>
                            <a:rPr sz="1800" b="0" dirty="0"/>
                            <a:t>Using properties of exponents, we can see that the substitution </a:t>
                          </a:r>
                          <a:br>
                            <a:rPr lang="en-US" sz="1800" b="0" dirty="0"/>
                          </a:br>
                          <a14:m>
                            <m:oMath xmlns:m="http://schemas.openxmlformats.org/officeDocument/2006/math">
                              <m:r>
                                <a:rPr lang="en-US" sz="1800" b="0" i="1" smtClean="0">
                                  <a:latin typeface="Cambria Math"/>
                                </a:rPr>
                                <m:t>𝐴</m:t>
                              </m:r>
                              <m:r>
                                <a:rPr lang="en-US" sz="1800" b="0" smtClean="0">
                                  <a:latin typeface="Cambria Math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sz="1800" b="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b="0" i="1" smtClean="0"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  <m:sup>
                                  <m:f>
                                    <m:fPr>
                                      <m:ctrlPr>
                                        <a:rPr sz="1800" b="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800" b="0" i="1" smtClean="0">
                                          <a:latin typeface="Cambria Math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sz="1800" b="0" i="1" smtClean="0">
                                          <a:latin typeface="Cambria Math"/>
                                        </a:rPr>
                                        <m:t>3</m:t>
                                      </m:r>
                                    </m:den>
                                  </m:f>
                                </m:sup>
                              </m:sSup>
                            </m:oMath>
                          </a14:m>
                          <a:r>
                            <a:rPr sz="1800" b="0" dirty="0"/>
                            <a:t> will make this equation quadratic.</a:t>
                          </a:r>
                        </a:p>
                        <a:p>
                          <a:pPr algn="l">
                            <a:defRPr b="1"/>
                          </a:pPr>
                          <a:r>
                            <a:rPr lang="en-US" sz="1800" b="0" dirty="0"/>
                            <a:t>We can solve this equation by factoring.</a:t>
                          </a:r>
                          <a:endParaRPr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400"/>
                            <a:t>​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sz="2400">
                                              <a:latin typeface="Cambria Math"/>
                                            </a:rPr>
                                            <m:t>𝑦</m:t>
                                          </m:r>
                                        </m:e>
                                        <m:sup>
                                          <m:f>
                                            <m:fPr>
                                              <m:ctrlPr>
                                                <a:rPr sz="2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sz="2400">
                                                  <a:latin typeface="Cambria Math"/>
                                                </a:rPr>
                                                <m:t>1</m:t>
                                              </m:r>
                                            </m:num>
                                            <m:den>
                                              <m:r>
                                                <a:rPr sz="2400">
                                                  <a:latin typeface="Cambria Math"/>
                                                </a:rPr>
                                                <m:t>3</m:t>
                                              </m:r>
                                            </m:den>
                                          </m:f>
                                        </m:sup>
                                      </m:sSup>
                                    </m:e>
                                  </m:d>
                                </m:e>
                                <m:sup>
                                  <m:r>
                                    <a:rPr sz="24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sz="2400">
                                  <a:latin typeface="Cambria Math"/>
                                </a:rPr>
                                <m:t>+4</m:t>
                              </m:r>
                              <m:d>
                                <m:d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sz="2400">
                                          <a:latin typeface="Cambria Math"/>
                                        </a:rPr>
                                        <m:t>𝑦</m:t>
                                      </m:r>
                                    </m:e>
                                    <m:sup>
                                      <m:f>
                                        <m:fPr>
                                          <m:ctrlPr>
                                            <a:rPr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sz="2400">
                                              <a:latin typeface="Cambria Math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>
                                            <a:rPr sz="2400">
                                              <a:latin typeface="Cambria Math"/>
                                            </a:rPr>
                                            <m:t>3</m:t>
                                          </m:r>
                                        </m:den>
                                      </m:f>
                                    </m:sup>
                                  </m:sSup>
                                </m:e>
                              </m:d>
                              <m:r>
                                <a:rPr sz="2400">
                                  <a:latin typeface="Cambria Math"/>
                                </a:rPr>
                                <m:t>−5</m:t>
                              </m:r>
                            </m:oMath>
                          </a14:m>
                          <a:endParaRPr sz="2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=0</m:t>
                              </m:r>
                            </m:oMath>
                          </a14:m>
                          <a:endParaRPr sz="2400" dirty="0"/>
                        </a:p>
                      </a:txBody>
                      <a:tcPr anchor="ctr"/>
                    </a:tc>
                    <a:tc vMerge="1">
                      <a:txBody>
                        <a:bodyPr/>
                        <a:lstStyle/>
                        <a:p>
                          <a:pPr algn="l"/>
                          <a:endParaRPr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400">
                                      <a:latin typeface="Cambria Math"/>
                                    </a:rPr>
                                    <m:t>𝐴</m:t>
                                  </m:r>
                                </m:e>
                                <m:sup>
                                  <m:r>
                                    <a:rPr sz="24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sz="2400">
                                  <a:latin typeface="Cambria Math"/>
                                </a:rPr>
                                <m:t>+4</m:t>
                              </m:r>
                              <m:r>
                                <a:rPr sz="2400">
                                  <a:latin typeface="Cambria Math"/>
                                </a:rPr>
                                <m:t>𝐴</m:t>
                              </m:r>
                              <m:r>
                                <a:rPr sz="2400">
                                  <a:latin typeface="Cambria Math"/>
                                </a:rPr>
                                <m:t>−5</m:t>
                              </m:r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=0</m:t>
                              </m:r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endParaRPr sz="1800" b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2400">
                                      <a:latin typeface="Cambria Math"/>
                                    </a:rPr>
                                    <m:t>𝐴</m:t>
                                  </m:r>
                                  <m:r>
                                    <a:rPr sz="2400">
                                      <a:latin typeface="Cambria Math"/>
                                    </a:rPr>
                                    <m:t>+5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2400">
                                      <a:latin typeface="Cambria Math"/>
                                    </a:rPr>
                                    <m:t>𝐴</m:t>
                                  </m:r>
                                  <m:r>
                                    <a:rPr sz="2400">
                                      <a:latin typeface="Cambria Math"/>
                                    </a:rPr>
                                    <m:t>−1</m:t>
                                  </m:r>
                                </m:e>
                              </m:d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=0</m:t>
                              </m:r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algn="l"/>
                          <a:endParaRPr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lang="en-US" sz="240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𝐴</m:t>
                              </m:r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lang="en-US"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lang="en-US" sz="2400">
                                  <a:latin typeface="Cambria Math"/>
                                </a:rPr>
                                <m:t>=−5,</m:t>
                              </m:r>
                              <m: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>
                                  <a:latin typeface="Cambria Math"/>
                                </a:rPr>
                                <m:t>1</m:t>
                              </m:r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47D9A03D-CD2B-4325-BCFE-4D1D39885DBB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686984730"/>
                  </p:ext>
                </p:extLst>
              </p:nvPr>
            </p:nvGraphicFramePr>
            <p:xfrm>
              <a:off x="457200" y="1111190"/>
              <a:ext cx="8153400" cy="2676271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9718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7526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4290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59359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5102" r="-174180" b="-3714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70035" t="-5102" r="-196167" b="-371429"/>
                          </a:stretch>
                        </a:blipFill>
                      </a:tcPr>
                    </a:tc>
                    <a:tc rowSpan="4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37655" t="-1370" b="-2657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71107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88793" r="-174180" b="-2137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70035" t="-88793" r="-196167" b="-213793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l"/>
                          <a:endParaRPr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288158" r="-174180" b="-22631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70035" t="-288158" r="-196167" b="-226316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endParaRPr sz="1800" b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393333" r="-174180" b="-129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70035" t="-393333" r="-196167" b="-129333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l"/>
                          <a:endParaRPr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493333" r="-174180" b="-29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70035" t="-493333" r="-196167" b="-29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</a:t>
            </a:r>
            <a:r>
              <a:rPr lang="en-US" dirty="0"/>
              <a:t>1</a:t>
            </a:r>
            <a:r>
              <a:rPr dirty="0"/>
              <a:t>: Quadratic-Like Equations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Now that we have solved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, we reverse the substitution and solve for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in each case.​</a:t>
                </a:r>
              </a:p>
              <a:p>
                <a:pPr algn="l"/>
                <a:endParaRPr lang="en-US" dirty="0"/>
              </a:p>
              <a:p>
                <a:pPr algn="l"/>
                <a:endParaRPr lang="en-US" dirty="0"/>
              </a:p>
              <a:p>
                <a:pPr algn="l"/>
                <a:endParaRPr lang="en-US" dirty="0"/>
              </a:p>
              <a:p>
                <a:pPr algn="l"/>
                <a:endParaRPr lang="en-US" dirty="0"/>
              </a:p>
              <a:p>
                <a:pPr algn="l"/>
                <a:endParaRPr lang="en-US" dirty="0"/>
              </a:p>
              <a:p>
                <a:pPr algn="l">
                  <a:defRPr sz="2800"/>
                </a:pPr>
                <a:r>
                  <a:rPr lang="en-US" dirty="0"/>
                  <a:t>​</a:t>
                </a:r>
                <a:r>
                  <a:rPr lang="en-US" sz="2800" dirty="0"/>
                  <a:t>Once again, you should confirm that both values do indeed solve the original equation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f>
                          <m:f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sup>
                    </m:sSup>
                    <m:r>
                      <a:rPr lang="ar-AE">
                        <a:latin typeface="Cambria Math" panose="02040503050406030204" pitchFamily="18" charset="0"/>
                      </a:rPr>
                      <m:t>+</m:t>
                    </m:r>
                    <m:r>
                      <a:rPr lang="ar-AE">
                        <a:latin typeface="Cambria Math" panose="02040503050406030204" pitchFamily="18" charset="0"/>
                      </a:rPr>
                      <m:t>4</m:t>
                    </m:r>
                    <m:sSup>
                      <m:sSup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f>
                          <m:f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sup>
                    </m:sSup>
                    <m:r>
                      <a:rPr lang="ar-AE">
                        <a:latin typeface="Cambria Math" panose="02040503050406030204" pitchFamily="18" charset="0"/>
                      </a:rPr>
                      <m:t>−</m:t>
                    </m:r>
                    <m:r>
                      <a:rPr lang="ar-AE">
                        <a:latin typeface="Cambria Math" panose="02040503050406030204" pitchFamily="18" charset="0"/>
                      </a:rPr>
                      <m:t>5</m:t>
                    </m:r>
                    <m:r>
                      <a:rPr lang="ar-AE">
                        <a:latin typeface="Cambria Math" panose="02040503050406030204" pitchFamily="18" charset="0"/>
                      </a:rPr>
                      <m:t>=</m:t>
                    </m:r>
                    <m:r>
                      <a:rPr lang="ar-AE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ar-AE" sz="2800" dirty="0"/>
                  <a:t>.</a:t>
                </a:r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6">
                <a:extLst>
                  <a:ext uri="{FF2B5EF4-FFF2-40B4-BE49-F238E27FC236}">
                    <a16:creationId xmlns:a16="http://schemas.microsoft.com/office/drawing/2014/main" id="{AB2B71F7-CDBF-492C-8555-8753A3D20F3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96629768"/>
                  </p:ext>
                </p:extLst>
              </p:nvPr>
            </p:nvGraphicFramePr>
            <p:xfrm>
              <a:off x="1295400" y="2286000"/>
              <a:ext cx="6095999" cy="1964373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870857">
                      <a:extLst>
                        <a:ext uri="{9D8B030D-6E8A-4147-A177-3AD203B41FA5}">
                          <a16:colId xmlns:a16="http://schemas.microsoft.com/office/drawing/2014/main" val="1708354638"/>
                        </a:ext>
                      </a:extLst>
                    </a:gridCol>
                    <a:gridCol w="576943">
                      <a:extLst>
                        <a:ext uri="{9D8B030D-6E8A-4147-A177-3AD203B41FA5}">
                          <a16:colId xmlns:a16="http://schemas.microsoft.com/office/drawing/2014/main" val="3950047624"/>
                        </a:ext>
                      </a:extLst>
                    </a:gridCol>
                    <a:gridCol w="914400">
                      <a:extLst>
                        <a:ext uri="{9D8B030D-6E8A-4147-A177-3AD203B41FA5}">
                          <a16:colId xmlns:a16="http://schemas.microsoft.com/office/drawing/2014/main" val="3164705864"/>
                        </a:ext>
                      </a:extLst>
                    </a:gridCol>
                    <a:gridCol w="1447800">
                      <a:extLst>
                        <a:ext uri="{9D8B030D-6E8A-4147-A177-3AD203B41FA5}">
                          <a16:colId xmlns:a16="http://schemas.microsoft.com/office/drawing/2014/main" val="2290316494"/>
                        </a:ext>
                      </a:extLst>
                    </a:gridCol>
                    <a:gridCol w="685800">
                      <a:extLst>
                        <a:ext uri="{9D8B030D-6E8A-4147-A177-3AD203B41FA5}">
                          <a16:colId xmlns:a16="http://schemas.microsoft.com/office/drawing/2014/main" val="2675564648"/>
                        </a:ext>
                      </a:extLst>
                    </a:gridCol>
                    <a:gridCol w="685800">
                      <a:extLst>
                        <a:ext uri="{9D8B030D-6E8A-4147-A177-3AD203B41FA5}">
                          <a16:colId xmlns:a16="http://schemas.microsoft.com/office/drawing/2014/main" val="3801340947"/>
                        </a:ext>
                      </a:extLst>
                    </a:gridCol>
                    <a:gridCol w="914399">
                      <a:extLst>
                        <a:ext uri="{9D8B030D-6E8A-4147-A177-3AD203B41FA5}">
                          <a16:colId xmlns:a16="http://schemas.microsoft.com/office/drawing/2014/main" val="416497343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oMath>
                            </m:oMathPara>
                          </a14:m>
                          <a:endParaRPr lang="en-US" sz="24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400" b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oMath>
                            </m:oMathPara>
                          </a14:m>
                          <a:endParaRPr lang="en-US" sz="24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or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40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oMath>
                          </a14:m>
                          <a:endParaRPr lang="en-US" sz="24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24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1968840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400" dirty="0"/>
                            <a:t>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ar-AE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ar-AE" sz="240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f>
                                    <m:fPr>
                                      <m:ctrlPr>
                                        <a:rPr lang="ar-AE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ar-AE" sz="240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ar-AE" sz="240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den>
                                  </m:f>
                                </m:sup>
                              </m:sSup>
                            </m:oMath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400" b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oMath>
                            </m:oMathPara>
                          </a14:m>
                          <a:endParaRPr lang="en-US" sz="2400" b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400" dirty="0"/>
                            <a:t>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ar-AE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ar-AE" sz="240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f>
                                    <m:fPr>
                                      <m:ctrlPr>
                                        <a:rPr lang="ar-AE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ar-AE" sz="240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ar-AE" sz="240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den>
                                  </m:f>
                                </m:sup>
                              </m:sSup>
                            </m:oMath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24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0247815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40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oMath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sz="24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smtClean="0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en-US" sz="2400" smtClean="0">
                                            <a:latin typeface="Cambria Math" panose="02040503050406030204" pitchFamily="18" charset="0"/>
                                          </a:rPr>
                                          <m:t>5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US" sz="2400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40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oMath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sz="24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US" sz="2400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01251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oMath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400" smtClean="0">
                                    <a:latin typeface="Cambria Math" panose="02040503050406030204" pitchFamily="18" charset="0"/>
                                  </a:rPr>
                                  <m:t>125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oMath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40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0325183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6">
                <a:extLst>
                  <a:ext uri="{FF2B5EF4-FFF2-40B4-BE49-F238E27FC236}">
                    <a16:creationId xmlns:a16="http://schemas.microsoft.com/office/drawing/2014/main" id="{AB2B71F7-CDBF-492C-8555-8753A3D20F3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96629768"/>
                  </p:ext>
                </p:extLst>
              </p:nvPr>
            </p:nvGraphicFramePr>
            <p:xfrm>
              <a:off x="1295400" y="2286000"/>
              <a:ext cx="6095999" cy="1964373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870857">
                      <a:extLst>
                        <a:ext uri="{9D8B030D-6E8A-4147-A177-3AD203B41FA5}">
                          <a16:colId xmlns:a16="http://schemas.microsoft.com/office/drawing/2014/main" val="1708354638"/>
                        </a:ext>
                      </a:extLst>
                    </a:gridCol>
                    <a:gridCol w="576943">
                      <a:extLst>
                        <a:ext uri="{9D8B030D-6E8A-4147-A177-3AD203B41FA5}">
                          <a16:colId xmlns:a16="http://schemas.microsoft.com/office/drawing/2014/main" val="3950047624"/>
                        </a:ext>
                      </a:extLst>
                    </a:gridCol>
                    <a:gridCol w="914400">
                      <a:extLst>
                        <a:ext uri="{9D8B030D-6E8A-4147-A177-3AD203B41FA5}">
                          <a16:colId xmlns:a16="http://schemas.microsoft.com/office/drawing/2014/main" val="3164705864"/>
                        </a:ext>
                      </a:extLst>
                    </a:gridCol>
                    <a:gridCol w="1447800">
                      <a:extLst>
                        <a:ext uri="{9D8B030D-6E8A-4147-A177-3AD203B41FA5}">
                          <a16:colId xmlns:a16="http://schemas.microsoft.com/office/drawing/2014/main" val="2290316494"/>
                        </a:ext>
                      </a:extLst>
                    </a:gridCol>
                    <a:gridCol w="685800">
                      <a:extLst>
                        <a:ext uri="{9D8B030D-6E8A-4147-A177-3AD203B41FA5}">
                          <a16:colId xmlns:a16="http://schemas.microsoft.com/office/drawing/2014/main" val="2675564648"/>
                        </a:ext>
                      </a:extLst>
                    </a:gridCol>
                    <a:gridCol w="685800">
                      <a:extLst>
                        <a:ext uri="{9D8B030D-6E8A-4147-A177-3AD203B41FA5}">
                          <a16:colId xmlns:a16="http://schemas.microsoft.com/office/drawing/2014/main" val="3801340947"/>
                        </a:ext>
                      </a:extLst>
                    </a:gridCol>
                    <a:gridCol w="914399">
                      <a:extLst>
                        <a:ext uri="{9D8B030D-6E8A-4147-A177-3AD203B41FA5}">
                          <a16:colId xmlns:a16="http://schemas.microsoft.com/office/drawing/2014/main" val="4164973438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t="-10667" r="-600000" b="-341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50526" t="-10667" r="-803158" b="-341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58667" t="-10667" r="-408667" b="-341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or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58929" t="-10667" r="-234821" b="-341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53097" t="-10667" r="-132743" b="-341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67333" t="-10667" b="-341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19688408"/>
                      </a:ext>
                    </a:extLst>
                  </a:tr>
                  <a:tr h="59277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t="-84694" r="-600000" b="-1612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50526" t="-84694" r="-803158" b="-1612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58667" t="-84694" r="-408667" b="-1612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58929" t="-84694" r="-234821" b="-1612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53097" t="-84694" r="-132743" b="-1612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67333" t="-84694" b="-16122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02478159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t="-241333" r="-600000" b="-11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50526" t="-241333" r="-803158" b="-11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58667" t="-241333" r="-408667" b="-11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58929" t="-241333" r="-234821" b="-11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53097" t="-241333" r="-132743" b="-11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67333" t="-241333" b="-110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012514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t="-341333" r="-600000" b="-1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50526" t="-341333" r="-803158" b="-1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58667" t="-341333" r="-408667" b="-1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58929" t="-341333" r="-234821" b="-1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53097" t="-341333" r="-132743" b="-1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67333" t="-341333" b="-10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03251839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dirty="0"/>
              <a:t>Example </a:t>
            </a:r>
            <a:r>
              <a:rPr lang="en-US" dirty="0"/>
              <a:t>2</a:t>
            </a:r>
            <a:r>
              <a:rPr dirty="0"/>
              <a:t>: Solving Equations by Factoring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/>
                  <a:t>Solve the equations by factoring.</a:t>
                </a:r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t>​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=9</m:t>
                    </m:r>
                  </m:oMath>
                </a14:m>
                <a:endParaRPr/>
              </a:p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t>​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−4</m:t>
                    </m:r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  <m:r>
                      <a:rPr>
                        <a:latin typeface="Cambria Math" panose="02040503050406030204" pitchFamily="18" charset="0"/>
                      </a:rPr>
                      <m:t>−4=0</m:t>
                    </m:r>
                  </m:oMath>
                </a14:m>
                <a:endParaRPr/>
              </a:p>
              <a:p>
                <a:pPr marL="514350" indent="-514350">
                  <a:buFont typeface="+mj-lt"/>
                  <a:buAutoNum type="alphaLcPeriod" startAt="3"/>
                  <a:defRPr sz="2800"/>
                </a:pPr>
                <a:r>
                  <a:t>​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8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−27=0</m:t>
                    </m:r>
                  </m:oMath>
                </a14:m>
                <a:endParaRPr/>
              </a:p>
              <a:p>
                <a:pPr marL="514350" indent="-514350">
                  <a:buFont typeface="+mj-lt"/>
                  <a:buAutoNum type="alphaLcPeriod" startAt="4"/>
                  <a:defRPr sz="2800"/>
                </a:pPr>
                <a:r>
                  <a:t>​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3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+18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−21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Note: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sz="2800"/>
              <a:t>While checking solutions is always a good practice, solving by factoring does not produce any extraneous solutions.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366092"/>
      </a:dk1>
      <a:lt1>
        <a:srgbClr val="FFFFFF"/>
      </a:lt1>
      <a:dk2>
        <a:srgbClr val="4F81BD"/>
      </a:dk2>
      <a:lt2>
        <a:srgbClr val="FFFFFF"/>
      </a:lt2>
      <a:accent1>
        <a:srgbClr val="1F497D"/>
      </a:accent1>
      <a:accent2>
        <a:srgbClr val="366092"/>
      </a:accent2>
      <a:accent3>
        <a:srgbClr val="FFFFCC"/>
      </a:accent3>
      <a:accent4>
        <a:srgbClr val="B8CCE4"/>
      </a:accent4>
      <a:accent5>
        <a:srgbClr val="DBE5F1"/>
      </a:accent5>
      <a:accent6>
        <a:srgbClr val="C6D9F0"/>
      </a:accent6>
      <a:hlink>
        <a:srgbClr val="92CDDC"/>
      </a:hlink>
      <a:folHlink>
        <a:srgbClr val="8DB3E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1775</TotalTime>
  <Words>1344</Words>
  <Application>Microsoft Office PowerPoint</Application>
  <PresentationFormat>On-screen Show (4:3)</PresentationFormat>
  <Paragraphs>278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Calibri</vt:lpstr>
      <vt:lpstr>Cambria Math</vt:lpstr>
      <vt:lpstr>Courier New</vt:lpstr>
      <vt:lpstr>Arial</vt:lpstr>
      <vt:lpstr>Office Theme</vt:lpstr>
      <vt:lpstr>Section 2.4</vt:lpstr>
      <vt:lpstr>Quadratic-Like Equations</vt:lpstr>
      <vt:lpstr>Example 1: Quadratic-Like Equations</vt:lpstr>
      <vt:lpstr>Example 1: Quadratic-Like Equations (cont.)</vt:lpstr>
      <vt:lpstr>Example 1: Quadratic-Like Equations (cont.)</vt:lpstr>
      <vt:lpstr>Example 1: Quadratic-Like Equations (cont.)</vt:lpstr>
      <vt:lpstr>Example 1: Quadratic-Like Equations (cont.)</vt:lpstr>
      <vt:lpstr>Example 2: Solving Equations by Factoring</vt:lpstr>
      <vt:lpstr>Note:</vt:lpstr>
      <vt:lpstr>Example 2: Solving Equations by Factoring (cont.)</vt:lpstr>
      <vt:lpstr>Example 2: Solving Equations by Factoring (cont.)</vt:lpstr>
      <vt:lpstr>Example 2: Solving Equations by Factoring (cont.)</vt:lpstr>
      <vt:lpstr>Example 2: Solving Equations by Factoring (cont.)</vt:lpstr>
      <vt:lpstr>Example 2: Solving Equations by Factoring (cont.)</vt:lpstr>
      <vt:lpstr>Example 3: Solving Equations by Factoring</vt:lpstr>
      <vt:lpstr>Example 3: Solving Equations by Factoring (cont.)</vt:lpstr>
      <vt:lpstr>Example 3: Solving Equations by Factoring (cont.)</vt:lpstr>
      <vt:lpstr>Example 3: Solving Equations by Factoring (cont.)</vt:lpstr>
      <vt:lpstr>Example 4: Solving Equations by Factoring</vt:lpstr>
      <vt:lpstr>Example 4: Solving Equations by Factoring (cont.)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Algebra and Trigonometry</dc:title>
  <dc:creator>Hawkes Learning</dc:creator>
  <cp:lastModifiedBy>Claudia Vance</cp:lastModifiedBy>
  <cp:revision>173</cp:revision>
  <dcterms:created xsi:type="dcterms:W3CDTF">2013-04-26T14:43:13Z</dcterms:created>
  <dcterms:modified xsi:type="dcterms:W3CDTF">2022-08-22T19:44:55Z</dcterms:modified>
</cp:coreProperties>
</file>