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2" r:id="rId6"/>
    <p:sldId id="269" r:id="rId7"/>
    <p:sldId id="270" r:id="rId8"/>
    <p:sldId id="308" r:id="rId9"/>
    <p:sldId id="309" r:id="rId10"/>
    <p:sldId id="310" r:id="rId11"/>
    <p:sldId id="311" r:id="rId12"/>
    <p:sldId id="271" r:id="rId13"/>
    <p:sldId id="272" r:id="rId14"/>
    <p:sldId id="274" r:id="rId15"/>
    <p:sldId id="275" r:id="rId16"/>
    <p:sldId id="276" r:id="rId17"/>
    <p:sldId id="278"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Claudia Vance" initials="CV" lastIdx="1" clrIdx="1">
    <p:extLst>
      <p:ext uri="{19B8F6BF-5375-455C-9EA6-DF929625EA0E}">
        <p15:presenceInfo xmlns:p15="http://schemas.microsoft.com/office/powerpoint/2012/main" userId="S::cvance@hawkeslearning.com::4ffd690f-2e40-4a1b-a559-ba7a0518f6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Rational Equations in One Variable</a:t>
            </a:r>
          </a:p>
        </p:txBody>
      </p:sp>
      <p:sp>
        <p:nvSpPr>
          <p:cNvPr id="3" name="Title 2"/>
          <p:cNvSpPr>
            <a:spLocks noGrp="1"/>
          </p:cNvSpPr>
          <p:nvPr>
            <p:ph type="title"/>
          </p:nvPr>
        </p:nvSpPr>
        <p:spPr/>
        <p:txBody>
          <a:bodyPr/>
          <a:lstStyle/>
          <a:p>
            <a:r>
              <a:rPr dirty="0"/>
              <a:t>Section </a:t>
            </a:r>
            <a:r>
              <a:rPr lang="en-US" dirty="0"/>
              <a:t>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r>
                  <a:rPr sz="3200" dirty="0"/>
                  <a:t>We check the two potential solutions obtained from the second equation the same way, remembering a technique for working with radical expressions in order to compare the two sides of the equation, as follows.</a:t>
                </a:r>
                <a:endParaRPr lang="en-US" sz="3200" dirty="0"/>
              </a:p>
              <a:p>
                <a:endParaRPr sz="32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r>
                            <a:rPr>
                              <a:latin typeface="Cambria Math" panose="02040503050406030204" pitchFamily="18" charset="0"/>
                            </a:rPr>
                            <m:t>−5</m:t>
                          </m:r>
                        </m:e>
                      </m:d>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e>
                      </m:d>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oMath>
                  </m:oMathPara>
                </a14:m>
                <a:endParaRPr sz="2800" dirty="0"/>
              </a:p>
              <a:p>
                <a:pPr algn="ctr"/>
                <a:r>
                  <a:rPr sz="2800" dirty="0"/>
                  <a:t>and</a:t>
                </a:r>
              </a:p>
              <a:p>
                <a:pPr algn="ctr">
                  <a:defRPr sz="2800"/>
                </a:pPr>
                <a:endParaRPr lang="en-US" i="1"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r>
                            <a:rPr>
                              <a:latin typeface="Cambria Math" panose="02040503050406030204" pitchFamily="18" charset="0"/>
                            </a:rPr>
                            <m:t>+1</m:t>
                          </m:r>
                        </m:den>
                      </m:f>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d>
                            <m:dPr>
                              <m:ctrlPr>
                                <a:rPr i="1">
                                  <a:latin typeface="Cambria Math" panose="02040503050406030204" pitchFamily="18" charset="0"/>
                                </a:rPr>
                              </m:ctrlPr>
                            </m:dPr>
                            <m:e>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e>
                          </m:d>
                        </m:num>
                        <m:den>
                          <m:r>
                            <a:rPr>
                              <a:latin typeface="Cambria Math" panose="02040503050406030204" pitchFamily="18" charset="0"/>
                            </a:rPr>
                            <m:t>9−2</m:t>
                          </m:r>
                        </m:den>
                      </m:f>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oMath>
                  </m:oMathPara>
                </a14:m>
                <a:endParaRPr lang="en-US" sz="2800" dirty="0"/>
              </a:p>
              <a:p>
                <a:pPr algn="ctr">
                  <a:defRPr sz="2800"/>
                </a:pPr>
                <a:endParaRPr sz="2800" dirty="0"/>
              </a:p>
              <a:p>
                <a:pPr algn="ctr">
                  <a:defRPr sz="2800"/>
                </a:pPr>
                <a:endParaRPr lang="en-US" i="1"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oMath>
                  </m:oMathPara>
                </a14:m>
                <a:endParaRPr lang="ar-AE" sz="2800" dirty="0"/>
              </a:p>
              <a:p>
                <a:pPr algn="ctr"/>
                <a:r>
                  <a:rPr lang="en-US" sz="2800" dirty="0"/>
                  <a:t>and</a:t>
                </a:r>
              </a:p>
              <a:p>
                <a:pPr algn="ctr">
                  <a:defRPr sz="2800"/>
                </a:pPr>
                <a:endParaRPr lang="en-US" i="1"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7</m:t>
                          </m:r>
                        </m:num>
                        <m:den>
                          <m:r>
                            <a:rPr lang="ar-AE">
                              <a:latin typeface="Cambria Math" panose="02040503050406030204" pitchFamily="18" charset="0"/>
                            </a:rPr>
                            <m:t>2</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r>
                            <a:rPr lang="ar-AE">
                              <a:latin typeface="Cambria Math" panose="02040503050406030204" pitchFamily="18" charset="0"/>
                            </a:rPr>
                            <m:t>+</m:t>
                          </m:r>
                          <m:r>
                            <a:rPr lang="ar-AE">
                              <a:latin typeface="Cambria Math" panose="02040503050406030204" pitchFamily="18" charset="0"/>
                            </a:rPr>
                            <m:t>1</m:t>
                          </m:r>
                        </m:den>
                      </m:f>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7</m:t>
                              </m:r>
                            </m:num>
                            <m:den>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num>
                            <m:den>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7</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num>
                        <m:den>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oMath>
                  </m:oMathPara>
                </a14:m>
                <a:endParaRPr lang="ar-AE" sz="2800" dirty="0"/>
              </a:p>
              <a:p>
                <a:pPr>
                  <a:defRPr sz="2800"/>
                </a:pP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222"/>
                </a:stretch>
              </a:blipFill>
            </p:spPr>
            <p:txBody>
              <a:bodyPr/>
              <a:lstStyle/>
              <a:p>
                <a:r>
                  <a:rPr lang="en-US">
                    <a:noFill/>
                  </a:rPr>
                  <a:t> </a:t>
                </a:r>
              </a:p>
            </p:txBody>
          </p:sp>
        </mc:Fallback>
      </mc:AlternateContent>
    </p:spTree>
    <p:extLst>
      <p:ext uri="{BB962C8B-B14F-4D97-AF65-F5344CB8AC3E}">
        <p14:creationId xmlns:p14="http://schemas.microsoft.com/office/powerpoint/2010/main" val="27284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 both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are valid solutions of the original equation, in addition to </a:t>
                </a:r>
                <a14:m>
                  <m:oMath xmlns:m="http://schemas.openxmlformats.org/officeDocument/2006/math">
                    <m:r>
                      <a:rPr>
                        <a:latin typeface="Cambria Math" panose="02040503050406030204" pitchFamily="18" charset="0"/>
                      </a:rPr>
                      <m:t>𝑥</m:t>
                    </m:r>
                    <m:r>
                      <a:rPr>
                        <a:latin typeface="Cambria Math" panose="02040503050406030204" pitchFamily="18" charset="0"/>
                      </a:rPr>
                      <m:t>=6</m:t>
                    </m:r>
                  </m:oMath>
                </a14:m>
                <a:r>
                  <a:rPr sz="2800" dirty="0"/>
                  <a:t>, and thus the complete solution set is </a:t>
                </a:r>
                <a14:m>
                  <m:oMath xmlns:m="http://schemas.openxmlformats.org/officeDocument/2006/math">
                    <m:r>
                      <a:rPr>
                        <a:latin typeface="Cambria Math" panose="02040503050406030204" pitchFamily="18" charset="0"/>
                      </a:rPr>
                      <m:t>{6,2±</m:t>
                    </m:r>
                    <m:rad>
                      <m:radPr>
                        <m:degHide m:val="on"/>
                        <m:ctrlPr>
                          <a:rPr i="1">
                            <a:latin typeface="Cambria Math" panose="02040503050406030204" pitchFamily="18" charset="0"/>
                          </a:rPr>
                        </m:ctrlPr>
                      </m:radPr>
                      <m:deg/>
                      <m:e>
                        <m:r>
                          <a:rPr>
                            <a:latin typeface="Cambria Math" panose="02040503050406030204" pitchFamily="18" charset="0"/>
                          </a:rPr>
                          <m:t>2</m:t>
                        </m:r>
                      </m:e>
                    </m:rad>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368" r="-2148"/>
                </a:stretch>
              </a:blipFill>
            </p:spPr>
            <p:txBody>
              <a:bodyPr/>
              <a:lstStyle/>
              <a:p>
                <a:r>
                  <a:rPr lang="en-US">
                    <a:noFill/>
                  </a:rPr>
                  <a:t> </a:t>
                </a:r>
              </a:p>
            </p:txBody>
          </p:sp>
        </mc:Fallback>
      </mc:AlternateContent>
    </p:spTree>
    <p:extLst>
      <p:ext uri="{BB962C8B-B14F-4D97-AF65-F5344CB8AC3E}">
        <p14:creationId xmlns:p14="http://schemas.microsoft.com/office/powerpoint/2010/main" val="137779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Filling a Pool</a:t>
            </a:r>
          </a:p>
        </p:txBody>
      </p:sp>
      <p:sp>
        <p:nvSpPr>
          <p:cNvPr id="3" name="Text Placeholder 2"/>
          <p:cNvSpPr>
            <a:spLocks noGrp="1"/>
          </p:cNvSpPr>
          <p:nvPr>
            <p:ph type="body" sz="quarter" idx="10"/>
          </p:nvPr>
        </p:nvSpPr>
        <p:spPr/>
        <p:txBody>
          <a:bodyPr>
            <a:normAutofit/>
          </a:bodyPr>
          <a:lstStyle/>
          <a:p>
            <a:r>
              <a:rPr sz="2800"/>
              <a:t>One hose can fill a swimming pool in </a:t>
            </a:r>
            <a:r>
              <a:rPr sz="2800">
                <a:latin typeface="Cambria Math"/>
              </a:rPr>
              <a:t>12</a:t>
            </a:r>
            <a:r>
              <a:rPr sz="2800"/>
              <a:t> hours. The owner buys a second hose that can fill the pool at twice the rate of the first one. If both hoses are used together, how long does it take to fill the pool?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Filling a Pool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rate of work of the first hose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m:t>
                        </m:r>
                      </m:den>
                    </m:f>
                  </m:oMath>
                </a14:m>
                <a:r>
                  <a:rPr sz="2800" dirty="0"/>
                  <a:t>, so the rate of the second hose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6</m:t>
                        </m:r>
                      </m:den>
                    </m:f>
                  </m:oMath>
                </a14:m>
                <a:r>
                  <a:rPr sz="2800" dirty="0"/>
                  <a:t>. If we let </a:t>
                </a:r>
                <a14:m>
                  <m:oMath xmlns:m="http://schemas.openxmlformats.org/officeDocument/2006/math">
                    <m:r>
                      <a:rPr>
                        <a:latin typeface="Cambria Math" panose="02040503050406030204" pitchFamily="18" charset="0"/>
                      </a:rPr>
                      <m:t>𝑥</m:t>
                    </m:r>
                  </m:oMath>
                </a14:m>
                <a:r>
                  <a:rPr sz="2800" dirty="0"/>
                  <a:t> denote the time needed to fill the pool when both hoses are used together, the sum of the two individual rates must equal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 So we need to solve the equation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Filling a Pool (cont.)</a:t>
            </a:r>
          </a:p>
        </p:txBody>
      </p:sp>
      <p:sp>
        <p:nvSpPr>
          <p:cNvPr id="3" name="Text Placeholder 2"/>
          <p:cNvSpPr>
            <a:spLocks noGrp="1"/>
          </p:cNvSpPr>
          <p:nvPr>
            <p:ph type="body" sz="quarter" idx="10"/>
          </p:nvPr>
        </p:nvSpPr>
        <p:spPr/>
        <p:txBody>
          <a:bodyPr>
            <a:normAutofit/>
          </a:bodyPr>
          <a:lstStyle/>
          <a:p>
            <a:endParaRPr lang="en-US" sz="2800" dirty="0"/>
          </a:p>
          <a:p>
            <a:endParaRPr lang="en-US" dirty="0"/>
          </a:p>
          <a:p>
            <a:endParaRPr lang="en-US" sz="2800" dirty="0"/>
          </a:p>
          <a:p>
            <a:endParaRPr lang="en-US" dirty="0"/>
          </a:p>
          <a:p>
            <a:endParaRPr lang="en-US" sz="2800" dirty="0"/>
          </a:p>
          <a:p>
            <a:r>
              <a:rPr sz="2800" dirty="0"/>
              <a:t>Thus, using both hoses, it will take </a:t>
            </a:r>
            <a:r>
              <a:rPr sz="2800" dirty="0">
                <a:latin typeface="Cambria Math"/>
              </a:rPr>
              <a:t>4</a:t>
            </a:r>
            <a:r>
              <a:rPr sz="2800" dirty="0"/>
              <a:t> hours to fill the pool.</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9564BAD-21F5-4B24-9DD9-7B0F7C9FF879}"/>
                  </a:ext>
                </a:extLst>
              </p:cNvPr>
              <p:cNvGraphicFramePr>
                <a:graphicFrameLocks/>
              </p:cNvGraphicFramePr>
              <p:nvPr>
                <p:extLst>
                  <p:ext uri="{D42A27DB-BD31-4B8C-83A1-F6EECF244321}">
                    <p14:modId xmlns:p14="http://schemas.microsoft.com/office/powerpoint/2010/main" val="1590281823"/>
                  </p:ext>
                </p:extLst>
              </p:nvPr>
            </p:nvGraphicFramePr>
            <p:xfrm>
              <a:off x="762000" y="1105523"/>
              <a:ext cx="8077200" cy="2194560"/>
            </p:xfrm>
            <a:graphic>
              <a:graphicData uri="http://schemas.openxmlformats.org/drawingml/2006/table">
                <a:tbl>
                  <a:tblPr firstRow="1" bandRow="1">
                    <a:tableStyleId>{2D5ABB26-0587-4C30-8999-92F81FD0307C}</a:tableStyleId>
                  </a:tblPr>
                  <a:tblGrid>
                    <a:gridCol w="26924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m:t>
                                  </m:r>
                                </m:num>
                                <m:den>
                                  <m:r>
                                    <a:rPr sz="2400">
                                      <a:latin typeface="Cambria Math"/>
                                    </a:rPr>
                                    <m:t>12</m:t>
                                  </m:r>
                                </m:den>
                              </m:f>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6</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𝑥</m:t>
                                  </m:r>
                                </m:den>
                              </m:f>
                            </m:oMath>
                          </a14:m>
                          <a:endParaRPr sz="2400" dirty="0"/>
                        </a:p>
                      </a:txBody>
                      <a:tcPr/>
                    </a:tc>
                    <a:tc>
                      <a:txBody>
                        <a:bodyPr/>
                        <a:lstStyle/>
                        <a:p>
                          <a:pPr algn="l">
                            <a:defRPr sz="1800" b="1"/>
                          </a:pPr>
                          <a:r>
                            <a:rPr sz="1600" b="0" dirty="0"/>
                            <a:t>As is typical, this work-rate problem leads to a rational equation which we can solve using the methods of this section.</a:t>
                          </a:r>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r>
                                <a:rPr sz="2400">
                                  <a:latin typeface="Cambria Math"/>
                                </a:rPr>
                                <m:t>𝑥</m:t>
                              </m:r>
                              <m:r>
                                <a:rPr sz="2400">
                                  <a:latin typeface="Cambria Math"/>
                                </a:rPr>
                                <m:t>+</m:t>
                              </m:r>
                              <m:r>
                                <a:rPr sz="2400">
                                  <a:latin typeface="Cambria Math"/>
                                </a:rPr>
                                <m:t>2</m:t>
                              </m:r>
                              <m:r>
                                <a:rPr sz="2400">
                                  <a:latin typeface="Cambria Math"/>
                                </a:rPr>
                                <m:t>𝑥</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12</m:t>
                              </m:r>
                            </m:oMath>
                          </a14:m>
                          <a:endParaRPr sz="2400" dirty="0"/>
                        </a:p>
                      </a:txBody>
                      <a:tcPr/>
                    </a:tc>
                    <a:tc rowSpan="2">
                      <a:txBody>
                        <a:bodyPr/>
                        <a:lstStyle/>
                        <a:p>
                          <a:pPr algn="l">
                            <a:defRPr sz="1100" b="1"/>
                          </a:pPr>
                          <a:r>
                            <a:rPr sz="1600" b="0" dirty="0"/>
                            <a:t>After multiplying by the LCD, </a:t>
                          </a:r>
                          <a14:m>
                            <m:oMath xmlns:m="http://schemas.openxmlformats.org/officeDocument/2006/math">
                              <m:r>
                                <a:rPr sz="1600" b="0" i="1">
                                  <a:latin typeface="Cambria Math"/>
                                </a:rPr>
                                <m:t>12</m:t>
                              </m:r>
                              <m:r>
                                <a:rPr sz="1600" b="0" i="1">
                                  <a:latin typeface="Cambria Math"/>
                                </a:rPr>
                                <m:t>𝑥</m:t>
                              </m:r>
                            </m:oMath>
                          </a14:m>
                          <a:r>
                            <a:rPr sz="1600" b="0" dirty="0"/>
                            <a:t>, we are left with a polynomial equation (linear in this case).</a:t>
                          </a:r>
                        </a:p>
                      </a:txBody>
                      <a:tcP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a:rPr sz="2400">
                                  <a:latin typeface="Cambria Math"/>
                                </a:rPr>
                                <m:t>3</m:t>
                              </m:r>
                              <m:r>
                                <a:rPr sz="2400">
                                  <a:latin typeface="Cambria Math"/>
                                </a:rPr>
                                <m:t>𝑥</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12</m:t>
                              </m:r>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just">
                            <a:defRPr sz="1800"/>
                          </a:pPr>
                          <a14:m>
                            <m:oMathPara xmlns:m="http://schemas.openxmlformats.org/officeDocument/2006/math">
                              <m:oMathParaPr>
                                <m:jc m:val="right"/>
                              </m:oMathParaPr>
                              <m:oMath xmlns:m="http://schemas.openxmlformats.org/officeDocument/2006/math">
                                <m:r>
                                  <a:rPr sz="2400">
                                    <a:latin typeface="Cambria Math"/>
                                  </a:rPr>
                                  <m:t>𝑥</m:t>
                                </m:r>
                              </m:oMath>
                            </m:oMathPara>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4</m:t>
                              </m:r>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39564BAD-21F5-4B24-9DD9-7B0F7C9FF879}"/>
                  </a:ext>
                </a:extLst>
              </p:cNvPr>
              <p:cNvGraphicFramePr>
                <a:graphicFrameLocks/>
              </p:cNvGraphicFramePr>
              <p:nvPr>
                <p:extLst>
                  <p:ext uri="{D42A27DB-BD31-4B8C-83A1-F6EECF244321}">
                    <p14:modId xmlns:p14="http://schemas.microsoft.com/office/powerpoint/2010/main" val="1590281823"/>
                  </p:ext>
                </p:extLst>
              </p:nvPr>
            </p:nvGraphicFramePr>
            <p:xfrm>
              <a:off x="762000" y="1105523"/>
              <a:ext cx="8077200" cy="2194560"/>
            </p:xfrm>
            <a:graphic>
              <a:graphicData uri="http://schemas.openxmlformats.org/drawingml/2006/table">
                <a:tbl>
                  <a:tblPr firstRow="1" bandRow="1">
                    <a:tableStyleId>{2D5ABB26-0587-4C30-8999-92F81FD0307C}</a:tableStyleId>
                  </a:tblPr>
                  <a:tblGrid>
                    <a:gridCol w="26924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822960">
                    <a:tc>
                      <a:txBody>
                        <a:bodyPr/>
                        <a:lstStyle/>
                        <a:p>
                          <a:endParaRPr lang="en-US"/>
                        </a:p>
                      </a:txBody>
                      <a:tcPr>
                        <a:blipFill>
                          <a:blip r:embed="rId2"/>
                          <a:stretch>
                            <a:fillRect t="-2222" r="-199774" b="-183704"/>
                          </a:stretch>
                        </a:blipFill>
                      </a:tcPr>
                    </a:tc>
                    <a:tc>
                      <a:txBody>
                        <a:bodyPr/>
                        <a:lstStyle/>
                        <a:p>
                          <a:endParaRPr lang="en-US"/>
                        </a:p>
                      </a:txBody>
                      <a:tcPr>
                        <a:blipFill>
                          <a:blip r:embed="rId2"/>
                          <a:stretch>
                            <a:fillRect l="-225510" t="-2222" r="-350510" b="-183704"/>
                          </a:stretch>
                        </a:blipFill>
                      </a:tcPr>
                    </a:tc>
                    <a:tc>
                      <a:txBody>
                        <a:bodyPr/>
                        <a:lstStyle/>
                        <a:p>
                          <a:pPr algn="l">
                            <a:defRPr sz="1800" b="1"/>
                          </a:pPr>
                          <a:r>
                            <a:rPr sz="1600" b="0" dirty="0"/>
                            <a:t>As is typical, this work-rate problem leads to a rational equation which we can solve using the methods of this section.</a:t>
                          </a:r>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81579" r="-199774" b="-226316"/>
                          </a:stretch>
                        </a:blipFill>
                      </a:tcPr>
                    </a:tc>
                    <a:tc>
                      <a:txBody>
                        <a:bodyPr/>
                        <a:lstStyle/>
                        <a:p>
                          <a:endParaRPr lang="en-US"/>
                        </a:p>
                      </a:txBody>
                      <a:tcPr>
                        <a:blipFill>
                          <a:blip r:embed="rId2"/>
                          <a:stretch>
                            <a:fillRect l="-225510" t="-181579" r="-350510" b="-226316"/>
                          </a:stretch>
                        </a:blipFill>
                      </a:tcPr>
                    </a:tc>
                    <a:tc rowSpan="2">
                      <a:txBody>
                        <a:bodyPr/>
                        <a:lstStyle/>
                        <a:p>
                          <a:endParaRPr lang="en-US"/>
                        </a:p>
                      </a:txBody>
                      <a:tcPr>
                        <a:blipFill>
                          <a:blip r:embed="rId2"/>
                          <a:stretch>
                            <a:fillRect l="-92868" t="-91391" b="-64238"/>
                          </a:stretch>
                        </a:blipFill>
                      </a:tcPr>
                    </a:tc>
                    <a:extLst>
                      <a:ext uri="{0D108BD9-81ED-4DB2-BD59-A6C34878D82A}">
                        <a16:rowId xmlns:a16="http://schemas.microsoft.com/office/drawing/2014/main" val="10001"/>
                      </a:ext>
                    </a:extLst>
                  </a:tr>
                  <a:tr h="457200">
                    <a:tc>
                      <a:txBody>
                        <a:bodyPr/>
                        <a:lstStyle/>
                        <a:p>
                          <a:endParaRPr lang="en-US"/>
                        </a:p>
                      </a:txBody>
                      <a:tcPr>
                        <a:blipFill>
                          <a:blip r:embed="rId2"/>
                          <a:stretch>
                            <a:fillRect t="-285333" r="-199774" b="-129333"/>
                          </a:stretch>
                        </a:blipFill>
                      </a:tcPr>
                    </a:tc>
                    <a:tc>
                      <a:txBody>
                        <a:bodyPr/>
                        <a:lstStyle/>
                        <a:p>
                          <a:endParaRPr lang="en-US"/>
                        </a:p>
                      </a:txBody>
                      <a:tcPr>
                        <a:blipFill>
                          <a:blip r:embed="rId2"/>
                          <a:stretch>
                            <a:fillRect l="-225510" t="-285333" r="-350510" b="-129333"/>
                          </a:stretch>
                        </a:blipFill>
                      </a:tcPr>
                    </a:tc>
                    <a:tc vMerge="1">
                      <a:txBody>
                        <a:bodyPr/>
                        <a:lstStyle/>
                        <a:p>
                          <a:pPr algn="l"/>
                          <a:endParaRPr dirty="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385333" r="-199774" b="-29333"/>
                          </a:stretch>
                        </a:blipFill>
                      </a:tcPr>
                    </a:tc>
                    <a:tc>
                      <a:txBody>
                        <a:bodyPr/>
                        <a:lstStyle/>
                        <a:p>
                          <a:endParaRPr lang="en-US"/>
                        </a:p>
                      </a:txBody>
                      <a:tcPr>
                        <a:blipFill>
                          <a:blip r:embed="rId2"/>
                          <a:stretch>
                            <a:fillRect l="-225510" t="-385333" r="-350510" b="-29333"/>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Filling a Pool Poorly</a:t>
            </a:r>
          </a:p>
        </p:txBody>
      </p:sp>
      <p:sp>
        <p:nvSpPr>
          <p:cNvPr id="3" name="Text Placeholder 2"/>
          <p:cNvSpPr>
            <a:spLocks noGrp="1"/>
          </p:cNvSpPr>
          <p:nvPr>
            <p:ph type="body" sz="quarter" idx="10"/>
          </p:nvPr>
        </p:nvSpPr>
        <p:spPr/>
        <p:txBody>
          <a:bodyPr>
            <a:normAutofit/>
          </a:bodyPr>
          <a:lstStyle/>
          <a:p>
            <a:r>
              <a:rPr sz="2800"/>
              <a:t>The pool owner in Example 3 is a bit clumsy, and one day proceeds to fill his empty pool with the two hoses but accidentally turns on the pump that drains the pool also. Fortunately, the pump rate is slower than the combined rate of the two hoses, and the pool fills anyway, but it takes </a:t>
            </a:r>
            <a:r>
              <a:rPr sz="2800">
                <a:latin typeface="Cambria Math"/>
              </a:rPr>
              <a:t>10</a:t>
            </a:r>
            <a:r>
              <a:rPr sz="2800"/>
              <a:t> hours to do so. How long does it take the pump to empty the pool?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Filling a Pool Poorly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First, let's translate the information in the problem into a work-rate rational equation. If we let </a:t>
                </a:r>
                <a14:m>
                  <m:oMath xmlns:m="http://schemas.openxmlformats.org/officeDocument/2006/math">
                    <m:r>
                      <a:rPr>
                        <a:latin typeface="Cambria Math" panose="02040503050406030204" pitchFamily="18" charset="0"/>
                      </a:rPr>
                      <m:t>𝑥</m:t>
                    </m:r>
                  </m:oMath>
                </a14:m>
                <a:r>
                  <a:rPr sz="2800" dirty="0"/>
                  <a:t> denote the time it takes the pump to empty the pool, we can say that the pump has a filling rate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 (since emptying is the opposite of filling). Since the two hoses can fill the pool in </a:t>
                </a:r>
                <a:r>
                  <a:rPr sz="2800" dirty="0">
                    <a:latin typeface="Cambria Math"/>
                  </a:rPr>
                  <a:t>4</a:t>
                </a:r>
                <a:r>
                  <a:rPr sz="2800" dirty="0"/>
                  <a:t> hours, the combined filling rate of the two hoses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oMath>
                </a14:m>
                <a:r>
                  <a:rPr sz="2800" dirty="0"/>
                  <a:t>. Finally, the total rate at which the pool is filled on this unfortunate day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Filling a Pool Poorly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Again, the sum of the individual rates is equal to the combined rate, so the following rational equation reflects this situation.</a:t>
                </a:r>
              </a:p>
              <a:p>
                <a:pPr>
                  <a:defRPr sz="2800"/>
                </a:pPr>
                <a:endParaRPr lang="en-US" sz="2800" dirty="0"/>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r>
                  <a:rPr sz="2800" dirty="0"/>
                  <a:t>Thus, working alone, the pump can empty the pool in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20</m:t>
                        </m:r>
                      </m:num>
                      <m:den>
                        <m:r>
                          <a:rPr>
                            <a:latin typeface="Cambria Math" panose="02040503050406030204" pitchFamily="18" charset="0"/>
                          </a:rPr>
                          <m:t>3</m:t>
                        </m:r>
                      </m:den>
                    </m:f>
                  </m:oMath>
                </a14:m>
                <a:r>
                  <a:rPr sz="2800" dirty="0"/>
                  <a:t> hours, or </a:t>
                </a:r>
                <a:r>
                  <a:rPr sz="2800" dirty="0">
                    <a:latin typeface="Cambria Math"/>
                  </a:rPr>
                  <a:t>6</a:t>
                </a:r>
                <a:r>
                  <a:rPr sz="2800" dirty="0"/>
                  <a:t> hours and </a:t>
                </a:r>
                <a:r>
                  <a:rPr sz="2800" dirty="0">
                    <a:latin typeface="Cambria Math"/>
                  </a:rPr>
                  <a:t>40</a:t>
                </a:r>
                <a:r>
                  <a:rPr sz="2800" dirty="0"/>
                  <a:t> minutes.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9EDA5049-318B-41A4-AF65-3A0D5D8B6A08}"/>
                  </a:ext>
                </a:extLst>
              </p:cNvPr>
              <p:cNvGraphicFramePr>
                <a:graphicFrameLocks/>
              </p:cNvGraphicFramePr>
              <p:nvPr>
                <p:extLst>
                  <p:ext uri="{D42A27DB-BD31-4B8C-83A1-F6EECF244321}">
                    <p14:modId xmlns:p14="http://schemas.microsoft.com/office/powerpoint/2010/main" val="453152242"/>
                  </p:ext>
                </p:extLst>
              </p:nvPr>
            </p:nvGraphicFramePr>
            <p:xfrm>
              <a:off x="457200" y="2360612"/>
              <a:ext cx="8229600" cy="213518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m:t>
                                  </m:r>
                                </m:num>
                                <m:den>
                                  <m:r>
                                    <a:rPr sz="2400">
                                      <a:latin typeface="Cambria Math"/>
                                    </a:rPr>
                                    <m:t>4</m:t>
                                  </m:r>
                                </m:den>
                              </m:f>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𝑥</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10</m:t>
                                  </m:r>
                                </m:den>
                              </m:f>
                            </m:oMath>
                          </a14:m>
                          <a:endParaRPr sz="2400" dirty="0"/>
                        </a:p>
                      </a:txBody>
                      <a:tcPr/>
                    </a:tc>
                    <a:tc rowSpan="2">
                      <a:txBody>
                        <a:bodyPr/>
                        <a:lstStyle/>
                        <a:p>
                          <a:pPr algn="l">
                            <a:defRPr sz="1100" b="1"/>
                          </a:pPr>
                          <a:endParaRPr lang="en-US" sz="1600" b="0" dirty="0"/>
                        </a:p>
                        <a:p>
                          <a:pPr algn="l">
                            <a:defRPr sz="1100" b="1"/>
                          </a:pPr>
                          <a:r>
                            <a:rPr lang="en-US" sz="1600" b="0" dirty="0"/>
                            <a:t>W</a:t>
                          </a:r>
                          <a:r>
                            <a:rPr sz="1600" b="0" dirty="0"/>
                            <a:t>e multiply each term by the LCD, </a:t>
                          </a:r>
                          <a14:m>
                            <m:oMath xmlns:m="http://schemas.openxmlformats.org/officeDocument/2006/math">
                              <m:r>
                                <a:rPr sz="1600" b="0" i="1">
                                  <a:latin typeface="Cambria Math"/>
                                </a:rPr>
                                <m:t>20</m:t>
                              </m:r>
                              <m:r>
                                <a:rPr sz="1600" b="0" i="1">
                                  <a:latin typeface="Cambria Math"/>
                                </a:rPr>
                                <m:t>𝑥</m:t>
                              </m:r>
                            </m:oMath>
                          </a14:m>
                          <a:r>
                            <a:rPr sz="1600" b="0" dirty="0"/>
                            <a:t>, to arrive at a polynomial equation to solve.</a:t>
                          </a:r>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r>
                                <a:rPr sz="2400">
                                  <a:latin typeface="Cambria Math"/>
                                </a:rPr>
                                <m:t>5</m:t>
                              </m:r>
                              <m:r>
                                <a:rPr sz="2400">
                                  <a:latin typeface="Cambria Math"/>
                                </a:rPr>
                                <m:t>𝑥</m:t>
                              </m:r>
                              <m:r>
                                <a:rPr sz="2400">
                                  <a:latin typeface="Cambria Math"/>
                                </a:rPr>
                                <m:t>−</m:t>
                              </m:r>
                              <m:r>
                                <a:rPr sz="2400">
                                  <a:latin typeface="Cambria Math"/>
                                </a:rPr>
                                <m:t>20</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2</m:t>
                              </m:r>
                              <m:r>
                                <a:rPr sz="2400">
                                  <a:latin typeface="Cambria Math"/>
                                </a:rPr>
                                <m:t>𝑥</m:t>
                              </m:r>
                            </m:oMath>
                          </a14:m>
                          <a:endParaRPr sz="2400" dirty="0"/>
                        </a:p>
                      </a:txBody>
                      <a:tcPr/>
                    </a:tc>
                    <a:tc vMerge="1">
                      <a:txBody>
                        <a:bodyPr/>
                        <a:lstStyle/>
                        <a:p>
                          <a:pPr algn="l">
                            <a:defRPr sz="1100" b="1"/>
                          </a:pPr>
                          <a:endParaRPr sz="1600" b="0" dirty="0"/>
                        </a:p>
                      </a:txBody>
                      <a:tcP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a:rPr sz="2400">
                                  <a:latin typeface="Cambria Math"/>
                                </a:rPr>
                                <m:t>3</m:t>
                              </m:r>
                              <m:r>
                                <a:rPr sz="2400">
                                  <a:latin typeface="Cambria Math"/>
                                </a:rPr>
                                <m:t>𝑥</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20</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400">
                                    <a:latin typeface="Cambria Math"/>
                                  </a:rPr>
                                  <m:t>𝑥</m:t>
                                </m:r>
                              </m:oMath>
                            </m:oMathPara>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20</m:t>
                                  </m:r>
                                </m:num>
                                <m:den>
                                  <m:r>
                                    <a:rPr sz="2400">
                                      <a:latin typeface="Cambria Math"/>
                                    </a:rPr>
                                    <m:t>3</m:t>
                                  </m:r>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9EDA5049-318B-41A4-AF65-3A0D5D8B6A08}"/>
                  </a:ext>
                </a:extLst>
              </p:cNvPr>
              <p:cNvGraphicFramePr>
                <a:graphicFrameLocks/>
              </p:cNvGraphicFramePr>
              <p:nvPr>
                <p:extLst>
                  <p:ext uri="{D42A27DB-BD31-4B8C-83A1-F6EECF244321}">
                    <p14:modId xmlns:p14="http://schemas.microsoft.com/office/powerpoint/2010/main" val="453152242"/>
                  </p:ext>
                </p:extLst>
              </p:nvPr>
            </p:nvGraphicFramePr>
            <p:xfrm>
              <a:off x="457200" y="2360612"/>
              <a:ext cx="8229600" cy="213518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610235">
                    <a:tc>
                      <a:txBody>
                        <a:bodyPr/>
                        <a:lstStyle/>
                        <a:p>
                          <a:endParaRPr lang="en-US"/>
                        </a:p>
                      </a:txBody>
                      <a:tcPr>
                        <a:blipFill>
                          <a:blip r:embed="rId3"/>
                          <a:stretch>
                            <a:fillRect r="-200000" b="-261000"/>
                          </a:stretch>
                        </a:blipFill>
                      </a:tcPr>
                    </a:tc>
                    <a:tc>
                      <a:txBody>
                        <a:bodyPr/>
                        <a:lstStyle/>
                        <a:p>
                          <a:endParaRPr lang="en-US"/>
                        </a:p>
                      </a:txBody>
                      <a:tcPr>
                        <a:blipFill>
                          <a:blip r:embed="rId3"/>
                          <a:stretch>
                            <a:fillRect l="-189076" r="-278151" b="-261000"/>
                          </a:stretch>
                        </a:blipFill>
                      </a:tcPr>
                    </a:tc>
                    <a:tc rowSpan="2">
                      <a:txBody>
                        <a:bodyPr/>
                        <a:lstStyle/>
                        <a:p>
                          <a:endParaRPr lang="en-US"/>
                        </a:p>
                      </a:txBody>
                      <a:tcPr>
                        <a:blipFill>
                          <a:blip r:embed="rId3"/>
                          <a:stretch>
                            <a:fillRect l="-103927" b="-106286"/>
                          </a:stretch>
                        </a:blipFill>
                      </a:tcPr>
                    </a:tc>
                    <a:extLst>
                      <a:ext uri="{0D108BD9-81ED-4DB2-BD59-A6C34878D82A}">
                        <a16:rowId xmlns:a16="http://schemas.microsoft.com/office/drawing/2014/main" val="10000"/>
                      </a:ext>
                    </a:extLst>
                  </a:tr>
                  <a:tr h="457200">
                    <a:tc>
                      <a:txBody>
                        <a:bodyPr/>
                        <a:lstStyle/>
                        <a:p>
                          <a:endParaRPr lang="en-US"/>
                        </a:p>
                      </a:txBody>
                      <a:tcPr>
                        <a:blipFill>
                          <a:blip r:embed="rId3"/>
                          <a:stretch>
                            <a:fillRect t="-133333" r="-200000" b="-248000"/>
                          </a:stretch>
                        </a:blipFill>
                      </a:tcPr>
                    </a:tc>
                    <a:tc>
                      <a:txBody>
                        <a:bodyPr/>
                        <a:lstStyle/>
                        <a:p>
                          <a:endParaRPr lang="en-US"/>
                        </a:p>
                      </a:txBody>
                      <a:tcPr>
                        <a:blipFill>
                          <a:blip r:embed="rId3"/>
                          <a:stretch>
                            <a:fillRect l="-189076" t="-133333" r="-278151" b="-248000"/>
                          </a:stretch>
                        </a:blipFill>
                      </a:tcPr>
                    </a:tc>
                    <a:tc vMerge="1">
                      <a:txBody>
                        <a:bodyPr/>
                        <a:lstStyle/>
                        <a:p>
                          <a:pPr algn="l">
                            <a:defRPr sz="1100" b="1"/>
                          </a:pPr>
                          <a:endParaRPr sz="1600" b="0" dirty="0"/>
                        </a:p>
                      </a:txBody>
                      <a:tcPr/>
                    </a:tc>
                    <a:extLst>
                      <a:ext uri="{0D108BD9-81ED-4DB2-BD59-A6C34878D82A}">
                        <a16:rowId xmlns:a16="http://schemas.microsoft.com/office/drawing/2014/main" val="10001"/>
                      </a:ext>
                    </a:extLst>
                  </a:tr>
                  <a:tr h="457200">
                    <a:tc>
                      <a:txBody>
                        <a:bodyPr/>
                        <a:lstStyle/>
                        <a:p>
                          <a:endParaRPr lang="en-US"/>
                        </a:p>
                      </a:txBody>
                      <a:tcPr>
                        <a:blipFill>
                          <a:blip r:embed="rId3"/>
                          <a:stretch>
                            <a:fillRect t="-230263" r="-200000" b="-144737"/>
                          </a:stretch>
                        </a:blipFill>
                      </a:tcPr>
                    </a:tc>
                    <a:tc>
                      <a:txBody>
                        <a:bodyPr/>
                        <a:lstStyle/>
                        <a:p>
                          <a:endParaRPr lang="en-US"/>
                        </a:p>
                      </a:txBody>
                      <a:tcPr>
                        <a:blipFill>
                          <a:blip r:embed="rId3"/>
                          <a:stretch>
                            <a:fillRect l="-189076" t="-230263" r="-278151" b="-144737"/>
                          </a:stretch>
                        </a:blipFill>
                      </a:tcPr>
                    </a:tc>
                    <a:tc>
                      <a:txBody>
                        <a:bodyPr/>
                        <a:lstStyle/>
                        <a:p>
                          <a:pPr algn="l"/>
                          <a:endParaRPr dirty="0"/>
                        </a:p>
                      </a:txBody>
                      <a:tcPr/>
                    </a:tc>
                    <a:extLst>
                      <a:ext uri="{0D108BD9-81ED-4DB2-BD59-A6C34878D82A}">
                        <a16:rowId xmlns:a16="http://schemas.microsoft.com/office/drawing/2014/main" val="10002"/>
                      </a:ext>
                    </a:extLst>
                  </a:tr>
                  <a:tr h="610553">
                    <a:tc>
                      <a:txBody>
                        <a:bodyPr/>
                        <a:lstStyle/>
                        <a:p>
                          <a:endParaRPr lang="en-US"/>
                        </a:p>
                      </a:txBody>
                      <a:tcPr anchor="ctr">
                        <a:blipFill>
                          <a:blip r:embed="rId3"/>
                          <a:stretch>
                            <a:fillRect t="-251000" r="-200000" b="-10000"/>
                          </a:stretch>
                        </a:blipFill>
                      </a:tcPr>
                    </a:tc>
                    <a:tc>
                      <a:txBody>
                        <a:bodyPr/>
                        <a:lstStyle/>
                        <a:p>
                          <a:endParaRPr lang="en-US"/>
                        </a:p>
                      </a:txBody>
                      <a:tcPr>
                        <a:blipFill>
                          <a:blip r:embed="rId3"/>
                          <a:stretch>
                            <a:fillRect l="-189076" t="-251000" r="-278151" b="-10000"/>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 Equations</a:t>
            </a:r>
            <a:endParaRPr dirty="0"/>
          </a:p>
        </p:txBody>
      </p:sp>
      <p:sp>
        <p:nvSpPr>
          <p:cNvPr id="3" name="Text Placeholder 2"/>
          <p:cNvSpPr>
            <a:spLocks noGrp="1"/>
          </p:cNvSpPr>
          <p:nvPr>
            <p:ph type="body" sz="quarter" idx="10"/>
          </p:nvPr>
        </p:nvSpPr>
        <p:spPr/>
        <p:txBody>
          <a:bodyPr>
            <a:normAutofit/>
          </a:bodyPr>
          <a:lstStyle/>
          <a:p>
            <a:r>
              <a:rPr sz="2800" dirty="0"/>
              <a:t>A </a:t>
            </a:r>
            <a:r>
              <a:rPr sz="2800" b="1" dirty="0"/>
              <a:t>rational equation</a:t>
            </a:r>
            <a:r>
              <a:rPr sz="2800" dirty="0"/>
              <a:t> is an equation that contains at least one rational expression, while any nonrational expressions are polynomials.</a:t>
            </a:r>
            <a:r>
              <a:rPr lang="en-US" sz="2800" dirty="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Rational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Solve the following rational equations.</a:t>
                </a:r>
              </a:p>
              <a:p>
                <a:pPr marL="514350" indent="-514350">
                  <a:buFont typeface="+mj-lt"/>
                  <a:buAutoNum type="alphaLcPeriod"/>
                  <a:defRPr sz="2800"/>
                </a:pPr>
                <a:r>
                  <a:t>​</a:t>
                </a:r>
                <a:r>
                  <a:rPr sz="2800"/>
                  <a:t>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den>
                    </m:f>
                  </m:oMath>
                </a14:m>
                <a:endParaRPr sz="2800"/>
              </a:p>
              <a:p>
                <a:pPr marL="514350" indent="-514350">
                  <a:buFont typeface="+mj-lt"/>
                  <a:buAutoNum type="alphaLcPeriod" startAt="2"/>
                  <a:defRPr sz="2800"/>
                </a:pPr>
                <a:r>
                  <a:t>​</a:t>
                </a:r>
                <a:r>
                  <a:rPr sz="280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Rational Equations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7711DC9-B0D9-4841-BAD2-7A5095030981}"/>
                  </a:ext>
                </a:extLst>
              </p:cNvPr>
              <p:cNvGraphicFramePr>
                <a:graphicFrameLocks/>
              </p:cNvGraphicFramePr>
              <p:nvPr>
                <p:extLst>
                  <p:ext uri="{D42A27DB-BD31-4B8C-83A1-F6EECF244321}">
                    <p14:modId xmlns:p14="http://schemas.microsoft.com/office/powerpoint/2010/main" val="2338566434"/>
                  </p:ext>
                </p:extLst>
              </p:nvPr>
            </p:nvGraphicFramePr>
            <p:xfrm>
              <a:off x="228600" y="1483175"/>
              <a:ext cx="8153400" cy="4436256"/>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747865">
                    <a:tc>
                      <a:txBody>
                        <a:bodyPr/>
                        <a:lstStyle/>
                        <a:p>
                          <a:pPr algn="r">
                            <a:defRPr sz="1800"/>
                          </a:pPr>
                          <a:r>
                            <a:rPr sz="2000" dirty="0"/>
                            <a:t> </a:t>
                          </a:r>
                          <a14:m>
                            <m:oMath xmlns:m="http://schemas.openxmlformats.org/officeDocument/2006/math">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−2</m:t>
                                  </m:r>
                                  <m:r>
                                    <a:rPr sz="2000">
                                      <a:latin typeface="Cambria Math"/>
                                    </a:rPr>
                                    <m:t>𝑥</m:t>
                                  </m:r>
                                  <m:r>
                                    <a:rPr sz="2000">
                                      <a:latin typeface="Cambria Math"/>
                                    </a:rPr>
                                    <m:t>−15</m:t>
                                  </m:r>
                                </m:den>
                              </m:f>
                            </m:oMath>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4</m:t>
                                  </m:r>
                                  <m:r>
                                    <a:rPr sz="2000">
                                      <a:latin typeface="Cambria Math"/>
                                    </a:rPr>
                                    <m:t>𝑥</m:t>
                                  </m:r>
                                  <m:r>
                                    <a:rPr sz="2000">
                                      <a:latin typeface="Cambria Math"/>
                                    </a:rPr>
                                    <m:t>+5</m:t>
                                  </m:r>
                                </m:num>
                                <m:den>
                                  <m:r>
                                    <a:rPr sz="2000">
                                      <a:latin typeface="Cambria Math"/>
                                    </a:rPr>
                                    <m:t>𝑥</m:t>
                                  </m:r>
                                  <m:r>
                                    <a:rPr sz="2000">
                                      <a:latin typeface="Cambria Math"/>
                                    </a:rPr>
                                    <m:t>−5</m:t>
                                  </m:r>
                                </m:den>
                              </m:f>
                            </m:oMath>
                          </a14:m>
                          <a:endParaRPr sz="2000" dirty="0"/>
                        </a:p>
                      </a:txBody>
                      <a:tcPr/>
                    </a:tc>
                    <a:tc rowSpan="2">
                      <a:txBody>
                        <a:bodyPr/>
                        <a:lstStyle/>
                        <a:p>
                          <a:pPr algn="l">
                            <a:defRPr sz="1100" b="1"/>
                          </a:pPr>
                          <a:r>
                            <a:rPr sz="1600" b="0" dirty="0"/>
                            <a:t>In order to cancel factors, and in order to determine the LCD, we begin by factoring all the numerators and denominators. This also tells us the very important fact that </a:t>
                          </a:r>
                          <a:r>
                            <a:rPr sz="1600" b="0" dirty="0">
                              <a:latin typeface="Cambria Math"/>
                            </a:rPr>
                            <a:t>5</a:t>
                          </a:r>
                          <a:r>
                            <a:rPr sz="1600" b="0" dirty="0"/>
                            <a:t> and </a:t>
                          </a:r>
                          <a14:m>
                            <m:oMath xmlns:m="http://schemas.openxmlformats.org/officeDocument/2006/math">
                              <m:r>
                                <a:rPr lang="en-US" sz="1600" b="0" smtClean="0">
                                  <a:latin typeface="Cambria Math"/>
                                </a:rPr>
                                <m:t>−</m:t>
                              </m:r>
                              <m:r>
                                <a:rPr lang="en-US" sz="1600" b="0" i="1" smtClean="0">
                                  <a:latin typeface="Cambria Math"/>
                                </a:rPr>
                                <m:t>3</m:t>
                              </m:r>
                            </m:oMath>
                          </a14:m>
                          <a:r>
                            <a:rPr sz="1600" b="0" dirty="0"/>
                            <a:t> cannot be solutions of the equation.</a:t>
                          </a:r>
                        </a:p>
                      </a:txBody>
                      <a:tcPr/>
                    </a:tc>
                    <a:extLst>
                      <a:ext uri="{0D108BD9-81ED-4DB2-BD59-A6C34878D82A}">
                        <a16:rowId xmlns:a16="http://schemas.microsoft.com/office/drawing/2014/main" val="10000"/>
                      </a:ext>
                    </a:extLst>
                  </a:tr>
                  <a:tr h="612333">
                    <a:tc>
                      <a:txBody>
                        <a:bodyPr/>
                        <a:lstStyle/>
                        <a:p>
                          <a:pPr algn="r">
                            <a:defRPr sz="1800"/>
                          </a:pPr>
                          <a:r>
                            <a:rPr sz="2000" dirty="0"/>
                            <a:t> </a:t>
                          </a:r>
                          <a14:m>
                            <m:oMath xmlns:m="http://schemas.openxmlformats.org/officeDocument/2006/math">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2</m:t>
                                      </m:r>
                                    </m:sup>
                                  </m:sSup>
                                  <m:borderBox>
                                    <m:borderBoxPr>
                                      <m:hideTop m:val="on"/>
                                      <m:hideBot m:val="on"/>
                                      <m:hideLeft m:val="on"/>
                                      <m:hideRight m:val="on"/>
                                      <m:strikeTLBR m:val="on"/>
                                      <m:ctrlPr>
                                        <a:rPr sz="2000" i="1">
                                          <a:latin typeface="Cambria Math" panose="02040503050406030204" pitchFamily="18" charset="0"/>
                                        </a:rPr>
                                      </m:ctrlPr>
                                    </m:borderBoxPr>
                                    <m:e>
                                      <m:d>
                                        <m:dPr>
                                          <m:ctrlPr>
                                            <a:rPr sz="2000" i="1">
                                              <a:latin typeface="Cambria Math" panose="02040503050406030204" pitchFamily="18" charset="0"/>
                                            </a:rPr>
                                          </m:ctrlPr>
                                        </m:dPr>
                                        <m:e>
                                          <m:r>
                                            <a:rPr sz="2000">
                                              <a:latin typeface="Cambria Math"/>
                                            </a:rPr>
                                            <m:t>𝑥</m:t>
                                          </m:r>
                                          <m:r>
                                            <a:rPr sz="2000">
                                              <a:latin typeface="Cambria Math"/>
                                            </a:rPr>
                                            <m:t>+3</m:t>
                                          </m:r>
                                        </m:e>
                                      </m:d>
                                    </m:e>
                                  </m:borderBox>
                                </m:num>
                                <m:den>
                                  <m:d>
                                    <m:dPr>
                                      <m:ctrlPr>
                                        <a:rPr sz="2000" i="1">
                                          <a:latin typeface="Cambria Math" panose="02040503050406030204" pitchFamily="18" charset="0"/>
                                        </a:rPr>
                                      </m:ctrlPr>
                                    </m:dPr>
                                    <m:e>
                                      <m:r>
                                        <a:rPr sz="2000">
                                          <a:latin typeface="Cambria Math"/>
                                        </a:rPr>
                                        <m:t>𝑥</m:t>
                                      </m:r>
                                      <m:r>
                                        <a:rPr sz="2000">
                                          <a:latin typeface="Cambria Math"/>
                                        </a:rPr>
                                        <m:t>−5</m:t>
                                      </m:r>
                                    </m:e>
                                  </m:d>
                                  <m:borderBox>
                                    <m:borderBoxPr>
                                      <m:hideTop m:val="on"/>
                                      <m:hideBot m:val="on"/>
                                      <m:hideLeft m:val="on"/>
                                      <m:hideRight m:val="on"/>
                                      <m:strikeTLBR m:val="on"/>
                                      <m:ctrlPr>
                                        <a:rPr sz="2000" i="1">
                                          <a:latin typeface="Cambria Math" panose="02040503050406030204" pitchFamily="18" charset="0"/>
                                        </a:rPr>
                                      </m:ctrlPr>
                                    </m:borderBoxPr>
                                    <m:e>
                                      <m:d>
                                        <m:dPr>
                                          <m:ctrlPr>
                                            <a:rPr sz="2000" i="1">
                                              <a:latin typeface="Cambria Math" panose="02040503050406030204" pitchFamily="18" charset="0"/>
                                            </a:rPr>
                                          </m:ctrlPr>
                                        </m:dPr>
                                        <m:e>
                                          <m:r>
                                            <a:rPr sz="2000">
                                              <a:latin typeface="Cambria Math"/>
                                            </a:rPr>
                                            <m:t>𝑥</m:t>
                                          </m:r>
                                          <m:r>
                                            <a:rPr sz="2000">
                                              <a:latin typeface="Cambria Math"/>
                                            </a:rPr>
                                            <m:t>+3</m:t>
                                          </m:r>
                                        </m:e>
                                      </m:d>
                                    </m:e>
                                  </m:borderBox>
                                </m:den>
                              </m:f>
                            </m:oMath>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4</m:t>
                                  </m:r>
                                  <m:r>
                                    <a:rPr sz="2000">
                                      <a:latin typeface="Cambria Math"/>
                                    </a:rPr>
                                    <m:t>𝑥</m:t>
                                  </m:r>
                                  <m:r>
                                    <a:rPr sz="2000">
                                      <a:latin typeface="Cambria Math"/>
                                    </a:rPr>
                                    <m:t>+5</m:t>
                                  </m:r>
                                </m:num>
                                <m:den>
                                  <m:r>
                                    <a:rPr sz="2000">
                                      <a:latin typeface="Cambria Math"/>
                                    </a:rPr>
                                    <m:t>𝑥</m:t>
                                  </m:r>
                                  <m:r>
                                    <a:rPr sz="2000">
                                      <a:latin typeface="Cambria Math"/>
                                    </a:rPr>
                                    <m:t>−5</m:t>
                                  </m:r>
                                </m:den>
                              </m:f>
                            </m:oMath>
                          </a14:m>
                          <a:endParaRPr sz="2000" dirty="0"/>
                        </a:p>
                      </a:txBody>
                      <a:tcPr/>
                    </a:tc>
                    <a:tc vMerge="1">
                      <a:txBody>
                        <a:bodyPr/>
                        <a:lstStyle/>
                        <a:p>
                          <a:pPr algn="l"/>
                          <a:endParaRPr dirty="0"/>
                        </a:p>
                      </a:txBody>
                      <a:tcPr/>
                    </a:tc>
                    <a:extLst>
                      <a:ext uri="{0D108BD9-81ED-4DB2-BD59-A6C34878D82A}">
                        <a16:rowId xmlns:a16="http://schemas.microsoft.com/office/drawing/2014/main" val="10001"/>
                      </a:ext>
                    </a:extLst>
                  </a:tr>
                  <a:tr h="612333">
                    <a:tc>
                      <a:txBody>
                        <a:bodyPr/>
                        <a:lstStyle/>
                        <a:p>
                          <a:pPr algn="r">
                            <a:defRPr sz="1800"/>
                          </a:pPr>
                          <a:r>
                            <a:rPr sz="2000" dirty="0"/>
                            <a:t> </a:t>
                          </a:r>
                          <a14:m>
                            <m:oMath xmlns:m="http://schemas.openxmlformats.org/officeDocument/2006/math">
                              <m:d>
                                <m:dPr>
                                  <m:ctrlPr>
                                    <a:rPr sz="2000" i="1">
                                      <a:latin typeface="Cambria Math" panose="02040503050406030204" pitchFamily="18" charset="0"/>
                                    </a:rPr>
                                  </m:ctrlPr>
                                </m:dPr>
                                <m:e>
                                  <m:r>
                                    <a:rPr sz="2000">
                                      <a:latin typeface="Cambria Math"/>
                                    </a:rPr>
                                    <m:t>𝑥</m:t>
                                  </m:r>
                                  <m:r>
                                    <a:rPr sz="2000">
                                      <a:latin typeface="Cambria Math"/>
                                    </a:rPr>
                                    <m:t>−5</m:t>
                                  </m:r>
                                </m:e>
                              </m:d>
                              <m:r>
                                <a:rPr sz="2000">
                                  <a:latin typeface="Cambria Math"/>
                                </a:rPr>
                                <m:t>⋅</m:t>
                              </m:r>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d>
                                    <m:dPr>
                                      <m:ctrlPr>
                                        <a:rPr sz="2000" i="1">
                                          <a:latin typeface="Cambria Math" panose="02040503050406030204" pitchFamily="18" charset="0"/>
                                        </a:rPr>
                                      </m:ctrlPr>
                                    </m:dPr>
                                    <m:e>
                                      <m:r>
                                        <a:rPr sz="2000">
                                          <a:latin typeface="Cambria Math"/>
                                        </a:rPr>
                                        <m:t>𝑥</m:t>
                                      </m:r>
                                      <m:r>
                                        <a:rPr sz="2000">
                                          <a:latin typeface="Cambria Math"/>
                                        </a:rPr>
                                        <m:t>−5</m:t>
                                      </m:r>
                                    </m:e>
                                  </m:d>
                                </m:den>
                              </m:f>
                            </m:oMath>
                          </a14:m>
                          <a:endParaRPr sz="2000" dirty="0"/>
                        </a:p>
                      </a:txBody>
                      <a:tcPr/>
                    </a:tc>
                    <a:tc>
                      <a:txBody>
                        <a:bodyPr/>
                        <a:lstStyle/>
                        <a:p>
                          <a:pPr algn="l">
                            <a:defRPr sz="1800"/>
                          </a:pPr>
                          <a:r>
                            <a:rPr sz="2000" dirty="0"/>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𝑥</m:t>
                                  </m:r>
                                  <m:r>
                                    <a:rPr sz="2000">
                                      <a:latin typeface="Cambria Math"/>
                                    </a:rPr>
                                    <m:t>−5</m:t>
                                  </m:r>
                                </m:e>
                              </m:d>
                              <m:r>
                                <a:rPr sz="2000">
                                  <a:latin typeface="Cambria Math"/>
                                </a:rPr>
                                <m:t>⋅</m:t>
                              </m:r>
                              <m:f>
                                <m:fPr>
                                  <m:ctrlPr>
                                    <a:rPr sz="2000" i="1">
                                      <a:latin typeface="Cambria Math" panose="02040503050406030204" pitchFamily="18" charset="0"/>
                                    </a:rPr>
                                  </m:ctrlPr>
                                </m:fPr>
                                <m:num>
                                  <m:r>
                                    <a:rPr sz="2000">
                                      <a:latin typeface="Cambria Math"/>
                                    </a:rPr>
                                    <m:t>4</m:t>
                                  </m:r>
                                  <m:r>
                                    <a:rPr sz="2000">
                                      <a:latin typeface="Cambria Math"/>
                                    </a:rPr>
                                    <m:t>𝑥</m:t>
                                  </m:r>
                                  <m:r>
                                    <a:rPr sz="2000">
                                      <a:latin typeface="Cambria Math"/>
                                    </a:rPr>
                                    <m:t>+5</m:t>
                                  </m:r>
                                </m:num>
                                <m:den>
                                  <m:r>
                                    <a:rPr sz="2000">
                                      <a:latin typeface="Cambria Math"/>
                                    </a:rPr>
                                    <m:t>𝑥</m:t>
                                  </m:r>
                                  <m:r>
                                    <a:rPr sz="2000">
                                      <a:latin typeface="Cambria Math"/>
                                    </a:rPr>
                                    <m:t>−5</m:t>
                                  </m:r>
                                </m:den>
                              </m:f>
                            </m:oMath>
                          </a14:m>
                          <a:endParaRPr sz="2000" dirty="0"/>
                        </a:p>
                      </a:txBody>
                      <a:tcPr/>
                    </a:tc>
                    <a:tc rowSpan="3">
                      <a:txBody>
                        <a:bodyPr/>
                        <a:lstStyle/>
                        <a:p>
                          <a:pPr algn="l">
                            <a:defRPr sz="1800" b="1"/>
                          </a:pPr>
                          <a:r>
                            <a:rPr sz="1600" b="0" dirty="0"/>
                            <a:t>After multiplying both sides of the equation by the LCD, we have a second-degree polynomial equation that can be solved by factoring.</a:t>
                          </a:r>
                        </a:p>
                      </a:txBody>
                      <a:tcPr/>
                    </a:tc>
                    <a:extLst>
                      <a:ext uri="{0D108BD9-81ED-4DB2-BD59-A6C34878D82A}">
                        <a16:rowId xmlns:a16="http://schemas.microsoft.com/office/drawing/2014/main" val="10002"/>
                      </a:ext>
                    </a:extLst>
                  </a:tr>
                  <a:tr h="553675">
                    <a:tc>
                      <a:txBody>
                        <a:bodyPr/>
                        <a:lstStyle/>
                        <a:p>
                          <a:pPr algn="r">
                            <a:defRPr sz="1800"/>
                          </a:pPr>
                          <a:r>
                            <a:rPr sz="2000" dirty="0"/>
                            <a:t> </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oMath>
                          </a14:m>
                          <a:endParaRPr sz="2000" dirty="0"/>
                        </a:p>
                      </a:txBody>
                      <a:tcPr/>
                    </a:tc>
                    <a:tc>
                      <a:txBody>
                        <a:bodyPr/>
                        <a:lstStyle/>
                        <a:p>
                          <a:pPr algn="l">
                            <a:defRPr sz="1800"/>
                          </a:pPr>
                          <a:r>
                            <a:rPr sz="2000" dirty="0"/>
                            <a:t> </a:t>
                          </a:r>
                          <a14:m>
                            <m:oMath xmlns:m="http://schemas.openxmlformats.org/officeDocument/2006/math">
                              <m:r>
                                <a:rPr sz="2000">
                                  <a:latin typeface="Cambria Math"/>
                                </a:rPr>
                                <m:t>=4</m:t>
                              </m:r>
                              <m:r>
                                <a:rPr sz="2000">
                                  <a:latin typeface="Cambria Math"/>
                                </a:rPr>
                                <m:t>𝑥</m:t>
                              </m:r>
                              <m:r>
                                <a:rPr sz="2000">
                                  <a:latin typeface="Cambria Math"/>
                                </a:rPr>
                                <m:t>+5</m:t>
                              </m:r>
                            </m:oMath>
                          </a14:m>
                          <a:endParaRPr sz="2000" dirty="0"/>
                        </a:p>
                      </a:txBody>
                      <a:tcPr/>
                    </a:tc>
                    <a:tc vMerge="1">
                      <a:txBody>
                        <a:bodyPr/>
                        <a:lstStyle/>
                        <a:p>
                          <a:pPr algn="l">
                            <a:defRPr sz="1800" b="1"/>
                          </a:pPr>
                          <a:endParaRPr dirty="0"/>
                        </a:p>
                      </a:txBody>
                      <a:tcPr/>
                    </a:tc>
                    <a:extLst>
                      <a:ext uri="{0D108BD9-81ED-4DB2-BD59-A6C34878D82A}">
                        <a16:rowId xmlns:a16="http://schemas.microsoft.com/office/drawing/2014/main" val="10003"/>
                      </a:ext>
                    </a:extLst>
                  </a:tr>
                  <a:tr h="405579">
                    <a:tc>
                      <a:txBody>
                        <a:bodyPr/>
                        <a:lstStyle/>
                        <a:p>
                          <a:pPr algn="r">
                            <a:defRPr sz="1800"/>
                          </a:pPr>
                          <a:r>
                            <a:rPr sz="2000" dirty="0"/>
                            <a:t> </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−4</m:t>
                              </m:r>
                              <m:r>
                                <a:rPr sz="2000">
                                  <a:latin typeface="Cambria Math"/>
                                </a:rPr>
                                <m:t>𝑥</m:t>
                              </m:r>
                              <m:r>
                                <a:rPr sz="2000">
                                  <a:latin typeface="Cambria Math"/>
                                </a:rPr>
                                <m:t>−5</m:t>
                              </m:r>
                            </m:oMath>
                          </a14:m>
                          <a:endParaRPr sz="2000" dirty="0"/>
                        </a:p>
                      </a:txBody>
                      <a:tcPr/>
                    </a:tc>
                    <a:tc>
                      <a:txBody>
                        <a:bodyPr/>
                        <a:lstStyle/>
                        <a:p>
                          <a:pPr algn="l">
                            <a:defRPr sz="1800"/>
                          </a:pPr>
                          <a:r>
                            <a:rPr sz="2000" dirty="0"/>
                            <a:t> </a:t>
                          </a:r>
                          <a14:m>
                            <m:oMath xmlns:m="http://schemas.openxmlformats.org/officeDocument/2006/math">
                              <m:r>
                                <a:rPr sz="2000">
                                  <a:latin typeface="Cambria Math"/>
                                </a:rPr>
                                <m:t>=0</m:t>
                              </m:r>
                            </m:oMath>
                          </a14:m>
                          <a:endParaRPr sz="2000" dirty="0"/>
                        </a:p>
                      </a:txBody>
                      <a:tcPr/>
                    </a:tc>
                    <a:tc vMerge="1">
                      <a:txBody>
                        <a:bodyPr/>
                        <a:lstStyle/>
                        <a:p>
                          <a:pPr algn="l"/>
                          <a:endParaRPr sz="1400" b="0" dirty="0"/>
                        </a:p>
                      </a:txBody>
                      <a:tcPr/>
                    </a:tc>
                    <a:extLst>
                      <a:ext uri="{0D108BD9-81ED-4DB2-BD59-A6C34878D82A}">
                        <a16:rowId xmlns:a16="http://schemas.microsoft.com/office/drawing/2014/main" val="10004"/>
                      </a:ext>
                    </a:extLst>
                  </a:tr>
                  <a:tr h="477803">
                    <a:tc>
                      <a:txBody>
                        <a:bodyPr/>
                        <a:lstStyle/>
                        <a:p>
                          <a:pPr algn="r">
                            <a:defRPr sz="1800"/>
                          </a:pPr>
                          <a:r>
                            <a:rPr sz="2000" dirty="0"/>
                            <a:t> </a:t>
                          </a:r>
                          <a14:m>
                            <m:oMath xmlns:m="http://schemas.openxmlformats.org/officeDocument/2006/math">
                              <m:d>
                                <m:dPr>
                                  <m:ctrlPr>
                                    <a:rPr sz="2000" i="1">
                                      <a:latin typeface="Cambria Math" panose="02040503050406030204" pitchFamily="18" charset="0"/>
                                    </a:rPr>
                                  </m:ctrlPr>
                                </m:dPr>
                                <m:e>
                                  <m:r>
                                    <a:rPr sz="2000">
                                      <a:latin typeface="Cambria Math"/>
                                    </a:rPr>
                                    <m:t>𝑥</m:t>
                                  </m:r>
                                  <m:r>
                                    <a:rPr sz="2000">
                                      <a:latin typeface="Cambria Math"/>
                                    </a:rPr>
                                    <m:t>−5</m:t>
                                  </m:r>
                                </m:e>
                              </m:d>
                              <m:d>
                                <m:dPr>
                                  <m:ctrlPr>
                                    <a:rPr sz="2000" i="1">
                                      <a:latin typeface="Cambria Math" panose="02040503050406030204" pitchFamily="18" charset="0"/>
                                    </a:rPr>
                                  </m:ctrlPr>
                                </m:dPr>
                                <m:e>
                                  <m:r>
                                    <a:rPr sz="2000">
                                      <a:latin typeface="Cambria Math"/>
                                    </a:rPr>
                                    <m:t>𝑥</m:t>
                                  </m:r>
                                  <m:r>
                                    <a:rPr sz="2000">
                                      <a:latin typeface="Cambria Math"/>
                                    </a:rPr>
                                    <m:t>+1</m:t>
                                  </m:r>
                                </m:e>
                              </m:d>
                            </m:oMath>
                          </a14:m>
                          <a:endParaRPr sz="2000" dirty="0"/>
                        </a:p>
                      </a:txBody>
                      <a:tcPr/>
                    </a:tc>
                    <a:tc>
                      <a:txBody>
                        <a:bodyPr/>
                        <a:lstStyle/>
                        <a:p>
                          <a:pPr algn="l">
                            <a:defRPr sz="1800"/>
                          </a:pPr>
                          <a:r>
                            <a:rPr sz="2000" dirty="0"/>
                            <a:t> </a:t>
                          </a:r>
                          <a14:m>
                            <m:oMath xmlns:m="http://schemas.openxmlformats.org/officeDocument/2006/math">
                              <m:r>
                                <a:rPr sz="2000">
                                  <a:latin typeface="Cambria Math"/>
                                </a:rPr>
                                <m:t>=0</m:t>
                              </m:r>
                            </m:oMath>
                          </a14:m>
                          <a:endParaRPr sz="2000" dirty="0"/>
                        </a:p>
                      </a:txBody>
                      <a:tcPr/>
                    </a:tc>
                    <a:tc>
                      <a:txBody>
                        <a:bodyPr/>
                        <a:lstStyle/>
                        <a:p>
                          <a:pPr algn="l">
                            <a:defRPr b="1"/>
                          </a:pPr>
                          <a:endParaRPr sz="1600" b="0" dirty="0"/>
                        </a:p>
                      </a:txBody>
                      <a:tcPr/>
                    </a:tc>
                    <a:extLst>
                      <a:ext uri="{0D108BD9-81ED-4DB2-BD59-A6C34878D82A}">
                        <a16:rowId xmlns:a16="http://schemas.microsoft.com/office/drawing/2014/main" val="10005"/>
                      </a:ext>
                    </a:extLst>
                  </a:tr>
                  <a:tr h="426807">
                    <a:tc>
                      <a:txBody>
                        <a:bodyPr/>
                        <a:lstStyle/>
                        <a:p>
                          <a:pPr algn="r">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2000" dirty="0"/>
                            <a:t>​</a:t>
                          </a:r>
                          <a14:m>
                            <m:oMath xmlns:m="http://schemas.openxmlformats.org/officeDocument/2006/math">
                              <m:r>
                                <a:rPr lang="ar-AE" sz="2000" smtClean="0">
                                  <a:latin typeface="Cambria Math" panose="02040503050406030204" pitchFamily="18" charset="0"/>
                                </a:rPr>
                                <m:t>=</m:t>
                              </m:r>
                              <m:borderBox>
                                <m:borderBoxPr>
                                  <m:hideTop m:val="on"/>
                                  <m:hideBot m:val="on"/>
                                  <m:hideLeft m:val="on"/>
                                  <m:hideRight m:val="on"/>
                                  <m:strikeTLBR m:val="on"/>
                                  <m:strikeBLTR m:val="on"/>
                                  <m:ctrlPr>
                                    <a:rPr lang="ar-AE" sz="2000" i="1">
                                      <a:latin typeface="Cambria Math" panose="02040503050406030204" pitchFamily="18" charset="0"/>
                                    </a:rPr>
                                  </m:ctrlPr>
                                </m:borderBoxPr>
                                <m:e>
                                  <m:r>
                                    <a:rPr lang="ar-AE" sz="2000">
                                      <a:latin typeface="Cambria Math" panose="02040503050406030204" pitchFamily="18" charset="0"/>
                                    </a:rPr>
                                    <m:t>5</m:t>
                                  </m:r>
                                </m:e>
                              </m:borderBox>
                              <m:r>
                                <a:rPr lang="ar-AE" sz="2000">
                                  <a:latin typeface="Cambria Math" panose="02040503050406030204" pitchFamily="18" charset="0"/>
                                </a:rPr>
                                <m:t>,−</m:t>
                              </m:r>
                              <m:r>
                                <a:rPr lang="ar-AE" sz="2000">
                                  <a:latin typeface="Cambria Math" panose="02040503050406030204" pitchFamily="18" charset="0"/>
                                </a:rPr>
                                <m:t>1</m:t>
                              </m:r>
                            </m:oMath>
                          </a14:m>
                          <a:endParaRPr lang="ar-AE" sz="20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Note that we already determined that </a:t>
                          </a:r>
                          <a:r>
                            <a:rPr lang="en-US" sz="1600" b="0" dirty="0">
                              <a:latin typeface="Cambria Math"/>
                            </a:rPr>
                            <a:t>5</a:t>
                          </a:r>
                          <a:r>
                            <a:rPr lang="en-US" sz="1600" b="0" dirty="0"/>
                            <a:t> cannot be a solution. It must be discarded.</a:t>
                          </a:r>
                        </a:p>
                      </a:txBody>
                      <a:tcPr/>
                    </a:tc>
                    <a:extLst>
                      <a:ext uri="{0D108BD9-81ED-4DB2-BD59-A6C34878D82A}">
                        <a16:rowId xmlns:a16="http://schemas.microsoft.com/office/drawing/2014/main" val="10006"/>
                      </a:ext>
                    </a:extLst>
                  </a:tr>
                  <a:tr h="405579">
                    <a:tc>
                      <a:txBody>
                        <a:bodyPr/>
                        <a:lstStyle/>
                        <a:p>
                          <a:pPr algn="r">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 </a:t>
                          </a:r>
                          <a14:m>
                            <m:oMath xmlns:m="http://schemas.openxmlformats.org/officeDocument/2006/math">
                              <m:r>
                                <a:rPr sz="2000">
                                  <a:latin typeface="Cambria Math"/>
                                </a:rPr>
                                <m:t>=−</m:t>
                              </m:r>
                              <m:r>
                                <a:rPr sz="2000">
                                  <a:latin typeface="Cambria Math"/>
                                </a:rPr>
                                <m:t>1</m:t>
                              </m:r>
                            </m:oMath>
                          </a14:m>
                          <a:endParaRPr sz="2000" dirty="0"/>
                        </a:p>
                      </a:txBody>
                      <a:tcPr/>
                    </a:tc>
                    <a:tc vMerge="1">
                      <a:txBody>
                        <a:bodyPr/>
                        <a:lstStyle/>
                        <a:p>
                          <a:pPr algn="l"/>
                          <a:endParaRPr dirty="0"/>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a:extLst>
                  <a:ext uri="{FF2B5EF4-FFF2-40B4-BE49-F238E27FC236}">
                    <a16:creationId xmlns:a16="http://schemas.microsoft.com/office/drawing/2014/main" id="{67711DC9-B0D9-4841-BAD2-7A5095030981}"/>
                  </a:ext>
                </a:extLst>
              </p:cNvPr>
              <p:cNvGraphicFramePr>
                <a:graphicFrameLocks/>
              </p:cNvGraphicFramePr>
              <p:nvPr>
                <p:extLst>
                  <p:ext uri="{D42A27DB-BD31-4B8C-83A1-F6EECF244321}">
                    <p14:modId xmlns:p14="http://schemas.microsoft.com/office/powerpoint/2010/main" val="2338566434"/>
                  </p:ext>
                </p:extLst>
              </p:nvPr>
            </p:nvGraphicFramePr>
            <p:xfrm>
              <a:off x="228600" y="1483175"/>
              <a:ext cx="8153400" cy="4436256"/>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747865">
                    <a:tc>
                      <a:txBody>
                        <a:bodyPr/>
                        <a:lstStyle/>
                        <a:p>
                          <a:endParaRPr lang="en-US"/>
                        </a:p>
                      </a:txBody>
                      <a:tcPr>
                        <a:blipFill>
                          <a:blip r:embed="rId2"/>
                          <a:stretch>
                            <a:fillRect t="-2439" r="-244845" b="-492683"/>
                          </a:stretch>
                        </a:blipFill>
                      </a:tcPr>
                    </a:tc>
                    <a:tc>
                      <a:txBody>
                        <a:bodyPr/>
                        <a:lstStyle/>
                        <a:p>
                          <a:endParaRPr lang="en-US"/>
                        </a:p>
                      </a:txBody>
                      <a:tcPr>
                        <a:blipFill>
                          <a:blip r:embed="rId2"/>
                          <a:stretch>
                            <a:fillRect l="-115134" t="-2439" r="-181899" b="-492683"/>
                          </a:stretch>
                        </a:blipFill>
                      </a:tcPr>
                    </a:tc>
                    <a:tc rowSpan="2">
                      <a:txBody>
                        <a:bodyPr/>
                        <a:lstStyle/>
                        <a:p>
                          <a:endParaRPr lang="en-US"/>
                        </a:p>
                      </a:txBody>
                      <a:tcPr>
                        <a:blipFill>
                          <a:blip r:embed="rId2"/>
                          <a:stretch>
                            <a:fillRect l="-118271" t="-1176" b="-185882"/>
                          </a:stretch>
                        </a:blipFill>
                      </a:tcPr>
                    </a:tc>
                    <a:extLst>
                      <a:ext uri="{0D108BD9-81ED-4DB2-BD59-A6C34878D82A}">
                        <a16:rowId xmlns:a16="http://schemas.microsoft.com/office/drawing/2014/main" val="10000"/>
                      </a:ext>
                    </a:extLst>
                  </a:tr>
                  <a:tr h="806615">
                    <a:tc>
                      <a:txBody>
                        <a:bodyPr/>
                        <a:lstStyle/>
                        <a:p>
                          <a:endParaRPr lang="en-US"/>
                        </a:p>
                      </a:txBody>
                      <a:tcPr>
                        <a:blipFill>
                          <a:blip r:embed="rId2"/>
                          <a:stretch>
                            <a:fillRect t="-95455" r="-244845" b="-359091"/>
                          </a:stretch>
                        </a:blipFill>
                      </a:tcPr>
                    </a:tc>
                    <a:tc>
                      <a:txBody>
                        <a:bodyPr/>
                        <a:lstStyle/>
                        <a:p>
                          <a:endParaRPr lang="en-US"/>
                        </a:p>
                      </a:txBody>
                      <a:tcPr>
                        <a:blipFill>
                          <a:blip r:embed="rId2"/>
                          <a:stretch>
                            <a:fillRect l="-115134" t="-95455" r="-181899" b="-359091"/>
                          </a:stretch>
                        </a:blipFill>
                      </a:tcPr>
                    </a:tc>
                    <a:tc vMerge="1">
                      <a:txBody>
                        <a:bodyPr/>
                        <a:lstStyle/>
                        <a:p>
                          <a:pPr algn="l"/>
                          <a:endParaRPr dirty="0"/>
                        </a:p>
                      </a:txBody>
                      <a:tcPr/>
                    </a:tc>
                    <a:extLst>
                      <a:ext uri="{0D108BD9-81ED-4DB2-BD59-A6C34878D82A}">
                        <a16:rowId xmlns:a16="http://schemas.microsoft.com/office/drawing/2014/main" val="10001"/>
                      </a:ext>
                    </a:extLst>
                  </a:tr>
                  <a:tr h="612333">
                    <a:tc>
                      <a:txBody>
                        <a:bodyPr/>
                        <a:lstStyle/>
                        <a:p>
                          <a:endParaRPr lang="en-US"/>
                        </a:p>
                      </a:txBody>
                      <a:tcPr>
                        <a:blipFill>
                          <a:blip r:embed="rId2"/>
                          <a:stretch>
                            <a:fillRect t="-255446" r="-244845" b="-369307"/>
                          </a:stretch>
                        </a:blipFill>
                      </a:tcPr>
                    </a:tc>
                    <a:tc>
                      <a:txBody>
                        <a:bodyPr/>
                        <a:lstStyle/>
                        <a:p>
                          <a:endParaRPr lang="en-US"/>
                        </a:p>
                      </a:txBody>
                      <a:tcPr>
                        <a:blipFill>
                          <a:blip r:embed="rId2"/>
                          <a:stretch>
                            <a:fillRect l="-115134" t="-255446" r="-181899" b="-369307"/>
                          </a:stretch>
                        </a:blipFill>
                      </a:tcPr>
                    </a:tc>
                    <a:tc rowSpan="3">
                      <a:txBody>
                        <a:bodyPr/>
                        <a:lstStyle/>
                        <a:p>
                          <a:pPr algn="l">
                            <a:defRPr sz="1800" b="1"/>
                          </a:pPr>
                          <a:r>
                            <a:rPr sz="1600" b="0" dirty="0"/>
                            <a:t>After multiplying both sides of the equation by the LCD, we have a second-degree polynomial equation that can be solved by factoring.</a:t>
                          </a:r>
                        </a:p>
                      </a:txBody>
                      <a:tcPr/>
                    </a:tc>
                    <a:extLst>
                      <a:ext uri="{0D108BD9-81ED-4DB2-BD59-A6C34878D82A}">
                        <a16:rowId xmlns:a16="http://schemas.microsoft.com/office/drawing/2014/main" val="10002"/>
                      </a:ext>
                    </a:extLst>
                  </a:tr>
                  <a:tr h="553675">
                    <a:tc>
                      <a:txBody>
                        <a:bodyPr/>
                        <a:lstStyle/>
                        <a:p>
                          <a:endParaRPr lang="en-US"/>
                        </a:p>
                      </a:txBody>
                      <a:tcPr>
                        <a:blipFill>
                          <a:blip r:embed="rId2"/>
                          <a:stretch>
                            <a:fillRect t="-394505" r="-244845" b="-309890"/>
                          </a:stretch>
                        </a:blipFill>
                      </a:tcPr>
                    </a:tc>
                    <a:tc>
                      <a:txBody>
                        <a:bodyPr/>
                        <a:lstStyle/>
                        <a:p>
                          <a:endParaRPr lang="en-US"/>
                        </a:p>
                      </a:txBody>
                      <a:tcPr>
                        <a:blipFill>
                          <a:blip r:embed="rId2"/>
                          <a:stretch>
                            <a:fillRect l="-115134" t="-394505" r="-181899" b="-309890"/>
                          </a:stretch>
                        </a:blipFill>
                      </a:tcPr>
                    </a:tc>
                    <a:tc vMerge="1">
                      <a:txBody>
                        <a:bodyPr/>
                        <a:lstStyle/>
                        <a:p>
                          <a:pPr algn="l">
                            <a:defRPr sz="1800" b="1"/>
                          </a:pPr>
                          <a:endParaRPr dirty="0"/>
                        </a:p>
                      </a:txBody>
                      <a:tcPr/>
                    </a:tc>
                    <a:extLst>
                      <a:ext uri="{0D108BD9-81ED-4DB2-BD59-A6C34878D82A}">
                        <a16:rowId xmlns:a16="http://schemas.microsoft.com/office/drawing/2014/main" val="10003"/>
                      </a:ext>
                    </a:extLst>
                  </a:tr>
                  <a:tr h="405579">
                    <a:tc>
                      <a:txBody>
                        <a:bodyPr/>
                        <a:lstStyle/>
                        <a:p>
                          <a:endParaRPr lang="en-US"/>
                        </a:p>
                      </a:txBody>
                      <a:tcPr>
                        <a:blipFill>
                          <a:blip r:embed="rId2"/>
                          <a:stretch>
                            <a:fillRect t="-671642" r="-244845" b="-320896"/>
                          </a:stretch>
                        </a:blipFill>
                      </a:tcPr>
                    </a:tc>
                    <a:tc>
                      <a:txBody>
                        <a:bodyPr/>
                        <a:lstStyle/>
                        <a:p>
                          <a:endParaRPr lang="en-US"/>
                        </a:p>
                      </a:txBody>
                      <a:tcPr>
                        <a:blipFill>
                          <a:blip r:embed="rId2"/>
                          <a:stretch>
                            <a:fillRect l="-115134" t="-671642" r="-181899" b="-320896"/>
                          </a:stretch>
                        </a:blipFill>
                      </a:tcPr>
                    </a:tc>
                    <a:tc vMerge="1">
                      <a:txBody>
                        <a:bodyPr/>
                        <a:lstStyle/>
                        <a:p>
                          <a:pPr algn="l"/>
                          <a:endParaRPr sz="1400" b="0" dirty="0"/>
                        </a:p>
                      </a:txBody>
                      <a:tcPr/>
                    </a:tc>
                    <a:extLst>
                      <a:ext uri="{0D108BD9-81ED-4DB2-BD59-A6C34878D82A}">
                        <a16:rowId xmlns:a16="http://schemas.microsoft.com/office/drawing/2014/main" val="10004"/>
                      </a:ext>
                    </a:extLst>
                  </a:tr>
                  <a:tr h="477803">
                    <a:tc>
                      <a:txBody>
                        <a:bodyPr/>
                        <a:lstStyle/>
                        <a:p>
                          <a:endParaRPr lang="en-US"/>
                        </a:p>
                      </a:txBody>
                      <a:tcPr>
                        <a:blipFill>
                          <a:blip r:embed="rId2"/>
                          <a:stretch>
                            <a:fillRect t="-662821" r="-244845" b="-175641"/>
                          </a:stretch>
                        </a:blipFill>
                      </a:tcPr>
                    </a:tc>
                    <a:tc>
                      <a:txBody>
                        <a:bodyPr/>
                        <a:lstStyle/>
                        <a:p>
                          <a:endParaRPr lang="en-US"/>
                        </a:p>
                      </a:txBody>
                      <a:tcPr>
                        <a:blipFill>
                          <a:blip r:embed="rId2"/>
                          <a:stretch>
                            <a:fillRect l="-115134" t="-662821" r="-181899" b="-175641"/>
                          </a:stretch>
                        </a:blipFill>
                      </a:tcPr>
                    </a:tc>
                    <a:tc>
                      <a:txBody>
                        <a:bodyPr/>
                        <a:lstStyle/>
                        <a:p>
                          <a:pPr algn="l">
                            <a:defRPr b="1"/>
                          </a:pPr>
                          <a:endParaRPr sz="1600" b="0" dirty="0"/>
                        </a:p>
                      </a:txBody>
                      <a:tcPr/>
                    </a:tc>
                    <a:extLst>
                      <a:ext uri="{0D108BD9-81ED-4DB2-BD59-A6C34878D82A}">
                        <a16:rowId xmlns:a16="http://schemas.microsoft.com/office/drawing/2014/main" val="10005"/>
                      </a:ext>
                    </a:extLst>
                  </a:tr>
                  <a:tr h="426807">
                    <a:tc>
                      <a:txBody>
                        <a:bodyPr/>
                        <a:lstStyle/>
                        <a:p>
                          <a:endParaRPr lang="en-US"/>
                        </a:p>
                      </a:txBody>
                      <a:tcPr>
                        <a:blipFill>
                          <a:blip r:embed="rId2"/>
                          <a:stretch>
                            <a:fillRect t="-850000" r="-244845" b="-95714"/>
                          </a:stretch>
                        </a:blipFill>
                      </a:tcPr>
                    </a:tc>
                    <a:tc>
                      <a:txBody>
                        <a:bodyPr/>
                        <a:lstStyle/>
                        <a:p>
                          <a:endParaRPr lang="en-US"/>
                        </a:p>
                      </a:txBody>
                      <a:tcPr>
                        <a:blipFill>
                          <a:blip r:embed="rId2"/>
                          <a:stretch>
                            <a:fillRect l="-115134" t="-850000" r="-181899" b="-95714"/>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Note that we already determined that </a:t>
                          </a:r>
                          <a:r>
                            <a:rPr lang="en-US" sz="1600" b="0" dirty="0">
                              <a:latin typeface="Cambria Math"/>
                            </a:rPr>
                            <a:t>5</a:t>
                          </a:r>
                          <a:r>
                            <a:rPr lang="en-US" sz="1600" b="0" dirty="0"/>
                            <a:t> cannot be a solution. It must be discarded.</a:t>
                          </a:r>
                        </a:p>
                      </a:txBody>
                      <a:tcPr/>
                    </a:tc>
                    <a:extLst>
                      <a:ext uri="{0D108BD9-81ED-4DB2-BD59-A6C34878D82A}">
                        <a16:rowId xmlns:a16="http://schemas.microsoft.com/office/drawing/2014/main" val="10006"/>
                      </a:ext>
                    </a:extLst>
                  </a:tr>
                  <a:tr h="405579">
                    <a:tc>
                      <a:txBody>
                        <a:bodyPr/>
                        <a:lstStyle/>
                        <a:p>
                          <a:endParaRPr lang="en-US"/>
                        </a:p>
                      </a:txBody>
                      <a:tcPr>
                        <a:blipFill>
                          <a:blip r:embed="rId2"/>
                          <a:stretch>
                            <a:fillRect t="-992537" r="-244845"/>
                          </a:stretch>
                        </a:blipFill>
                      </a:tcPr>
                    </a:tc>
                    <a:tc>
                      <a:txBody>
                        <a:bodyPr/>
                        <a:lstStyle/>
                        <a:p>
                          <a:endParaRPr lang="en-US"/>
                        </a:p>
                      </a:txBody>
                      <a:tcPr>
                        <a:blipFill>
                          <a:blip r:embed="rId2"/>
                          <a:stretch>
                            <a:fillRect l="-115134" t="-992537" r="-181899"/>
                          </a:stretch>
                        </a:blipFill>
                      </a:tcPr>
                    </a:tc>
                    <a:tc vMerge="1">
                      <a:txBody>
                        <a:bodyPr/>
                        <a:lstStyle/>
                        <a:p>
                          <a:pPr algn="l"/>
                          <a:endParaRPr dirty="0"/>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Rational Equations (cont.)</a:t>
            </a:r>
          </a:p>
        </p:txBody>
      </p:sp>
      <p:sp>
        <p:nvSpPr>
          <p:cNvPr id="3" name="Text Placeholder 2"/>
          <p:cNvSpPr>
            <a:spLocks noGrp="1"/>
          </p:cNvSpPr>
          <p:nvPr>
            <p:ph type="body" sz="quarter" idx="10"/>
          </p:nvPr>
        </p:nvSpPr>
        <p:spPr>
          <a:xfrm>
            <a:off x="502328" y="1066800"/>
            <a:ext cx="8229600" cy="4967067"/>
          </a:xfrm>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E4AFE2C-526C-4F4E-869A-B28ADA54DAD0}"/>
                  </a:ext>
                </a:extLst>
              </p:cNvPr>
              <p:cNvGraphicFramePr>
                <a:graphicFrameLocks/>
              </p:cNvGraphicFramePr>
              <p:nvPr>
                <p:extLst>
                  <p:ext uri="{D42A27DB-BD31-4B8C-83A1-F6EECF244321}">
                    <p14:modId xmlns:p14="http://schemas.microsoft.com/office/powerpoint/2010/main" val="3135085445"/>
                  </p:ext>
                </p:extLst>
              </p:nvPr>
            </p:nvGraphicFramePr>
            <p:xfrm>
              <a:off x="304800" y="1066800"/>
              <a:ext cx="8427128" cy="3541205"/>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397928">
                      <a:extLst>
                        <a:ext uri="{9D8B030D-6E8A-4147-A177-3AD203B41FA5}">
                          <a16:colId xmlns:a16="http://schemas.microsoft.com/office/drawing/2014/main" val="20002"/>
                        </a:ext>
                      </a:extLst>
                    </a:gridCol>
                  </a:tblGrid>
                  <a:tr h="370840">
                    <a:tc>
                      <a:txBody>
                        <a:bodyPr/>
                        <a:lstStyle/>
                        <a:p>
                          <a:pPr algn="r">
                            <a:defRPr sz="1800"/>
                          </a:pPr>
                          <a:r>
                            <a:rPr sz="2000" dirty="0"/>
                            <a:t> </a:t>
                          </a:r>
                          <a14:m>
                            <m:oMath xmlns:m="http://schemas.openxmlformats.org/officeDocument/2006/math">
                              <m:f>
                                <m:fPr>
                                  <m:ctrlPr>
                                    <a:rPr sz="2000" i="1">
                                      <a:latin typeface="Cambria Math" panose="02040503050406030204" pitchFamily="18" charset="0"/>
                                    </a:rPr>
                                  </m:ctrlPr>
                                </m:fPr>
                                <m:num>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r>
                                    <a:rPr sz="2000">
                                      <a:latin typeface="Cambria Math"/>
                                    </a:rPr>
                                    <m:t>5</m:t>
                                  </m:r>
                                  <m:r>
                                    <a:rPr sz="2000">
                                      <a:latin typeface="Cambria Math"/>
                                    </a:rPr>
                                    <m:t>𝑥</m:t>
                                  </m:r>
                                  <m:r>
                                    <a:rPr sz="2000">
                                      <a:latin typeface="Cambria Math"/>
                                    </a:rPr>
                                    <m:t>−1</m:t>
                                  </m:r>
                                </m:den>
                              </m:f>
                              <m:r>
                                <a:rPr sz="2000">
                                  <a:latin typeface="Cambria Math"/>
                                </a:rPr>
                                <m:t>−1</m:t>
                              </m:r>
                            </m:oMath>
                          </a14:m>
                          <a:endParaRPr sz="2000" dirty="0"/>
                        </a:p>
                      </a:txBody>
                      <a:tcPr/>
                    </a:tc>
                    <a:tc>
                      <a:txBody>
                        <a:bodyPr/>
                        <a:lstStyle/>
                        <a:p>
                          <a:pPr algn="l">
                            <a:lnSpc>
                              <a:spcPct val="150000"/>
                            </a:lnSpc>
                            <a:defRPr sz="1800"/>
                          </a:pPr>
                          <a:r>
                            <a:rPr sz="2000" dirty="0"/>
                            <a:t> </a:t>
                          </a:r>
                          <a14:m>
                            <m:oMath xmlns:m="http://schemas.openxmlformats.org/officeDocument/2006/math">
                              <m:r>
                                <a:rPr sz="2000">
                                  <a:latin typeface="Cambria Math"/>
                                </a:rPr>
                                <m:t>=0</m:t>
                              </m:r>
                            </m:oMath>
                          </a14:m>
                          <a:endParaRPr sz="2000" dirty="0"/>
                        </a:p>
                      </a:txBody>
                      <a:tcPr/>
                    </a:tc>
                    <a:tc>
                      <a:txBody>
                        <a:bodyPr/>
                        <a:lstStyle/>
                        <a:p>
                          <a:pPr algn="l">
                            <a:defRPr sz="1100" b="1"/>
                          </a:pPr>
                          <a:r>
                            <a:rPr sz="1600" b="0" dirty="0"/>
                            <a:t>There is no factoring possible in this problem, so we just note that </a:t>
                          </a:r>
                          <a:r>
                            <a:rPr lang="en-US" sz="1600" b="0" dirty="0"/>
                            <a:t> </a:t>
                          </a:r>
                          <a14:m>
                            <m:oMath xmlns:m="http://schemas.openxmlformats.org/officeDocument/2006/math">
                              <m:f>
                                <m:fPr>
                                  <m:ctrlPr>
                                    <a:rPr sz="1600" b="0" i="1">
                                      <a:latin typeface="Cambria Math" panose="02040503050406030204" pitchFamily="18" charset="0"/>
                                    </a:rPr>
                                  </m:ctrlPr>
                                </m:fPr>
                                <m:num>
                                  <m:r>
                                    <a:rPr sz="1600" b="0" i="1">
                                      <a:latin typeface="Cambria Math"/>
                                    </a:rPr>
                                    <m:t>1</m:t>
                                  </m:r>
                                </m:num>
                                <m:den>
                                  <m:r>
                                    <a:rPr sz="1600" b="0" i="1">
                                      <a:latin typeface="Cambria Math"/>
                                    </a:rPr>
                                    <m:t>5</m:t>
                                  </m:r>
                                </m:den>
                              </m:f>
                            </m:oMath>
                          </a14:m>
                          <a:r>
                            <a:rPr sz="1600" b="0" dirty="0"/>
                            <a:t> </a:t>
                          </a:r>
                          <a:r>
                            <a:rPr lang="en-US" sz="1600" b="0" dirty="0"/>
                            <a:t> </a:t>
                          </a:r>
                          <a:r>
                            <a:rPr sz="1600" b="0" dirty="0"/>
                            <a:t>is the one value for </a:t>
                          </a:r>
                          <a14:m>
                            <m:oMath xmlns:m="http://schemas.openxmlformats.org/officeDocument/2006/math">
                              <m:r>
                                <a:rPr sz="1600" b="0" i="1">
                                  <a:latin typeface="Cambria Math"/>
                                </a:rPr>
                                <m:t>𝑥</m:t>
                              </m:r>
                            </m:oMath>
                          </a14:m>
                          <a:r>
                            <a:rPr sz="1600" b="0" dirty="0"/>
                            <a:t> that must be excluded.</a:t>
                          </a:r>
                        </a:p>
                      </a:txBody>
                      <a:tcPr/>
                    </a:tc>
                    <a:extLst>
                      <a:ext uri="{0D108BD9-81ED-4DB2-BD59-A6C34878D82A}">
                        <a16:rowId xmlns:a16="http://schemas.microsoft.com/office/drawing/2014/main" val="10000"/>
                      </a:ext>
                    </a:extLst>
                  </a:tr>
                  <a:tr h="370840">
                    <a:tc>
                      <a:txBody>
                        <a:bodyPr/>
                        <a:lstStyle/>
                        <a:p>
                          <a:pPr algn="r">
                            <a:defRPr sz="1800"/>
                          </a:pPr>
                          <a:r>
                            <a:rPr sz="2000" dirty="0"/>
                            <a:t> </a:t>
                          </a:r>
                          <a14:m>
                            <m:oMath xmlns:m="http://schemas.openxmlformats.org/officeDocument/2006/math">
                              <m:d>
                                <m:dPr>
                                  <m:ctrlPr>
                                    <a:rPr sz="2000" i="1">
                                      <a:latin typeface="Cambria Math" panose="02040503050406030204" pitchFamily="18" charset="0"/>
                                    </a:rPr>
                                  </m:ctrlPr>
                                </m:dPr>
                                <m:e>
                                  <m:r>
                                    <a:rPr sz="2000">
                                      <a:latin typeface="Cambria Math"/>
                                    </a:rPr>
                                    <m:t>5</m:t>
                                  </m:r>
                                  <m:r>
                                    <a:rPr sz="2000">
                                      <a:latin typeface="Cambria Math"/>
                                    </a:rPr>
                                    <m:t>𝑥</m:t>
                                  </m:r>
                                  <m:r>
                                    <a:rPr sz="2000">
                                      <a:latin typeface="Cambria Math"/>
                                    </a:rPr>
                                    <m:t>−1</m:t>
                                  </m:r>
                                </m:e>
                              </m:d>
                              <m:r>
                                <a:rPr sz="2000">
                                  <a:latin typeface="Cambria Math"/>
                                </a:rPr>
                                <m:t>⋅</m:t>
                              </m:r>
                              <m:f>
                                <m:fPr>
                                  <m:ctrlPr>
                                    <a:rPr sz="2000" i="1">
                                      <a:latin typeface="Cambria Math" panose="02040503050406030204" pitchFamily="18" charset="0"/>
                                    </a:rPr>
                                  </m:ctrlPr>
                                </m:fPr>
                                <m:num>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r>
                                    <a:rPr sz="2000">
                                      <a:latin typeface="Cambria Math"/>
                                    </a:rPr>
                                    <m:t>5</m:t>
                                  </m:r>
                                  <m:r>
                                    <a:rPr sz="2000">
                                      <a:latin typeface="Cambria Math"/>
                                    </a:rPr>
                                    <m:t>𝑥</m:t>
                                  </m:r>
                                  <m:r>
                                    <a:rPr sz="2000">
                                      <a:latin typeface="Cambria Math"/>
                                    </a:rPr>
                                    <m:t>−1</m:t>
                                  </m:r>
                                </m:den>
                              </m:f>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𝑥</m:t>
                                  </m:r>
                                  <m:r>
                                    <a:rPr sz="2000">
                                      <a:latin typeface="Cambria Math"/>
                                    </a:rPr>
                                    <m:t>−1</m:t>
                                  </m:r>
                                </m:e>
                              </m:d>
                            </m:oMath>
                          </a14:m>
                          <a:endParaRPr sz="2000" dirty="0"/>
                        </a:p>
                      </a:txBody>
                      <a:tcPr/>
                    </a:tc>
                    <a:tc>
                      <a:txBody>
                        <a:bodyPr/>
                        <a:lstStyle/>
                        <a:p>
                          <a:pPr algn="l">
                            <a:lnSpc>
                              <a:spcPct val="150000"/>
                            </a:lnSpc>
                            <a:defRPr sz="1800"/>
                          </a:pPr>
                          <a:r>
                            <a:rPr sz="2000" dirty="0"/>
                            <a:t> </a:t>
                          </a:r>
                          <a14:m>
                            <m:oMath xmlns:m="http://schemas.openxmlformats.org/officeDocument/2006/math">
                              <m:r>
                                <a:rPr sz="2000">
                                  <a:latin typeface="Cambria Math"/>
                                </a:rPr>
                                <m:t>=0</m:t>
                              </m:r>
                            </m:oMath>
                          </a14:m>
                          <a:endParaRPr lang="en-US" sz="2000" dirty="0"/>
                        </a:p>
                        <a:p>
                          <a:pPr algn="l">
                            <a:lnSpc>
                              <a:spcPct val="150000"/>
                            </a:lnSpc>
                            <a:defRPr sz="1800"/>
                          </a:pPr>
                          <a:endParaRPr sz="2000" dirty="0"/>
                        </a:p>
                      </a:txBody>
                      <a:tcPr/>
                    </a:tc>
                    <a:tc rowSpan="2">
                      <a:txBody>
                        <a:bodyPr/>
                        <a:lstStyle/>
                        <a:p>
                          <a:pPr algn="l">
                            <a:defRPr sz="1800" b="1"/>
                          </a:pPr>
                          <a:r>
                            <a:rPr sz="1600" b="0" dirty="0"/>
                            <a:t>After multiplying through by the LCD, we have a second-degree polynomial equation that can be solved by the quadratic formula.</a:t>
                          </a:r>
                        </a:p>
                      </a:txBody>
                      <a:tcPr/>
                    </a:tc>
                    <a:extLst>
                      <a:ext uri="{0D108BD9-81ED-4DB2-BD59-A6C34878D82A}">
                        <a16:rowId xmlns:a16="http://schemas.microsoft.com/office/drawing/2014/main" val="10001"/>
                      </a:ext>
                    </a:extLst>
                  </a:tr>
                  <a:tr h="370840">
                    <a:tc>
                      <a:txBody>
                        <a:bodyPr/>
                        <a:lstStyle/>
                        <a:p>
                          <a:pPr algn="r">
                            <a:defRPr sz="1800"/>
                          </a:pPr>
                          <a:r>
                            <a:rPr sz="2000" dirty="0"/>
                            <a:t> </a:t>
                          </a:r>
                          <a14:m>
                            <m:oMath xmlns:m="http://schemas.openxmlformats.org/officeDocument/2006/math">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−5</m:t>
                              </m:r>
                              <m:r>
                                <a:rPr sz="2000">
                                  <a:latin typeface="Cambria Math"/>
                                </a:rPr>
                                <m:t>𝑥</m:t>
                              </m:r>
                              <m:r>
                                <a:rPr sz="2000">
                                  <a:latin typeface="Cambria Math"/>
                                </a:rPr>
                                <m:t>+1</m:t>
                              </m:r>
                            </m:oMath>
                          </a14:m>
                          <a:endParaRPr sz="2000" dirty="0"/>
                        </a:p>
                      </a:txBody>
                      <a:tcPr/>
                    </a:tc>
                    <a:tc>
                      <a:txBody>
                        <a:bodyPr/>
                        <a:lstStyle/>
                        <a:p>
                          <a:pPr algn="l">
                            <a:defRPr sz="1800"/>
                          </a:pPr>
                          <a:r>
                            <a:rPr sz="2000" dirty="0"/>
                            <a:t> </a:t>
                          </a:r>
                          <a14:m>
                            <m:oMath xmlns:m="http://schemas.openxmlformats.org/officeDocument/2006/math">
                              <m:r>
                                <a:rPr sz="2000">
                                  <a:latin typeface="Cambria Math"/>
                                </a:rPr>
                                <m:t>=0</m:t>
                              </m:r>
                            </m:oMath>
                          </a14:m>
                          <a:endParaRPr sz="2000" dirty="0"/>
                        </a:p>
                      </a:txBody>
                      <a:tcPr/>
                    </a:tc>
                    <a:tc vMerge="1">
                      <a:txBody>
                        <a:bodyPr/>
                        <a:lstStyle/>
                        <a:p>
                          <a:pPr algn="l">
                            <a:defRPr sz="1800" b="1"/>
                          </a:pPr>
                          <a:endParaRPr sz="1400" b="0" dirty="0"/>
                        </a:p>
                      </a:txBody>
                      <a:tcPr/>
                    </a:tc>
                    <a:extLst>
                      <a:ext uri="{0D108BD9-81ED-4DB2-BD59-A6C34878D82A}">
                        <a16:rowId xmlns:a16="http://schemas.microsoft.com/office/drawing/2014/main" val="10002"/>
                      </a:ext>
                    </a:extLst>
                  </a:tr>
                  <a:tr h="370840">
                    <a:tc>
                      <a:txBody>
                        <a:bodyPr/>
                        <a:lstStyle/>
                        <a:p>
                          <a:pPr algn="r">
                            <a:lnSpc>
                              <a:spcPct val="150000"/>
                            </a:lnSpc>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5±</m:t>
                                  </m:r>
                                  <m:rad>
                                    <m:radPr>
                                      <m:degHide m:val="on"/>
                                      <m:ctrlPr>
                                        <a:rPr sz="2000" i="1">
                                          <a:latin typeface="Cambria Math" panose="02040503050406030204" pitchFamily="18" charset="0"/>
                                        </a:rPr>
                                      </m:ctrlPr>
                                    </m:radPr>
                                    <m:deg/>
                                    <m:e>
                                      <m:r>
                                        <a:rPr sz="2000">
                                          <a:latin typeface="Cambria Math"/>
                                        </a:rPr>
                                        <m:t>25−12</m:t>
                                      </m:r>
                                    </m:e>
                                  </m:rad>
                                </m:num>
                                <m:den>
                                  <m:r>
                                    <a:rPr sz="2000">
                                      <a:latin typeface="Cambria Math"/>
                                    </a:rPr>
                                    <m:t>6</m:t>
                                  </m:r>
                                </m:den>
                              </m:f>
                            </m:oMath>
                          </a14:m>
                          <a:endParaRPr sz="2000" dirty="0"/>
                        </a:p>
                      </a:txBody>
                      <a:tcPr/>
                    </a:tc>
                    <a:tc>
                      <a:txBody>
                        <a:bodyPr/>
                        <a:lstStyle/>
                        <a:p>
                          <a:pPr algn="l"/>
                          <a:endParaRPr sz="1600" b="0" dirty="0"/>
                        </a:p>
                      </a:txBody>
                      <a:tcPr/>
                    </a:tc>
                    <a:extLst>
                      <a:ext uri="{0D108BD9-81ED-4DB2-BD59-A6C34878D82A}">
                        <a16:rowId xmlns:a16="http://schemas.microsoft.com/office/drawing/2014/main" val="10003"/>
                      </a:ext>
                    </a:extLst>
                  </a:tr>
                  <a:tr h="370840">
                    <a:tc>
                      <a:txBody>
                        <a:bodyPr/>
                        <a:lstStyle/>
                        <a:p>
                          <a:pPr algn="r">
                            <a:lnSpc>
                              <a:spcPct val="150000"/>
                            </a:lnSpc>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5±</m:t>
                                  </m:r>
                                  <m:rad>
                                    <m:radPr>
                                      <m:degHide m:val="on"/>
                                      <m:ctrlPr>
                                        <a:rPr sz="2000" i="1">
                                          <a:latin typeface="Cambria Math" panose="02040503050406030204" pitchFamily="18" charset="0"/>
                                        </a:rPr>
                                      </m:ctrlPr>
                                    </m:radPr>
                                    <m:deg/>
                                    <m:e>
                                      <m:r>
                                        <a:rPr sz="2000">
                                          <a:latin typeface="Cambria Math"/>
                                        </a:rPr>
                                        <m:t>13</m:t>
                                      </m:r>
                                    </m:e>
                                  </m:rad>
                                </m:num>
                                <m:den>
                                  <m:r>
                                    <a:rPr sz="2000">
                                      <a:latin typeface="Cambria Math"/>
                                    </a:rPr>
                                    <m:t>6</m:t>
                                  </m:r>
                                </m:den>
                              </m:f>
                            </m:oMath>
                          </a14:m>
                          <a:endParaRPr sz="2000" dirty="0"/>
                        </a:p>
                      </a:txBody>
                      <a:tcPr/>
                    </a:tc>
                    <a:tc>
                      <a:txBody>
                        <a:bodyPr/>
                        <a:lstStyle/>
                        <a:p>
                          <a:pPr algn="l">
                            <a:defRPr sz="1100" b="1"/>
                          </a:pPr>
                          <a:r>
                            <a:rPr sz="1600" b="0" dirty="0"/>
                            <a:t>Since neither of the roots is</a:t>
                          </a:r>
                          <a:r>
                            <a:rPr lang="en-US" sz="1600" b="0" dirty="0"/>
                            <a:t> </a:t>
                          </a:r>
                          <a:r>
                            <a:rPr sz="1600" b="0" dirty="0"/>
                            <a:t> </a:t>
                          </a:r>
                          <a14:m>
                            <m:oMath xmlns:m="http://schemas.openxmlformats.org/officeDocument/2006/math">
                              <m:f>
                                <m:fPr>
                                  <m:ctrlPr>
                                    <a:rPr sz="1600" b="0" i="1">
                                      <a:latin typeface="Cambria Math" panose="02040503050406030204" pitchFamily="18" charset="0"/>
                                    </a:rPr>
                                  </m:ctrlPr>
                                </m:fPr>
                                <m:num>
                                  <m:r>
                                    <a:rPr sz="1600" b="0" i="1">
                                      <a:latin typeface="Cambria Math"/>
                                    </a:rPr>
                                    <m:t>1</m:t>
                                  </m:r>
                                </m:num>
                                <m:den>
                                  <m:r>
                                    <a:rPr sz="1600" b="0" i="1">
                                      <a:latin typeface="Cambria Math"/>
                                    </a:rPr>
                                    <m:t>5</m:t>
                                  </m:r>
                                </m:den>
                              </m:f>
                            </m:oMath>
                          </a14:m>
                          <a:r>
                            <a:rPr sz="1600" b="0" dirty="0"/>
                            <a:t>, both solve the original equation.</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DE4AFE2C-526C-4F4E-869A-B28ADA54DAD0}"/>
                  </a:ext>
                </a:extLst>
              </p:cNvPr>
              <p:cNvGraphicFramePr>
                <a:graphicFrameLocks/>
              </p:cNvGraphicFramePr>
              <p:nvPr>
                <p:extLst>
                  <p:ext uri="{D42A27DB-BD31-4B8C-83A1-F6EECF244321}">
                    <p14:modId xmlns:p14="http://schemas.microsoft.com/office/powerpoint/2010/main" val="3135085445"/>
                  </p:ext>
                </p:extLst>
              </p:nvPr>
            </p:nvGraphicFramePr>
            <p:xfrm>
              <a:off x="304800" y="1066800"/>
              <a:ext cx="8427128" cy="3541205"/>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397928">
                      <a:extLst>
                        <a:ext uri="{9D8B030D-6E8A-4147-A177-3AD203B41FA5}">
                          <a16:colId xmlns:a16="http://schemas.microsoft.com/office/drawing/2014/main" val="20002"/>
                        </a:ext>
                      </a:extLst>
                    </a:gridCol>
                  </a:tblGrid>
                  <a:tr h="924941">
                    <a:tc>
                      <a:txBody>
                        <a:bodyPr/>
                        <a:lstStyle/>
                        <a:p>
                          <a:endParaRPr lang="en-US"/>
                        </a:p>
                      </a:txBody>
                      <a:tcPr>
                        <a:blipFill>
                          <a:blip r:embed="rId2"/>
                          <a:stretch>
                            <a:fillRect t="-1974" r="-145648" b="-290789"/>
                          </a:stretch>
                        </a:blipFill>
                      </a:tcPr>
                    </a:tc>
                    <a:tc>
                      <a:txBody>
                        <a:bodyPr/>
                        <a:lstStyle/>
                        <a:p>
                          <a:endParaRPr lang="en-US"/>
                        </a:p>
                      </a:txBody>
                      <a:tcPr>
                        <a:blipFill>
                          <a:blip r:embed="rId2"/>
                          <a:stretch>
                            <a:fillRect l="-214885" t="-1974" r="-212977" b="-290789"/>
                          </a:stretch>
                        </a:blipFill>
                      </a:tcPr>
                    </a:tc>
                    <a:tc>
                      <a:txBody>
                        <a:bodyPr/>
                        <a:lstStyle/>
                        <a:p>
                          <a:endParaRPr lang="en-US"/>
                        </a:p>
                      </a:txBody>
                      <a:tcPr>
                        <a:blipFill>
                          <a:blip r:embed="rId2"/>
                          <a:stretch>
                            <a:fillRect l="-147849" t="-1974" b="-290789"/>
                          </a:stretch>
                        </a:blipFill>
                      </a:tcPr>
                    </a:tc>
                    <a:extLst>
                      <a:ext uri="{0D108BD9-81ED-4DB2-BD59-A6C34878D82A}">
                        <a16:rowId xmlns:a16="http://schemas.microsoft.com/office/drawing/2014/main" val="10000"/>
                      </a:ext>
                    </a:extLst>
                  </a:tr>
                  <a:tr h="958596">
                    <a:tc>
                      <a:txBody>
                        <a:bodyPr/>
                        <a:lstStyle/>
                        <a:p>
                          <a:endParaRPr lang="en-US"/>
                        </a:p>
                      </a:txBody>
                      <a:tcPr>
                        <a:blipFill>
                          <a:blip r:embed="rId2"/>
                          <a:stretch>
                            <a:fillRect t="-98726" r="-145648" b="-181529"/>
                          </a:stretch>
                        </a:blipFill>
                      </a:tcPr>
                    </a:tc>
                    <a:tc>
                      <a:txBody>
                        <a:bodyPr/>
                        <a:lstStyle/>
                        <a:p>
                          <a:endParaRPr lang="en-US"/>
                        </a:p>
                      </a:txBody>
                      <a:tcPr>
                        <a:blipFill>
                          <a:blip r:embed="rId2"/>
                          <a:stretch>
                            <a:fillRect l="-214885" t="-98726" r="-212977" b="-181529"/>
                          </a:stretch>
                        </a:blipFill>
                      </a:tcPr>
                    </a:tc>
                    <a:tc rowSpan="2">
                      <a:txBody>
                        <a:bodyPr/>
                        <a:lstStyle/>
                        <a:p>
                          <a:pPr algn="l">
                            <a:defRPr sz="1800" b="1"/>
                          </a:pPr>
                          <a:r>
                            <a:rPr sz="1600" b="0" dirty="0"/>
                            <a:t>After multiplying through by the LCD, we have a second-degree polynomial equation that can be solved by the quadratic formula.</a:t>
                          </a:r>
                        </a:p>
                      </a:txBody>
                      <a:tcPr/>
                    </a:tc>
                    <a:extLst>
                      <a:ext uri="{0D108BD9-81ED-4DB2-BD59-A6C34878D82A}">
                        <a16:rowId xmlns:a16="http://schemas.microsoft.com/office/drawing/2014/main" val="10001"/>
                      </a:ext>
                    </a:extLst>
                  </a:tr>
                  <a:tr h="396240">
                    <a:tc>
                      <a:txBody>
                        <a:bodyPr/>
                        <a:lstStyle/>
                        <a:p>
                          <a:endParaRPr lang="en-US"/>
                        </a:p>
                      </a:txBody>
                      <a:tcPr>
                        <a:blipFill>
                          <a:blip r:embed="rId2"/>
                          <a:stretch>
                            <a:fillRect t="-480000" r="-145648" b="-338462"/>
                          </a:stretch>
                        </a:blipFill>
                      </a:tcPr>
                    </a:tc>
                    <a:tc>
                      <a:txBody>
                        <a:bodyPr/>
                        <a:lstStyle/>
                        <a:p>
                          <a:endParaRPr lang="en-US"/>
                        </a:p>
                      </a:txBody>
                      <a:tcPr>
                        <a:blipFill>
                          <a:blip r:embed="rId2"/>
                          <a:stretch>
                            <a:fillRect l="-214885" t="-480000" r="-212977" b="-338462"/>
                          </a:stretch>
                        </a:blipFill>
                      </a:tcPr>
                    </a:tc>
                    <a:tc vMerge="1">
                      <a:txBody>
                        <a:bodyPr/>
                        <a:lstStyle/>
                        <a:p>
                          <a:pPr algn="l">
                            <a:defRPr sz="1800" b="1"/>
                          </a:pPr>
                          <a:endParaRPr sz="1400" b="0" dirty="0"/>
                        </a:p>
                      </a:txBody>
                      <a:tcPr/>
                    </a:tc>
                    <a:extLst>
                      <a:ext uri="{0D108BD9-81ED-4DB2-BD59-A6C34878D82A}">
                        <a16:rowId xmlns:a16="http://schemas.microsoft.com/office/drawing/2014/main" val="10002"/>
                      </a:ext>
                    </a:extLst>
                  </a:tr>
                  <a:tr h="580327">
                    <a:tc>
                      <a:txBody>
                        <a:bodyPr/>
                        <a:lstStyle/>
                        <a:p>
                          <a:endParaRPr lang="en-US"/>
                        </a:p>
                      </a:txBody>
                      <a:tcPr>
                        <a:blipFill>
                          <a:blip r:embed="rId2"/>
                          <a:stretch>
                            <a:fillRect t="-396842" r="-145648" b="-131579"/>
                          </a:stretch>
                        </a:blipFill>
                      </a:tcPr>
                    </a:tc>
                    <a:tc>
                      <a:txBody>
                        <a:bodyPr/>
                        <a:lstStyle/>
                        <a:p>
                          <a:endParaRPr lang="en-US"/>
                        </a:p>
                      </a:txBody>
                      <a:tcPr>
                        <a:blipFill>
                          <a:blip r:embed="rId2"/>
                          <a:stretch>
                            <a:fillRect l="-214885" t="-396842" r="-212977" b="-131579"/>
                          </a:stretch>
                        </a:blipFill>
                      </a:tcPr>
                    </a:tc>
                    <a:tc>
                      <a:txBody>
                        <a:bodyPr/>
                        <a:lstStyle/>
                        <a:p>
                          <a:pPr algn="l"/>
                          <a:endParaRPr sz="1600" b="0" dirty="0"/>
                        </a:p>
                      </a:txBody>
                      <a:tcPr/>
                    </a:tc>
                    <a:extLst>
                      <a:ext uri="{0D108BD9-81ED-4DB2-BD59-A6C34878D82A}">
                        <a16:rowId xmlns:a16="http://schemas.microsoft.com/office/drawing/2014/main" val="10003"/>
                      </a:ext>
                    </a:extLst>
                  </a:tr>
                  <a:tr h="681101">
                    <a:tc>
                      <a:txBody>
                        <a:bodyPr/>
                        <a:lstStyle/>
                        <a:p>
                          <a:endParaRPr lang="en-US"/>
                        </a:p>
                      </a:txBody>
                      <a:tcPr>
                        <a:blipFill>
                          <a:blip r:embed="rId2"/>
                          <a:stretch>
                            <a:fillRect t="-421429" r="-145648" b="-11607"/>
                          </a:stretch>
                        </a:blipFill>
                      </a:tcPr>
                    </a:tc>
                    <a:tc>
                      <a:txBody>
                        <a:bodyPr/>
                        <a:lstStyle/>
                        <a:p>
                          <a:endParaRPr lang="en-US"/>
                        </a:p>
                      </a:txBody>
                      <a:tcPr>
                        <a:blipFill>
                          <a:blip r:embed="rId2"/>
                          <a:stretch>
                            <a:fillRect l="-214885" t="-421429" r="-212977" b="-11607"/>
                          </a:stretch>
                        </a:blipFill>
                      </a:tcPr>
                    </a:tc>
                    <a:tc>
                      <a:txBody>
                        <a:bodyPr/>
                        <a:lstStyle/>
                        <a:p>
                          <a:endParaRPr lang="en-US"/>
                        </a:p>
                      </a:txBody>
                      <a:tcPr>
                        <a:blipFill>
                          <a:blip r:embed="rId2"/>
                          <a:stretch>
                            <a:fillRect l="-147849" t="-421429" b="-11607"/>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an Absolute Value Rational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𝑥</m:t>
                        </m:r>
                        <m:r>
                          <a:rPr>
                            <a:latin typeface="Cambria Math" panose="02040503050406030204" pitchFamily="18" charset="0"/>
                          </a:rPr>
                          <m:t>+1</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key step is to remember that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oMath>
                </a14:m>
                <a:r>
                  <a:rPr sz="2800" dirty="0"/>
                  <a:t> can represent either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or </a:t>
                </a: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oMath>
                </a14:m>
                <a:r>
                  <a:rPr sz="2800" dirty="0"/>
                  <a:t>, depending on whether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is positive or negative; that is</a:t>
                </a:r>
                <a:r>
                  <a:rPr lang="en-US" sz="2800" dirty="0"/>
                  <a:t>,</a:t>
                </a:r>
                <a:r>
                  <a:rPr sz="2800" dirty="0"/>
                  <a:t> every occurrence of an absolute value expression in an equation leads to two equations without the absolute value symbols. In this case, we need to solve both</a:t>
                </a:r>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−5=</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𝑥</m:t>
                        </m:r>
                        <m:r>
                          <a:rPr>
                            <a:latin typeface="Cambria Math" panose="02040503050406030204" pitchFamily="18" charset="0"/>
                          </a:rPr>
                          <m:t>+1</m:t>
                        </m:r>
                      </m:den>
                    </m:f>
                  </m:oMath>
                </a14:m>
                <a:r>
                  <a:rPr sz="2800" dirty="0"/>
                  <a:t> </a:t>
                </a:r>
                <a:r>
                  <a:rPr lang="en-US" sz="2800" dirty="0"/>
                  <a:t> </a:t>
                </a:r>
                <a:r>
                  <a:rPr sz="2800" dirty="0"/>
                  <a:t>and</a:t>
                </a:r>
                <a:r>
                  <a:rPr lang="en-US" sz="2800" dirty="0"/>
                  <a:t> </a:t>
                </a:r>
                <a:r>
                  <a:rPr sz="2800" dirty="0"/>
                  <a:t> </a:t>
                </a: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𝑥</m:t>
                        </m:r>
                        <m:r>
                          <a:rPr>
                            <a:latin typeface="Cambria Math" panose="02040503050406030204" pitchFamily="18" charset="0"/>
                          </a:rPr>
                          <m:t>+1</m:t>
                        </m:r>
                      </m:den>
                    </m:f>
                  </m:oMath>
                </a14:m>
                <a:r>
                  <a:rPr sz="2800" dirty="0"/>
                  <a:t>,</a:t>
                </a:r>
              </a:p>
              <a:p>
                <a:r>
                  <a:rPr sz="2800" dirty="0"/>
                  <a:t>remembering to check for extraneous solutions at the end.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b="-613"/>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p:sp>
        <p:nvSpPr>
          <p:cNvPr id="3" name="Text Placeholder 2"/>
          <p:cNvSpPr>
            <a:spLocks noGrp="1"/>
          </p:cNvSpPr>
          <p:nvPr>
            <p:ph type="body" sz="quarter" idx="10"/>
          </p:nvPr>
        </p:nvSpPr>
        <p:spPr/>
        <p:txBody>
          <a:bodyPr>
            <a:normAutofit/>
          </a:bodyPr>
          <a:lstStyle/>
          <a:p>
            <a:r>
              <a:rPr sz="2800" dirty="0"/>
              <a:t>We will carry out the solution</a:t>
            </a:r>
            <a:r>
              <a:rPr lang="en-US" sz="2800" dirty="0"/>
              <a:t>s</a:t>
            </a:r>
            <a:r>
              <a:rPr sz="2800" dirty="0"/>
              <a:t> of the two equations in parallel, as the steps are the same.</a:t>
            </a:r>
          </a:p>
          <a:p>
            <a:pPr algn="ctr"/>
            <a:r>
              <a:rPr dirty="0"/>
              <a:t>​</a:t>
            </a:r>
          </a:p>
          <a:p>
            <a:pPr algn="l"/>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808327932"/>
                  </p:ext>
                </p:extLst>
              </p:nvPr>
            </p:nvGraphicFramePr>
            <p:xfrm>
              <a:off x="304800" y="2362200"/>
              <a:ext cx="3657600" cy="2561717"/>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65760">
                    <a:tc>
                      <a:txBody>
                        <a:bodyPr/>
                        <a:lstStyle/>
                        <a:p>
                          <a:pPr algn="r">
                            <a:defRPr sz="1600"/>
                          </a:pPr>
                          <a:r>
                            <a:rPr sz="2400" dirty="0"/>
                            <a:t>​</a:t>
                          </a:r>
                          <a14:m>
                            <m:oMath xmlns:m="http://schemas.openxmlformats.org/officeDocument/2006/math">
                              <m:r>
                                <a:rPr sz="2400">
                                  <a:latin typeface="Cambria Math"/>
                                </a:rPr>
                                <m:t>𝑥</m:t>
                              </m:r>
                              <m:r>
                                <a:rPr sz="2400">
                                  <a:latin typeface="Cambria Math"/>
                                </a:rPr>
                                <m:t>−5</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m:t>
                                  </m:r>
                                </m:num>
                                <m:den>
                                  <m:r>
                                    <a:rPr sz="2400">
                                      <a:latin typeface="Cambria Math"/>
                                    </a:rPr>
                                    <m:t>𝑥</m:t>
                                  </m:r>
                                  <m:r>
                                    <a:rPr sz="2400">
                                      <a:latin typeface="Cambria Math"/>
                                    </a:rPr>
                                    <m:t>+1</m:t>
                                  </m:r>
                                </m:den>
                              </m:f>
                            </m:oMath>
                          </a14:m>
                          <a:endParaRPr sz="240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𝑥</m:t>
                                  </m:r>
                                  <m:r>
                                    <a:rPr sz="2400">
                                      <a:latin typeface="Cambria Math"/>
                                    </a:rPr>
                                    <m:t>−5</m:t>
                                  </m:r>
                                </m:e>
                              </m:d>
                              <m:d>
                                <m:dPr>
                                  <m:ctrlPr>
                                    <a:rPr sz="2400" i="1">
                                      <a:latin typeface="Cambria Math" panose="02040503050406030204" pitchFamily="18" charset="0"/>
                                    </a:rPr>
                                  </m:ctrlPr>
                                </m:dPr>
                                <m:e>
                                  <m:r>
                                    <a:rPr sz="2400">
                                      <a:latin typeface="Cambria Math"/>
                                    </a:rPr>
                                    <m:t>𝑥</m:t>
                                  </m:r>
                                  <m:r>
                                    <a:rPr sz="2400">
                                      <a:latin typeface="Cambria Math"/>
                                    </a:rPr>
                                    <m:t>+1</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=7</m:t>
                              </m:r>
                            </m:oMath>
                          </a14:m>
                          <a:endParaRPr sz="24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−4</m:t>
                              </m:r>
                              <m:r>
                                <a:rPr sz="2400">
                                  <a:latin typeface="Cambria Math"/>
                                </a:rPr>
                                <m:t>𝑥</m:t>
                              </m:r>
                              <m:r>
                                <a:rPr sz="2400">
                                  <a:latin typeface="Cambria Math"/>
                                </a:rPr>
                                <m:t>−12</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4±</m:t>
                                  </m:r>
                                  <m:rad>
                                    <m:radPr>
                                      <m:degHide m:val="on"/>
                                      <m:ctrlPr>
                                        <a:rPr sz="2400" i="1">
                                          <a:latin typeface="Cambria Math" panose="02040503050406030204" pitchFamily="18" charset="0"/>
                                        </a:rPr>
                                      </m:ctrlPr>
                                    </m:radPr>
                                    <m:deg/>
                                    <m:e>
                                      <m:r>
                                        <a:rPr sz="2400">
                                          <a:latin typeface="Cambria Math"/>
                                        </a:rPr>
                                        <m:t>16+48</m:t>
                                      </m:r>
                                    </m:e>
                                  </m:rad>
                                </m:num>
                                <m:den>
                                  <m:r>
                                    <a:rPr sz="2400">
                                      <a:latin typeface="Cambria Math"/>
                                    </a:rPr>
                                    <m:t>2</m:t>
                                  </m:r>
                                </m:den>
                              </m:f>
                            </m:oMath>
                          </a14:m>
                          <a:endParaRPr sz="24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=−2,6</m:t>
                              </m:r>
                            </m:oMath>
                          </a14:m>
                          <a:endParaRPr sz="24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808327932"/>
                  </p:ext>
                </p:extLst>
              </p:nvPr>
            </p:nvGraphicFramePr>
            <p:xfrm>
              <a:off x="304800" y="2362200"/>
              <a:ext cx="3657600" cy="2561717"/>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590296">
                    <a:tc>
                      <a:txBody>
                        <a:bodyPr/>
                        <a:lstStyle/>
                        <a:p>
                          <a:endParaRPr lang="en-US"/>
                        </a:p>
                      </a:txBody>
                      <a:tcPr marL="36576" marR="36576" marT="36576" marB="36576" anchor="ctr">
                        <a:blipFill>
                          <a:blip r:embed="rId2"/>
                          <a:stretch>
                            <a:fillRect r="-71429" b="-358763"/>
                          </a:stretch>
                        </a:blipFill>
                      </a:tcPr>
                    </a:tc>
                    <a:tc>
                      <a:txBody>
                        <a:bodyPr/>
                        <a:lstStyle/>
                        <a:p>
                          <a:endParaRPr lang="en-US"/>
                        </a:p>
                      </a:txBody>
                      <a:tcPr marL="36576" marR="36576" marT="36576" marB="36576" anchor="ctr">
                        <a:blipFill>
                          <a:blip r:embed="rId2"/>
                          <a:stretch>
                            <a:fillRect l="-140000" b="-358763"/>
                          </a:stretch>
                        </a:blipFill>
                      </a:tcPr>
                    </a:tc>
                    <a:extLst>
                      <a:ext uri="{0D108BD9-81ED-4DB2-BD59-A6C34878D82A}">
                        <a16:rowId xmlns:a16="http://schemas.microsoft.com/office/drawing/2014/main" val="10000"/>
                      </a:ext>
                    </a:extLst>
                  </a:tr>
                  <a:tr h="438912">
                    <a:tc>
                      <a:txBody>
                        <a:bodyPr/>
                        <a:lstStyle/>
                        <a:p>
                          <a:endParaRPr lang="en-US"/>
                        </a:p>
                      </a:txBody>
                      <a:tcPr marL="36576" marR="36576" marT="36576" marB="36576" anchor="ctr">
                        <a:blipFill>
                          <a:blip r:embed="rId2"/>
                          <a:stretch>
                            <a:fillRect t="-134722" r="-71429" b="-383333"/>
                          </a:stretch>
                        </a:blipFill>
                      </a:tcPr>
                    </a:tc>
                    <a:tc>
                      <a:txBody>
                        <a:bodyPr/>
                        <a:lstStyle/>
                        <a:p>
                          <a:endParaRPr lang="en-US"/>
                        </a:p>
                      </a:txBody>
                      <a:tcPr marL="36576" marR="36576" marT="36576" marB="36576" anchor="ctr">
                        <a:blipFill>
                          <a:blip r:embed="rId2"/>
                          <a:stretch>
                            <a:fillRect l="-140000" t="-134722" b="-383333"/>
                          </a:stretch>
                        </a:blipFill>
                      </a:tcPr>
                    </a:tc>
                    <a:extLst>
                      <a:ext uri="{0D108BD9-81ED-4DB2-BD59-A6C34878D82A}">
                        <a16:rowId xmlns:a16="http://schemas.microsoft.com/office/drawing/2014/main" val="10001"/>
                      </a:ext>
                    </a:extLst>
                  </a:tr>
                  <a:tr h="438912">
                    <a:tc>
                      <a:txBody>
                        <a:bodyPr/>
                        <a:lstStyle/>
                        <a:p>
                          <a:endParaRPr lang="en-US"/>
                        </a:p>
                      </a:txBody>
                      <a:tcPr marL="36576" marR="36576" marT="36576" marB="36576" anchor="ctr">
                        <a:blipFill>
                          <a:blip r:embed="rId2"/>
                          <a:stretch>
                            <a:fillRect t="-234722" r="-71429" b="-283333"/>
                          </a:stretch>
                        </a:blipFill>
                      </a:tcPr>
                    </a:tc>
                    <a:tc>
                      <a:txBody>
                        <a:bodyPr/>
                        <a:lstStyle/>
                        <a:p>
                          <a:endParaRPr lang="en-US"/>
                        </a:p>
                      </a:txBody>
                      <a:tcPr marL="36576" marR="36576" marT="36576" marB="36576" anchor="ctr">
                        <a:blipFill>
                          <a:blip r:embed="rId2"/>
                          <a:stretch>
                            <a:fillRect l="-140000" t="-234722" b="-283333"/>
                          </a:stretch>
                        </a:blipFill>
                      </a:tcPr>
                    </a:tc>
                    <a:extLst>
                      <a:ext uri="{0D108BD9-81ED-4DB2-BD59-A6C34878D82A}">
                        <a16:rowId xmlns:a16="http://schemas.microsoft.com/office/drawing/2014/main" val="10002"/>
                      </a:ext>
                    </a:extLst>
                  </a:tr>
                  <a:tr h="654685">
                    <a:tc>
                      <a:txBody>
                        <a:bodyPr/>
                        <a:lstStyle/>
                        <a:p>
                          <a:endParaRPr lang="en-US"/>
                        </a:p>
                      </a:txBody>
                      <a:tcPr marL="36576" marR="36576" marT="36576" marB="36576" anchor="ctr">
                        <a:blipFill>
                          <a:blip r:embed="rId2"/>
                          <a:stretch>
                            <a:fillRect t="-223148" r="-71429" b="-88889"/>
                          </a:stretch>
                        </a:blipFill>
                      </a:tcPr>
                    </a:tc>
                    <a:tc>
                      <a:txBody>
                        <a:bodyPr/>
                        <a:lstStyle/>
                        <a:p>
                          <a:endParaRPr lang="en-US"/>
                        </a:p>
                      </a:txBody>
                      <a:tcPr marL="36576" marR="36576" marT="36576" marB="36576" anchor="ctr">
                        <a:blipFill>
                          <a:blip r:embed="rId2"/>
                          <a:stretch>
                            <a:fillRect l="-140000" t="-223148" b="-88889"/>
                          </a:stretch>
                        </a:blipFill>
                      </a:tcPr>
                    </a:tc>
                    <a:extLst>
                      <a:ext uri="{0D108BD9-81ED-4DB2-BD59-A6C34878D82A}">
                        <a16:rowId xmlns:a16="http://schemas.microsoft.com/office/drawing/2014/main" val="10003"/>
                      </a:ext>
                    </a:extLst>
                  </a:tr>
                  <a:tr h="438912">
                    <a:tc>
                      <a:txBody>
                        <a:bodyPr/>
                        <a:lstStyle/>
                        <a:p>
                          <a:endParaRPr lang="en-US"/>
                        </a:p>
                      </a:txBody>
                      <a:tcPr marL="36576" marR="36576" marT="36576" marB="36576" anchor="ctr">
                        <a:blipFill>
                          <a:blip r:embed="rId2"/>
                          <a:stretch>
                            <a:fillRect t="-484722" r="-71429" b="-33333"/>
                          </a:stretch>
                        </a:blipFill>
                      </a:tcPr>
                    </a:tc>
                    <a:tc>
                      <a:txBody>
                        <a:bodyPr/>
                        <a:lstStyle/>
                        <a:p>
                          <a:endParaRPr lang="en-US"/>
                        </a:p>
                      </a:txBody>
                      <a:tcPr marL="36576" marR="36576" marT="36576" marB="36576" anchor="ctr">
                        <a:blipFill>
                          <a:blip r:embed="rId2"/>
                          <a:stretch>
                            <a:fillRect l="-140000" t="-484722" b="-33333"/>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9DB03A9-D9CC-4D8B-872F-898BB3A6F8DC}"/>
                  </a:ext>
                </a:extLst>
              </p:cNvPr>
              <p:cNvGraphicFramePr>
                <a:graphicFrameLocks noGrp="1"/>
              </p:cNvGraphicFramePr>
              <p:nvPr>
                <p:extLst>
                  <p:ext uri="{D42A27DB-BD31-4B8C-83A1-F6EECF244321}">
                    <p14:modId xmlns:p14="http://schemas.microsoft.com/office/powerpoint/2010/main" val="4252373708"/>
                  </p:ext>
                </p:extLst>
              </p:nvPr>
            </p:nvGraphicFramePr>
            <p:xfrm>
              <a:off x="4724400" y="2362200"/>
              <a:ext cx="3962400" cy="2597341"/>
            </p:xfrm>
            <a:graphic>
              <a:graphicData uri="http://schemas.openxmlformats.org/drawingml/2006/table">
                <a:tbl>
                  <a:tblPr firstRow="1" bandRow="1">
                    <a:tableStyleId>{2D5ABB26-0587-4C30-8999-92F81FD0307C}</a:tableStyleId>
                  </a:tblPr>
                  <a:tblGrid>
                    <a:gridCol w="237744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tblGrid>
                  <a:tr h="365760">
                    <a:tc>
                      <a:txBody>
                        <a:bodyPr/>
                        <a:lstStyle/>
                        <a:p>
                          <a:pPr algn="r">
                            <a:defRPr sz="16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𝑥</m:t>
                                  </m:r>
                                  <m:r>
                                    <a:rPr sz="2400">
                                      <a:latin typeface="Cambria Math"/>
                                    </a:rPr>
                                    <m:t>−5</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m:t>
                                  </m:r>
                                </m:num>
                                <m:den>
                                  <m:r>
                                    <a:rPr sz="2400">
                                      <a:latin typeface="Cambria Math"/>
                                    </a:rPr>
                                    <m:t>𝑥</m:t>
                                  </m:r>
                                  <m:r>
                                    <a:rPr sz="2400">
                                      <a:latin typeface="Cambria Math"/>
                                    </a:rPr>
                                    <m:t>+1</m:t>
                                  </m:r>
                                </m:den>
                              </m:f>
                            </m:oMath>
                          </a14:m>
                          <a:endParaRPr sz="24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m:t>
                                  </m:r>
                                  <m:r>
                                    <a:rPr sz="2400">
                                      <a:latin typeface="Cambria Math"/>
                                    </a:rPr>
                                    <m:t>𝑥</m:t>
                                  </m:r>
                                  <m:r>
                                    <a:rPr sz="2400">
                                      <a:latin typeface="Cambria Math"/>
                                    </a:rPr>
                                    <m:t>+5</m:t>
                                  </m:r>
                                </m:e>
                              </m:d>
                              <m:d>
                                <m:dPr>
                                  <m:ctrlPr>
                                    <a:rPr sz="2400" i="1">
                                      <a:latin typeface="Cambria Math" panose="02040503050406030204" pitchFamily="18" charset="0"/>
                                    </a:rPr>
                                  </m:ctrlPr>
                                </m:dPr>
                                <m:e>
                                  <m:r>
                                    <a:rPr sz="2400">
                                      <a:latin typeface="Cambria Math"/>
                                    </a:rPr>
                                    <m:t>𝑥</m:t>
                                  </m:r>
                                  <m:r>
                                    <a:rPr sz="2400">
                                      <a:latin typeface="Cambria Math"/>
                                    </a:rPr>
                                    <m:t>+1</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=7</m:t>
                              </m:r>
                            </m:oMath>
                          </a14:m>
                          <a:endParaRPr sz="240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+4</m:t>
                              </m:r>
                              <m:r>
                                <a:rPr sz="2400">
                                  <a:latin typeface="Cambria Math"/>
                                </a:rPr>
                                <m:t>𝑥</m:t>
                              </m:r>
                              <m:r>
                                <a:rPr sz="2400">
                                  <a:latin typeface="Cambria Math"/>
                                </a:rPr>
                                <m:t>−2</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lang="ar-AE" sz="2400" dirty="0"/>
                            <a:t>​</a:t>
                          </a:r>
                          <a14:m>
                            <m:oMath xmlns:m="http://schemas.openxmlformats.org/officeDocument/2006/math">
                              <m:r>
                                <a:rPr lang="ar-AE" sz="2400">
                                  <a:latin typeface="Cambria Math"/>
                                </a:rPr>
                                <m:t>=</m:t>
                              </m:r>
                              <m:f>
                                <m:fPr>
                                  <m:ctrlPr>
                                    <a:rPr lang="ar-AE" sz="2400" i="1">
                                      <a:latin typeface="Cambria Math" panose="02040503050406030204" pitchFamily="18" charset="0"/>
                                    </a:rPr>
                                  </m:ctrlPr>
                                </m:fPr>
                                <m:num>
                                  <m:r>
                                    <a:rPr lang="ar-AE" sz="2400">
                                      <a:latin typeface="Cambria Math"/>
                                    </a:rPr>
                                    <m:t>−</m:t>
                                  </m:r>
                                  <m:r>
                                    <a:rPr lang="ar-AE" sz="2400">
                                      <a:latin typeface="Cambria Math"/>
                                    </a:rPr>
                                    <m:t>4</m:t>
                                  </m:r>
                                  <m:r>
                                    <a:rPr lang="ar-AE" sz="2400">
                                      <a:latin typeface="Cambria Math"/>
                                    </a:rPr>
                                    <m:t>±</m:t>
                                  </m:r>
                                  <m:rad>
                                    <m:radPr>
                                      <m:degHide m:val="on"/>
                                      <m:ctrlPr>
                                        <a:rPr lang="ar-AE" sz="2400" i="1">
                                          <a:latin typeface="Cambria Math" panose="02040503050406030204" pitchFamily="18" charset="0"/>
                                        </a:rPr>
                                      </m:ctrlPr>
                                    </m:radPr>
                                    <m:deg/>
                                    <m:e>
                                      <m:r>
                                        <a:rPr lang="ar-AE" sz="2400">
                                          <a:latin typeface="Cambria Math"/>
                                        </a:rPr>
                                        <m:t>16</m:t>
                                      </m:r>
                                      <m:r>
                                        <a:rPr lang="ar-AE" sz="2400" b="0" i="0" smtClean="0">
                                          <a:latin typeface="Cambria Math" panose="02040503050406030204" pitchFamily="18" charset="0"/>
                                        </a:rPr>
                                        <m:t>−</m:t>
                                      </m:r>
                                      <m:r>
                                        <a:rPr lang="ar-AE" sz="2400">
                                          <a:latin typeface="Cambria Math"/>
                                        </a:rPr>
                                        <m:t>8</m:t>
                                      </m:r>
                                    </m:e>
                                  </m:rad>
                                </m:num>
                                <m:den>
                                  <m:r>
                                    <a:rPr lang="ar-AE" sz="2400">
                                      <a:latin typeface="Cambria Math"/>
                                    </a:rPr>
                                    <m:t>−</m:t>
                                  </m:r>
                                  <m:r>
                                    <a:rPr lang="ar-AE" sz="2400">
                                      <a:latin typeface="Cambria Math"/>
                                    </a:rPr>
                                    <m:t>2</m:t>
                                  </m:r>
                                </m:den>
                              </m:f>
                            </m:oMath>
                          </a14:m>
                          <a:endParaRPr sz="24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400" dirty="0"/>
                            <a:t>​</a:t>
                          </a:r>
                          <a14:m>
                            <m:oMath xmlns:m="http://schemas.openxmlformats.org/officeDocument/2006/math">
                              <m:r>
                                <a:rPr sz="2400">
                                  <a:latin typeface="Cambria Math"/>
                                </a:rPr>
                                <m:t>𝑥</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2</m:t>
                              </m:r>
                              <m:r>
                                <a:rPr sz="2400">
                                  <a:latin typeface="Cambria Math"/>
                                </a:rPr>
                                <m:t>±</m:t>
                              </m:r>
                              <m:rad>
                                <m:radPr>
                                  <m:degHide m:val="on"/>
                                  <m:ctrlPr>
                                    <a:rPr sz="2400" i="1">
                                      <a:latin typeface="Cambria Math" panose="02040503050406030204" pitchFamily="18" charset="0"/>
                                    </a:rPr>
                                  </m:ctrlPr>
                                </m:radPr>
                                <m:deg/>
                                <m:e>
                                  <m:r>
                                    <a:rPr sz="2400">
                                      <a:latin typeface="Cambria Math"/>
                                    </a:rPr>
                                    <m:t>2</m:t>
                                  </m:r>
                                </m:e>
                              </m:rad>
                            </m:oMath>
                          </a14:m>
                          <a:endParaRPr sz="24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6" name="Table 5">
                <a:extLst>
                  <a:ext uri="{FF2B5EF4-FFF2-40B4-BE49-F238E27FC236}">
                    <a16:creationId xmlns:a16="http://schemas.microsoft.com/office/drawing/2014/main" id="{89DB03A9-D9CC-4D8B-872F-898BB3A6F8DC}"/>
                  </a:ext>
                </a:extLst>
              </p:cNvPr>
              <p:cNvGraphicFramePr>
                <a:graphicFrameLocks noGrp="1"/>
              </p:cNvGraphicFramePr>
              <p:nvPr>
                <p:extLst>
                  <p:ext uri="{D42A27DB-BD31-4B8C-83A1-F6EECF244321}">
                    <p14:modId xmlns:p14="http://schemas.microsoft.com/office/powerpoint/2010/main" val="4252373708"/>
                  </p:ext>
                </p:extLst>
              </p:nvPr>
            </p:nvGraphicFramePr>
            <p:xfrm>
              <a:off x="4724400" y="2362200"/>
              <a:ext cx="3962400" cy="2597341"/>
            </p:xfrm>
            <a:graphic>
              <a:graphicData uri="http://schemas.openxmlformats.org/drawingml/2006/table">
                <a:tbl>
                  <a:tblPr firstRow="1" bandRow="1">
                    <a:tableStyleId>{2D5ABB26-0587-4C30-8999-92F81FD0307C}</a:tableStyleId>
                  </a:tblPr>
                  <a:tblGrid>
                    <a:gridCol w="237744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tblGrid>
                  <a:tr h="590296">
                    <a:tc>
                      <a:txBody>
                        <a:bodyPr/>
                        <a:lstStyle/>
                        <a:p>
                          <a:endParaRPr lang="en-US"/>
                        </a:p>
                      </a:txBody>
                      <a:tcPr marL="36576" marR="36576" marT="36576" marB="36576" anchor="ctr">
                        <a:blipFill>
                          <a:blip r:embed="rId3"/>
                          <a:stretch>
                            <a:fillRect r="-66667" b="-364948"/>
                          </a:stretch>
                        </a:blipFill>
                      </a:tcPr>
                    </a:tc>
                    <a:tc>
                      <a:txBody>
                        <a:bodyPr/>
                        <a:lstStyle/>
                        <a:p>
                          <a:endParaRPr lang="en-US"/>
                        </a:p>
                      </a:txBody>
                      <a:tcPr marL="36576" marR="36576" marT="36576" marB="36576" anchor="ctr">
                        <a:blipFill>
                          <a:blip r:embed="rId3"/>
                          <a:stretch>
                            <a:fillRect l="-150000" b="-364948"/>
                          </a:stretch>
                        </a:blipFill>
                      </a:tcPr>
                    </a:tc>
                    <a:extLst>
                      <a:ext uri="{0D108BD9-81ED-4DB2-BD59-A6C34878D82A}">
                        <a16:rowId xmlns:a16="http://schemas.microsoft.com/office/drawing/2014/main" val="10000"/>
                      </a:ext>
                    </a:extLst>
                  </a:tr>
                  <a:tr h="438912">
                    <a:tc>
                      <a:txBody>
                        <a:bodyPr/>
                        <a:lstStyle/>
                        <a:p>
                          <a:endParaRPr lang="en-US"/>
                        </a:p>
                      </a:txBody>
                      <a:tcPr marL="36576" marR="36576" marT="36576" marB="36576" anchor="ctr">
                        <a:blipFill>
                          <a:blip r:embed="rId3"/>
                          <a:stretch>
                            <a:fillRect t="-134722" r="-66667" b="-391667"/>
                          </a:stretch>
                        </a:blipFill>
                      </a:tcPr>
                    </a:tc>
                    <a:tc>
                      <a:txBody>
                        <a:bodyPr/>
                        <a:lstStyle/>
                        <a:p>
                          <a:endParaRPr lang="en-US"/>
                        </a:p>
                      </a:txBody>
                      <a:tcPr marL="36576" marR="36576" marT="36576" marB="36576" anchor="ctr">
                        <a:blipFill>
                          <a:blip r:embed="rId3"/>
                          <a:stretch>
                            <a:fillRect l="-150000" t="-134722" b="-391667"/>
                          </a:stretch>
                        </a:blipFill>
                      </a:tcPr>
                    </a:tc>
                    <a:extLst>
                      <a:ext uri="{0D108BD9-81ED-4DB2-BD59-A6C34878D82A}">
                        <a16:rowId xmlns:a16="http://schemas.microsoft.com/office/drawing/2014/main" val="10001"/>
                      </a:ext>
                    </a:extLst>
                  </a:tr>
                  <a:tr h="438912">
                    <a:tc>
                      <a:txBody>
                        <a:bodyPr/>
                        <a:lstStyle/>
                        <a:p>
                          <a:endParaRPr lang="en-US"/>
                        </a:p>
                      </a:txBody>
                      <a:tcPr marL="36576" marR="36576" marT="36576" marB="36576" anchor="ctr">
                        <a:blipFill>
                          <a:blip r:embed="rId3"/>
                          <a:stretch>
                            <a:fillRect t="-234722" r="-66667" b="-291667"/>
                          </a:stretch>
                        </a:blipFill>
                      </a:tcPr>
                    </a:tc>
                    <a:tc>
                      <a:txBody>
                        <a:bodyPr/>
                        <a:lstStyle/>
                        <a:p>
                          <a:endParaRPr lang="en-US"/>
                        </a:p>
                      </a:txBody>
                      <a:tcPr marL="36576" marR="36576" marT="36576" marB="36576" anchor="ctr">
                        <a:blipFill>
                          <a:blip r:embed="rId3"/>
                          <a:stretch>
                            <a:fillRect l="-150000" t="-234722" b="-291667"/>
                          </a:stretch>
                        </a:blipFill>
                      </a:tcPr>
                    </a:tc>
                    <a:extLst>
                      <a:ext uri="{0D108BD9-81ED-4DB2-BD59-A6C34878D82A}">
                        <a16:rowId xmlns:a16="http://schemas.microsoft.com/office/drawing/2014/main" val="10002"/>
                      </a:ext>
                    </a:extLst>
                  </a:tr>
                  <a:tr h="654685">
                    <a:tc>
                      <a:txBody>
                        <a:bodyPr/>
                        <a:lstStyle/>
                        <a:p>
                          <a:endParaRPr lang="en-US"/>
                        </a:p>
                      </a:txBody>
                      <a:tcPr marL="36576" marR="36576" marT="36576" marB="36576" anchor="ctr">
                        <a:blipFill>
                          <a:blip r:embed="rId3"/>
                          <a:stretch>
                            <a:fillRect t="-223148" r="-66667" b="-94444"/>
                          </a:stretch>
                        </a:blipFill>
                      </a:tcPr>
                    </a:tc>
                    <a:tc>
                      <a:txBody>
                        <a:bodyPr/>
                        <a:lstStyle/>
                        <a:p>
                          <a:endParaRPr lang="en-US"/>
                        </a:p>
                      </a:txBody>
                      <a:tcPr marL="36576" marR="36576" marT="36576" marB="36576" anchor="ctr">
                        <a:blipFill>
                          <a:blip r:embed="rId3"/>
                          <a:stretch>
                            <a:fillRect l="-150000" t="-223148" b="-94444"/>
                          </a:stretch>
                        </a:blipFill>
                      </a:tcPr>
                    </a:tc>
                    <a:extLst>
                      <a:ext uri="{0D108BD9-81ED-4DB2-BD59-A6C34878D82A}">
                        <a16:rowId xmlns:a16="http://schemas.microsoft.com/office/drawing/2014/main" val="10003"/>
                      </a:ext>
                    </a:extLst>
                  </a:tr>
                  <a:tr h="474536">
                    <a:tc>
                      <a:txBody>
                        <a:bodyPr/>
                        <a:lstStyle/>
                        <a:p>
                          <a:endParaRPr lang="en-US"/>
                        </a:p>
                      </a:txBody>
                      <a:tcPr marL="36576" marR="36576" marT="36576" marB="36576" anchor="ctr">
                        <a:blipFill>
                          <a:blip r:embed="rId3"/>
                          <a:stretch>
                            <a:fillRect t="-447436" r="-66667" b="-30769"/>
                          </a:stretch>
                        </a:blipFill>
                      </a:tcPr>
                    </a:tc>
                    <a:tc>
                      <a:txBody>
                        <a:bodyPr/>
                        <a:lstStyle/>
                        <a:p>
                          <a:endParaRPr lang="en-US"/>
                        </a:p>
                      </a:txBody>
                      <a:tcPr marL="36576" marR="36576" marT="36576" marB="36576" anchor="ctr">
                        <a:blipFill>
                          <a:blip r:embed="rId3"/>
                          <a:stretch>
                            <a:fillRect l="-150000" t="-447436" b="-30769"/>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01450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Checking the two potential solutions obtained from the first equation, we see that it is indeed the case that </a:t>
                </a:r>
                <a14:m>
                  <m:oMath xmlns:m="http://schemas.openxmlformats.org/officeDocument/2006/math">
                    <m:r>
                      <a:rPr>
                        <a:latin typeface="Cambria Math" panose="02040503050406030204" pitchFamily="18" charset="0"/>
                      </a:rPr>
                      <m:t>|6−5|</m:t>
                    </m:r>
                  </m:oMath>
                </a14:m>
                <a:r>
                  <a:rPr sz="2800" dirty="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6+1</m:t>
                        </m:r>
                      </m:den>
                    </m:f>
                  </m:oMath>
                </a14:m>
                <a:r>
                  <a:rPr sz="2800" dirty="0"/>
                  <a:t>, as both expressions are equal to </a:t>
                </a:r>
                <a:r>
                  <a:rPr sz="2800" dirty="0">
                    <a:latin typeface="Cambria Math"/>
                  </a:rPr>
                  <a:t>1</a:t>
                </a:r>
                <a:r>
                  <a:rPr sz="2800" dirty="0"/>
                  <a:t>, so </a:t>
                </a:r>
                <a14:m>
                  <m:oMath xmlns:m="http://schemas.openxmlformats.org/officeDocument/2006/math">
                    <m:r>
                      <a:rPr>
                        <a:latin typeface="Cambria Math" panose="02040503050406030204" pitchFamily="18" charset="0"/>
                      </a:rPr>
                      <m:t>𝑥</m:t>
                    </m:r>
                    <m:r>
                      <a:rPr>
                        <a:latin typeface="Cambria Math" panose="02040503050406030204" pitchFamily="18" charset="0"/>
                      </a:rPr>
                      <m:t>=6</m:t>
                    </m:r>
                  </m:oMath>
                </a14:m>
                <a:r>
                  <a:rPr sz="2800" dirty="0"/>
                  <a:t> is a solution of the original equation. However,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−2−5</m:t>
                        </m:r>
                      </m:e>
                    </m:d>
                    <m:r>
                      <a:rPr>
                        <a:latin typeface="Cambria Math" panose="02040503050406030204" pitchFamily="18" charset="0"/>
                      </a:rPr>
                      <m:t>=7</m:t>
                    </m:r>
                  </m:oMath>
                </a14:m>
                <a:r>
                  <a:rPr sz="2800" dirty="0"/>
                  <a:t> while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−2+1</m:t>
                        </m:r>
                      </m:den>
                    </m:f>
                    <m:r>
                      <a:rPr>
                        <a:latin typeface="Cambria Math" panose="02040503050406030204" pitchFamily="18" charset="0"/>
                      </a:rPr>
                      <m:t>=−7</m:t>
                    </m:r>
                  </m:oMath>
                </a14:m>
                <a:r>
                  <a:rPr sz="2800" dirty="0"/>
                  <a:t>, so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is extraneous and not a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extLst>
      <p:ext uri="{BB962C8B-B14F-4D97-AF65-F5344CB8AC3E}">
        <p14:creationId xmlns:p14="http://schemas.microsoft.com/office/powerpoint/2010/main" val="219675548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TotalTime>
  <Words>1259</Words>
  <Application>Microsoft Office PowerPoint</Application>
  <PresentationFormat>On-screen Show (4:3)</PresentationFormat>
  <Paragraphs>137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Cambria Math</vt:lpstr>
      <vt:lpstr>Courier New</vt:lpstr>
      <vt:lpstr>Arial</vt:lpstr>
      <vt:lpstr>Office Theme</vt:lpstr>
      <vt:lpstr>Section 2.5</vt:lpstr>
      <vt:lpstr>Rational Equations</vt:lpstr>
      <vt:lpstr>Example 1: Solving Rational Equations</vt:lpstr>
      <vt:lpstr>Example 1: Solving Rational Equations (cont.)</vt:lpstr>
      <vt:lpstr>Example 1: Solving Rational Equations (cont.)</vt:lpstr>
      <vt:lpstr>Example 2: Solving an Absolute Value Rational Equation</vt:lpstr>
      <vt:lpstr>Example 2: Solving an Absolute Value Rational Equation (cont.)</vt:lpstr>
      <vt:lpstr>Example 2: Solving an Absolute Value Rational Equation (cont.)</vt:lpstr>
      <vt:lpstr>Example 2: Solving an Absolute Value Rational Equation (cont.)</vt:lpstr>
      <vt:lpstr>Example 2: Solving an Absolute Value Rational Equation (cont.)</vt:lpstr>
      <vt:lpstr>Example 2: Solving an Absolute Value Rational Equation (cont.)</vt:lpstr>
      <vt:lpstr>Example 3: Filling a Pool</vt:lpstr>
      <vt:lpstr>Example 3: Filling a Pool (cont.)</vt:lpstr>
      <vt:lpstr>Example 3: Filling a Pool (cont.)</vt:lpstr>
      <vt:lpstr>Example 4: Filling a Pool Poorly</vt:lpstr>
      <vt:lpstr>Example 4: Filling a Pool Poorly (cont.)</vt:lpstr>
      <vt:lpstr>Example 4: Filling a Pool Poorly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150</cp:revision>
  <dcterms:created xsi:type="dcterms:W3CDTF">2013-04-26T14:43:13Z</dcterms:created>
  <dcterms:modified xsi:type="dcterms:W3CDTF">2022-08-22T19:45:52Z</dcterms:modified>
</cp:coreProperties>
</file>