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9"/>
  </p:notesMasterIdLst>
  <p:handoutMasterIdLst>
    <p:handoutMasterId r:id="rId40"/>
  </p:handoutMasterIdLst>
  <p:sldIdLst>
    <p:sldId id="256" r:id="rId2"/>
    <p:sldId id="257" r:id="rId3"/>
    <p:sldId id="258" r:id="rId4"/>
    <p:sldId id="309" r:id="rId5"/>
    <p:sldId id="259" r:id="rId6"/>
    <p:sldId id="260" r:id="rId7"/>
    <p:sldId id="276" r:id="rId8"/>
    <p:sldId id="261" r:id="rId9"/>
    <p:sldId id="263" r:id="rId10"/>
    <p:sldId id="266" r:id="rId11"/>
    <p:sldId id="268" r:id="rId12"/>
    <p:sldId id="270" r:id="rId13"/>
    <p:sldId id="273" r:id="rId14"/>
    <p:sldId id="277" r:id="rId15"/>
    <p:sldId id="278" r:id="rId16"/>
    <p:sldId id="280" r:id="rId17"/>
    <p:sldId id="281" r:id="rId18"/>
    <p:sldId id="282" r:id="rId19"/>
    <p:sldId id="283" r:id="rId20"/>
    <p:sldId id="299" r:id="rId21"/>
    <p:sldId id="285" r:id="rId22"/>
    <p:sldId id="287" r:id="rId23"/>
    <p:sldId id="288" r:id="rId24"/>
    <p:sldId id="289" r:id="rId25"/>
    <p:sldId id="290" r:id="rId26"/>
    <p:sldId id="292" r:id="rId27"/>
    <p:sldId id="293" r:id="rId28"/>
    <p:sldId id="295" r:id="rId29"/>
    <p:sldId id="296" r:id="rId30"/>
    <p:sldId id="297" r:id="rId31"/>
    <p:sldId id="300" r:id="rId32"/>
    <p:sldId id="301" r:id="rId33"/>
    <p:sldId id="302" r:id="rId34"/>
    <p:sldId id="304" r:id="rId35"/>
    <p:sldId id="306" r:id="rId36"/>
    <p:sldId id="307" r:id="rId37"/>
    <p:sldId id="308" r:id="rId38"/>
  </p:sldIdLst>
  <p:sldSz cx="9144000" cy="6858000" type="screen4x3"/>
  <p:notesSz cx="6858000" cy="9144000"/>
  <p:embeddedFontLst>
    <p:embeddedFont>
      <p:font typeface="Calibri" panose="020F0502020204030204" pitchFamily="34" charset="0"/>
      <p:regular r:id="rId41"/>
      <p:bold r:id="rId42"/>
      <p:italic r:id="rId43"/>
      <p:boldItalic r:id="rId44"/>
    </p:embeddedFont>
    <p:embeddedFont>
      <p:font typeface="Cambria Math" panose="02040503050406030204" pitchFamily="18" charset="0"/>
      <p:regular r:id="rId4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ick  Belloit" initials="" lastIdx="1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2D7D9F"/>
    <a:srgbClr val="0000FF"/>
    <a:srgbClr val="000099"/>
    <a:srgbClr val="1F497D"/>
    <a:srgbClr val="366092"/>
    <a:srgbClr val="1F49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853" autoAdjust="0"/>
    <p:restoredTop sz="94660"/>
  </p:normalViewPr>
  <p:slideViewPr>
    <p:cSldViewPr>
      <p:cViewPr varScale="1">
        <p:scale>
          <a:sx n="86" d="100"/>
          <a:sy n="86" d="100"/>
        </p:scale>
        <p:origin x="1483" y="58"/>
      </p:cViewPr>
      <p:guideLst>
        <p:guide orient="horz" pos="2160"/>
        <p:guide pos="2880"/>
      </p:guideLst>
    </p:cSldViewPr>
  </p:slideViewPr>
  <p:notesTextViewPr>
    <p:cViewPr>
      <p:scale>
        <a:sx n="3" d="2"/>
        <a:sy n="3" d="2"/>
      </p:scale>
      <p:origin x="0" y="0"/>
    </p:cViewPr>
  </p:notesTextViewPr>
  <p:sorterViewPr>
    <p:cViewPr>
      <p:scale>
        <a:sx n="66" d="100"/>
        <a:sy n="66" d="100"/>
      </p:scale>
      <p:origin x="0" y="0"/>
    </p:cViewPr>
  </p:sorterViewPr>
  <p:notesViewPr>
    <p:cSldViewPr>
      <p:cViewPr varScale="1">
        <p:scale>
          <a:sx n="58" d="100"/>
          <a:sy n="58" d="100"/>
        </p:scale>
        <p:origin x="3024"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2.fntdata"/><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45" Type="http://schemas.openxmlformats.org/officeDocument/2006/relationships/font" Target="fonts/font5.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3.fntdata"/><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commentAuthors" Target="commentAuthors.xml"/><Relationship Id="rId20" Type="http://schemas.openxmlformats.org/officeDocument/2006/relationships/slide" Target="slides/slide19.xml"/><Relationship Id="rId41"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E235DB0-18E5-42EE-8A41-3EE53E7DF1D8}" type="datetimeFigureOut">
              <a:rPr lang="en-US" smtClean="0"/>
              <a:pPr/>
              <a:t>8/22/2022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74792EB-0FA9-4C62-9AEF-94474B71BCAD}" type="slidenum">
              <a:rPr lang="en-US" smtClean="0"/>
              <a:pPr/>
              <a:t>‹#›</a:t>
            </a:fld>
            <a:endParaRPr lang="en-US"/>
          </a:p>
        </p:txBody>
      </p:sp>
    </p:spTree>
    <p:extLst>
      <p:ext uri="{BB962C8B-B14F-4D97-AF65-F5344CB8AC3E}">
        <p14:creationId xmlns:p14="http://schemas.microsoft.com/office/powerpoint/2010/main" val="41630158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69A0D3-B478-40F2-A888-1E8089CEC0F3}" type="datetimeFigureOut">
              <a:rPr lang="en-US" smtClean="0"/>
              <a:pPr/>
              <a:t>8/22/2022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E6DA207-A26B-4388-9112-E8BB699F6246}" type="slidenum">
              <a:rPr lang="en-US" smtClean="0"/>
              <a:pPr/>
              <a:t>‹#›</a:t>
            </a:fld>
            <a:endParaRPr lang="en-US"/>
          </a:p>
        </p:txBody>
      </p:sp>
    </p:spTree>
    <p:extLst>
      <p:ext uri="{BB962C8B-B14F-4D97-AF65-F5344CB8AC3E}">
        <p14:creationId xmlns:p14="http://schemas.microsoft.com/office/powerpoint/2010/main" val="6156667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10"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4" name="Text Placeholder 3">
            <a:extLst>
              <a:ext uri="{FF2B5EF4-FFF2-40B4-BE49-F238E27FC236}">
                <a16:creationId xmlns:a16="http://schemas.microsoft.com/office/drawing/2014/main" id="{71A0D54E-FB3F-4E00-91DF-E7D7900CC666}"/>
              </a:ext>
            </a:extLst>
          </p:cNvPr>
          <p:cNvSpPr>
            <a:spLocks noGrp="1"/>
          </p:cNvSpPr>
          <p:nvPr>
            <p:ph type="body" sz="quarter" idx="10" hasCustomPrompt="1"/>
          </p:nvPr>
        </p:nvSpPr>
        <p:spPr>
          <a:xfrm>
            <a:off x="1371600" y="3502152"/>
            <a:ext cx="6400800" cy="1755648"/>
          </a:xfrm>
          <a:prstGeom prst="rect">
            <a:avLst/>
          </a:prstGeom>
        </p:spPr>
        <p:txBody>
          <a:bodyPr anchor="t" anchorCtr="1"/>
          <a:lstStyle>
            <a:lvl1pPr marL="0" indent="0">
              <a:buFontTx/>
              <a:buNone/>
              <a:defRPr b="1" i="1"/>
            </a:lvl1pPr>
          </a:lstStyle>
          <a:p>
            <a:pPr lvl="0"/>
            <a:r>
              <a:rPr lang="en-US" dirty="0"/>
              <a:t>Click to add subtitle</a:t>
            </a:r>
          </a:p>
        </p:txBody>
      </p:sp>
      <p:sp>
        <p:nvSpPr>
          <p:cNvPr id="3" name="Title 2">
            <a:extLst>
              <a:ext uri="{FF2B5EF4-FFF2-40B4-BE49-F238E27FC236}">
                <a16:creationId xmlns:a16="http://schemas.microsoft.com/office/drawing/2014/main" id="{F01147E5-B1BD-4168-9DA2-D332C27DB199}"/>
              </a:ext>
            </a:extLst>
          </p:cNvPr>
          <p:cNvSpPr>
            <a:spLocks noGrp="1"/>
          </p:cNvSpPr>
          <p:nvPr>
            <p:ph type="title"/>
          </p:nvPr>
        </p:nvSpPr>
        <p:spPr>
          <a:xfrm>
            <a:off x="640080" y="2130552"/>
            <a:ext cx="7772400" cy="1472184"/>
          </a:xfrm>
          <a:prstGeom prst="rect">
            <a:avLst/>
          </a:prstGeom>
        </p:spPr>
        <p:txBody>
          <a:bodyPr anchor="ctr" anchorCtr="0"/>
          <a:lstStyle>
            <a:lvl1pPr>
              <a:defRPr b="1">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3651075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rrors">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ext Placeholder 2">
            <a:extLst>
              <a:ext uri="{FF2B5EF4-FFF2-40B4-BE49-F238E27FC236}">
                <a16:creationId xmlns:a16="http://schemas.microsoft.com/office/drawing/2014/main" id="{C7651718-6C8C-47B1-82C8-30B07A449145}"/>
              </a:ext>
            </a:extLst>
          </p:cNvPr>
          <p:cNvSpPr>
            <a:spLocks noGrp="1"/>
          </p:cNvSpPr>
          <p:nvPr>
            <p:ph type="body" sz="quarter" idx="10"/>
          </p:nvPr>
        </p:nvSpPr>
        <p:spPr>
          <a:xfrm>
            <a:off x="457200" y="1082078"/>
            <a:ext cx="8229600" cy="4914276"/>
          </a:xfrm>
          <a:prstGeom prst="rect">
            <a:avLst/>
          </a:prstGeom>
          <a:ln w="28575">
            <a:solidFill>
              <a:srgbClr val="FF0000"/>
            </a:solidFill>
          </a:ln>
        </p:spPr>
        <p:txBody>
          <a:bodyPr/>
          <a:lstStyle>
            <a:lvl1pPr marL="0" indent="0">
              <a:buNone/>
              <a:defRPr sz="2800">
                <a:solidFill>
                  <a:srgbClr val="000000"/>
                </a:solidFill>
              </a:defRPr>
            </a:lvl1pPr>
          </a:lstStyle>
          <a:p>
            <a:pPr lvl="0"/>
            <a:endParaRPr lang="en-US" dirty="0"/>
          </a:p>
        </p:txBody>
      </p:sp>
    </p:spTree>
    <p:extLst>
      <p:ext uri="{BB962C8B-B14F-4D97-AF65-F5344CB8AC3E}">
        <p14:creationId xmlns:p14="http://schemas.microsoft.com/office/powerpoint/2010/main" val="23534850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rrors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9" name="Rectangle 8">
            <a:extLst>
              <a:ext uri="{FF2B5EF4-FFF2-40B4-BE49-F238E27FC236}">
                <a16:creationId xmlns:a16="http://schemas.microsoft.com/office/drawing/2014/main" id="{FCDC75ED-AB7E-4E7F-BC5E-A252D6044ADB}"/>
              </a:ext>
            </a:extLst>
          </p:cNvPr>
          <p:cNvSpPr/>
          <p:nvPr userDrawn="1"/>
        </p:nvSpPr>
        <p:spPr>
          <a:xfrm>
            <a:off x="457200" y="1092966"/>
            <a:ext cx="8229599" cy="4850594"/>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15A2C83-F758-497D-9ED7-F511E4334CAF}"/>
              </a:ext>
            </a:extLst>
          </p:cNvPr>
          <p:cNvSpPr>
            <a:spLocks noGrp="1"/>
          </p:cNvSpPr>
          <p:nvPr>
            <p:ph sz="quarter" idx="10" hasCustomPrompt="1"/>
          </p:nvPr>
        </p:nvSpPr>
        <p:spPr>
          <a:xfrm>
            <a:off x="457200" y="1092200"/>
            <a:ext cx="8229600" cy="4840288"/>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11792827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rrors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able Placeholder 2">
            <a:extLst>
              <a:ext uri="{FF2B5EF4-FFF2-40B4-BE49-F238E27FC236}">
                <a16:creationId xmlns:a16="http://schemas.microsoft.com/office/drawing/2014/main" id="{46C5300E-46C0-4573-BB9D-2DC5A4375238}"/>
              </a:ext>
            </a:extLst>
          </p:cNvPr>
          <p:cNvSpPr>
            <a:spLocks noGrp="1"/>
          </p:cNvSpPr>
          <p:nvPr>
            <p:ph type="tbl" sz="quarter" idx="10"/>
          </p:nvPr>
        </p:nvSpPr>
        <p:spPr>
          <a:xfrm>
            <a:off x="457200" y="1105523"/>
            <a:ext cx="8229600" cy="4838040"/>
          </a:xfrm>
          <a:prstGeom prst="rect">
            <a:avLst/>
          </a:prstGeom>
          <a:ln w="28575">
            <a:solidFill>
              <a:srgbClr val="FF0000"/>
            </a:solidFill>
          </a:ln>
        </p:spPr>
        <p:txBody>
          <a:bodyPr/>
          <a:lstStyle>
            <a:lvl1pPr>
              <a:defRPr sz="2800"/>
            </a:lvl1pPr>
          </a:lstStyle>
          <a:p>
            <a:endParaRPr lang="en-US" dirty="0"/>
          </a:p>
        </p:txBody>
      </p:sp>
    </p:spTree>
    <p:extLst>
      <p:ext uri="{BB962C8B-B14F-4D97-AF65-F5344CB8AC3E}">
        <p14:creationId xmlns:p14="http://schemas.microsoft.com/office/powerpoint/2010/main" val="7629876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Notes">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ext Placeholder 2">
            <a:extLst>
              <a:ext uri="{FF2B5EF4-FFF2-40B4-BE49-F238E27FC236}">
                <a16:creationId xmlns:a16="http://schemas.microsoft.com/office/drawing/2014/main" id="{CDC7A059-BE2D-4107-9D5E-745311FEFA72}"/>
              </a:ext>
            </a:extLst>
          </p:cNvPr>
          <p:cNvSpPr>
            <a:spLocks noGrp="1"/>
          </p:cNvSpPr>
          <p:nvPr>
            <p:ph type="body" sz="quarter" idx="10"/>
          </p:nvPr>
        </p:nvSpPr>
        <p:spPr>
          <a:xfrm>
            <a:off x="457200" y="1082078"/>
            <a:ext cx="8229600" cy="4861484"/>
          </a:xfrm>
          <a:prstGeom prst="rect">
            <a:avLst/>
          </a:prstGeom>
          <a:ln w="28575">
            <a:solidFill>
              <a:schemeClr val="accent1"/>
            </a:solidFill>
          </a:ln>
        </p:spPr>
        <p:txBody>
          <a:bodyPr/>
          <a:lstStyle>
            <a:lvl1pPr marL="0" indent="0">
              <a:buNone/>
              <a:defRPr sz="2800"/>
            </a:lvl1pPr>
          </a:lstStyle>
          <a:p>
            <a:pPr lvl="0"/>
            <a:endParaRPr lang="en-US" dirty="0"/>
          </a:p>
        </p:txBody>
      </p:sp>
    </p:spTree>
    <p:extLst>
      <p:ext uri="{BB962C8B-B14F-4D97-AF65-F5344CB8AC3E}">
        <p14:creationId xmlns:p14="http://schemas.microsoft.com/office/powerpoint/2010/main" val="29797087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Notes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9" name="Rectangle 8">
            <a:extLst>
              <a:ext uri="{FF2B5EF4-FFF2-40B4-BE49-F238E27FC236}">
                <a16:creationId xmlns:a16="http://schemas.microsoft.com/office/drawing/2014/main" id="{9BD3E83F-5038-477C-AF54-68062F1599E0}"/>
              </a:ext>
            </a:extLst>
          </p:cNvPr>
          <p:cNvSpPr/>
          <p:nvPr userDrawn="1"/>
        </p:nvSpPr>
        <p:spPr>
          <a:xfrm>
            <a:off x="457201" y="1092969"/>
            <a:ext cx="8229599" cy="4850594"/>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AA0EA87-BE08-4809-8855-91948461D982}"/>
              </a:ext>
            </a:extLst>
          </p:cNvPr>
          <p:cNvSpPr>
            <a:spLocks noGrp="1"/>
          </p:cNvSpPr>
          <p:nvPr>
            <p:ph sz="quarter" idx="10" hasCustomPrompt="1"/>
          </p:nvPr>
        </p:nvSpPr>
        <p:spPr>
          <a:xfrm>
            <a:off x="457200" y="1092200"/>
            <a:ext cx="8229600" cy="4862513"/>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1155031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Notes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able Placeholder 2">
            <a:extLst>
              <a:ext uri="{FF2B5EF4-FFF2-40B4-BE49-F238E27FC236}">
                <a16:creationId xmlns:a16="http://schemas.microsoft.com/office/drawing/2014/main" id="{C306A871-D043-41D9-9A57-60349F9974E7}"/>
              </a:ext>
            </a:extLst>
          </p:cNvPr>
          <p:cNvSpPr>
            <a:spLocks noGrp="1"/>
          </p:cNvSpPr>
          <p:nvPr>
            <p:ph type="tbl" sz="quarter" idx="10"/>
          </p:nvPr>
        </p:nvSpPr>
        <p:spPr>
          <a:xfrm>
            <a:off x="457200" y="1105523"/>
            <a:ext cx="8229600" cy="4838040"/>
          </a:xfrm>
          <a:prstGeom prst="rect">
            <a:avLst/>
          </a:prstGeom>
          <a:ln w="28575">
            <a:solidFill>
              <a:schemeClr val="accent1"/>
            </a:solidFill>
          </a:ln>
        </p:spPr>
        <p:txBody>
          <a:bodyPr/>
          <a:lstStyle>
            <a:lvl1pPr>
              <a:defRPr sz="2800"/>
            </a:lvl1pPr>
          </a:lstStyle>
          <a:p>
            <a:endParaRPr lang="en-US" dirty="0"/>
          </a:p>
        </p:txBody>
      </p:sp>
    </p:spTree>
    <p:extLst>
      <p:ext uri="{BB962C8B-B14F-4D97-AF65-F5344CB8AC3E}">
        <p14:creationId xmlns:p14="http://schemas.microsoft.com/office/powerpoint/2010/main" val="7891612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bjectives">
    <p:spTree>
      <p:nvGrpSpPr>
        <p:cNvPr id="1" name=""/>
        <p:cNvGrpSpPr/>
        <p:nvPr/>
      </p:nvGrpSpPr>
      <p:grpSpPr>
        <a:xfrm>
          <a:off x="0" y="0"/>
          <a:ext cx="0" cy="0"/>
          <a:chOff x="0" y="0"/>
          <a:chExt cx="0" cy="0"/>
        </a:xfrm>
      </p:grpSpPr>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997527"/>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457200" indent="-457200">
              <a:buFont typeface="Courier New" panose="02070309020205020404" pitchFamily="49" charset="0"/>
              <a:buChar char="o"/>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9" name="TextBox 18">
            <a:extLst>
              <a:ext uri="{FF2B5EF4-FFF2-40B4-BE49-F238E27FC236}">
                <a16:creationId xmlns:a16="http://schemas.microsoft.com/office/drawing/2014/main" id="{A5FF21EF-72E3-4AF0-B271-8ABDCFDC73DB}"/>
              </a:ext>
            </a:extLst>
          </p:cNvPr>
          <p:cNvSpPr txBox="1"/>
          <p:nvPr userDrawn="1"/>
        </p:nvSpPr>
        <p:spPr>
          <a:xfrm>
            <a:off x="457200" y="155448"/>
            <a:ext cx="8229600" cy="941832"/>
          </a:xfrm>
          <a:prstGeom prst="rect">
            <a:avLst/>
          </a:prstGeom>
          <a:noFill/>
        </p:spPr>
        <p:txBody>
          <a:bodyPr wrap="square" rtlCol="0" anchor="ctr" anchorCtr="1">
            <a:noAutofit/>
          </a:bodyPr>
          <a:lstStyle/>
          <a:p>
            <a:pPr algn="ctr"/>
            <a:r>
              <a:rPr lang="en-US" sz="3200" dirty="0">
                <a:latin typeface="+mj-lt"/>
              </a:rPr>
              <a:t>Objectives</a:t>
            </a:r>
          </a:p>
        </p:txBody>
      </p:sp>
    </p:spTree>
    <p:extLst>
      <p:ext uri="{BB962C8B-B14F-4D97-AF65-F5344CB8AC3E}">
        <p14:creationId xmlns:p14="http://schemas.microsoft.com/office/powerpoint/2010/main" val="31983257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xamp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3" name="Text Placeholder 2">
            <a:extLst>
              <a:ext uri="{FF2B5EF4-FFF2-40B4-BE49-F238E27FC236}">
                <a16:creationId xmlns:a16="http://schemas.microsoft.com/office/drawing/2014/main" id="{D6EEC94A-BFCC-4A85-9B96-436ED92D723F}"/>
              </a:ext>
            </a:extLst>
          </p:cNvPr>
          <p:cNvSpPr>
            <a:spLocks noGrp="1"/>
          </p:cNvSpPr>
          <p:nvPr>
            <p:ph type="body" sz="quarter" idx="10"/>
          </p:nvPr>
        </p:nvSpPr>
        <p:spPr>
          <a:xfrm>
            <a:off x="457200" y="1029287"/>
            <a:ext cx="8229600" cy="4967067"/>
          </a:xfrm>
          <a:prstGeom prst="rect">
            <a:avLst/>
          </a:prstGeom>
        </p:spPr>
        <p:txBody>
          <a:bodyPr/>
          <a:lstStyle>
            <a:lvl1pPr marL="0" indent="0">
              <a:buNone/>
              <a:defRPr sz="2800"/>
            </a:lvl1pPr>
          </a:lstStyle>
          <a:p>
            <a:pPr lvl="0"/>
            <a:endParaRPr lang="en-US" dirty="0"/>
          </a:p>
        </p:txBody>
      </p:sp>
    </p:spTree>
    <p:extLst>
      <p:ext uri="{BB962C8B-B14F-4D97-AF65-F5344CB8AC3E}">
        <p14:creationId xmlns:p14="http://schemas.microsoft.com/office/powerpoint/2010/main" val="15416598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xample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7110E547-E237-4E17-8363-3FC8F7FE0291}"/>
              </a:ext>
            </a:extLst>
          </p:cNvPr>
          <p:cNvSpPr>
            <a:spLocks noGrp="1"/>
          </p:cNvSpPr>
          <p:nvPr>
            <p:ph sz="quarter" idx="11" hasCustomPrompt="1"/>
          </p:nvPr>
        </p:nvSpPr>
        <p:spPr>
          <a:xfrm>
            <a:off x="457200" y="1081890"/>
            <a:ext cx="8229600" cy="4850597"/>
          </a:xfrm>
          <a:prstGeom prst="rect">
            <a:avLst/>
          </a:prstGeom>
        </p:spPr>
        <p:txBody>
          <a:bodyPr/>
          <a:lstStyle>
            <a:lvl1pPr marL="0" indent="0">
              <a:buNone/>
              <a:defRPr/>
            </a:lvl1pPr>
          </a:lstStyle>
          <a:p>
            <a:pPr lvl="0"/>
            <a:r>
              <a:rPr lang="en-US" dirty="0"/>
              <a:t> </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32457249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xample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3" name="Table Placeholder 2">
            <a:extLst>
              <a:ext uri="{FF2B5EF4-FFF2-40B4-BE49-F238E27FC236}">
                <a16:creationId xmlns:a16="http://schemas.microsoft.com/office/drawing/2014/main" id="{2AE9D435-6335-42D3-BEA2-55D97E207BB9}"/>
              </a:ext>
            </a:extLst>
          </p:cNvPr>
          <p:cNvSpPr>
            <a:spLocks noGrp="1"/>
          </p:cNvSpPr>
          <p:nvPr>
            <p:ph type="tbl" sz="quarter" idx="10"/>
          </p:nvPr>
        </p:nvSpPr>
        <p:spPr>
          <a:xfrm>
            <a:off x="457200" y="1105523"/>
            <a:ext cx="8229600" cy="4838040"/>
          </a:xfrm>
          <a:prstGeom prst="rect">
            <a:avLst/>
          </a:prstGeom>
        </p:spPr>
        <p:txBody>
          <a:bodyPr/>
          <a:lstStyle>
            <a:lvl1pPr>
              <a:defRPr sz="2800"/>
            </a:lvl1pPr>
          </a:lstStyle>
          <a:p>
            <a:endParaRPr lang="en-US" dirty="0"/>
          </a:p>
        </p:txBody>
      </p:sp>
    </p:spTree>
    <p:extLst>
      <p:ext uri="{BB962C8B-B14F-4D97-AF65-F5344CB8AC3E}">
        <p14:creationId xmlns:p14="http://schemas.microsoft.com/office/powerpoint/2010/main" val="36006380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 examp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029393"/>
            <a:ext cx="4069080" cy="523220"/>
          </a:xfrm>
          <a:prstGeom prst="rect">
            <a:avLst/>
          </a:prstGeom>
        </p:spPr>
        <p:txBody>
          <a:bodyPr>
            <a:sp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Content Placeholder 2">
            <a:extLst>
              <a:ext uri="{FF2B5EF4-FFF2-40B4-BE49-F238E27FC236}">
                <a16:creationId xmlns:a16="http://schemas.microsoft.com/office/drawing/2014/main" id="{0487DEF6-2239-4AD8-B0A9-28BD2B313F4C}"/>
              </a:ext>
            </a:extLst>
          </p:cNvPr>
          <p:cNvSpPr>
            <a:spLocks noGrp="1"/>
          </p:cNvSpPr>
          <p:nvPr>
            <p:ph idx="10"/>
          </p:nvPr>
        </p:nvSpPr>
        <p:spPr>
          <a:xfrm>
            <a:off x="4617722" y="1051454"/>
            <a:ext cx="4069080" cy="523220"/>
          </a:xfrm>
          <a:prstGeom prst="rect">
            <a:avLst/>
          </a:prstGeom>
        </p:spPr>
        <p:txBody>
          <a:bodyPr>
            <a:spAutoFit/>
          </a:bodyPr>
          <a:lstStyle>
            <a:lvl1pPr marL="0" indent="0">
              <a:buFontTx/>
              <a:buNone/>
              <a:defRPr sz="2800" b="0" i="0" baseline="0">
                <a:solidFill>
                  <a:srgbClr val="366092"/>
                </a:solidFill>
              </a:defRPr>
            </a:lvl1pPr>
          </a:lstStyle>
          <a:p>
            <a:pPr lvl="0"/>
            <a:r>
              <a:rPr lang="en-US" dirty="0"/>
              <a:t>Click to edit Master text styles</a:t>
            </a:r>
          </a:p>
        </p:txBody>
      </p:sp>
    </p:spTree>
    <p:extLst>
      <p:ext uri="{BB962C8B-B14F-4D97-AF65-F5344CB8AC3E}">
        <p14:creationId xmlns:p14="http://schemas.microsoft.com/office/powerpoint/2010/main" val="9860110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oxe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ext Placeholder 2">
            <a:extLst>
              <a:ext uri="{FF2B5EF4-FFF2-40B4-BE49-F238E27FC236}">
                <a16:creationId xmlns:a16="http://schemas.microsoft.com/office/drawing/2014/main" id="{DC699DB4-7F7E-4F05-A990-D3F6EB60137D}"/>
              </a:ext>
            </a:extLst>
          </p:cNvPr>
          <p:cNvSpPr>
            <a:spLocks noGrp="1"/>
          </p:cNvSpPr>
          <p:nvPr>
            <p:ph type="body" sz="quarter" idx="10"/>
          </p:nvPr>
        </p:nvSpPr>
        <p:spPr>
          <a:xfrm>
            <a:off x="457200" y="1082078"/>
            <a:ext cx="8229600" cy="4914276"/>
          </a:xfrm>
          <a:prstGeom prst="rect">
            <a:avLst/>
          </a:prstGeom>
          <a:solidFill>
            <a:schemeClr val="accent3"/>
          </a:solidFill>
          <a:ln w="28575">
            <a:solidFill>
              <a:srgbClr val="000000"/>
            </a:solidFill>
          </a:ln>
        </p:spPr>
        <p:txBody>
          <a:bodyPr/>
          <a:lstStyle>
            <a:lvl1pPr marL="0" indent="0">
              <a:buNone/>
              <a:defRPr sz="2800">
                <a:solidFill>
                  <a:srgbClr val="000000"/>
                </a:solidFill>
              </a:defRPr>
            </a:lvl1pPr>
          </a:lstStyle>
          <a:p>
            <a:pPr lvl="0"/>
            <a:endParaRPr lang="en-US" dirty="0"/>
          </a:p>
        </p:txBody>
      </p:sp>
    </p:spTree>
    <p:extLst>
      <p:ext uri="{BB962C8B-B14F-4D97-AF65-F5344CB8AC3E}">
        <p14:creationId xmlns:p14="http://schemas.microsoft.com/office/powerpoint/2010/main" val="6768373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oxed Content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4" name="Rectangle 3">
            <a:extLst>
              <a:ext uri="{FF2B5EF4-FFF2-40B4-BE49-F238E27FC236}">
                <a16:creationId xmlns:a16="http://schemas.microsoft.com/office/drawing/2014/main" id="{949F836F-7518-4E43-8BE5-A4862374099F}"/>
              </a:ext>
            </a:extLst>
          </p:cNvPr>
          <p:cNvSpPr/>
          <p:nvPr userDrawn="1"/>
        </p:nvSpPr>
        <p:spPr>
          <a:xfrm>
            <a:off x="457200" y="1092966"/>
            <a:ext cx="8229599" cy="4850594"/>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6ABF354-AAD7-4AAE-8F83-04212DA95FEB}"/>
              </a:ext>
            </a:extLst>
          </p:cNvPr>
          <p:cNvSpPr>
            <a:spLocks noGrp="1"/>
          </p:cNvSpPr>
          <p:nvPr>
            <p:ph sz="quarter" idx="11" hasCustomPrompt="1"/>
          </p:nvPr>
        </p:nvSpPr>
        <p:spPr>
          <a:xfrm>
            <a:off x="457200" y="1127482"/>
            <a:ext cx="8229600" cy="4826964"/>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40173421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oxed Content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able Placeholder 2">
            <a:extLst>
              <a:ext uri="{FF2B5EF4-FFF2-40B4-BE49-F238E27FC236}">
                <a16:creationId xmlns:a16="http://schemas.microsoft.com/office/drawing/2014/main" id="{127B2CAE-CE9C-4DB3-8071-2D2FAD58E82C}"/>
              </a:ext>
            </a:extLst>
          </p:cNvPr>
          <p:cNvSpPr>
            <a:spLocks noGrp="1"/>
          </p:cNvSpPr>
          <p:nvPr>
            <p:ph type="tbl" sz="quarter" idx="10"/>
          </p:nvPr>
        </p:nvSpPr>
        <p:spPr>
          <a:xfrm>
            <a:off x="457200" y="1105523"/>
            <a:ext cx="8229600" cy="4838040"/>
          </a:xfrm>
          <a:prstGeom prst="rect">
            <a:avLst/>
          </a:prstGeom>
          <a:solidFill>
            <a:schemeClr val="accent3"/>
          </a:solidFill>
          <a:ln w="28575">
            <a:solidFill>
              <a:srgbClr val="000000"/>
            </a:solidFill>
          </a:ln>
        </p:spPr>
        <p:txBody>
          <a:bodyPr/>
          <a:lstStyle>
            <a:lvl1pPr>
              <a:defRPr sz="2800"/>
            </a:lvl1pPr>
          </a:lstStyle>
          <a:p>
            <a:endParaRPr lang="en-US" dirty="0"/>
          </a:p>
        </p:txBody>
      </p:sp>
    </p:spTree>
    <p:extLst>
      <p:ext uri="{BB962C8B-B14F-4D97-AF65-F5344CB8AC3E}">
        <p14:creationId xmlns:p14="http://schemas.microsoft.com/office/powerpoint/2010/main" val="377477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extBox 5">
            <a:extLst>
              <a:ext uri="{FF2B5EF4-FFF2-40B4-BE49-F238E27FC236}">
                <a16:creationId xmlns:a16="http://schemas.microsoft.com/office/drawing/2014/main" id="{9551E07D-D596-4BD6-9B19-8F8F85176474}"/>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pic>
        <p:nvPicPr>
          <p:cNvPr id="3" name="Picture 2">
            <a:extLst>
              <a:ext uri="{FF2B5EF4-FFF2-40B4-BE49-F238E27FC236}">
                <a16:creationId xmlns:a16="http://schemas.microsoft.com/office/drawing/2014/main" id="{35E78946-C571-42A5-BF43-11444CD22EFB}"/>
              </a:ext>
            </a:extLst>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53" r:id="rId1"/>
    <p:sldLayoutId id="2147483652" r:id="rId2"/>
    <p:sldLayoutId id="2147483650" r:id="rId3"/>
    <p:sldLayoutId id="2147483658" r:id="rId4"/>
    <p:sldLayoutId id="2147483662" r:id="rId5"/>
    <p:sldLayoutId id="2147483657" r:id="rId6"/>
    <p:sldLayoutId id="2147483654" r:id="rId7"/>
    <p:sldLayoutId id="2147483659" r:id="rId8"/>
    <p:sldLayoutId id="2147483663" r:id="rId9"/>
    <p:sldLayoutId id="2147483655" r:id="rId10"/>
    <p:sldLayoutId id="2147483660" r:id="rId11"/>
    <p:sldLayoutId id="2147483664" r:id="rId12"/>
    <p:sldLayoutId id="2147483656" r:id="rId13"/>
    <p:sldLayoutId id="2147483661" r:id="rId14"/>
    <p:sldLayoutId id="2147483665" r:id="rId15"/>
    <p:sldLayoutId id="2147483651" r:id="rId16"/>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3.xml"/><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Layout" Target="../slideLayouts/slideLayout3.xml"/><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2" Type="http://schemas.openxmlformats.org/officeDocument/2006/relationships/image" Target="../media/image180.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7.png"/><Relationship Id="rId1" Type="http://schemas.openxmlformats.org/officeDocument/2006/relationships/slideLayout" Target="../slideLayouts/slideLayout4.xml"/><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35.svg"/><Relationship Id="rId2" Type="http://schemas.openxmlformats.org/officeDocument/2006/relationships/image" Target="../media/image34.png"/><Relationship Id="rId1" Type="http://schemas.openxmlformats.org/officeDocument/2006/relationships/slideLayout" Target="../slideLayouts/slideLayout4.xml"/><Relationship Id="rId4" Type="http://schemas.openxmlformats.org/officeDocument/2006/relationships/image" Target="../media/image36.png"/></Relationships>
</file>

<file path=ppt/slides/_rels/slide26.xml.rels><?xml version="1.0" encoding="UTF-8" standalone="yes"?>
<Relationships xmlns="http://schemas.openxmlformats.org/package/2006/relationships"><Relationship Id="rId2" Type="http://schemas.openxmlformats.org/officeDocument/2006/relationships/image" Target="../media/image320.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330.pn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image" Target="../media/image340.pn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9.svg"/><Relationship Id="rId2" Type="http://schemas.openxmlformats.org/officeDocument/2006/relationships/image" Target="../media/image38.png"/><Relationship Id="rId1" Type="http://schemas.openxmlformats.org/officeDocument/2006/relationships/slideLayout" Target="../slideLayouts/slideLayout4.xml"/><Relationship Id="rId4" Type="http://schemas.openxmlformats.org/officeDocument/2006/relationships/image" Target="../media/image40.png"/></Relationships>
</file>

<file path=ppt/slides/_rels/slide3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430.pn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3.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algn="ctr"/>
            <a:r>
              <a:t>The Cartesian Coordinate System</a:t>
            </a:r>
          </a:p>
        </p:txBody>
      </p:sp>
      <p:sp>
        <p:nvSpPr>
          <p:cNvPr id="3" name="Title 2"/>
          <p:cNvSpPr>
            <a:spLocks noGrp="1"/>
          </p:cNvSpPr>
          <p:nvPr>
            <p:ph type="title"/>
          </p:nvPr>
        </p:nvSpPr>
        <p:spPr/>
        <p:txBody>
          <a:bodyPr/>
          <a:lstStyle/>
          <a:p>
            <a:r>
              <a:t>Section </a:t>
            </a:r>
            <a:r>
              <a:rPr lang="en-US"/>
              <a:t>3</a:t>
            </a:r>
            <a:r>
              <a:t>.1</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 Plotting Points in the Cartesian Coordinate System (cont.)</a:t>
            </a:r>
          </a:p>
        </p:txBody>
      </p:sp>
      <p:sp>
        <p:nvSpPr>
          <p:cNvPr id="3" name="Text Placeholder 2"/>
          <p:cNvSpPr>
            <a:spLocks noGrp="1"/>
          </p:cNvSpPr>
          <p:nvPr>
            <p:ph type="body" sz="quarter" idx="10"/>
          </p:nvPr>
        </p:nvSpPr>
        <p:spPr/>
        <p:txBody>
          <a:bodyPr>
            <a:normAutofit/>
          </a:bodyPr>
          <a:lstStyle/>
          <a:p>
            <a:pPr marL="514350" indent="-514350">
              <a:buFont typeface="+mj-lt"/>
              <a:buAutoNum type="alphaLcPeriod" startAt="3"/>
              <a:defRPr sz="2800"/>
            </a:pPr>
            <a:r>
              <a:t>​</a:t>
            </a:r>
          </a:p>
        </p:txBody>
      </p:sp>
      <p:pic>
        <p:nvPicPr>
          <p:cNvPr id="4" name="Content Placeholder 4">
            <a:extLst>
              <a:ext uri="{FF2B5EF4-FFF2-40B4-BE49-F238E27FC236}">
                <a16:creationId xmlns:a16="http://schemas.microsoft.com/office/drawing/2014/main" id="{1802AF0E-8317-4C26-BA1D-53C3D8F54FC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147093" y="1082675"/>
            <a:ext cx="4482307" cy="4482307"/>
          </a:xfrm>
          <a:prstGeom prst="rect">
            <a:avLst/>
          </a:prstGeom>
        </p:spPr>
      </p:pic>
      <p:pic>
        <p:nvPicPr>
          <p:cNvPr id="6" name="Picture 5">
            <a:extLst>
              <a:ext uri="{FF2B5EF4-FFF2-40B4-BE49-F238E27FC236}">
                <a16:creationId xmlns:a16="http://schemas.microsoft.com/office/drawing/2014/main" id="{893E4D7C-F81E-42AC-81BC-37463C7EDCD5}"/>
              </a:ext>
            </a:extLst>
          </p:cNvPr>
          <p:cNvPicPr>
            <a:picLocks noChangeAspect="1"/>
          </p:cNvPicPr>
          <p:nvPr/>
        </p:nvPicPr>
        <p:blipFill>
          <a:blip r:embed="rId4"/>
          <a:stretch>
            <a:fillRect/>
          </a:stretch>
        </p:blipFill>
        <p:spPr>
          <a:xfrm>
            <a:off x="3678799" y="5422327"/>
            <a:ext cx="1579001" cy="749873"/>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 Plotting Points in the Cartesian Coordinate System (cont.)</a:t>
            </a:r>
          </a:p>
        </p:txBody>
      </p:sp>
      <p:sp>
        <p:nvSpPr>
          <p:cNvPr id="3" name="Text Placeholder 2"/>
          <p:cNvSpPr>
            <a:spLocks noGrp="1"/>
          </p:cNvSpPr>
          <p:nvPr>
            <p:ph type="body" sz="quarter" idx="10"/>
          </p:nvPr>
        </p:nvSpPr>
        <p:spPr/>
        <p:txBody>
          <a:bodyPr>
            <a:normAutofit/>
          </a:bodyPr>
          <a:lstStyle/>
          <a:p>
            <a:pPr marL="514350" indent="-514350">
              <a:buFont typeface="+mj-lt"/>
              <a:buAutoNum type="alphaLcPeriod" startAt="4"/>
              <a:defRPr sz="2800"/>
            </a:pPr>
            <a:r>
              <a:rPr dirty="0"/>
              <a:t>​</a:t>
            </a:r>
          </a:p>
        </p:txBody>
      </p:sp>
      <p:pic>
        <p:nvPicPr>
          <p:cNvPr id="4" name="Content Placeholder 4">
            <a:extLst>
              <a:ext uri="{FF2B5EF4-FFF2-40B4-BE49-F238E27FC236}">
                <a16:creationId xmlns:a16="http://schemas.microsoft.com/office/drawing/2014/main" id="{4F7ACBD0-144B-4635-880B-E9F6BC29337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286000" y="1082676"/>
            <a:ext cx="4532050" cy="4532050"/>
          </a:xfrm>
          <a:prstGeom prst="rect">
            <a:avLst/>
          </a:prstGeom>
        </p:spPr>
      </p:pic>
      <p:pic>
        <p:nvPicPr>
          <p:cNvPr id="6" name="Picture 5">
            <a:extLst>
              <a:ext uri="{FF2B5EF4-FFF2-40B4-BE49-F238E27FC236}">
                <a16:creationId xmlns:a16="http://schemas.microsoft.com/office/drawing/2014/main" id="{39B864A2-9A72-4149-9B22-9F74BD1DF968}"/>
              </a:ext>
            </a:extLst>
          </p:cNvPr>
          <p:cNvPicPr>
            <a:picLocks noChangeAspect="1"/>
          </p:cNvPicPr>
          <p:nvPr/>
        </p:nvPicPr>
        <p:blipFill>
          <a:blip r:embed="rId4"/>
          <a:stretch>
            <a:fillRect/>
          </a:stretch>
        </p:blipFill>
        <p:spPr>
          <a:xfrm>
            <a:off x="3831199" y="5486400"/>
            <a:ext cx="1579001" cy="749873"/>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 Plotting Points in the Cartesian Coordinate System (cont.)</a:t>
            </a:r>
          </a:p>
        </p:txBody>
      </p:sp>
      <p:sp>
        <p:nvSpPr>
          <p:cNvPr id="3" name="Text Placeholder 2"/>
          <p:cNvSpPr>
            <a:spLocks noGrp="1"/>
          </p:cNvSpPr>
          <p:nvPr>
            <p:ph type="body" sz="quarter" idx="10"/>
          </p:nvPr>
        </p:nvSpPr>
        <p:spPr/>
        <p:txBody>
          <a:bodyPr>
            <a:normAutofit/>
          </a:bodyPr>
          <a:lstStyle/>
          <a:p>
            <a:pPr marL="514350" indent="-514350">
              <a:buFont typeface="+mj-lt"/>
              <a:buAutoNum type="alphaLcPeriod" startAt="5"/>
              <a:defRPr sz="2800"/>
            </a:pPr>
            <a:r>
              <a:rPr dirty="0"/>
              <a:t>​</a:t>
            </a:r>
          </a:p>
        </p:txBody>
      </p:sp>
      <p:pic>
        <p:nvPicPr>
          <p:cNvPr id="4" name="Content Placeholder 4">
            <a:extLst>
              <a:ext uri="{FF2B5EF4-FFF2-40B4-BE49-F238E27FC236}">
                <a16:creationId xmlns:a16="http://schemas.microsoft.com/office/drawing/2014/main" id="{05A6AB24-4670-4840-8BCD-76F6C4BA665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147093" y="1082675"/>
            <a:ext cx="4406107" cy="4406107"/>
          </a:xfrm>
          <a:prstGeom prst="rect">
            <a:avLst/>
          </a:prstGeom>
        </p:spPr>
      </p:pic>
      <p:pic>
        <p:nvPicPr>
          <p:cNvPr id="6" name="Picture 5">
            <a:extLst>
              <a:ext uri="{FF2B5EF4-FFF2-40B4-BE49-F238E27FC236}">
                <a16:creationId xmlns:a16="http://schemas.microsoft.com/office/drawing/2014/main" id="{B1FF8CD5-6BEB-4C78-B735-2224CFBB8182}"/>
              </a:ext>
            </a:extLst>
          </p:cNvPr>
          <p:cNvPicPr>
            <a:picLocks noChangeAspect="1"/>
          </p:cNvPicPr>
          <p:nvPr/>
        </p:nvPicPr>
        <p:blipFill>
          <a:blip r:embed="rId4"/>
          <a:stretch>
            <a:fillRect/>
          </a:stretch>
        </p:blipFill>
        <p:spPr>
          <a:xfrm>
            <a:off x="3678799" y="5422327"/>
            <a:ext cx="1579001" cy="749873"/>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 Plotting Points in the Cartesian Coordinate System (cont.)</a:t>
            </a:r>
          </a:p>
        </p:txBody>
      </p:sp>
      <p:sp>
        <p:nvSpPr>
          <p:cNvPr id="3" name="Text Placeholder 2"/>
          <p:cNvSpPr>
            <a:spLocks noGrp="1"/>
          </p:cNvSpPr>
          <p:nvPr>
            <p:ph type="body" sz="quarter" idx="10"/>
          </p:nvPr>
        </p:nvSpPr>
        <p:spPr/>
        <p:txBody>
          <a:bodyPr/>
          <a:lstStyle/>
          <a:p>
            <a:pPr marL="514350" indent="-514350">
              <a:buFont typeface="+mj-lt"/>
              <a:buAutoNum type="alphaLcPeriod" startAt="6"/>
              <a:defRPr sz="2800"/>
            </a:pPr>
            <a:r>
              <a:t>​</a:t>
            </a:r>
          </a:p>
        </p:txBody>
      </p:sp>
      <p:pic>
        <p:nvPicPr>
          <p:cNvPr id="4" name="Content Placeholder 4">
            <a:extLst>
              <a:ext uri="{FF2B5EF4-FFF2-40B4-BE49-F238E27FC236}">
                <a16:creationId xmlns:a16="http://schemas.microsoft.com/office/drawing/2014/main" id="{6C3B6D1B-B88E-4CAE-B017-1EDF8CBC475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147093" y="1082675"/>
            <a:ext cx="4482307" cy="4482307"/>
          </a:xfrm>
          <a:prstGeom prst="rect">
            <a:avLst/>
          </a:prstGeom>
        </p:spPr>
      </p:pic>
      <p:pic>
        <p:nvPicPr>
          <p:cNvPr id="6" name="Picture 5">
            <a:extLst>
              <a:ext uri="{FF2B5EF4-FFF2-40B4-BE49-F238E27FC236}">
                <a16:creationId xmlns:a16="http://schemas.microsoft.com/office/drawing/2014/main" id="{6E768C56-45CF-4586-A5F5-24B2FE4244CC}"/>
              </a:ext>
            </a:extLst>
          </p:cNvPr>
          <p:cNvPicPr>
            <a:picLocks noChangeAspect="1"/>
          </p:cNvPicPr>
          <p:nvPr/>
        </p:nvPicPr>
        <p:blipFill>
          <a:blip r:embed="rId4"/>
          <a:stretch>
            <a:fillRect/>
          </a:stretch>
        </p:blipFill>
        <p:spPr>
          <a:xfrm>
            <a:off x="3678799" y="5422327"/>
            <a:ext cx="1579001" cy="749873"/>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2: Graphing Equations in Two Variables</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sz="2800" dirty="0"/>
                  <a:t>Sketch graphs of the following equations by plotting points.</a:t>
                </a:r>
              </a:p>
              <a:p>
                <a:pPr marL="514350" indent="-514350">
                  <a:buFont typeface="+mj-lt"/>
                  <a:buAutoNum type="alphaLcPeriod"/>
                  <a:defRPr sz="2800"/>
                </a:pPr>
                <a:r>
                  <a:rPr dirty="0"/>
                  <a:t>​</a:t>
                </a:r>
                <a14:m>
                  <m:oMath xmlns:m="http://schemas.openxmlformats.org/officeDocument/2006/math">
                    <m:r>
                      <a:rPr>
                        <a:latin typeface="Cambria Math" panose="02040503050406030204" pitchFamily="18" charset="0"/>
                      </a:rPr>
                      <m:t>2</m:t>
                    </m:r>
                    <m:r>
                      <a:rPr>
                        <a:latin typeface="Cambria Math" panose="02040503050406030204" pitchFamily="18" charset="0"/>
                      </a:rPr>
                      <m:t>𝑥</m:t>
                    </m:r>
                    <m:r>
                      <a:rPr>
                        <a:latin typeface="Cambria Math" panose="02040503050406030204" pitchFamily="18" charset="0"/>
                      </a:rPr>
                      <m:t>−5</m:t>
                    </m:r>
                    <m:r>
                      <a:rPr>
                        <a:latin typeface="Cambria Math" panose="02040503050406030204" pitchFamily="18" charset="0"/>
                      </a:rPr>
                      <m:t>𝑦</m:t>
                    </m:r>
                    <m:r>
                      <a:rPr>
                        <a:latin typeface="Cambria Math" panose="02040503050406030204" pitchFamily="18" charset="0"/>
                      </a:rPr>
                      <m:t>=10</m:t>
                    </m:r>
                  </m:oMath>
                </a14:m>
                <a:endParaRPr dirty="0"/>
              </a:p>
              <a:p>
                <a:pPr marL="514350" indent="-514350">
                  <a:buFont typeface="+mj-lt"/>
                  <a:buAutoNum type="alphaLcPeriod" startAt="2"/>
                  <a:defRPr sz="2800"/>
                </a:pPr>
                <a:r>
                  <a:rPr dirty="0"/>
                  <a:t>​</a:t>
                </a:r>
                <a14:m>
                  <m:oMath xmlns:m="http://schemas.openxmlformats.org/officeDocument/2006/math">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2</m:t>
                        </m:r>
                      </m:sup>
                    </m:sSup>
                    <m:r>
                      <a:rPr>
                        <a:latin typeface="Cambria Math" panose="02040503050406030204" pitchFamily="18" charset="0"/>
                      </a:rPr>
                      <m:t>+</m:t>
                    </m:r>
                    <m:sSup>
                      <m:sSupPr>
                        <m:ctrlPr>
                          <a:rPr i="1">
                            <a:latin typeface="Cambria Math" panose="02040503050406030204" pitchFamily="18" charset="0"/>
                          </a:rPr>
                        </m:ctrlPr>
                      </m:sSupPr>
                      <m:e>
                        <m:r>
                          <a:rPr>
                            <a:latin typeface="Cambria Math" panose="02040503050406030204" pitchFamily="18" charset="0"/>
                          </a:rPr>
                          <m:t>𝑦</m:t>
                        </m:r>
                      </m:e>
                      <m:sup>
                        <m:r>
                          <a:rPr>
                            <a:latin typeface="Cambria Math" panose="02040503050406030204" pitchFamily="18" charset="0"/>
                          </a:rPr>
                          <m:t>2</m:t>
                        </m:r>
                      </m:sup>
                    </m:sSup>
                    <m:r>
                      <a:rPr>
                        <a:latin typeface="Cambria Math" panose="02040503050406030204" pitchFamily="18" charset="0"/>
                      </a:rPr>
                      <m:t>−6</m:t>
                    </m:r>
                    <m:r>
                      <a:rPr>
                        <a:latin typeface="Cambria Math" panose="02040503050406030204" pitchFamily="18" charset="0"/>
                      </a:rPr>
                      <m:t>𝑥</m:t>
                    </m:r>
                    <m:r>
                      <a:rPr>
                        <a:latin typeface="Cambria Math" panose="02040503050406030204" pitchFamily="18" charset="0"/>
                      </a:rPr>
                      <m:t>=0</m:t>
                    </m:r>
                  </m:oMath>
                </a14:m>
                <a:endParaRPr dirty="0"/>
              </a:p>
              <a:p>
                <a:pPr marL="514350" indent="-514350">
                  <a:buFont typeface="+mj-lt"/>
                  <a:buAutoNum type="alphaLcPeriod" startAt="3"/>
                  <a:defRPr sz="2800"/>
                </a:pPr>
                <a:r>
                  <a:rPr dirty="0"/>
                  <a:t>​</a:t>
                </a:r>
                <a14:m>
                  <m:oMath xmlns:m="http://schemas.openxmlformats.org/officeDocument/2006/math">
                    <m:r>
                      <a:rPr>
                        <a:latin typeface="Cambria Math" panose="02040503050406030204" pitchFamily="18" charset="0"/>
                      </a:rPr>
                      <m:t>𝑦</m:t>
                    </m:r>
                    <m:r>
                      <a:rPr>
                        <a:latin typeface="Cambria Math" panose="02040503050406030204" pitchFamily="18" charset="0"/>
                      </a:rPr>
                      <m:t>=</m:t>
                    </m:r>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2</m:t>
                        </m:r>
                      </m:sup>
                    </m:sSup>
                    <m:r>
                      <a:rPr>
                        <a:latin typeface="Cambria Math" panose="02040503050406030204" pitchFamily="18" charset="0"/>
                      </a:rPr>
                      <m:t>−2</m:t>
                    </m:r>
                    <m:r>
                      <a:rPr>
                        <a:latin typeface="Cambria Math" panose="02040503050406030204" pitchFamily="18" charset="0"/>
                      </a:rPr>
                      <m:t>𝑥</m:t>
                    </m:r>
                  </m:oMath>
                </a14:m>
                <a:endParaRPr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1227"/>
                </a:stretch>
              </a:blipFill>
            </p:spPr>
            <p:txBody>
              <a:bodyPr/>
              <a:lstStyle/>
              <a:p>
                <a:r>
                  <a:rPr lang="en-US">
                    <a:noFill/>
                  </a:rPr>
                  <a:t> </a:t>
                </a:r>
              </a:p>
            </p:txBody>
          </p:sp>
        </mc:Fallback>
      </mc:AlternateContent>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2: Graphing Equations in Two Variables (cont.)</a:t>
            </a:r>
          </a:p>
        </p:txBody>
      </p:sp>
      <p:sp>
        <p:nvSpPr>
          <p:cNvPr id="3" name="Text Placeholder 2"/>
          <p:cNvSpPr>
            <a:spLocks noGrp="1"/>
          </p:cNvSpPr>
          <p:nvPr>
            <p:ph type="body" sz="quarter" idx="10"/>
          </p:nvPr>
        </p:nvSpPr>
        <p:spPr/>
        <p:txBody>
          <a:bodyPr>
            <a:normAutofit/>
          </a:bodyPr>
          <a:lstStyle/>
          <a:p>
            <a:r>
              <a:rPr sz="2800" b="1"/>
              <a:t>Solution</a:t>
            </a:r>
          </a:p>
          <a:p>
            <a:pPr marL="514350" indent="-514350">
              <a:buFont typeface="+mj-lt"/>
              <a:buAutoNum type="alphaLcPeriod"/>
              <a:defRPr sz="2800"/>
            </a:pPr>
            <a:r>
              <a:t>​</a:t>
            </a:r>
            <a:r>
              <a:rPr sz="2800"/>
              <a:t>In each row in Table 1, we select a value for one of the two variables.</a:t>
            </a:r>
          </a:p>
          <a:p>
            <a:r>
              <a:t>​</a:t>
            </a:r>
          </a:p>
        </p:txBody>
      </p:sp>
      <p:pic>
        <p:nvPicPr>
          <p:cNvPr id="4" name="Picture 3">
            <a:extLst>
              <a:ext uri="{FF2B5EF4-FFF2-40B4-BE49-F238E27FC236}">
                <a16:creationId xmlns:a16="http://schemas.microsoft.com/office/drawing/2014/main" id="{7201AC2F-842E-4494-AFB4-041FB480DD50}"/>
              </a:ext>
            </a:extLst>
          </p:cNvPr>
          <p:cNvPicPr>
            <a:picLocks noChangeAspect="1"/>
          </p:cNvPicPr>
          <p:nvPr/>
        </p:nvPicPr>
        <p:blipFill>
          <a:blip r:embed="rId2"/>
          <a:stretch>
            <a:fillRect/>
          </a:stretch>
        </p:blipFill>
        <p:spPr>
          <a:xfrm>
            <a:off x="435505" y="2767348"/>
            <a:ext cx="8272989" cy="2719052"/>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2: Graphing Equations in Two Variables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fontScale="92500" lnSpcReduction="20000"/>
              </a:bodyPr>
              <a:lstStyle/>
              <a:p>
                <a:pPr>
                  <a:defRPr sz="2800"/>
                </a:pPr>
                <a:r>
                  <a:rPr dirty="0"/>
                  <a:t>​</a:t>
                </a:r>
                <a:r>
                  <a:rPr sz="2800" dirty="0"/>
                  <a:t>Once we substitute a value, the equation </a:t>
                </a:r>
                <a14:m>
                  <m:oMath xmlns:m="http://schemas.openxmlformats.org/officeDocument/2006/math">
                    <m:r>
                      <a:rPr>
                        <a:latin typeface="Cambria Math" panose="02040503050406030204" pitchFamily="18" charset="0"/>
                      </a:rPr>
                      <m:t>2</m:t>
                    </m:r>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5</m:t>
                    </m:r>
                    <m:r>
                      <a:rPr>
                        <a:latin typeface="Cambria Math" panose="02040503050406030204" pitchFamily="18" charset="0"/>
                      </a:rPr>
                      <m:t>𝑦</m:t>
                    </m:r>
                    <m:r>
                      <a:rPr>
                        <a:latin typeface="Cambria Math" panose="02040503050406030204" pitchFamily="18" charset="0"/>
                      </a:rPr>
                      <m:t>=</m:t>
                    </m:r>
                    <m:r>
                      <a:rPr>
                        <a:latin typeface="Cambria Math" panose="02040503050406030204" pitchFamily="18" charset="0"/>
                      </a:rPr>
                      <m:t>10</m:t>
                    </m:r>
                  </m:oMath>
                </a14:m>
                <a:r>
                  <a:rPr sz="2800" dirty="0"/>
                  <a:t> can be solved for the other variable. An example of this is shown below.</a:t>
                </a:r>
                <a:endParaRPr lang="en-US" sz="2800" dirty="0"/>
              </a:p>
              <a:p>
                <a:pPr>
                  <a:defRPr sz="2800"/>
                </a:pPr>
                <a:endParaRPr lang="en-US" sz="2800" dirty="0"/>
              </a:p>
              <a:p>
                <a:pPr algn="ctr">
                  <a:defRPr sz="2800"/>
                </a:pPr>
                <a:endParaRPr sz="2800" dirty="0"/>
              </a:p>
              <a:p>
                <a:pPr algn="ctr"/>
                <a:r>
                  <a:rPr dirty="0"/>
                  <a:t>​</a:t>
                </a:r>
              </a:p>
              <a:p>
                <a:pPr algn="l">
                  <a:defRPr sz="2800"/>
                </a:pPr>
                <a:r>
                  <a:rPr dirty="0"/>
                  <a:t>​</a:t>
                </a:r>
                <a:endParaRPr lang="en-US" dirty="0"/>
              </a:p>
              <a:p>
                <a:pPr algn="l">
                  <a:defRPr sz="2800"/>
                </a:pPr>
                <a:endParaRPr lang="en-US" sz="2800" dirty="0"/>
              </a:p>
              <a:p>
                <a:pPr algn="l">
                  <a:defRPr sz="2800"/>
                </a:pPr>
                <a:r>
                  <a:rPr sz="2800" dirty="0"/>
                  <a:t>This gives us a list of </a:t>
                </a:r>
                <a:r>
                  <a:rPr sz="2800" dirty="0">
                    <a:latin typeface="Cambria Math"/>
                  </a:rPr>
                  <a:t>5</a:t>
                </a:r>
                <a:r>
                  <a:rPr sz="2800" dirty="0"/>
                  <a:t> ordered pairs that can be plotted, though the ordered pair </a:t>
                </a:r>
                <a14:m>
                  <m:oMath xmlns:m="http://schemas.openxmlformats.org/officeDocument/2006/math">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35</m:t>
                        </m:r>
                      </m:num>
                      <m:den>
                        <m:r>
                          <a:rPr>
                            <a:latin typeface="Cambria Math" panose="02040503050406030204" pitchFamily="18" charset="0"/>
                          </a:rPr>
                          <m:t>2</m:t>
                        </m:r>
                      </m:den>
                    </m:f>
                    <m:r>
                      <a:rPr>
                        <a:latin typeface="Cambria Math" panose="02040503050406030204" pitchFamily="18" charset="0"/>
                      </a:rPr>
                      <m:t>,</m:t>
                    </m:r>
                    <m:r>
                      <a:rPr>
                        <a:latin typeface="Cambria Math" panose="02040503050406030204" pitchFamily="18" charset="0"/>
                      </a:rPr>
                      <m:t>5</m:t>
                    </m:r>
                    <m:r>
                      <a:rPr>
                        <a:latin typeface="Cambria Math" panose="02040503050406030204" pitchFamily="18" charset="0"/>
                      </a:rPr>
                      <m:t>)</m:t>
                    </m:r>
                  </m:oMath>
                </a14:m>
                <a:r>
                  <a:rPr sz="2800" dirty="0"/>
                  <a:t> is off the coordinate system we draw.</a:t>
                </a:r>
              </a:p>
              <a:p>
                <a:r>
                  <a:rPr dirty="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333" t="-2454" r="-2074"/>
                </a:stretch>
              </a:blipFill>
            </p:spPr>
            <p:txBody>
              <a:bodyPr/>
              <a:lstStyle/>
              <a:p>
                <a:r>
                  <a:rPr lang="en-US">
                    <a:noFill/>
                  </a:rPr>
                  <a:t> </a:t>
                </a:r>
              </a:p>
            </p:txBody>
          </p:sp>
        </mc:Fallback>
      </mc:AlternateContent>
      <p:pic>
        <p:nvPicPr>
          <p:cNvPr id="5" name="Picture 4">
            <a:extLst>
              <a:ext uri="{FF2B5EF4-FFF2-40B4-BE49-F238E27FC236}">
                <a16:creationId xmlns:a16="http://schemas.microsoft.com/office/drawing/2014/main" id="{FABA26C8-00C2-4AD1-9605-B316BFDA47A5}"/>
              </a:ext>
            </a:extLst>
          </p:cNvPr>
          <p:cNvPicPr>
            <a:picLocks noChangeAspect="1"/>
          </p:cNvPicPr>
          <p:nvPr/>
        </p:nvPicPr>
        <p:blipFill>
          <a:blip r:embed="rId3"/>
          <a:stretch>
            <a:fillRect/>
          </a:stretch>
        </p:blipFill>
        <p:spPr>
          <a:xfrm>
            <a:off x="2743041" y="2057400"/>
            <a:ext cx="3657917" cy="1853345"/>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2: Graphing Equations in Two Variables (cont.)</a:t>
            </a:r>
          </a:p>
        </p:txBody>
      </p:sp>
      <mc:AlternateContent xmlns:mc="http://schemas.openxmlformats.org/markup-compatibility/2006" xmlns:a14="http://schemas.microsoft.com/office/drawing/2010/main">
        <mc:Choice Requires="a14">
          <p:graphicFrame>
            <p:nvGraphicFramePr>
              <p:cNvPr id="3" name="Table Placeholder 2"/>
              <p:cNvGraphicFramePr>
                <a:graphicFrameLocks noGrp="1"/>
              </p:cNvGraphicFramePr>
              <p:nvPr>
                <p:ph type="tbl" sz="quarter" idx="10"/>
              </p:nvPr>
            </p:nvGraphicFramePr>
            <p:xfrm>
              <a:off x="457200" y="1105523"/>
              <a:ext cx="8229600" cy="3307653"/>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370840">
                    <a:tc gridSpan="2">
                      <a:txBody>
                        <a:bodyPr/>
                        <a:lstStyle/>
                        <a:p>
                          <a:pPr algn="ctr">
                            <a:defRPr sz="1800" b="1"/>
                          </a:pPr>
                          <a:r>
                            <a:t>Table 2</a:t>
                          </a:r>
                        </a:p>
                      </a:txBody>
                      <a:tcPr/>
                    </a:tc>
                    <a:tc hMerge="1">
                      <a:txBody>
                        <a:bodyPr/>
                        <a:lstStyle/>
                        <a:p>
                          <a:endParaRPr/>
                        </a:p>
                      </a:txBody>
                      <a:tcPr/>
                    </a:tc>
                    <a:extLst>
                      <a:ext uri="{0D108BD9-81ED-4DB2-BD59-A6C34878D82A}">
                        <a16:rowId xmlns:a16="http://schemas.microsoft.com/office/drawing/2014/main" val="10000"/>
                      </a:ext>
                    </a:extLst>
                  </a:tr>
                  <a:tr h="370840">
                    <a:tc>
                      <a:txBody>
                        <a:bodyPr/>
                        <a:lstStyle/>
                        <a:p>
                          <a:pPr algn="ctr">
                            <a:defRPr sz="1800" b="1"/>
                          </a:pPr>
                          <a14:m>
                            <m:oMathPara xmlns:m="http://schemas.openxmlformats.org/officeDocument/2006/math">
                              <m:oMathParaPr>
                                <m:jc m:val="centerGroup"/>
                              </m:oMathParaPr>
                              <m:oMath xmlns:m="http://schemas.openxmlformats.org/officeDocument/2006/math">
                                <m:r>
                                  <a:rPr sz="1800">
                                    <a:latin typeface="Cambria Math"/>
                                  </a:rPr>
                                  <m:t>𝑥</m:t>
                                </m:r>
                              </m:oMath>
                            </m:oMathPara>
                          </a14:m>
                          <a:endParaRPr/>
                        </a:p>
                      </a:txBody>
                      <a:tcPr/>
                    </a:tc>
                    <a:tc>
                      <a:txBody>
                        <a:bodyPr/>
                        <a:lstStyle/>
                        <a:p>
                          <a:pPr algn="ctr">
                            <a:defRPr sz="1800" b="1"/>
                          </a:pPr>
                          <a14:m>
                            <m:oMathPara xmlns:m="http://schemas.openxmlformats.org/officeDocument/2006/math">
                              <m:oMathParaPr>
                                <m:jc m:val="centerGroup"/>
                              </m:oMathParaPr>
                              <m:oMath xmlns:m="http://schemas.openxmlformats.org/officeDocument/2006/math">
                                <m:r>
                                  <a:rPr sz="1800">
                                    <a:latin typeface="Cambria Math"/>
                                  </a:rPr>
                                  <m:t>𝑦</m:t>
                                </m:r>
                              </m:oMath>
                            </m:oMathPara>
                          </a14:m>
                          <a:endParaRPr/>
                        </a:p>
                      </a:txBody>
                      <a:tcPr/>
                    </a:tc>
                    <a:extLst>
                      <a:ext uri="{0D108BD9-81ED-4DB2-BD59-A6C34878D82A}">
                        <a16:rowId xmlns:a16="http://schemas.microsoft.com/office/drawing/2014/main" val="10001"/>
                      </a:ext>
                    </a:extLst>
                  </a:tr>
                  <a:tr h="370840">
                    <a:tc>
                      <a:txBody>
                        <a:bodyPr/>
                        <a:lstStyle/>
                        <a:p>
                          <a:pPr algn="ctr">
                            <a:defRPr sz="1800"/>
                          </a:pPr>
                          <a14:m>
                            <m:oMathPara xmlns:m="http://schemas.openxmlformats.org/officeDocument/2006/math">
                              <m:oMathParaPr>
                                <m:jc m:val="centerGroup"/>
                              </m:oMathParaPr>
                              <m:oMath xmlns:m="http://schemas.openxmlformats.org/officeDocument/2006/math">
                                <m:r>
                                  <a:rPr sz="1800">
                                    <a:latin typeface="Cambria Math"/>
                                  </a:rPr>
                                  <m:t>−3</m:t>
                                </m:r>
                              </m:oMath>
                            </m:oMathPara>
                          </a14:m>
                          <a:endParaRPr/>
                        </a:p>
                      </a:txBody>
                      <a:tcPr/>
                    </a:tc>
                    <a:tc>
                      <a:txBody>
                        <a:bodyPr/>
                        <a:lstStyle/>
                        <a:p>
                          <a:pPr algn="ctr">
                            <a:defRPr sz="1800"/>
                          </a:pPr>
                          <a14:m>
                            <m:oMathPara xmlns:m="http://schemas.openxmlformats.org/officeDocument/2006/math">
                              <m:oMathParaPr>
                                <m:jc m:val="centerGroup"/>
                              </m:oMathParaPr>
                              <m:oMath xmlns:m="http://schemas.openxmlformats.org/officeDocument/2006/math">
                                <m:r>
                                  <a:rPr sz="1800">
                                    <a:latin typeface="Cambria Math"/>
                                  </a:rPr>
                                  <m:t>−</m:t>
                                </m:r>
                                <m:f>
                                  <m:fPr>
                                    <m:ctrlPr>
                                      <a:rPr sz="1800" i="1">
                                        <a:latin typeface="Cambria Math" panose="02040503050406030204" pitchFamily="18" charset="0"/>
                                      </a:rPr>
                                    </m:ctrlPr>
                                  </m:fPr>
                                  <m:num>
                                    <m:r>
                                      <a:rPr sz="1800">
                                        <a:latin typeface="Cambria Math"/>
                                      </a:rPr>
                                      <m:t>16</m:t>
                                    </m:r>
                                  </m:num>
                                  <m:den>
                                    <m:r>
                                      <a:rPr sz="1800">
                                        <a:latin typeface="Cambria Math"/>
                                      </a:rPr>
                                      <m:t>5</m:t>
                                    </m:r>
                                  </m:den>
                                </m:f>
                              </m:oMath>
                            </m:oMathPara>
                          </a14:m>
                          <a:endParaRPr/>
                        </a:p>
                      </a:txBody>
                      <a:tcPr/>
                    </a:tc>
                    <a:extLst>
                      <a:ext uri="{0D108BD9-81ED-4DB2-BD59-A6C34878D82A}">
                        <a16:rowId xmlns:a16="http://schemas.microsoft.com/office/drawing/2014/main" val="10002"/>
                      </a:ext>
                    </a:extLst>
                  </a:tr>
                  <a:tr h="370840">
                    <a:tc>
                      <a:txBody>
                        <a:bodyPr/>
                        <a:lstStyle/>
                        <a:p>
                          <a:pPr algn="ctr"/>
                          <a:r>
                            <a:rPr sz="1800">
                              <a:latin typeface="Cambria Math"/>
                            </a:rPr>
                            <a:t>0</a:t>
                          </a:r>
                        </a:p>
                      </a:txBody>
                      <a:tcPr/>
                    </a:tc>
                    <a:tc>
                      <a:txBody>
                        <a:bodyPr/>
                        <a:lstStyle/>
                        <a:p>
                          <a:pPr algn="ctr">
                            <a:defRPr sz="1800"/>
                          </a:pPr>
                          <a14:m>
                            <m:oMathPara xmlns:m="http://schemas.openxmlformats.org/officeDocument/2006/math">
                              <m:oMathParaPr>
                                <m:jc m:val="centerGroup"/>
                              </m:oMathParaPr>
                              <m:oMath xmlns:m="http://schemas.openxmlformats.org/officeDocument/2006/math">
                                <m:r>
                                  <a:rPr sz="1800">
                                    <a:latin typeface="Cambria Math"/>
                                  </a:rPr>
                                  <m:t>−2</m:t>
                                </m:r>
                              </m:oMath>
                            </m:oMathPara>
                          </a14:m>
                          <a:endParaRPr/>
                        </a:p>
                      </a:txBody>
                      <a:tcPr/>
                    </a:tc>
                    <a:extLst>
                      <a:ext uri="{0D108BD9-81ED-4DB2-BD59-A6C34878D82A}">
                        <a16:rowId xmlns:a16="http://schemas.microsoft.com/office/drawing/2014/main" val="10003"/>
                      </a:ext>
                    </a:extLst>
                  </a:tr>
                  <a:tr h="370840">
                    <a:tc>
                      <a:txBody>
                        <a:bodyPr/>
                        <a:lstStyle/>
                        <a:p>
                          <a:pPr algn="ctr"/>
                          <a:r>
                            <a:rPr sz="1800">
                              <a:latin typeface="Cambria Math"/>
                            </a:rPr>
                            <a:t>5</a:t>
                          </a:r>
                        </a:p>
                      </a:txBody>
                      <a:tcPr/>
                    </a:tc>
                    <a:tc>
                      <a:txBody>
                        <a:bodyPr/>
                        <a:lstStyle/>
                        <a:p>
                          <a:pPr algn="ctr"/>
                          <a:r>
                            <a:rPr sz="1800">
                              <a:latin typeface="Cambria Math"/>
                            </a:rPr>
                            <a:t>0</a:t>
                          </a:r>
                        </a:p>
                      </a:txBody>
                      <a:tcPr/>
                    </a:tc>
                    <a:extLst>
                      <a:ext uri="{0D108BD9-81ED-4DB2-BD59-A6C34878D82A}">
                        <a16:rowId xmlns:a16="http://schemas.microsoft.com/office/drawing/2014/main" val="10004"/>
                      </a:ext>
                    </a:extLst>
                  </a:tr>
                  <a:tr h="370840">
                    <a:tc>
                      <a:txBody>
                        <a:bodyPr/>
                        <a:lstStyle/>
                        <a:p>
                          <a:pPr algn="ctr">
                            <a:defRPr sz="1800"/>
                          </a:pPr>
                          <a14:m>
                            <m:oMathPara xmlns:m="http://schemas.openxmlformats.org/officeDocument/2006/math">
                              <m:oMathParaPr>
                                <m:jc m:val="centerGroup"/>
                              </m:oMathParaPr>
                              <m:oMath xmlns:m="http://schemas.openxmlformats.org/officeDocument/2006/math">
                                <m:f>
                                  <m:fPr>
                                    <m:ctrlPr>
                                      <a:rPr sz="1800" i="1">
                                        <a:latin typeface="Cambria Math" panose="02040503050406030204" pitchFamily="18" charset="0"/>
                                      </a:rPr>
                                    </m:ctrlPr>
                                  </m:fPr>
                                  <m:num>
                                    <m:r>
                                      <a:rPr sz="1800">
                                        <a:latin typeface="Cambria Math"/>
                                      </a:rPr>
                                      <m:t>35</m:t>
                                    </m:r>
                                  </m:num>
                                  <m:den>
                                    <m:r>
                                      <a:rPr sz="1800">
                                        <a:latin typeface="Cambria Math"/>
                                      </a:rPr>
                                      <m:t>2</m:t>
                                    </m:r>
                                  </m:den>
                                </m:f>
                              </m:oMath>
                            </m:oMathPara>
                          </a14:m>
                          <a:endParaRPr/>
                        </a:p>
                      </a:txBody>
                      <a:tcPr/>
                    </a:tc>
                    <a:tc>
                      <a:txBody>
                        <a:bodyPr/>
                        <a:lstStyle/>
                        <a:p>
                          <a:pPr algn="ctr"/>
                          <a:r>
                            <a:rPr sz="1800">
                              <a:latin typeface="Cambria Math"/>
                            </a:rPr>
                            <a:t>5</a:t>
                          </a:r>
                        </a:p>
                      </a:txBody>
                      <a:tcPr/>
                    </a:tc>
                    <a:extLst>
                      <a:ext uri="{0D108BD9-81ED-4DB2-BD59-A6C34878D82A}">
                        <a16:rowId xmlns:a16="http://schemas.microsoft.com/office/drawing/2014/main" val="10005"/>
                      </a:ext>
                    </a:extLst>
                  </a:tr>
                  <a:tr h="370840">
                    <a:tc>
                      <a:txBody>
                        <a:bodyPr/>
                        <a:lstStyle/>
                        <a:p>
                          <a:pPr algn="ctr"/>
                          <a:r>
                            <a:rPr sz="1800">
                              <a:latin typeface="Cambria Math"/>
                            </a:rPr>
                            <a:t>1</a:t>
                          </a:r>
                        </a:p>
                      </a:txBody>
                      <a:tcPr/>
                    </a:tc>
                    <a:tc>
                      <a:txBody>
                        <a:bodyPr/>
                        <a:lstStyle/>
                        <a:p>
                          <a:pPr algn="ctr">
                            <a:defRPr sz="1800"/>
                          </a:pPr>
                          <a14:m>
                            <m:oMathPara xmlns:m="http://schemas.openxmlformats.org/officeDocument/2006/math">
                              <m:oMathParaPr>
                                <m:jc m:val="centerGroup"/>
                              </m:oMathParaPr>
                              <m:oMath xmlns:m="http://schemas.openxmlformats.org/officeDocument/2006/math">
                                <m:r>
                                  <a:rPr sz="1800">
                                    <a:latin typeface="Cambria Math"/>
                                  </a:rPr>
                                  <m:t>−</m:t>
                                </m:r>
                                <m:f>
                                  <m:fPr>
                                    <m:ctrlPr>
                                      <a:rPr sz="1800" i="1">
                                        <a:latin typeface="Cambria Math" panose="02040503050406030204" pitchFamily="18" charset="0"/>
                                      </a:rPr>
                                    </m:ctrlPr>
                                  </m:fPr>
                                  <m:num>
                                    <m:r>
                                      <a:rPr sz="1800">
                                        <a:latin typeface="Cambria Math"/>
                                      </a:rPr>
                                      <m:t>8</m:t>
                                    </m:r>
                                  </m:num>
                                  <m:den>
                                    <m:r>
                                      <a:rPr sz="1800">
                                        <a:latin typeface="Cambria Math"/>
                                      </a:rPr>
                                      <m:t>5</m:t>
                                    </m:r>
                                  </m:den>
                                </m:f>
                              </m:oMath>
                            </m:oMathPara>
                          </a14:m>
                          <a:endParaRPr/>
                        </a:p>
                      </a:txBody>
                      <a:tcPr/>
                    </a:tc>
                    <a:extLst>
                      <a:ext uri="{0D108BD9-81ED-4DB2-BD59-A6C34878D82A}">
                        <a16:rowId xmlns:a16="http://schemas.microsoft.com/office/drawing/2014/main" val="10006"/>
                      </a:ext>
                    </a:extLst>
                  </a:tr>
                </a:tbl>
              </a:graphicData>
            </a:graphic>
          </p:graphicFrame>
        </mc:Choice>
        <mc:Fallback xmlns="">
          <p:graphicFrame>
            <p:nvGraphicFramePr>
              <p:cNvPr id="3" name="Table Placeholder 2"/>
              <p:cNvGraphicFramePr>
                <a:graphicFrameLocks noGrp="1"/>
              </p:cNvGraphicFramePr>
              <p:nvPr>
                <p:ph type="tbl" sz="quarter" idx="10"/>
              </p:nvPr>
            </p:nvGraphicFramePr>
            <p:xfrm>
              <a:off x="457200" y="1105523"/>
              <a:ext cx="8229600" cy="3307653"/>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370840">
                    <a:tc gridSpan="2">
                      <a:txBody>
                        <a:bodyPr/>
                        <a:lstStyle/>
                        <a:p>
                          <a:pPr algn="ctr">
                            <a:defRPr sz="1800" b="1"/>
                          </a:pPr>
                          <a:r>
                            <a:t>Table 2</a:t>
                          </a:r>
                        </a:p>
                      </a:txBody>
                      <a:tcPr/>
                    </a:tc>
                    <a:tc hMerge="1">
                      <a:txBody>
                        <a:bodyPr/>
                        <a:lstStyle/>
                        <a:p>
                          <a:endParaRPr/>
                        </a:p>
                      </a:txBody>
                      <a:tcPr/>
                    </a:tc>
                    <a:extLst>
                      <a:ext uri="{0D108BD9-81ED-4DB2-BD59-A6C34878D82A}">
                        <a16:rowId xmlns:a16="http://schemas.microsoft.com/office/drawing/2014/main" val="10000"/>
                      </a:ext>
                    </a:extLst>
                  </a:tr>
                  <a:tr h="370840">
                    <a:tc>
                      <a:txBody>
                        <a:bodyPr/>
                        <a:lstStyle/>
                        <a:p>
                          <a:endParaRPr lang="en-US"/>
                        </a:p>
                      </a:txBody>
                      <a:tcPr>
                        <a:blipFill>
                          <a:blip r:embed="rId2"/>
                          <a:stretch>
                            <a:fillRect l="-296" t="-108197" r="-100741" b="-695082"/>
                          </a:stretch>
                        </a:blipFill>
                      </a:tcPr>
                    </a:tc>
                    <a:tc>
                      <a:txBody>
                        <a:bodyPr/>
                        <a:lstStyle/>
                        <a:p>
                          <a:endParaRPr lang="en-US"/>
                        </a:p>
                      </a:txBody>
                      <a:tcPr>
                        <a:blipFill>
                          <a:blip r:embed="rId2"/>
                          <a:stretch>
                            <a:fillRect l="-100296" t="-108197" r="-741" b="-695082"/>
                          </a:stretch>
                        </a:blipFill>
                      </a:tcPr>
                    </a:tc>
                    <a:extLst>
                      <a:ext uri="{0D108BD9-81ED-4DB2-BD59-A6C34878D82A}">
                        <a16:rowId xmlns:a16="http://schemas.microsoft.com/office/drawing/2014/main" val="10001"/>
                      </a:ext>
                    </a:extLst>
                  </a:tr>
                  <a:tr h="606870">
                    <a:tc>
                      <a:txBody>
                        <a:bodyPr/>
                        <a:lstStyle/>
                        <a:p>
                          <a:endParaRPr lang="en-US"/>
                        </a:p>
                      </a:txBody>
                      <a:tcPr>
                        <a:blipFill>
                          <a:blip r:embed="rId2"/>
                          <a:stretch>
                            <a:fillRect l="-296" t="-128283" r="-100741" b="-328283"/>
                          </a:stretch>
                        </a:blipFill>
                      </a:tcPr>
                    </a:tc>
                    <a:tc>
                      <a:txBody>
                        <a:bodyPr/>
                        <a:lstStyle/>
                        <a:p>
                          <a:endParaRPr lang="en-US"/>
                        </a:p>
                      </a:txBody>
                      <a:tcPr>
                        <a:blipFill>
                          <a:blip r:embed="rId2"/>
                          <a:stretch>
                            <a:fillRect l="-100296" t="-128283" r="-741" b="-328283"/>
                          </a:stretch>
                        </a:blipFill>
                      </a:tcPr>
                    </a:tc>
                    <a:extLst>
                      <a:ext uri="{0D108BD9-81ED-4DB2-BD59-A6C34878D82A}">
                        <a16:rowId xmlns:a16="http://schemas.microsoft.com/office/drawing/2014/main" val="10002"/>
                      </a:ext>
                    </a:extLst>
                  </a:tr>
                  <a:tr h="370840">
                    <a:tc>
                      <a:txBody>
                        <a:bodyPr/>
                        <a:lstStyle/>
                        <a:p>
                          <a:pPr algn="ctr"/>
                          <a:r>
                            <a:rPr sz="1800">
                              <a:latin typeface="Cambria Math"/>
                            </a:rPr>
                            <a:t>0</a:t>
                          </a:r>
                        </a:p>
                      </a:txBody>
                      <a:tcPr/>
                    </a:tc>
                    <a:tc>
                      <a:txBody>
                        <a:bodyPr/>
                        <a:lstStyle/>
                        <a:p>
                          <a:endParaRPr lang="en-US"/>
                        </a:p>
                      </a:txBody>
                      <a:tcPr>
                        <a:blipFill>
                          <a:blip r:embed="rId2"/>
                          <a:stretch>
                            <a:fillRect l="-100296" t="-370492" r="-741" b="-432787"/>
                          </a:stretch>
                        </a:blipFill>
                      </a:tcPr>
                    </a:tc>
                    <a:extLst>
                      <a:ext uri="{0D108BD9-81ED-4DB2-BD59-A6C34878D82A}">
                        <a16:rowId xmlns:a16="http://schemas.microsoft.com/office/drawing/2014/main" val="10003"/>
                      </a:ext>
                    </a:extLst>
                  </a:tr>
                  <a:tr h="370840">
                    <a:tc>
                      <a:txBody>
                        <a:bodyPr/>
                        <a:lstStyle/>
                        <a:p>
                          <a:pPr algn="ctr"/>
                          <a:r>
                            <a:rPr sz="1800">
                              <a:latin typeface="Cambria Math"/>
                            </a:rPr>
                            <a:t>5</a:t>
                          </a:r>
                        </a:p>
                      </a:txBody>
                      <a:tcPr/>
                    </a:tc>
                    <a:tc>
                      <a:txBody>
                        <a:bodyPr/>
                        <a:lstStyle/>
                        <a:p>
                          <a:pPr algn="ctr"/>
                          <a:r>
                            <a:rPr sz="1800">
                              <a:latin typeface="Cambria Math"/>
                            </a:rPr>
                            <a:t>0</a:t>
                          </a:r>
                        </a:p>
                      </a:txBody>
                      <a:tcPr/>
                    </a:tc>
                    <a:extLst>
                      <a:ext uri="{0D108BD9-81ED-4DB2-BD59-A6C34878D82A}">
                        <a16:rowId xmlns:a16="http://schemas.microsoft.com/office/drawing/2014/main" val="10004"/>
                      </a:ext>
                    </a:extLst>
                  </a:tr>
                  <a:tr h="610553">
                    <a:tc>
                      <a:txBody>
                        <a:bodyPr/>
                        <a:lstStyle/>
                        <a:p>
                          <a:endParaRPr lang="en-US"/>
                        </a:p>
                      </a:txBody>
                      <a:tcPr>
                        <a:blipFill>
                          <a:blip r:embed="rId2"/>
                          <a:stretch>
                            <a:fillRect l="-296" t="-348000" r="-100741" b="-103000"/>
                          </a:stretch>
                        </a:blipFill>
                      </a:tcPr>
                    </a:tc>
                    <a:tc>
                      <a:txBody>
                        <a:bodyPr/>
                        <a:lstStyle/>
                        <a:p>
                          <a:pPr algn="ctr"/>
                          <a:r>
                            <a:rPr sz="1800">
                              <a:latin typeface="Cambria Math"/>
                            </a:rPr>
                            <a:t>5</a:t>
                          </a:r>
                        </a:p>
                      </a:txBody>
                      <a:tcPr/>
                    </a:tc>
                    <a:extLst>
                      <a:ext uri="{0D108BD9-81ED-4DB2-BD59-A6C34878D82A}">
                        <a16:rowId xmlns:a16="http://schemas.microsoft.com/office/drawing/2014/main" val="10005"/>
                      </a:ext>
                    </a:extLst>
                  </a:tr>
                  <a:tr h="606870">
                    <a:tc>
                      <a:txBody>
                        <a:bodyPr/>
                        <a:lstStyle/>
                        <a:p>
                          <a:pPr algn="ctr"/>
                          <a:r>
                            <a:rPr sz="1800">
                              <a:latin typeface="Cambria Math"/>
                            </a:rPr>
                            <a:t>1</a:t>
                          </a:r>
                        </a:p>
                      </a:txBody>
                      <a:tcPr/>
                    </a:tc>
                    <a:tc>
                      <a:txBody>
                        <a:bodyPr/>
                        <a:lstStyle/>
                        <a:p>
                          <a:endParaRPr lang="en-US"/>
                        </a:p>
                      </a:txBody>
                      <a:tcPr>
                        <a:blipFill>
                          <a:blip r:embed="rId2"/>
                          <a:stretch>
                            <a:fillRect l="-100296" t="-448000" r="-741" b="-3000"/>
                          </a:stretch>
                        </a:blipFill>
                      </a:tcPr>
                    </a:tc>
                    <a:extLst>
                      <a:ext uri="{0D108BD9-81ED-4DB2-BD59-A6C34878D82A}">
                        <a16:rowId xmlns:a16="http://schemas.microsoft.com/office/drawing/2014/main" val="10006"/>
                      </a:ext>
                    </a:extLst>
                  </a:tr>
                </a:tbl>
              </a:graphicData>
            </a:graphic>
          </p:graphicFrame>
        </mc:Fallback>
      </mc:AlternateContent>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2: Graphing Equations in Two Variables (cont.)</a:t>
            </a:r>
          </a:p>
        </p:txBody>
      </p:sp>
      <p:sp>
        <p:nvSpPr>
          <p:cNvPr id="3" name="Text Placeholder 2"/>
          <p:cNvSpPr>
            <a:spLocks noGrp="1"/>
          </p:cNvSpPr>
          <p:nvPr>
            <p:ph type="body" sz="quarter" idx="10"/>
          </p:nvPr>
        </p:nvSpPr>
        <p:spPr/>
        <p:txBody>
          <a:bodyPr>
            <a:normAutofit/>
          </a:bodyPr>
          <a:lstStyle/>
          <a:p>
            <a:r>
              <a:t>​</a:t>
            </a:r>
            <a:r>
              <a:rPr sz="2800"/>
              <a:t>The four ordered pairs appear to lie on a straight line, and this is indeed the case. To gain more confidence in this fact, we could continue to plot more solutions of the equation, and we would find they all lie along the line that has been drawn through the four plotted ordered pairs. The infinite number of solutions of the equation are depicted by the line drawn through the plotted points.</a:t>
            </a:r>
          </a:p>
          <a:p>
            <a:r>
              <a:t>​</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2: Graphing Equations in Two Variables (cont.)</a:t>
            </a:r>
          </a:p>
        </p:txBody>
      </p:sp>
      <p:pic>
        <p:nvPicPr>
          <p:cNvPr id="5" name="Content Placeholder 4">
            <a:extLst>
              <a:ext uri="{FF2B5EF4-FFF2-40B4-BE49-F238E27FC236}">
                <a16:creationId xmlns:a16="http://schemas.microsoft.com/office/drawing/2014/main" id="{7A39692A-D76D-476F-8250-E0D7B180653A}"/>
              </a:ext>
            </a:extLst>
          </p:cNvPr>
          <p:cNvPicPr>
            <a:picLocks noGrp="1" noChangeAspect="1"/>
          </p:cNvPicPr>
          <p:nvPr>
            <p:ph sz="quarter" idx="11"/>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147093" y="1082675"/>
            <a:ext cx="4406107" cy="4406107"/>
          </a:xfrm>
        </p:spPr>
      </p:pic>
      <p:pic>
        <p:nvPicPr>
          <p:cNvPr id="4" name="Picture 3">
            <a:extLst>
              <a:ext uri="{FF2B5EF4-FFF2-40B4-BE49-F238E27FC236}">
                <a16:creationId xmlns:a16="http://schemas.microsoft.com/office/drawing/2014/main" id="{489134D8-BD5E-4FAC-9B26-C78EEEFDB603}"/>
              </a:ext>
            </a:extLst>
          </p:cNvPr>
          <p:cNvPicPr>
            <a:picLocks noChangeAspect="1"/>
          </p:cNvPicPr>
          <p:nvPr/>
        </p:nvPicPr>
        <p:blipFill>
          <a:blip r:embed="rId4"/>
          <a:stretch>
            <a:fillRect/>
          </a:stretch>
        </p:blipFill>
        <p:spPr>
          <a:xfrm>
            <a:off x="3526399" y="5422327"/>
            <a:ext cx="1579001" cy="749873"/>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Ordered Pairs</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lgn="ctr">
                  <a:defRPr sz="2800" b="1"/>
                </a:pPr>
                <a:r>
                  <a:rPr dirty="0"/>
                  <a:t>Definition</a:t>
                </a:r>
              </a:p>
              <a:p>
                <a:pPr>
                  <a:defRPr sz="2800"/>
                </a:pPr>
                <a:r>
                  <a:rPr sz="2800" dirty="0"/>
                  <a:t>An </a:t>
                </a:r>
                <a:r>
                  <a:rPr sz="2800" b="1" dirty="0"/>
                  <a:t>ordered pair</a:t>
                </a:r>
                <a:r>
                  <a:rPr sz="2800" dirty="0"/>
                  <a:t> </a:t>
                </a:r>
                <a14:m>
                  <m:oMath xmlns:m="http://schemas.openxmlformats.org/officeDocument/2006/math">
                    <m:r>
                      <a:rPr>
                        <a:latin typeface="Cambria Math" panose="02040503050406030204" pitchFamily="18" charset="0"/>
                      </a:rPr>
                      <m:t>(</m:t>
                    </m:r>
                    <m:r>
                      <a:rPr>
                        <a:latin typeface="Cambria Math" panose="02040503050406030204" pitchFamily="18" charset="0"/>
                      </a:rPr>
                      <m:t>𝑎</m:t>
                    </m:r>
                    <m:r>
                      <a:rPr>
                        <a:latin typeface="Cambria Math" panose="02040503050406030204" pitchFamily="18" charset="0"/>
                      </a:rPr>
                      <m:t>,</m:t>
                    </m:r>
                    <m:r>
                      <a:rPr>
                        <a:latin typeface="Cambria Math" panose="02040503050406030204" pitchFamily="18" charset="0"/>
                      </a:rPr>
                      <m:t>𝑏</m:t>
                    </m:r>
                    <m:r>
                      <a:rPr>
                        <a:latin typeface="Cambria Math" panose="02040503050406030204" pitchFamily="18" charset="0"/>
                      </a:rPr>
                      <m:t>)</m:t>
                    </m:r>
                  </m:oMath>
                </a14:m>
                <a:r>
                  <a:rPr sz="2800" dirty="0"/>
                  <a:t> consists of two real numbers </a:t>
                </a:r>
                <a14:m>
                  <m:oMath xmlns:m="http://schemas.openxmlformats.org/officeDocument/2006/math">
                    <m:r>
                      <a:rPr>
                        <a:latin typeface="Cambria Math" panose="02040503050406030204" pitchFamily="18" charset="0"/>
                      </a:rPr>
                      <m:t>𝑎</m:t>
                    </m:r>
                  </m:oMath>
                </a14:m>
                <a:r>
                  <a:rPr sz="2800" dirty="0"/>
                  <a:t> and </a:t>
                </a:r>
                <a14:m>
                  <m:oMath xmlns:m="http://schemas.openxmlformats.org/officeDocument/2006/math">
                    <m:r>
                      <a:rPr>
                        <a:latin typeface="Cambria Math" panose="02040503050406030204" pitchFamily="18" charset="0"/>
                      </a:rPr>
                      <m:t>𝑏</m:t>
                    </m:r>
                  </m:oMath>
                </a14:m>
                <a:r>
                  <a:rPr sz="2800" dirty="0"/>
                  <a:t>. Unlike sets, the order of the elements in an ordered pair matters; that is, </a:t>
                </a:r>
                <a14:m>
                  <m:oMath xmlns:m="http://schemas.openxmlformats.org/officeDocument/2006/math">
                    <m:r>
                      <a:rPr>
                        <a:latin typeface="Cambria Math" panose="02040503050406030204" pitchFamily="18" charset="0"/>
                      </a:rPr>
                      <m:t>(</m:t>
                    </m:r>
                    <m:r>
                      <a:rPr>
                        <a:latin typeface="Cambria Math" panose="02040503050406030204" pitchFamily="18" charset="0"/>
                      </a:rPr>
                      <m:t>𝑎</m:t>
                    </m:r>
                    <m:r>
                      <a:rPr>
                        <a:latin typeface="Cambria Math" panose="02040503050406030204" pitchFamily="18" charset="0"/>
                      </a:rPr>
                      <m:t>,</m:t>
                    </m:r>
                    <m:r>
                      <a:rPr>
                        <a:latin typeface="Cambria Math" panose="02040503050406030204" pitchFamily="18" charset="0"/>
                      </a:rPr>
                      <m:t>𝑏</m:t>
                    </m:r>
                    <m:r>
                      <a:rPr>
                        <a:latin typeface="Cambria Math" panose="02040503050406030204" pitchFamily="18" charset="0"/>
                      </a:rPr>
                      <m:t>)</m:t>
                    </m:r>
                  </m:oMath>
                </a14:m>
                <a:r>
                  <a:rPr sz="2800" dirty="0"/>
                  <a:t> is not equal to </a:t>
                </a:r>
                <a14:m>
                  <m:oMath xmlns:m="http://schemas.openxmlformats.org/officeDocument/2006/math">
                    <m:r>
                      <a:rPr>
                        <a:latin typeface="Cambria Math" panose="02040503050406030204" pitchFamily="18" charset="0"/>
                      </a:rPr>
                      <m:t>(</m:t>
                    </m:r>
                    <m:r>
                      <a:rPr>
                        <a:latin typeface="Cambria Math" panose="02040503050406030204" pitchFamily="18" charset="0"/>
                      </a:rPr>
                      <m:t>𝑏</m:t>
                    </m:r>
                    <m:r>
                      <a:rPr>
                        <a:latin typeface="Cambria Math" panose="02040503050406030204" pitchFamily="18" charset="0"/>
                      </a:rPr>
                      <m:t>,</m:t>
                    </m:r>
                    <m:r>
                      <a:rPr>
                        <a:latin typeface="Cambria Math" panose="02040503050406030204" pitchFamily="18" charset="0"/>
                      </a:rPr>
                      <m:t>𝑎</m:t>
                    </m:r>
                    <m:r>
                      <a:rPr>
                        <a:latin typeface="Cambria Math" panose="02040503050406030204" pitchFamily="18" charset="0"/>
                      </a:rPr>
                      <m:t>)</m:t>
                    </m:r>
                  </m:oMath>
                </a14:m>
                <a:r>
                  <a:rPr sz="2800" dirty="0"/>
                  <a:t> unless </a:t>
                </a:r>
                <a14:m>
                  <m:oMath xmlns:m="http://schemas.openxmlformats.org/officeDocument/2006/math">
                    <m:r>
                      <a:rPr>
                        <a:latin typeface="Cambria Math" panose="02040503050406030204" pitchFamily="18" charset="0"/>
                      </a:rPr>
                      <m:t>𝑎</m:t>
                    </m:r>
                    <m:r>
                      <a:rPr>
                        <a:latin typeface="Cambria Math" panose="02040503050406030204" pitchFamily="18" charset="0"/>
                      </a:rPr>
                      <m:t>=</m:t>
                    </m:r>
                    <m:r>
                      <a:rPr>
                        <a:latin typeface="Cambria Math" panose="02040503050406030204" pitchFamily="18" charset="0"/>
                      </a:rPr>
                      <m:t>𝑏</m:t>
                    </m:r>
                  </m:oMath>
                </a14:m>
                <a:r>
                  <a:rPr sz="2800" dirty="0"/>
                  <a:t>. In a given ordered pair </a:t>
                </a:r>
                <a14:m>
                  <m:oMath xmlns:m="http://schemas.openxmlformats.org/officeDocument/2006/math">
                    <m:r>
                      <a:rPr>
                        <a:latin typeface="Cambria Math" panose="02040503050406030204" pitchFamily="18" charset="0"/>
                      </a:rPr>
                      <m:t>(</m:t>
                    </m:r>
                    <m:r>
                      <a:rPr>
                        <a:latin typeface="Cambria Math" panose="02040503050406030204" pitchFamily="18" charset="0"/>
                      </a:rPr>
                      <m:t>𝑎</m:t>
                    </m:r>
                    <m:r>
                      <a:rPr>
                        <a:latin typeface="Cambria Math" panose="02040503050406030204" pitchFamily="18" charset="0"/>
                      </a:rPr>
                      <m:t>,</m:t>
                    </m:r>
                    <m:r>
                      <a:rPr>
                        <a:latin typeface="Cambria Math" panose="02040503050406030204" pitchFamily="18" charset="0"/>
                      </a:rPr>
                      <m:t>𝑏</m:t>
                    </m:r>
                    <m:r>
                      <a:rPr>
                        <a:latin typeface="Cambria Math" panose="02040503050406030204" pitchFamily="18" charset="0"/>
                      </a:rPr>
                      <m:t>)</m:t>
                    </m:r>
                  </m:oMath>
                </a14:m>
                <a:r>
                  <a:rPr sz="2800" dirty="0"/>
                  <a:t>, the number </a:t>
                </a:r>
                <a14:m>
                  <m:oMath xmlns:m="http://schemas.openxmlformats.org/officeDocument/2006/math">
                    <m:r>
                      <a:rPr>
                        <a:latin typeface="Cambria Math" panose="02040503050406030204" pitchFamily="18" charset="0"/>
                      </a:rPr>
                      <m:t>𝑎</m:t>
                    </m:r>
                  </m:oMath>
                </a14:m>
                <a:r>
                  <a:rPr sz="2800" dirty="0"/>
                  <a:t> is called the </a:t>
                </a:r>
                <a:r>
                  <a:rPr sz="2800" b="1" dirty="0"/>
                  <a:t>first coordinate</a:t>
                </a:r>
                <a:r>
                  <a:rPr sz="2800" dirty="0"/>
                  <a:t> and the number </a:t>
                </a:r>
                <a14:m>
                  <m:oMath xmlns:m="http://schemas.openxmlformats.org/officeDocument/2006/math">
                    <m:r>
                      <a:rPr>
                        <a:latin typeface="Cambria Math" panose="02040503050406030204" pitchFamily="18" charset="0"/>
                      </a:rPr>
                      <m:t>𝑏</m:t>
                    </m:r>
                  </m:oMath>
                </a14:m>
                <a:r>
                  <a:rPr sz="2800" dirty="0"/>
                  <a:t> is called the </a:t>
                </a:r>
                <a:r>
                  <a:rPr sz="2800" b="1" dirty="0"/>
                  <a:t>second coordinate</a:t>
                </a:r>
                <a:r>
                  <a:rPr sz="2800" dirty="0"/>
                  <a:t>.</a:t>
                </a:r>
              </a:p>
              <a:p>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328" t="-986" r="-1402"/>
                </a:stretch>
              </a:blipFill>
            </p:spPr>
            <p:txBody>
              <a:bodyPr/>
              <a:lstStyle/>
              <a:p>
                <a:r>
                  <a:rPr lang="en-US">
                    <a:noFill/>
                  </a:rPr>
                  <a:t> </a:t>
                </a:r>
              </a:p>
            </p:txBody>
          </p:sp>
        </mc:Fallback>
      </mc:AlternateContent>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Note:</a:t>
            </a:r>
          </a:p>
        </p:txBody>
      </p:sp>
      <p:sp>
        <p:nvSpPr>
          <p:cNvPr id="3" name="Text Placeholder 2"/>
          <p:cNvSpPr>
            <a:spLocks noGrp="1"/>
          </p:cNvSpPr>
          <p:nvPr>
            <p:ph type="body" sz="quarter" idx="10"/>
          </p:nvPr>
        </p:nvSpPr>
        <p:spPr/>
        <p:txBody>
          <a:bodyPr>
            <a:normAutofit/>
          </a:bodyPr>
          <a:lstStyle/>
          <a:p>
            <a:r>
              <a:rPr sz="2800"/>
              <a:t>Rather than solving a new equation each time you substitute a value, it is more efficient to solve the equation for one variable before making substitutions. This method is shown in Example 2b.</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2: Graphing Equations in Two Variables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marL="514350" indent="-514350">
                  <a:buFont typeface="+mj-lt"/>
                  <a:buAutoNum type="alphaLcPeriod" startAt="2"/>
                  <a:defRPr sz="2800"/>
                </a:pPr>
                <a:r>
                  <a:rPr dirty="0"/>
                  <a:t>​</a:t>
                </a:r>
                <a:r>
                  <a:rPr sz="2800" dirty="0"/>
                  <a:t>For this example, we solve the original equation for </a:t>
                </a:r>
                <a14:m>
                  <m:oMath xmlns:m="http://schemas.openxmlformats.org/officeDocument/2006/math">
                    <m:r>
                      <a:rPr>
                        <a:latin typeface="Cambria Math" panose="02040503050406030204" pitchFamily="18" charset="0"/>
                      </a:rPr>
                      <m:t>𝑦</m:t>
                    </m:r>
                  </m:oMath>
                </a14:m>
                <a:r>
                  <a:rPr sz="2800" dirty="0"/>
                  <a:t>, then substitute several values for </a:t>
                </a:r>
                <a14:m>
                  <m:oMath xmlns:m="http://schemas.openxmlformats.org/officeDocument/2006/math">
                    <m:r>
                      <a:rPr>
                        <a:latin typeface="Cambria Math" panose="02040503050406030204" pitchFamily="18" charset="0"/>
                      </a:rPr>
                      <m:t>𝑥</m:t>
                    </m:r>
                  </m:oMath>
                </a14:m>
                <a:r>
                  <a:rPr sz="2800" dirty="0"/>
                  <a:t> to generate a series of </a:t>
                </a:r>
                <a14:m>
                  <m:oMath xmlns:m="http://schemas.openxmlformats.org/officeDocument/2006/math">
                    <m:r>
                      <a:rPr>
                        <a:latin typeface="Cambria Math" panose="02040503050406030204" pitchFamily="18" charset="0"/>
                      </a:rPr>
                      <m:t>𝑦</m:t>
                    </m:r>
                  </m:oMath>
                </a14:m>
                <a:r>
                  <a:rPr sz="2800" dirty="0"/>
                  <a:t>-values.</a:t>
                </a:r>
                <a:endParaRPr lang="en-US" sz="2800" dirty="0"/>
              </a:p>
              <a:p>
                <a:pPr>
                  <a:defRPr sz="2800"/>
                </a:pPr>
                <a:r>
                  <a:rPr lang="en-US" dirty="0"/>
                  <a:t>      </a:t>
                </a:r>
              </a:p>
              <a:p>
                <a:pPr>
                  <a:defRPr sz="2800"/>
                </a:pPr>
                <a:endParaRPr lang="en-US" sz="2800" dirty="0"/>
              </a:p>
              <a:p>
                <a:pPr>
                  <a:defRPr sz="2800"/>
                </a:pPr>
                <a:endParaRPr lang="en-US" sz="2800" dirty="0"/>
              </a:p>
              <a:p>
                <a:pPr>
                  <a:defRPr sz="2800"/>
                </a:pPr>
                <a:endParaRPr lang="en-US" sz="2800" dirty="0"/>
              </a:p>
              <a:p>
                <a:pPr>
                  <a:defRPr sz="2800"/>
                </a:pPr>
                <a:endParaRPr lang="en-US" sz="2800" dirty="0"/>
              </a:p>
              <a:p>
                <a:r>
                  <a:rPr dirty="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1350" r="-1185"/>
                </a:stretch>
              </a:blipFill>
            </p:spPr>
            <p:txBody>
              <a:bodyPr/>
              <a:lstStyle/>
              <a:p>
                <a:r>
                  <a:rPr lang="en-US">
                    <a:noFill/>
                  </a:rPr>
                  <a:t> </a:t>
                </a:r>
              </a:p>
            </p:txBody>
          </p:sp>
        </mc:Fallback>
      </mc:AlternateContent>
      <p:pic>
        <p:nvPicPr>
          <p:cNvPr id="5" name="Picture 4">
            <a:extLst>
              <a:ext uri="{FF2B5EF4-FFF2-40B4-BE49-F238E27FC236}">
                <a16:creationId xmlns:a16="http://schemas.microsoft.com/office/drawing/2014/main" id="{2F245A40-DE20-4E3E-A96D-93788FF7C8D8}"/>
              </a:ext>
            </a:extLst>
          </p:cNvPr>
          <p:cNvPicPr>
            <a:picLocks noChangeAspect="1"/>
          </p:cNvPicPr>
          <p:nvPr/>
        </p:nvPicPr>
        <p:blipFill>
          <a:blip r:embed="rId3"/>
          <a:stretch>
            <a:fillRect/>
          </a:stretch>
        </p:blipFill>
        <p:spPr>
          <a:xfrm>
            <a:off x="2743041" y="2514520"/>
            <a:ext cx="4114959" cy="2057480"/>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2: Graphing Equations in Two Variables (cont.)</a:t>
            </a:r>
          </a:p>
        </p:txBody>
      </p:sp>
      <p:sp>
        <p:nvSpPr>
          <p:cNvPr id="3" name="Text Placeholder 2"/>
          <p:cNvSpPr>
            <a:spLocks noGrp="1"/>
          </p:cNvSpPr>
          <p:nvPr>
            <p:ph type="body" sz="quarter" idx="10"/>
          </p:nvPr>
        </p:nvSpPr>
        <p:spPr/>
        <p:txBody>
          <a:bodyPr>
            <a:normAutofit/>
          </a:bodyPr>
          <a:lstStyle/>
          <a:p>
            <a:pPr algn="l"/>
            <a:r>
              <a:rPr lang="en-US" dirty="0"/>
              <a:t>​</a:t>
            </a:r>
            <a:r>
              <a:rPr lang="en-US" sz="2800" dirty="0"/>
              <a:t>Again, we plot enough solutions to feel confident in sketching the entire solution set.</a:t>
            </a:r>
          </a:p>
          <a:p>
            <a:pPr algn="l"/>
            <a:endParaRPr lang="en-US" sz="2800" dirty="0"/>
          </a:p>
          <a:p>
            <a:r>
              <a:rPr lang="en-US" dirty="0"/>
              <a:t>​</a:t>
            </a:r>
          </a:p>
        </p:txBody>
      </p:sp>
      <p:pic>
        <p:nvPicPr>
          <p:cNvPr id="5" name="Picture 4">
            <a:extLst>
              <a:ext uri="{FF2B5EF4-FFF2-40B4-BE49-F238E27FC236}">
                <a16:creationId xmlns:a16="http://schemas.microsoft.com/office/drawing/2014/main" id="{6FB901BA-5201-4339-A311-E6DA2765B42A}"/>
              </a:ext>
            </a:extLst>
          </p:cNvPr>
          <p:cNvPicPr>
            <a:picLocks noChangeAspect="1"/>
          </p:cNvPicPr>
          <p:nvPr/>
        </p:nvPicPr>
        <p:blipFill>
          <a:blip r:embed="rId2"/>
          <a:stretch>
            <a:fillRect/>
          </a:stretch>
        </p:blipFill>
        <p:spPr>
          <a:xfrm>
            <a:off x="457200" y="2348130"/>
            <a:ext cx="8272989" cy="3462828"/>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2: Graphing Equations in Two Variables (cont.)</a:t>
            </a:r>
          </a:p>
        </p:txBody>
      </p:sp>
      <mc:AlternateContent xmlns:mc="http://schemas.openxmlformats.org/markup-compatibility/2006" xmlns:a14="http://schemas.microsoft.com/office/drawing/2010/main">
        <mc:Choice Requires="a14">
          <p:graphicFrame>
            <p:nvGraphicFramePr>
              <p:cNvPr id="3" name="Table Placeholder 2"/>
              <p:cNvGraphicFramePr>
                <a:graphicFrameLocks noGrp="1"/>
              </p:cNvGraphicFramePr>
              <p:nvPr>
                <p:ph type="tbl" sz="quarter" idx="10"/>
              </p:nvPr>
            </p:nvGraphicFramePr>
            <p:xfrm>
              <a:off x="457200" y="1105523"/>
              <a:ext cx="8229600" cy="3457576"/>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370840">
                    <a:tc gridSpan="2">
                      <a:txBody>
                        <a:bodyPr/>
                        <a:lstStyle/>
                        <a:p>
                          <a:pPr algn="ctr">
                            <a:defRPr sz="1800" b="1"/>
                          </a:pPr>
                          <a:r>
                            <a:t>Table 4</a:t>
                          </a:r>
                        </a:p>
                      </a:txBody>
                      <a:tcPr/>
                    </a:tc>
                    <a:tc hMerge="1">
                      <a:txBody>
                        <a:bodyPr/>
                        <a:lstStyle/>
                        <a:p>
                          <a:endParaRPr/>
                        </a:p>
                      </a:txBody>
                      <a:tcPr/>
                    </a:tc>
                    <a:extLst>
                      <a:ext uri="{0D108BD9-81ED-4DB2-BD59-A6C34878D82A}">
                        <a16:rowId xmlns:a16="http://schemas.microsoft.com/office/drawing/2014/main" val="10000"/>
                      </a:ext>
                    </a:extLst>
                  </a:tr>
                  <a:tr h="370840">
                    <a:tc>
                      <a:txBody>
                        <a:bodyPr/>
                        <a:lstStyle/>
                        <a:p>
                          <a:pPr algn="ctr">
                            <a:defRPr sz="1800" b="1"/>
                          </a:pPr>
                          <a14:m>
                            <m:oMathPara xmlns:m="http://schemas.openxmlformats.org/officeDocument/2006/math">
                              <m:oMathParaPr>
                                <m:jc m:val="centerGroup"/>
                              </m:oMathParaPr>
                              <m:oMath xmlns:m="http://schemas.openxmlformats.org/officeDocument/2006/math">
                                <m:r>
                                  <a:rPr sz="1800">
                                    <a:latin typeface="Cambria Math"/>
                                  </a:rPr>
                                  <m:t>𝑥</m:t>
                                </m:r>
                              </m:oMath>
                            </m:oMathPara>
                          </a14:m>
                          <a:endParaRPr/>
                        </a:p>
                      </a:txBody>
                      <a:tcPr/>
                    </a:tc>
                    <a:tc>
                      <a:txBody>
                        <a:bodyPr/>
                        <a:lstStyle/>
                        <a:p>
                          <a:pPr algn="ctr">
                            <a:defRPr sz="1800" b="1"/>
                          </a:pPr>
                          <a14:m>
                            <m:oMathPara xmlns:m="http://schemas.openxmlformats.org/officeDocument/2006/math">
                              <m:oMathParaPr>
                                <m:jc m:val="centerGroup"/>
                              </m:oMathParaPr>
                              <m:oMath xmlns:m="http://schemas.openxmlformats.org/officeDocument/2006/math">
                                <m:r>
                                  <a:rPr sz="1800">
                                    <a:latin typeface="Cambria Math"/>
                                  </a:rPr>
                                  <m:t>𝑦</m:t>
                                </m:r>
                              </m:oMath>
                            </m:oMathPara>
                          </a14:m>
                          <a:endParaRPr/>
                        </a:p>
                      </a:txBody>
                      <a:tcPr/>
                    </a:tc>
                    <a:extLst>
                      <a:ext uri="{0D108BD9-81ED-4DB2-BD59-A6C34878D82A}">
                        <a16:rowId xmlns:a16="http://schemas.microsoft.com/office/drawing/2014/main" val="10001"/>
                      </a:ext>
                    </a:extLst>
                  </a:tr>
                  <a:tr h="370840">
                    <a:tc>
                      <a:txBody>
                        <a:bodyPr/>
                        <a:lstStyle/>
                        <a:p>
                          <a:pPr algn="ctr"/>
                          <a:r>
                            <a:rPr sz="1800">
                              <a:latin typeface="Cambria Math"/>
                            </a:rPr>
                            <a:t>0</a:t>
                          </a:r>
                        </a:p>
                      </a:txBody>
                      <a:tcPr/>
                    </a:tc>
                    <a:tc>
                      <a:txBody>
                        <a:bodyPr/>
                        <a:lstStyle/>
                        <a:p>
                          <a:pPr algn="ctr"/>
                          <a:r>
                            <a:rPr sz="1800">
                              <a:latin typeface="Cambria Math"/>
                            </a:rPr>
                            <a:t>0</a:t>
                          </a:r>
                        </a:p>
                      </a:txBody>
                      <a:tcPr/>
                    </a:tc>
                    <a:extLst>
                      <a:ext uri="{0D108BD9-81ED-4DB2-BD59-A6C34878D82A}">
                        <a16:rowId xmlns:a16="http://schemas.microsoft.com/office/drawing/2014/main" val="10002"/>
                      </a:ext>
                    </a:extLst>
                  </a:tr>
                  <a:tr h="370840">
                    <a:tc>
                      <a:txBody>
                        <a:bodyPr/>
                        <a:lstStyle/>
                        <a:p>
                          <a:pPr algn="ctr"/>
                          <a:r>
                            <a:rPr sz="1800">
                              <a:latin typeface="Cambria Math"/>
                            </a:rPr>
                            <a:t>1</a:t>
                          </a:r>
                        </a:p>
                      </a:txBody>
                      <a:tcPr/>
                    </a:tc>
                    <a:tc>
                      <a:txBody>
                        <a:bodyPr/>
                        <a:lstStyle/>
                        <a:p>
                          <a:pPr algn="ctr">
                            <a:defRPr sz="1800"/>
                          </a:pPr>
                          <a14:m>
                            <m:oMathPara xmlns:m="http://schemas.openxmlformats.org/officeDocument/2006/math">
                              <m:oMathParaPr>
                                <m:jc m:val="centerGroup"/>
                              </m:oMathParaPr>
                              <m:oMath xmlns:m="http://schemas.openxmlformats.org/officeDocument/2006/math">
                                <m:r>
                                  <a:rPr sz="1800">
                                    <a:latin typeface="Cambria Math"/>
                                  </a:rPr>
                                  <m:t>±</m:t>
                                </m:r>
                                <m:rad>
                                  <m:radPr>
                                    <m:degHide m:val="on"/>
                                    <m:ctrlPr>
                                      <a:rPr sz="1800" i="1">
                                        <a:latin typeface="Cambria Math" panose="02040503050406030204" pitchFamily="18" charset="0"/>
                                      </a:rPr>
                                    </m:ctrlPr>
                                  </m:radPr>
                                  <m:deg/>
                                  <m:e>
                                    <m:r>
                                      <a:rPr sz="1800">
                                        <a:latin typeface="Cambria Math"/>
                                      </a:rPr>
                                      <m:t>5</m:t>
                                    </m:r>
                                  </m:e>
                                </m:rad>
                                <m:r>
                                  <a:rPr sz="1800">
                                    <a:latin typeface="Cambria Math"/>
                                  </a:rPr>
                                  <m:t>≈±2.2</m:t>
                                </m:r>
                              </m:oMath>
                            </m:oMathPara>
                          </a14:m>
                          <a:endParaRPr/>
                        </a:p>
                      </a:txBody>
                      <a:tcPr/>
                    </a:tc>
                    <a:extLst>
                      <a:ext uri="{0D108BD9-81ED-4DB2-BD59-A6C34878D82A}">
                        <a16:rowId xmlns:a16="http://schemas.microsoft.com/office/drawing/2014/main" val="10003"/>
                      </a:ext>
                    </a:extLst>
                  </a:tr>
                  <a:tr h="370840">
                    <a:tc>
                      <a:txBody>
                        <a:bodyPr/>
                        <a:lstStyle/>
                        <a:p>
                          <a:pPr algn="ctr"/>
                          <a:r>
                            <a:rPr sz="1800">
                              <a:latin typeface="Cambria Math"/>
                            </a:rPr>
                            <a:t>2</a:t>
                          </a:r>
                        </a:p>
                      </a:txBody>
                      <a:tcPr/>
                    </a:tc>
                    <a:tc>
                      <a:txBody>
                        <a:bodyPr/>
                        <a:lstStyle/>
                        <a:p>
                          <a:pPr algn="ctr">
                            <a:defRPr sz="1800"/>
                          </a:pPr>
                          <a14:m>
                            <m:oMathPara xmlns:m="http://schemas.openxmlformats.org/officeDocument/2006/math">
                              <m:oMathParaPr>
                                <m:jc m:val="centerGroup"/>
                              </m:oMathParaPr>
                              <m:oMath xmlns:m="http://schemas.openxmlformats.org/officeDocument/2006/math">
                                <m:r>
                                  <a:rPr sz="1800">
                                    <a:latin typeface="Cambria Math"/>
                                  </a:rPr>
                                  <m:t>±2</m:t>
                                </m:r>
                                <m:rad>
                                  <m:radPr>
                                    <m:degHide m:val="on"/>
                                    <m:ctrlPr>
                                      <a:rPr sz="1800" i="1">
                                        <a:latin typeface="Cambria Math" panose="02040503050406030204" pitchFamily="18" charset="0"/>
                                      </a:rPr>
                                    </m:ctrlPr>
                                  </m:radPr>
                                  <m:deg/>
                                  <m:e>
                                    <m:r>
                                      <a:rPr sz="1800">
                                        <a:latin typeface="Cambria Math"/>
                                      </a:rPr>
                                      <m:t>2</m:t>
                                    </m:r>
                                  </m:e>
                                </m:rad>
                                <m:r>
                                  <a:rPr sz="1800">
                                    <a:latin typeface="Cambria Math"/>
                                  </a:rPr>
                                  <m:t>≈±2.8</m:t>
                                </m:r>
                              </m:oMath>
                            </m:oMathPara>
                          </a14:m>
                          <a:endParaRPr/>
                        </a:p>
                      </a:txBody>
                      <a:tcPr/>
                    </a:tc>
                    <a:extLst>
                      <a:ext uri="{0D108BD9-81ED-4DB2-BD59-A6C34878D82A}">
                        <a16:rowId xmlns:a16="http://schemas.microsoft.com/office/drawing/2014/main" val="10004"/>
                      </a:ext>
                    </a:extLst>
                  </a:tr>
                  <a:tr h="370840">
                    <a:tc>
                      <a:txBody>
                        <a:bodyPr/>
                        <a:lstStyle/>
                        <a:p>
                          <a:pPr algn="ctr"/>
                          <a:r>
                            <a:rPr sz="1800">
                              <a:latin typeface="Cambria Math"/>
                            </a:rPr>
                            <a:t>3</a:t>
                          </a:r>
                        </a:p>
                      </a:txBody>
                      <a:tcPr/>
                    </a:tc>
                    <a:tc>
                      <a:txBody>
                        <a:bodyPr/>
                        <a:lstStyle/>
                        <a:p>
                          <a:pPr algn="ctr">
                            <a:defRPr sz="1800"/>
                          </a:pPr>
                          <a14:m>
                            <m:oMathPara xmlns:m="http://schemas.openxmlformats.org/officeDocument/2006/math">
                              <m:oMathParaPr>
                                <m:jc m:val="centerGroup"/>
                              </m:oMathParaPr>
                              <m:oMath xmlns:m="http://schemas.openxmlformats.org/officeDocument/2006/math">
                                <m:r>
                                  <a:rPr sz="1800">
                                    <a:latin typeface="Cambria Math"/>
                                  </a:rPr>
                                  <m:t>±3</m:t>
                                </m:r>
                              </m:oMath>
                            </m:oMathPara>
                          </a14:m>
                          <a:endParaRPr/>
                        </a:p>
                      </a:txBody>
                      <a:tcPr/>
                    </a:tc>
                    <a:extLst>
                      <a:ext uri="{0D108BD9-81ED-4DB2-BD59-A6C34878D82A}">
                        <a16:rowId xmlns:a16="http://schemas.microsoft.com/office/drawing/2014/main" val="10005"/>
                      </a:ext>
                    </a:extLst>
                  </a:tr>
                  <a:tr h="370840">
                    <a:tc>
                      <a:txBody>
                        <a:bodyPr/>
                        <a:lstStyle/>
                        <a:p>
                          <a:pPr algn="ctr"/>
                          <a:r>
                            <a:rPr sz="1800">
                              <a:latin typeface="Cambria Math"/>
                            </a:rPr>
                            <a:t>4</a:t>
                          </a:r>
                        </a:p>
                      </a:txBody>
                      <a:tcPr/>
                    </a:tc>
                    <a:tc>
                      <a:txBody>
                        <a:bodyPr/>
                        <a:lstStyle/>
                        <a:p>
                          <a:pPr algn="ctr">
                            <a:defRPr sz="1800"/>
                          </a:pPr>
                          <a14:m>
                            <m:oMathPara xmlns:m="http://schemas.openxmlformats.org/officeDocument/2006/math">
                              <m:oMathParaPr>
                                <m:jc m:val="centerGroup"/>
                              </m:oMathParaPr>
                              <m:oMath xmlns:m="http://schemas.openxmlformats.org/officeDocument/2006/math">
                                <m:r>
                                  <a:rPr sz="1800">
                                    <a:latin typeface="Cambria Math"/>
                                  </a:rPr>
                                  <m:t>±2</m:t>
                                </m:r>
                                <m:rad>
                                  <m:radPr>
                                    <m:degHide m:val="on"/>
                                    <m:ctrlPr>
                                      <a:rPr sz="1800" i="1">
                                        <a:latin typeface="Cambria Math" panose="02040503050406030204" pitchFamily="18" charset="0"/>
                                      </a:rPr>
                                    </m:ctrlPr>
                                  </m:radPr>
                                  <m:deg/>
                                  <m:e>
                                    <m:r>
                                      <a:rPr sz="1800">
                                        <a:latin typeface="Cambria Math"/>
                                      </a:rPr>
                                      <m:t>2</m:t>
                                    </m:r>
                                  </m:e>
                                </m:rad>
                                <m:r>
                                  <a:rPr sz="1800">
                                    <a:latin typeface="Cambria Math"/>
                                  </a:rPr>
                                  <m:t>≈±2.8</m:t>
                                </m:r>
                              </m:oMath>
                            </m:oMathPara>
                          </a14:m>
                          <a:endParaRPr/>
                        </a:p>
                      </a:txBody>
                      <a:tcPr/>
                    </a:tc>
                    <a:extLst>
                      <a:ext uri="{0D108BD9-81ED-4DB2-BD59-A6C34878D82A}">
                        <a16:rowId xmlns:a16="http://schemas.microsoft.com/office/drawing/2014/main" val="10006"/>
                      </a:ext>
                    </a:extLst>
                  </a:tr>
                  <a:tr h="370840">
                    <a:tc>
                      <a:txBody>
                        <a:bodyPr/>
                        <a:lstStyle/>
                        <a:p>
                          <a:pPr algn="ctr"/>
                          <a:r>
                            <a:rPr sz="1800">
                              <a:latin typeface="Cambria Math"/>
                            </a:rPr>
                            <a:t>5</a:t>
                          </a:r>
                        </a:p>
                      </a:txBody>
                      <a:tcPr/>
                    </a:tc>
                    <a:tc>
                      <a:txBody>
                        <a:bodyPr/>
                        <a:lstStyle/>
                        <a:p>
                          <a:pPr algn="ctr">
                            <a:defRPr sz="1800"/>
                          </a:pPr>
                          <a14:m>
                            <m:oMathPara xmlns:m="http://schemas.openxmlformats.org/officeDocument/2006/math">
                              <m:oMathParaPr>
                                <m:jc m:val="centerGroup"/>
                              </m:oMathParaPr>
                              <m:oMath xmlns:m="http://schemas.openxmlformats.org/officeDocument/2006/math">
                                <m:r>
                                  <a:rPr sz="1800">
                                    <a:latin typeface="Cambria Math"/>
                                  </a:rPr>
                                  <m:t>±</m:t>
                                </m:r>
                                <m:rad>
                                  <m:radPr>
                                    <m:degHide m:val="on"/>
                                    <m:ctrlPr>
                                      <a:rPr sz="1800" i="1">
                                        <a:latin typeface="Cambria Math" panose="02040503050406030204" pitchFamily="18" charset="0"/>
                                      </a:rPr>
                                    </m:ctrlPr>
                                  </m:radPr>
                                  <m:deg/>
                                  <m:e>
                                    <m:r>
                                      <a:rPr sz="1800">
                                        <a:latin typeface="Cambria Math"/>
                                      </a:rPr>
                                      <m:t>5</m:t>
                                    </m:r>
                                  </m:e>
                                </m:rad>
                                <m:r>
                                  <a:rPr sz="1800">
                                    <a:latin typeface="Cambria Math"/>
                                  </a:rPr>
                                  <m:t>≈±2.2</m:t>
                                </m:r>
                              </m:oMath>
                            </m:oMathPara>
                          </a14:m>
                          <a:endParaRPr/>
                        </a:p>
                      </a:txBody>
                      <a:tcPr/>
                    </a:tc>
                    <a:extLst>
                      <a:ext uri="{0D108BD9-81ED-4DB2-BD59-A6C34878D82A}">
                        <a16:rowId xmlns:a16="http://schemas.microsoft.com/office/drawing/2014/main" val="10007"/>
                      </a:ext>
                    </a:extLst>
                  </a:tr>
                  <a:tr h="370840">
                    <a:tc>
                      <a:txBody>
                        <a:bodyPr/>
                        <a:lstStyle/>
                        <a:p>
                          <a:pPr algn="ctr"/>
                          <a:r>
                            <a:rPr sz="1800">
                              <a:latin typeface="Cambria Math"/>
                            </a:rPr>
                            <a:t>6</a:t>
                          </a:r>
                        </a:p>
                      </a:txBody>
                      <a:tcPr/>
                    </a:tc>
                    <a:tc>
                      <a:txBody>
                        <a:bodyPr/>
                        <a:lstStyle/>
                        <a:p>
                          <a:pPr algn="ctr"/>
                          <a:r>
                            <a:rPr sz="1800">
                              <a:latin typeface="Cambria Math"/>
                            </a:rPr>
                            <a:t>0</a:t>
                          </a:r>
                        </a:p>
                      </a:txBody>
                      <a:tcPr/>
                    </a:tc>
                    <a:extLst>
                      <a:ext uri="{0D108BD9-81ED-4DB2-BD59-A6C34878D82A}">
                        <a16:rowId xmlns:a16="http://schemas.microsoft.com/office/drawing/2014/main" val="10008"/>
                      </a:ext>
                    </a:extLst>
                  </a:tr>
                </a:tbl>
              </a:graphicData>
            </a:graphic>
          </p:graphicFrame>
        </mc:Choice>
        <mc:Fallback xmlns="">
          <p:graphicFrame>
            <p:nvGraphicFramePr>
              <p:cNvPr id="3" name="Table Placeholder 2"/>
              <p:cNvGraphicFramePr>
                <a:graphicFrameLocks noGrp="1"/>
              </p:cNvGraphicFramePr>
              <p:nvPr>
                <p:ph type="tbl" sz="quarter" idx="10"/>
              </p:nvPr>
            </p:nvGraphicFramePr>
            <p:xfrm>
              <a:off x="457200" y="1105523"/>
              <a:ext cx="8229600" cy="3457576"/>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370840">
                    <a:tc gridSpan="2">
                      <a:txBody>
                        <a:bodyPr/>
                        <a:lstStyle/>
                        <a:p>
                          <a:pPr algn="ctr">
                            <a:defRPr sz="1800" b="1"/>
                          </a:pPr>
                          <a:r>
                            <a:t>Table 4</a:t>
                          </a:r>
                        </a:p>
                      </a:txBody>
                      <a:tcPr/>
                    </a:tc>
                    <a:tc hMerge="1">
                      <a:txBody>
                        <a:bodyPr/>
                        <a:lstStyle/>
                        <a:p>
                          <a:endParaRPr/>
                        </a:p>
                      </a:txBody>
                      <a:tcPr/>
                    </a:tc>
                    <a:extLst>
                      <a:ext uri="{0D108BD9-81ED-4DB2-BD59-A6C34878D82A}">
                        <a16:rowId xmlns:a16="http://schemas.microsoft.com/office/drawing/2014/main" val="10000"/>
                      </a:ext>
                    </a:extLst>
                  </a:tr>
                  <a:tr h="370840">
                    <a:tc>
                      <a:txBody>
                        <a:bodyPr/>
                        <a:lstStyle/>
                        <a:p>
                          <a:endParaRPr lang="en-US"/>
                        </a:p>
                      </a:txBody>
                      <a:tcPr>
                        <a:blipFill>
                          <a:blip r:embed="rId2"/>
                          <a:stretch>
                            <a:fillRect l="-296" t="-108197" r="-100741" b="-754098"/>
                          </a:stretch>
                        </a:blipFill>
                      </a:tcPr>
                    </a:tc>
                    <a:tc>
                      <a:txBody>
                        <a:bodyPr/>
                        <a:lstStyle/>
                        <a:p>
                          <a:endParaRPr lang="en-US"/>
                        </a:p>
                      </a:txBody>
                      <a:tcPr>
                        <a:blipFill>
                          <a:blip r:embed="rId2"/>
                          <a:stretch>
                            <a:fillRect l="-100296" t="-108197" r="-741" b="-754098"/>
                          </a:stretch>
                        </a:blipFill>
                      </a:tcPr>
                    </a:tc>
                    <a:extLst>
                      <a:ext uri="{0D108BD9-81ED-4DB2-BD59-A6C34878D82A}">
                        <a16:rowId xmlns:a16="http://schemas.microsoft.com/office/drawing/2014/main" val="10001"/>
                      </a:ext>
                    </a:extLst>
                  </a:tr>
                  <a:tr h="370840">
                    <a:tc>
                      <a:txBody>
                        <a:bodyPr/>
                        <a:lstStyle/>
                        <a:p>
                          <a:pPr algn="ctr"/>
                          <a:r>
                            <a:rPr sz="1800">
                              <a:latin typeface="Cambria Math"/>
                            </a:rPr>
                            <a:t>0</a:t>
                          </a:r>
                        </a:p>
                      </a:txBody>
                      <a:tcPr/>
                    </a:tc>
                    <a:tc>
                      <a:txBody>
                        <a:bodyPr/>
                        <a:lstStyle/>
                        <a:p>
                          <a:pPr algn="ctr"/>
                          <a:r>
                            <a:rPr sz="1800">
                              <a:latin typeface="Cambria Math"/>
                            </a:rPr>
                            <a:t>0</a:t>
                          </a:r>
                        </a:p>
                      </a:txBody>
                      <a:tcPr/>
                    </a:tc>
                    <a:extLst>
                      <a:ext uri="{0D108BD9-81ED-4DB2-BD59-A6C34878D82A}">
                        <a16:rowId xmlns:a16="http://schemas.microsoft.com/office/drawing/2014/main" val="10002"/>
                      </a:ext>
                    </a:extLst>
                  </a:tr>
                  <a:tr h="403606">
                    <a:tc>
                      <a:txBody>
                        <a:bodyPr/>
                        <a:lstStyle/>
                        <a:p>
                          <a:pPr algn="ctr"/>
                          <a:r>
                            <a:rPr sz="1800">
                              <a:latin typeface="Cambria Math"/>
                            </a:rPr>
                            <a:t>1</a:t>
                          </a:r>
                        </a:p>
                      </a:txBody>
                      <a:tcPr/>
                    </a:tc>
                    <a:tc>
                      <a:txBody>
                        <a:bodyPr/>
                        <a:lstStyle/>
                        <a:p>
                          <a:endParaRPr lang="en-US"/>
                        </a:p>
                      </a:txBody>
                      <a:tcPr>
                        <a:blipFill>
                          <a:blip r:embed="rId2"/>
                          <a:stretch>
                            <a:fillRect l="-100296" t="-284848" r="-741" b="-504545"/>
                          </a:stretch>
                        </a:blipFill>
                      </a:tcPr>
                    </a:tc>
                    <a:extLst>
                      <a:ext uri="{0D108BD9-81ED-4DB2-BD59-A6C34878D82A}">
                        <a16:rowId xmlns:a16="http://schemas.microsoft.com/office/drawing/2014/main" val="10003"/>
                      </a:ext>
                    </a:extLst>
                  </a:tr>
                  <a:tr h="398082">
                    <a:tc>
                      <a:txBody>
                        <a:bodyPr/>
                        <a:lstStyle/>
                        <a:p>
                          <a:pPr algn="ctr"/>
                          <a:r>
                            <a:rPr sz="1800">
                              <a:latin typeface="Cambria Math"/>
                            </a:rPr>
                            <a:t>2</a:t>
                          </a:r>
                        </a:p>
                      </a:txBody>
                      <a:tcPr/>
                    </a:tc>
                    <a:tc>
                      <a:txBody>
                        <a:bodyPr/>
                        <a:lstStyle/>
                        <a:p>
                          <a:endParaRPr lang="en-US"/>
                        </a:p>
                      </a:txBody>
                      <a:tcPr>
                        <a:blipFill>
                          <a:blip r:embed="rId2"/>
                          <a:stretch>
                            <a:fillRect l="-100296" t="-390769" r="-741" b="-412308"/>
                          </a:stretch>
                        </a:blipFill>
                      </a:tcPr>
                    </a:tc>
                    <a:extLst>
                      <a:ext uri="{0D108BD9-81ED-4DB2-BD59-A6C34878D82A}">
                        <a16:rowId xmlns:a16="http://schemas.microsoft.com/office/drawing/2014/main" val="10004"/>
                      </a:ext>
                    </a:extLst>
                  </a:tr>
                  <a:tr h="370840">
                    <a:tc>
                      <a:txBody>
                        <a:bodyPr/>
                        <a:lstStyle/>
                        <a:p>
                          <a:pPr algn="ctr"/>
                          <a:r>
                            <a:rPr sz="1800">
                              <a:latin typeface="Cambria Math"/>
                            </a:rPr>
                            <a:t>3</a:t>
                          </a:r>
                        </a:p>
                      </a:txBody>
                      <a:tcPr/>
                    </a:tc>
                    <a:tc>
                      <a:txBody>
                        <a:bodyPr/>
                        <a:lstStyle/>
                        <a:p>
                          <a:endParaRPr lang="en-US"/>
                        </a:p>
                      </a:txBody>
                      <a:tcPr>
                        <a:blipFill>
                          <a:blip r:embed="rId2"/>
                          <a:stretch>
                            <a:fillRect l="-100296" t="-522951" r="-741" b="-339344"/>
                          </a:stretch>
                        </a:blipFill>
                      </a:tcPr>
                    </a:tc>
                    <a:extLst>
                      <a:ext uri="{0D108BD9-81ED-4DB2-BD59-A6C34878D82A}">
                        <a16:rowId xmlns:a16="http://schemas.microsoft.com/office/drawing/2014/main" val="10005"/>
                      </a:ext>
                    </a:extLst>
                  </a:tr>
                  <a:tr h="398082">
                    <a:tc>
                      <a:txBody>
                        <a:bodyPr/>
                        <a:lstStyle/>
                        <a:p>
                          <a:pPr algn="ctr"/>
                          <a:r>
                            <a:rPr sz="1800">
                              <a:latin typeface="Cambria Math"/>
                            </a:rPr>
                            <a:t>4</a:t>
                          </a:r>
                        </a:p>
                      </a:txBody>
                      <a:tcPr/>
                    </a:tc>
                    <a:tc>
                      <a:txBody>
                        <a:bodyPr/>
                        <a:lstStyle/>
                        <a:p>
                          <a:endParaRPr lang="en-US"/>
                        </a:p>
                      </a:txBody>
                      <a:tcPr>
                        <a:blipFill>
                          <a:blip r:embed="rId2"/>
                          <a:stretch>
                            <a:fillRect l="-100296" t="-575758" r="-741" b="-213636"/>
                          </a:stretch>
                        </a:blipFill>
                      </a:tcPr>
                    </a:tc>
                    <a:extLst>
                      <a:ext uri="{0D108BD9-81ED-4DB2-BD59-A6C34878D82A}">
                        <a16:rowId xmlns:a16="http://schemas.microsoft.com/office/drawing/2014/main" val="10006"/>
                      </a:ext>
                    </a:extLst>
                  </a:tr>
                  <a:tr h="403606">
                    <a:tc>
                      <a:txBody>
                        <a:bodyPr/>
                        <a:lstStyle/>
                        <a:p>
                          <a:pPr algn="ctr"/>
                          <a:r>
                            <a:rPr sz="1800">
                              <a:latin typeface="Cambria Math"/>
                            </a:rPr>
                            <a:t>5</a:t>
                          </a:r>
                        </a:p>
                      </a:txBody>
                      <a:tcPr/>
                    </a:tc>
                    <a:tc>
                      <a:txBody>
                        <a:bodyPr/>
                        <a:lstStyle/>
                        <a:p>
                          <a:endParaRPr lang="en-US"/>
                        </a:p>
                      </a:txBody>
                      <a:tcPr>
                        <a:blipFill>
                          <a:blip r:embed="rId2"/>
                          <a:stretch>
                            <a:fillRect l="-100296" t="-675758" r="-741" b="-113636"/>
                          </a:stretch>
                        </a:blipFill>
                      </a:tcPr>
                    </a:tc>
                    <a:extLst>
                      <a:ext uri="{0D108BD9-81ED-4DB2-BD59-A6C34878D82A}">
                        <a16:rowId xmlns:a16="http://schemas.microsoft.com/office/drawing/2014/main" val="10007"/>
                      </a:ext>
                    </a:extLst>
                  </a:tr>
                  <a:tr h="370840">
                    <a:tc>
                      <a:txBody>
                        <a:bodyPr/>
                        <a:lstStyle/>
                        <a:p>
                          <a:pPr algn="ctr"/>
                          <a:r>
                            <a:rPr sz="1800">
                              <a:latin typeface="Cambria Math"/>
                            </a:rPr>
                            <a:t>6</a:t>
                          </a:r>
                        </a:p>
                      </a:txBody>
                      <a:tcPr/>
                    </a:tc>
                    <a:tc>
                      <a:txBody>
                        <a:bodyPr/>
                        <a:lstStyle/>
                        <a:p>
                          <a:pPr algn="ctr"/>
                          <a:r>
                            <a:rPr sz="1800">
                              <a:latin typeface="Cambria Math"/>
                            </a:rPr>
                            <a:t>0</a:t>
                          </a:r>
                        </a:p>
                      </a:txBody>
                      <a:tcPr/>
                    </a:tc>
                    <a:extLst>
                      <a:ext uri="{0D108BD9-81ED-4DB2-BD59-A6C34878D82A}">
                        <a16:rowId xmlns:a16="http://schemas.microsoft.com/office/drawing/2014/main" val="10008"/>
                      </a:ext>
                    </a:extLst>
                  </a:tr>
                </a:tbl>
              </a:graphicData>
            </a:graphic>
          </p:graphicFrame>
        </mc:Fallback>
      </mc:AlternateContent>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2: Graphing Equations in Two Variables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dirty="0"/>
                  <a:t>​</a:t>
                </a:r>
                <a:r>
                  <a:rPr sz="2800" dirty="0"/>
                  <a:t>Note that for </a:t>
                </a:r>
                <a14:m>
                  <m:oMath xmlns:m="http://schemas.openxmlformats.org/officeDocument/2006/math">
                    <m:r>
                      <a:rPr>
                        <a:latin typeface="Cambria Math" panose="02040503050406030204" pitchFamily="18" charset="0"/>
                      </a:rPr>
                      <m:t>𝑥</m:t>
                    </m:r>
                    <m:r>
                      <a:rPr>
                        <a:latin typeface="Cambria Math" panose="02040503050406030204" pitchFamily="18" charset="0"/>
                      </a:rPr>
                      <m:t>&lt;0</m:t>
                    </m:r>
                  </m:oMath>
                </a14:m>
                <a:r>
                  <a:rPr sz="2800" dirty="0"/>
                  <a:t> and </a:t>
                </a:r>
                <a14:m>
                  <m:oMath xmlns:m="http://schemas.openxmlformats.org/officeDocument/2006/math">
                    <m:r>
                      <a:rPr smtClean="0">
                        <a:latin typeface="Cambria Math" panose="02040503050406030204" pitchFamily="18" charset="0"/>
                      </a:rPr>
                      <m:t>𝑥</m:t>
                    </m:r>
                    <m:r>
                      <a:rPr smtClean="0">
                        <a:latin typeface="Cambria Math" panose="02040503050406030204" pitchFamily="18" charset="0"/>
                      </a:rPr>
                      <m:t>&gt;6</m:t>
                    </m:r>
                  </m:oMath>
                </a14:m>
                <a:r>
                  <a:rPr sz="2800" dirty="0"/>
                  <a:t>, the corresponding </a:t>
                </a:r>
                <a14:m>
                  <m:oMath xmlns:m="http://schemas.openxmlformats.org/officeDocument/2006/math">
                    <m:r>
                      <a:rPr>
                        <a:latin typeface="Cambria Math" panose="02040503050406030204" pitchFamily="18" charset="0"/>
                      </a:rPr>
                      <m:t>𝑦</m:t>
                    </m:r>
                  </m:oMath>
                </a14:m>
                <a:r>
                  <a:rPr sz="2800" dirty="0"/>
                  <a:t> would be imaginary, and thus irrelevant when graphing the equation. Similarly, for </a:t>
                </a:r>
                <a14:m>
                  <m:oMath xmlns:m="http://schemas.openxmlformats.org/officeDocument/2006/math">
                    <m:r>
                      <a:rPr>
                        <a:latin typeface="Cambria Math" panose="02040503050406030204" pitchFamily="18" charset="0"/>
                      </a:rPr>
                      <m:t>𝑦</m:t>
                    </m:r>
                    <m:r>
                      <a:rPr>
                        <a:latin typeface="Cambria Math" panose="02040503050406030204" pitchFamily="18" charset="0"/>
                      </a:rPr>
                      <m:t>&lt;−3</m:t>
                    </m:r>
                  </m:oMath>
                </a14:m>
                <a:r>
                  <a:rPr sz="2800" dirty="0"/>
                  <a:t> and for any </a:t>
                </a:r>
                <a14:m>
                  <m:oMath xmlns:m="http://schemas.openxmlformats.org/officeDocument/2006/math">
                    <m:r>
                      <a:rPr>
                        <a:latin typeface="Cambria Math" panose="02040503050406030204" pitchFamily="18" charset="0"/>
                      </a:rPr>
                      <m:t>𝑦</m:t>
                    </m:r>
                    <m:r>
                      <a:rPr>
                        <a:latin typeface="Cambria Math" panose="02040503050406030204" pitchFamily="18" charset="0"/>
                      </a:rPr>
                      <m:t>&gt;3</m:t>
                    </m:r>
                  </m:oMath>
                </a14:m>
                <a:r>
                  <a:rPr sz="2800" dirty="0"/>
                  <a:t>, the corresponding </a:t>
                </a:r>
                <a14:m>
                  <m:oMath xmlns:m="http://schemas.openxmlformats.org/officeDocument/2006/math">
                    <m:r>
                      <a:rPr>
                        <a:latin typeface="Cambria Math" panose="02040503050406030204" pitchFamily="18" charset="0"/>
                      </a:rPr>
                      <m:t>𝑥</m:t>
                    </m:r>
                  </m:oMath>
                </a14:m>
                <a:r>
                  <a:rPr sz="2800" dirty="0"/>
                  <a:t> would be a complex number (you can use the quadratic formula to verify this).</a:t>
                </a:r>
              </a:p>
              <a:p>
                <a:pPr>
                  <a:defRPr sz="2800"/>
                </a:pPr>
                <a:r>
                  <a:rPr dirty="0"/>
                  <a:t>​</a:t>
                </a:r>
                <a:r>
                  <a:rPr sz="2800" dirty="0"/>
                  <a:t>Once we plot enough solutions, the graph of the equation begins to take the shape of a circle. In fact, the graph is a circle, with center </a:t>
                </a:r>
                <a14:m>
                  <m:oMath xmlns:m="http://schemas.openxmlformats.org/officeDocument/2006/math">
                    <m:r>
                      <a:rPr>
                        <a:latin typeface="Cambria Math" panose="02040503050406030204" pitchFamily="18" charset="0"/>
                      </a:rPr>
                      <m:t>(3,0)</m:t>
                    </m:r>
                  </m:oMath>
                </a14:m>
                <a:r>
                  <a:rPr sz="2800" dirty="0"/>
                  <a:t> and a radius of </a:t>
                </a:r>
                <a:r>
                  <a:rPr sz="2800" dirty="0">
                    <a:latin typeface="Cambria Math"/>
                  </a:rPr>
                  <a:t>3</a:t>
                </a:r>
                <a:r>
                  <a:rPr sz="2800" dirty="0"/>
                  <a:t>, but we will not be able to prove this claim until a later </a:t>
                </a:r>
                <a:r>
                  <a:rPr lang="en-US" sz="2800" dirty="0"/>
                  <a:t>lesson</a:t>
                </a:r>
                <a:r>
                  <a:rPr sz="2800" dirty="0"/>
                  <a:t>.</a:t>
                </a:r>
              </a:p>
              <a:p>
                <a:r>
                  <a:rPr dirty="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2222" b="-3313"/>
                </a:stretch>
              </a:blipFill>
            </p:spPr>
            <p:txBody>
              <a:bodyPr/>
              <a:lstStyle/>
              <a:p>
                <a:r>
                  <a:rPr lang="en-US">
                    <a:noFill/>
                  </a:rPr>
                  <a:t> </a:t>
                </a:r>
              </a:p>
            </p:txBody>
          </p:sp>
        </mc:Fallback>
      </mc:AlternateContent>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2: Graphing Equations in Two Variables (cont.)</a:t>
            </a:r>
          </a:p>
        </p:txBody>
      </p:sp>
      <p:pic>
        <p:nvPicPr>
          <p:cNvPr id="5" name="Content Placeholder 4">
            <a:extLst>
              <a:ext uri="{FF2B5EF4-FFF2-40B4-BE49-F238E27FC236}">
                <a16:creationId xmlns:a16="http://schemas.microsoft.com/office/drawing/2014/main" id="{4676BA21-BC23-449A-89CB-6E0A3F0E1BD8}"/>
              </a:ext>
            </a:extLst>
          </p:cNvPr>
          <p:cNvPicPr>
            <a:picLocks noGrp="1" noChangeAspect="1"/>
          </p:cNvPicPr>
          <p:nvPr>
            <p:ph sz="quarter" idx="11"/>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147093" y="1082675"/>
            <a:ext cx="4482307" cy="4482307"/>
          </a:xfrm>
        </p:spPr>
      </p:pic>
      <p:pic>
        <p:nvPicPr>
          <p:cNvPr id="4" name="Picture 3">
            <a:extLst>
              <a:ext uri="{FF2B5EF4-FFF2-40B4-BE49-F238E27FC236}">
                <a16:creationId xmlns:a16="http://schemas.microsoft.com/office/drawing/2014/main" id="{EF0088AE-455E-4E07-BC0A-F2E2F71C5F4A}"/>
              </a:ext>
            </a:extLst>
          </p:cNvPr>
          <p:cNvPicPr>
            <a:picLocks noChangeAspect="1"/>
          </p:cNvPicPr>
          <p:nvPr/>
        </p:nvPicPr>
        <p:blipFill>
          <a:blip r:embed="rId4"/>
          <a:stretch>
            <a:fillRect/>
          </a:stretch>
        </p:blipFill>
        <p:spPr>
          <a:xfrm>
            <a:off x="3581400" y="5486400"/>
            <a:ext cx="1579001" cy="749873"/>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2: Graphing Equations in Two Variables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marL="514350" indent="-514350">
                  <a:buFont typeface="+mj-lt"/>
                  <a:buAutoNum type="alphaLcPeriod" startAt="3"/>
                  <a:defRPr sz="2800"/>
                </a:pPr>
                <a:r>
                  <a:t>​</a:t>
                </a:r>
                <a:r>
                  <a:rPr sz="2800"/>
                  <a:t>Since this equation is already solved for </a:t>
                </a:r>
                <a14:m>
                  <m:oMath xmlns:m="http://schemas.openxmlformats.org/officeDocument/2006/math">
                    <m:r>
                      <a:rPr>
                        <a:latin typeface="Cambria Math" panose="02040503050406030204" pitchFamily="18" charset="0"/>
                      </a:rPr>
                      <m:t>𝑦</m:t>
                    </m:r>
                  </m:oMath>
                </a14:m>
                <a:r>
                  <a:rPr sz="2800"/>
                  <a:t> we use a table of </a:t>
                </a:r>
                <a14:m>
                  <m:oMath xmlns:m="http://schemas.openxmlformats.org/officeDocument/2006/math">
                    <m:r>
                      <a:rPr>
                        <a:latin typeface="Cambria Math" panose="02040503050406030204" pitchFamily="18" charset="0"/>
                      </a:rPr>
                      <m:t>𝑥</m:t>
                    </m:r>
                  </m:oMath>
                </a14:m>
                <a:r>
                  <a:rPr sz="2800"/>
                  <a:t>-values and substitute them in the given equation. Again, enough points should be plotted to give some idea of the nature of the entire solution set of the equation.</a:t>
                </a:r>
              </a:p>
              <a:p>
                <a:r>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1350" r="-2296"/>
                </a:stretch>
              </a:blipFill>
            </p:spPr>
            <p:txBody>
              <a:bodyPr/>
              <a:lstStyle/>
              <a:p>
                <a:r>
                  <a:rPr lang="en-US">
                    <a:noFill/>
                  </a:rPr>
                  <a:t> </a:t>
                </a:r>
              </a:p>
            </p:txBody>
          </p:sp>
        </mc:Fallback>
      </mc:AlternateContent>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2: Graphing Equations in Two Variables (cont.)</a:t>
            </a:r>
          </a:p>
        </p:txBody>
      </p:sp>
      <mc:AlternateContent xmlns:mc="http://schemas.openxmlformats.org/markup-compatibility/2006" xmlns:a14="http://schemas.microsoft.com/office/drawing/2010/main">
        <mc:Choice Requires="a14">
          <p:graphicFrame>
            <p:nvGraphicFramePr>
              <p:cNvPr id="3" name="Table Placeholder 2"/>
              <p:cNvGraphicFramePr>
                <a:graphicFrameLocks noGrp="1"/>
              </p:cNvGraphicFramePr>
              <p:nvPr>
                <p:ph type="tbl" sz="quarter" idx="10"/>
              </p:nvPr>
            </p:nvGraphicFramePr>
            <p:xfrm>
              <a:off x="457200" y="1105523"/>
              <a:ext cx="8229600" cy="3337560"/>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370840">
                    <a:tc gridSpan="2">
                      <a:txBody>
                        <a:bodyPr/>
                        <a:lstStyle/>
                        <a:p>
                          <a:pPr algn="ctr">
                            <a:defRPr sz="1800" b="1"/>
                          </a:pPr>
                          <a:r>
                            <a:t>Table 5</a:t>
                          </a:r>
                        </a:p>
                      </a:txBody>
                      <a:tcPr/>
                    </a:tc>
                    <a:tc hMerge="1">
                      <a:txBody>
                        <a:bodyPr/>
                        <a:lstStyle/>
                        <a:p>
                          <a:endParaRPr/>
                        </a:p>
                      </a:txBody>
                      <a:tcPr/>
                    </a:tc>
                    <a:extLst>
                      <a:ext uri="{0D108BD9-81ED-4DB2-BD59-A6C34878D82A}">
                        <a16:rowId xmlns:a16="http://schemas.microsoft.com/office/drawing/2014/main" val="10000"/>
                      </a:ext>
                    </a:extLst>
                  </a:tr>
                  <a:tr h="370840">
                    <a:tc>
                      <a:txBody>
                        <a:bodyPr/>
                        <a:lstStyle/>
                        <a:p>
                          <a:pPr algn="ctr">
                            <a:defRPr sz="1800" b="1"/>
                          </a:pPr>
                          <a14:m>
                            <m:oMathPara xmlns:m="http://schemas.openxmlformats.org/officeDocument/2006/math">
                              <m:oMathParaPr>
                                <m:jc m:val="centerGroup"/>
                              </m:oMathParaPr>
                              <m:oMath xmlns:m="http://schemas.openxmlformats.org/officeDocument/2006/math">
                                <m:r>
                                  <a:rPr sz="1800">
                                    <a:latin typeface="Cambria Math"/>
                                  </a:rPr>
                                  <m:t>𝑥</m:t>
                                </m:r>
                              </m:oMath>
                            </m:oMathPara>
                          </a14:m>
                          <a:endParaRPr/>
                        </a:p>
                      </a:txBody>
                      <a:tcPr/>
                    </a:tc>
                    <a:tc>
                      <a:txBody>
                        <a:bodyPr/>
                        <a:lstStyle/>
                        <a:p>
                          <a:pPr algn="ctr">
                            <a:defRPr sz="1800" b="1"/>
                          </a:pPr>
                          <a14:m>
                            <m:oMathPara xmlns:m="http://schemas.openxmlformats.org/officeDocument/2006/math">
                              <m:oMathParaPr>
                                <m:jc m:val="centerGroup"/>
                              </m:oMathParaPr>
                              <m:oMath xmlns:m="http://schemas.openxmlformats.org/officeDocument/2006/math">
                                <m:r>
                                  <a:rPr sz="1800">
                                    <a:latin typeface="Cambria Math"/>
                                  </a:rPr>
                                  <m:t>𝑦</m:t>
                                </m:r>
                              </m:oMath>
                            </m:oMathPara>
                          </a14:m>
                          <a:endParaRPr/>
                        </a:p>
                      </a:txBody>
                      <a:tcPr/>
                    </a:tc>
                    <a:extLst>
                      <a:ext uri="{0D108BD9-81ED-4DB2-BD59-A6C34878D82A}">
                        <a16:rowId xmlns:a16="http://schemas.microsoft.com/office/drawing/2014/main" val="10001"/>
                      </a:ext>
                    </a:extLst>
                  </a:tr>
                  <a:tr h="370840">
                    <a:tc>
                      <a:txBody>
                        <a:bodyPr/>
                        <a:lstStyle/>
                        <a:p>
                          <a:pPr algn="ctr"/>
                          <a:r>
                            <a:rPr sz="1800">
                              <a:latin typeface="Cambria Math"/>
                            </a:rPr>
                            <a:t>0</a:t>
                          </a:r>
                        </a:p>
                      </a:txBody>
                      <a:tcPr/>
                    </a:tc>
                    <a:tc>
                      <a:txBody>
                        <a:bodyPr/>
                        <a:lstStyle/>
                        <a:p>
                          <a:pPr algn="ctr">
                            <a:defRPr sz="1800"/>
                          </a:pPr>
                          <a:r>
                            <a:t>?</a:t>
                          </a:r>
                        </a:p>
                      </a:txBody>
                      <a:tcPr/>
                    </a:tc>
                    <a:extLst>
                      <a:ext uri="{0D108BD9-81ED-4DB2-BD59-A6C34878D82A}">
                        <a16:rowId xmlns:a16="http://schemas.microsoft.com/office/drawing/2014/main" val="10002"/>
                      </a:ext>
                    </a:extLst>
                  </a:tr>
                  <a:tr h="370840">
                    <a:tc>
                      <a:txBody>
                        <a:bodyPr/>
                        <a:lstStyle/>
                        <a:p>
                          <a:pPr algn="ctr"/>
                          <a:r>
                            <a:rPr sz="1800">
                              <a:latin typeface="Cambria Math"/>
                            </a:rPr>
                            <a:t>2</a:t>
                          </a:r>
                        </a:p>
                      </a:txBody>
                      <a:tcPr/>
                    </a:tc>
                    <a:tc>
                      <a:txBody>
                        <a:bodyPr/>
                        <a:lstStyle/>
                        <a:p>
                          <a:pPr algn="ctr">
                            <a:defRPr sz="1800"/>
                          </a:pPr>
                          <a:r>
                            <a:t>?</a:t>
                          </a:r>
                        </a:p>
                      </a:txBody>
                      <a:tcPr/>
                    </a:tc>
                    <a:extLst>
                      <a:ext uri="{0D108BD9-81ED-4DB2-BD59-A6C34878D82A}">
                        <a16:rowId xmlns:a16="http://schemas.microsoft.com/office/drawing/2014/main" val="10003"/>
                      </a:ext>
                    </a:extLst>
                  </a:tr>
                  <a:tr h="370840">
                    <a:tc>
                      <a:txBody>
                        <a:bodyPr/>
                        <a:lstStyle/>
                        <a:p>
                          <a:pPr algn="ctr"/>
                          <a:r>
                            <a:rPr sz="1800">
                              <a:latin typeface="Cambria Math"/>
                            </a:rPr>
                            <a:t>1</a:t>
                          </a:r>
                        </a:p>
                      </a:txBody>
                      <a:tcPr/>
                    </a:tc>
                    <a:tc>
                      <a:txBody>
                        <a:bodyPr/>
                        <a:lstStyle/>
                        <a:p>
                          <a:pPr algn="ctr">
                            <a:defRPr sz="1800"/>
                          </a:pPr>
                          <a:r>
                            <a:t>?</a:t>
                          </a:r>
                        </a:p>
                      </a:txBody>
                      <a:tcPr/>
                    </a:tc>
                    <a:extLst>
                      <a:ext uri="{0D108BD9-81ED-4DB2-BD59-A6C34878D82A}">
                        <a16:rowId xmlns:a16="http://schemas.microsoft.com/office/drawing/2014/main" val="10004"/>
                      </a:ext>
                    </a:extLst>
                  </a:tr>
                  <a:tr h="370840">
                    <a:tc>
                      <a:txBody>
                        <a:bodyPr/>
                        <a:lstStyle/>
                        <a:p>
                          <a:pPr algn="ctr">
                            <a:defRPr sz="1800"/>
                          </a:pPr>
                          <a14:m>
                            <m:oMathPara xmlns:m="http://schemas.openxmlformats.org/officeDocument/2006/math">
                              <m:oMathParaPr>
                                <m:jc m:val="centerGroup"/>
                              </m:oMathParaPr>
                              <m:oMath xmlns:m="http://schemas.openxmlformats.org/officeDocument/2006/math">
                                <m:r>
                                  <a:rPr sz="1800">
                                    <a:latin typeface="Cambria Math"/>
                                  </a:rPr>
                                  <m:t>−1</m:t>
                                </m:r>
                              </m:oMath>
                            </m:oMathPara>
                          </a14:m>
                          <a:endParaRPr/>
                        </a:p>
                      </a:txBody>
                      <a:tcPr/>
                    </a:tc>
                    <a:tc>
                      <a:txBody>
                        <a:bodyPr/>
                        <a:lstStyle/>
                        <a:p>
                          <a:pPr algn="ctr">
                            <a:defRPr sz="1800"/>
                          </a:pPr>
                          <a:r>
                            <a:t>?</a:t>
                          </a:r>
                        </a:p>
                      </a:txBody>
                      <a:tcPr/>
                    </a:tc>
                    <a:extLst>
                      <a:ext uri="{0D108BD9-81ED-4DB2-BD59-A6C34878D82A}">
                        <a16:rowId xmlns:a16="http://schemas.microsoft.com/office/drawing/2014/main" val="10005"/>
                      </a:ext>
                    </a:extLst>
                  </a:tr>
                  <a:tr h="370840">
                    <a:tc>
                      <a:txBody>
                        <a:bodyPr/>
                        <a:lstStyle/>
                        <a:p>
                          <a:pPr algn="ctr"/>
                          <a:r>
                            <a:rPr sz="1800">
                              <a:latin typeface="Cambria Math"/>
                            </a:rPr>
                            <a:t>3</a:t>
                          </a:r>
                        </a:p>
                      </a:txBody>
                      <a:tcPr/>
                    </a:tc>
                    <a:tc>
                      <a:txBody>
                        <a:bodyPr/>
                        <a:lstStyle/>
                        <a:p>
                          <a:pPr algn="ctr">
                            <a:defRPr sz="1800"/>
                          </a:pPr>
                          <a:r>
                            <a:t>?</a:t>
                          </a:r>
                        </a:p>
                      </a:txBody>
                      <a:tcPr/>
                    </a:tc>
                    <a:extLst>
                      <a:ext uri="{0D108BD9-81ED-4DB2-BD59-A6C34878D82A}">
                        <a16:rowId xmlns:a16="http://schemas.microsoft.com/office/drawing/2014/main" val="10006"/>
                      </a:ext>
                    </a:extLst>
                  </a:tr>
                  <a:tr h="370840">
                    <a:tc>
                      <a:txBody>
                        <a:bodyPr/>
                        <a:lstStyle/>
                        <a:p>
                          <a:pPr algn="ctr">
                            <a:defRPr sz="1800"/>
                          </a:pPr>
                          <a14:m>
                            <m:oMathPara xmlns:m="http://schemas.openxmlformats.org/officeDocument/2006/math">
                              <m:oMathParaPr>
                                <m:jc m:val="centerGroup"/>
                              </m:oMathParaPr>
                              <m:oMath xmlns:m="http://schemas.openxmlformats.org/officeDocument/2006/math">
                                <m:r>
                                  <a:rPr sz="1800">
                                    <a:latin typeface="Cambria Math"/>
                                  </a:rPr>
                                  <m:t>−2</m:t>
                                </m:r>
                              </m:oMath>
                            </m:oMathPara>
                          </a14:m>
                          <a:endParaRPr/>
                        </a:p>
                      </a:txBody>
                      <a:tcPr/>
                    </a:tc>
                    <a:tc>
                      <a:txBody>
                        <a:bodyPr/>
                        <a:lstStyle/>
                        <a:p>
                          <a:pPr algn="ctr">
                            <a:defRPr sz="1800"/>
                          </a:pPr>
                          <a:r>
                            <a:t>?</a:t>
                          </a:r>
                        </a:p>
                      </a:txBody>
                      <a:tcPr/>
                    </a:tc>
                    <a:extLst>
                      <a:ext uri="{0D108BD9-81ED-4DB2-BD59-A6C34878D82A}">
                        <a16:rowId xmlns:a16="http://schemas.microsoft.com/office/drawing/2014/main" val="10007"/>
                      </a:ext>
                    </a:extLst>
                  </a:tr>
                  <a:tr h="370840">
                    <a:tc>
                      <a:txBody>
                        <a:bodyPr/>
                        <a:lstStyle/>
                        <a:p>
                          <a:pPr algn="ctr"/>
                          <a:r>
                            <a:rPr sz="1800">
                              <a:latin typeface="Cambria Math"/>
                            </a:rPr>
                            <a:t>4</a:t>
                          </a:r>
                        </a:p>
                      </a:txBody>
                      <a:tcPr/>
                    </a:tc>
                    <a:tc>
                      <a:txBody>
                        <a:bodyPr/>
                        <a:lstStyle/>
                        <a:p>
                          <a:pPr algn="ctr">
                            <a:defRPr sz="1800"/>
                          </a:pPr>
                          <a:r>
                            <a:t>?</a:t>
                          </a:r>
                        </a:p>
                      </a:txBody>
                      <a:tcPr/>
                    </a:tc>
                    <a:extLst>
                      <a:ext uri="{0D108BD9-81ED-4DB2-BD59-A6C34878D82A}">
                        <a16:rowId xmlns:a16="http://schemas.microsoft.com/office/drawing/2014/main" val="10008"/>
                      </a:ext>
                    </a:extLst>
                  </a:tr>
                </a:tbl>
              </a:graphicData>
            </a:graphic>
          </p:graphicFrame>
        </mc:Choice>
        <mc:Fallback xmlns="">
          <p:graphicFrame>
            <p:nvGraphicFramePr>
              <p:cNvPr id="3" name="Table Placeholder 2"/>
              <p:cNvGraphicFramePr>
                <a:graphicFrameLocks noGrp="1"/>
              </p:cNvGraphicFramePr>
              <p:nvPr>
                <p:ph type="tbl" sz="quarter" idx="10"/>
              </p:nvPr>
            </p:nvGraphicFramePr>
            <p:xfrm>
              <a:off x="457200" y="1105523"/>
              <a:ext cx="8229600" cy="3337560"/>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370840">
                    <a:tc gridSpan="2">
                      <a:txBody>
                        <a:bodyPr/>
                        <a:lstStyle/>
                        <a:p>
                          <a:pPr algn="ctr">
                            <a:defRPr sz="1800" b="1"/>
                          </a:pPr>
                          <a:r>
                            <a:t>Table 5</a:t>
                          </a:r>
                        </a:p>
                      </a:txBody>
                      <a:tcPr/>
                    </a:tc>
                    <a:tc hMerge="1">
                      <a:txBody>
                        <a:bodyPr/>
                        <a:lstStyle/>
                        <a:p>
                          <a:endParaRPr/>
                        </a:p>
                      </a:txBody>
                      <a:tcPr/>
                    </a:tc>
                    <a:extLst>
                      <a:ext uri="{0D108BD9-81ED-4DB2-BD59-A6C34878D82A}">
                        <a16:rowId xmlns:a16="http://schemas.microsoft.com/office/drawing/2014/main" val="10000"/>
                      </a:ext>
                    </a:extLst>
                  </a:tr>
                  <a:tr h="370840">
                    <a:tc>
                      <a:txBody>
                        <a:bodyPr/>
                        <a:lstStyle/>
                        <a:p>
                          <a:endParaRPr lang="en-US"/>
                        </a:p>
                      </a:txBody>
                      <a:tcPr>
                        <a:blipFill>
                          <a:blip r:embed="rId2"/>
                          <a:stretch>
                            <a:fillRect l="-296" t="-108197" r="-100741" b="-722951"/>
                          </a:stretch>
                        </a:blipFill>
                      </a:tcPr>
                    </a:tc>
                    <a:tc>
                      <a:txBody>
                        <a:bodyPr/>
                        <a:lstStyle/>
                        <a:p>
                          <a:endParaRPr lang="en-US"/>
                        </a:p>
                      </a:txBody>
                      <a:tcPr>
                        <a:blipFill>
                          <a:blip r:embed="rId2"/>
                          <a:stretch>
                            <a:fillRect l="-100296" t="-108197" r="-741" b="-722951"/>
                          </a:stretch>
                        </a:blipFill>
                      </a:tcPr>
                    </a:tc>
                    <a:extLst>
                      <a:ext uri="{0D108BD9-81ED-4DB2-BD59-A6C34878D82A}">
                        <a16:rowId xmlns:a16="http://schemas.microsoft.com/office/drawing/2014/main" val="10001"/>
                      </a:ext>
                    </a:extLst>
                  </a:tr>
                  <a:tr h="370840">
                    <a:tc>
                      <a:txBody>
                        <a:bodyPr/>
                        <a:lstStyle/>
                        <a:p>
                          <a:pPr algn="ctr"/>
                          <a:r>
                            <a:rPr sz="1800">
                              <a:latin typeface="Cambria Math"/>
                            </a:rPr>
                            <a:t>0</a:t>
                          </a:r>
                        </a:p>
                      </a:txBody>
                      <a:tcPr/>
                    </a:tc>
                    <a:tc>
                      <a:txBody>
                        <a:bodyPr/>
                        <a:lstStyle/>
                        <a:p>
                          <a:pPr algn="ctr">
                            <a:defRPr sz="1800"/>
                          </a:pPr>
                          <a:r>
                            <a:t>?</a:t>
                          </a:r>
                        </a:p>
                      </a:txBody>
                      <a:tcPr/>
                    </a:tc>
                    <a:extLst>
                      <a:ext uri="{0D108BD9-81ED-4DB2-BD59-A6C34878D82A}">
                        <a16:rowId xmlns:a16="http://schemas.microsoft.com/office/drawing/2014/main" val="10002"/>
                      </a:ext>
                    </a:extLst>
                  </a:tr>
                  <a:tr h="370840">
                    <a:tc>
                      <a:txBody>
                        <a:bodyPr/>
                        <a:lstStyle/>
                        <a:p>
                          <a:pPr algn="ctr"/>
                          <a:r>
                            <a:rPr sz="1800">
                              <a:latin typeface="Cambria Math"/>
                            </a:rPr>
                            <a:t>2</a:t>
                          </a:r>
                        </a:p>
                      </a:txBody>
                      <a:tcPr/>
                    </a:tc>
                    <a:tc>
                      <a:txBody>
                        <a:bodyPr/>
                        <a:lstStyle/>
                        <a:p>
                          <a:pPr algn="ctr">
                            <a:defRPr sz="1800"/>
                          </a:pPr>
                          <a:r>
                            <a:t>?</a:t>
                          </a:r>
                        </a:p>
                      </a:txBody>
                      <a:tcPr/>
                    </a:tc>
                    <a:extLst>
                      <a:ext uri="{0D108BD9-81ED-4DB2-BD59-A6C34878D82A}">
                        <a16:rowId xmlns:a16="http://schemas.microsoft.com/office/drawing/2014/main" val="10003"/>
                      </a:ext>
                    </a:extLst>
                  </a:tr>
                  <a:tr h="370840">
                    <a:tc>
                      <a:txBody>
                        <a:bodyPr/>
                        <a:lstStyle/>
                        <a:p>
                          <a:pPr algn="ctr"/>
                          <a:r>
                            <a:rPr sz="1800">
                              <a:latin typeface="Cambria Math"/>
                            </a:rPr>
                            <a:t>1</a:t>
                          </a:r>
                        </a:p>
                      </a:txBody>
                      <a:tcPr/>
                    </a:tc>
                    <a:tc>
                      <a:txBody>
                        <a:bodyPr/>
                        <a:lstStyle/>
                        <a:p>
                          <a:pPr algn="ctr">
                            <a:defRPr sz="1800"/>
                          </a:pPr>
                          <a:r>
                            <a:t>?</a:t>
                          </a:r>
                        </a:p>
                      </a:txBody>
                      <a:tcPr/>
                    </a:tc>
                    <a:extLst>
                      <a:ext uri="{0D108BD9-81ED-4DB2-BD59-A6C34878D82A}">
                        <a16:rowId xmlns:a16="http://schemas.microsoft.com/office/drawing/2014/main" val="10004"/>
                      </a:ext>
                    </a:extLst>
                  </a:tr>
                  <a:tr h="370840">
                    <a:tc>
                      <a:txBody>
                        <a:bodyPr/>
                        <a:lstStyle/>
                        <a:p>
                          <a:endParaRPr lang="en-US"/>
                        </a:p>
                      </a:txBody>
                      <a:tcPr>
                        <a:blipFill>
                          <a:blip r:embed="rId2"/>
                          <a:stretch>
                            <a:fillRect l="-296" t="-506557" r="-100741" b="-324590"/>
                          </a:stretch>
                        </a:blipFill>
                      </a:tcPr>
                    </a:tc>
                    <a:tc>
                      <a:txBody>
                        <a:bodyPr/>
                        <a:lstStyle/>
                        <a:p>
                          <a:pPr algn="ctr">
                            <a:defRPr sz="1800"/>
                          </a:pPr>
                          <a:r>
                            <a:t>?</a:t>
                          </a:r>
                        </a:p>
                      </a:txBody>
                      <a:tcPr/>
                    </a:tc>
                    <a:extLst>
                      <a:ext uri="{0D108BD9-81ED-4DB2-BD59-A6C34878D82A}">
                        <a16:rowId xmlns:a16="http://schemas.microsoft.com/office/drawing/2014/main" val="10005"/>
                      </a:ext>
                    </a:extLst>
                  </a:tr>
                  <a:tr h="370840">
                    <a:tc>
                      <a:txBody>
                        <a:bodyPr/>
                        <a:lstStyle/>
                        <a:p>
                          <a:pPr algn="ctr"/>
                          <a:r>
                            <a:rPr sz="1800">
                              <a:latin typeface="Cambria Math"/>
                            </a:rPr>
                            <a:t>3</a:t>
                          </a:r>
                        </a:p>
                      </a:txBody>
                      <a:tcPr/>
                    </a:tc>
                    <a:tc>
                      <a:txBody>
                        <a:bodyPr/>
                        <a:lstStyle/>
                        <a:p>
                          <a:pPr algn="ctr">
                            <a:defRPr sz="1800"/>
                          </a:pPr>
                          <a:r>
                            <a:t>?</a:t>
                          </a:r>
                        </a:p>
                      </a:txBody>
                      <a:tcPr/>
                    </a:tc>
                    <a:extLst>
                      <a:ext uri="{0D108BD9-81ED-4DB2-BD59-A6C34878D82A}">
                        <a16:rowId xmlns:a16="http://schemas.microsoft.com/office/drawing/2014/main" val="10006"/>
                      </a:ext>
                    </a:extLst>
                  </a:tr>
                  <a:tr h="370840">
                    <a:tc>
                      <a:txBody>
                        <a:bodyPr/>
                        <a:lstStyle/>
                        <a:p>
                          <a:endParaRPr lang="en-US"/>
                        </a:p>
                      </a:txBody>
                      <a:tcPr>
                        <a:blipFill>
                          <a:blip r:embed="rId2"/>
                          <a:stretch>
                            <a:fillRect l="-296" t="-706557" r="-100741" b="-124590"/>
                          </a:stretch>
                        </a:blipFill>
                      </a:tcPr>
                    </a:tc>
                    <a:tc>
                      <a:txBody>
                        <a:bodyPr/>
                        <a:lstStyle/>
                        <a:p>
                          <a:pPr algn="ctr">
                            <a:defRPr sz="1800"/>
                          </a:pPr>
                          <a:r>
                            <a:t>?</a:t>
                          </a:r>
                        </a:p>
                      </a:txBody>
                      <a:tcPr/>
                    </a:tc>
                    <a:extLst>
                      <a:ext uri="{0D108BD9-81ED-4DB2-BD59-A6C34878D82A}">
                        <a16:rowId xmlns:a16="http://schemas.microsoft.com/office/drawing/2014/main" val="10007"/>
                      </a:ext>
                    </a:extLst>
                  </a:tr>
                  <a:tr h="370840">
                    <a:tc>
                      <a:txBody>
                        <a:bodyPr/>
                        <a:lstStyle/>
                        <a:p>
                          <a:pPr algn="ctr"/>
                          <a:r>
                            <a:rPr sz="1800">
                              <a:latin typeface="Cambria Math"/>
                            </a:rPr>
                            <a:t>4</a:t>
                          </a:r>
                        </a:p>
                      </a:txBody>
                      <a:tcPr/>
                    </a:tc>
                    <a:tc>
                      <a:txBody>
                        <a:bodyPr/>
                        <a:lstStyle/>
                        <a:p>
                          <a:pPr algn="ctr">
                            <a:defRPr sz="1800"/>
                          </a:pPr>
                          <a:r>
                            <a:t>?</a:t>
                          </a:r>
                        </a:p>
                      </a:txBody>
                      <a:tcPr/>
                    </a:tc>
                    <a:extLst>
                      <a:ext uri="{0D108BD9-81ED-4DB2-BD59-A6C34878D82A}">
                        <a16:rowId xmlns:a16="http://schemas.microsoft.com/office/drawing/2014/main" val="10008"/>
                      </a:ext>
                    </a:extLst>
                  </a:tr>
                </a:tbl>
              </a:graphicData>
            </a:graphic>
          </p:graphicFrame>
        </mc:Fallback>
      </mc:AlternateContent>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2: Graphing Equations in Two Variables (cont.)</a:t>
            </a:r>
          </a:p>
        </p:txBody>
      </p:sp>
      <mc:AlternateContent xmlns:mc="http://schemas.openxmlformats.org/markup-compatibility/2006" xmlns:a14="http://schemas.microsoft.com/office/drawing/2010/main">
        <mc:Choice Requires="a14">
          <p:graphicFrame>
            <p:nvGraphicFramePr>
              <p:cNvPr id="3" name="Table Placeholder 2"/>
              <p:cNvGraphicFramePr>
                <a:graphicFrameLocks noGrp="1"/>
              </p:cNvGraphicFramePr>
              <p:nvPr>
                <p:ph type="tbl" sz="quarter" idx="10"/>
              </p:nvPr>
            </p:nvGraphicFramePr>
            <p:xfrm>
              <a:off x="457200" y="1105523"/>
              <a:ext cx="8229600" cy="3337560"/>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370840">
                    <a:tc gridSpan="2">
                      <a:txBody>
                        <a:bodyPr/>
                        <a:lstStyle/>
                        <a:p>
                          <a:pPr algn="ctr">
                            <a:defRPr sz="1800" b="1"/>
                          </a:pPr>
                          <a:r>
                            <a:t>Table 6</a:t>
                          </a:r>
                        </a:p>
                      </a:txBody>
                      <a:tcPr/>
                    </a:tc>
                    <a:tc hMerge="1">
                      <a:txBody>
                        <a:bodyPr/>
                        <a:lstStyle/>
                        <a:p>
                          <a:endParaRPr/>
                        </a:p>
                      </a:txBody>
                      <a:tcPr/>
                    </a:tc>
                    <a:extLst>
                      <a:ext uri="{0D108BD9-81ED-4DB2-BD59-A6C34878D82A}">
                        <a16:rowId xmlns:a16="http://schemas.microsoft.com/office/drawing/2014/main" val="10000"/>
                      </a:ext>
                    </a:extLst>
                  </a:tr>
                  <a:tr h="370840">
                    <a:tc>
                      <a:txBody>
                        <a:bodyPr/>
                        <a:lstStyle/>
                        <a:p>
                          <a:pPr algn="ctr">
                            <a:defRPr sz="1800" b="1"/>
                          </a:pPr>
                          <a14:m>
                            <m:oMathPara xmlns:m="http://schemas.openxmlformats.org/officeDocument/2006/math">
                              <m:oMathParaPr>
                                <m:jc m:val="centerGroup"/>
                              </m:oMathParaPr>
                              <m:oMath xmlns:m="http://schemas.openxmlformats.org/officeDocument/2006/math">
                                <m:r>
                                  <a:rPr sz="1800">
                                    <a:latin typeface="Cambria Math"/>
                                  </a:rPr>
                                  <m:t>𝑥</m:t>
                                </m:r>
                              </m:oMath>
                            </m:oMathPara>
                          </a14:m>
                          <a:endParaRPr/>
                        </a:p>
                      </a:txBody>
                      <a:tcPr/>
                    </a:tc>
                    <a:tc>
                      <a:txBody>
                        <a:bodyPr/>
                        <a:lstStyle/>
                        <a:p>
                          <a:pPr algn="ctr">
                            <a:defRPr sz="1800" b="1"/>
                          </a:pPr>
                          <a14:m>
                            <m:oMathPara xmlns:m="http://schemas.openxmlformats.org/officeDocument/2006/math">
                              <m:oMathParaPr>
                                <m:jc m:val="centerGroup"/>
                              </m:oMathParaPr>
                              <m:oMath xmlns:m="http://schemas.openxmlformats.org/officeDocument/2006/math">
                                <m:r>
                                  <a:rPr sz="1800">
                                    <a:latin typeface="Cambria Math"/>
                                  </a:rPr>
                                  <m:t>𝑦</m:t>
                                </m:r>
                              </m:oMath>
                            </m:oMathPara>
                          </a14:m>
                          <a:endParaRPr/>
                        </a:p>
                      </a:txBody>
                      <a:tcPr/>
                    </a:tc>
                    <a:extLst>
                      <a:ext uri="{0D108BD9-81ED-4DB2-BD59-A6C34878D82A}">
                        <a16:rowId xmlns:a16="http://schemas.microsoft.com/office/drawing/2014/main" val="10001"/>
                      </a:ext>
                    </a:extLst>
                  </a:tr>
                  <a:tr h="370840">
                    <a:tc>
                      <a:txBody>
                        <a:bodyPr/>
                        <a:lstStyle/>
                        <a:p>
                          <a:pPr algn="ctr"/>
                          <a:r>
                            <a:rPr sz="1800">
                              <a:latin typeface="Cambria Math"/>
                            </a:rPr>
                            <a:t>0</a:t>
                          </a:r>
                        </a:p>
                      </a:txBody>
                      <a:tcPr/>
                    </a:tc>
                    <a:tc>
                      <a:txBody>
                        <a:bodyPr/>
                        <a:lstStyle/>
                        <a:p>
                          <a:pPr algn="ctr"/>
                          <a:r>
                            <a:rPr sz="1800">
                              <a:latin typeface="Cambria Math"/>
                            </a:rPr>
                            <a:t>0</a:t>
                          </a:r>
                        </a:p>
                      </a:txBody>
                      <a:tcPr/>
                    </a:tc>
                    <a:extLst>
                      <a:ext uri="{0D108BD9-81ED-4DB2-BD59-A6C34878D82A}">
                        <a16:rowId xmlns:a16="http://schemas.microsoft.com/office/drawing/2014/main" val="10002"/>
                      </a:ext>
                    </a:extLst>
                  </a:tr>
                  <a:tr h="370840">
                    <a:tc>
                      <a:txBody>
                        <a:bodyPr/>
                        <a:lstStyle/>
                        <a:p>
                          <a:pPr algn="ctr"/>
                          <a:r>
                            <a:rPr sz="1800">
                              <a:latin typeface="Cambria Math"/>
                            </a:rPr>
                            <a:t>2</a:t>
                          </a:r>
                        </a:p>
                      </a:txBody>
                      <a:tcPr/>
                    </a:tc>
                    <a:tc>
                      <a:txBody>
                        <a:bodyPr/>
                        <a:lstStyle/>
                        <a:p>
                          <a:pPr algn="ctr"/>
                          <a:r>
                            <a:rPr sz="1800">
                              <a:latin typeface="Cambria Math"/>
                            </a:rPr>
                            <a:t>0</a:t>
                          </a:r>
                        </a:p>
                      </a:txBody>
                      <a:tcPr/>
                    </a:tc>
                    <a:extLst>
                      <a:ext uri="{0D108BD9-81ED-4DB2-BD59-A6C34878D82A}">
                        <a16:rowId xmlns:a16="http://schemas.microsoft.com/office/drawing/2014/main" val="10003"/>
                      </a:ext>
                    </a:extLst>
                  </a:tr>
                  <a:tr h="370840">
                    <a:tc>
                      <a:txBody>
                        <a:bodyPr/>
                        <a:lstStyle/>
                        <a:p>
                          <a:pPr algn="ctr"/>
                          <a:r>
                            <a:rPr sz="1800">
                              <a:latin typeface="Cambria Math"/>
                            </a:rPr>
                            <a:t>1</a:t>
                          </a:r>
                        </a:p>
                      </a:txBody>
                      <a:tcPr/>
                    </a:tc>
                    <a:tc>
                      <a:txBody>
                        <a:bodyPr/>
                        <a:lstStyle/>
                        <a:p>
                          <a:pPr algn="ctr">
                            <a:defRPr sz="1800"/>
                          </a:pPr>
                          <a14:m>
                            <m:oMathPara xmlns:m="http://schemas.openxmlformats.org/officeDocument/2006/math">
                              <m:oMathParaPr>
                                <m:jc m:val="centerGroup"/>
                              </m:oMathParaPr>
                              <m:oMath xmlns:m="http://schemas.openxmlformats.org/officeDocument/2006/math">
                                <m:r>
                                  <a:rPr sz="1800">
                                    <a:latin typeface="Cambria Math"/>
                                  </a:rPr>
                                  <m:t>−1</m:t>
                                </m:r>
                              </m:oMath>
                            </m:oMathPara>
                          </a14:m>
                          <a:endParaRPr/>
                        </a:p>
                      </a:txBody>
                      <a:tcPr/>
                    </a:tc>
                    <a:extLst>
                      <a:ext uri="{0D108BD9-81ED-4DB2-BD59-A6C34878D82A}">
                        <a16:rowId xmlns:a16="http://schemas.microsoft.com/office/drawing/2014/main" val="10004"/>
                      </a:ext>
                    </a:extLst>
                  </a:tr>
                  <a:tr h="370840">
                    <a:tc>
                      <a:txBody>
                        <a:bodyPr/>
                        <a:lstStyle/>
                        <a:p>
                          <a:pPr algn="ctr">
                            <a:defRPr sz="1800"/>
                          </a:pPr>
                          <a14:m>
                            <m:oMathPara xmlns:m="http://schemas.openxmlformats.org/officeDocument/2006/math">
                              <m:oMathParaPr>
                                <m:jc m:val="centerGroup"/>
                              </m:oMathParaPr>
                              <m:oMath xmlns:m="http://schemas.openxmlformats.org/officeDocument/2006/math">
                                <m:r>
                                  <a:rPr sz="1800">
                                    <a:latin typeface="Cambria Math"/>
                                  </a:rPr>
                                  <m:t>−1</m:t>
                                </m:r>
                              </m:oMath>
                            </m:oMathPara>
                          </a14:m>
                          <a:endParaRPr/>
                        </a:p>
                      </a:txBody>
                      <a:tcPr/>
                    </a:tc>
                    <a:tc>
                      <a:txBody>
                        <a:bodyPr/>
                        <a:lstStyle/>
                        <a:p>
                          <a:pPr algn="ctr"/>
                          <a:r>
                            <a:rPr sz="1800">
                              <a:latin typeface="Cambria Math"/>
                            </a:rPr>
                            <a:t>3</a:t>
                          </a:r>
                        </a:p>
                      </a:txBody>
                      <a:tcPr/>
                    </a:tc>
                    <a:extLst>
                      <a:ext uri="{0D108BD9-81ED-4DB2-BD59-A6C34878D82A}">
                        <a16:rowId xmlns:a16="http://schemas.microsoft.com/office/drawing/2014/main" val="10005"/>
                      </a:ext>
                    </a:extLst>
                  </a:tr>
                  <a:tr h="370840">
                    <a:tc>
                      <a:txBody>
                        <a:bodyPr/>
                        <a:lstStyle/>
                        <a:p>
                          <a:pPr algn="ctr"/>
                          <a:r>
                            <a:rPr sz="1800">
                              <a:latin typeface="Cambria Math"/>
                            </a:rPr>
                            <a:t>3</a:t>
                          </a:r>
                        </a:p>
                      </a:txBody>
                      <a:tcPr/>
                    </a:tc>
                    <a:tc>
                      <a:txBody>
                        <a:bodyPr/>
                        <a:lstStyle/>
                        <a:p>
                          <a:pPr algn="ctr"/>
                          <a:r>
                            <a:rPr sz="1800">
                              <a:latin typeface="Cambria Math"/>
                            </a:rPr>
                            <a:t>3</a:t>
                          </a:r>
                        </a:p>
                      </a:txBody>
                      <a:tcPr/>
                    </a:tc>
                    <a:extLst>
                      <a:ext uri="{0D108BD9-81ED-4DB2-BD59-A6C34878D82A}">
                        <a16:rowId xmlns:a16="http://schemas.microsoft.com/office/drawing/2014/main" val="10006"/>
                      </a:ext>
                    </a:extLst>
                  </a:tr>
                  <a:tr h="370840">
                    <a:tc>
                      <a:txBody>
                        <a:bodyPr/>
                        <a:lstStyle/>
                        <a:p>
                          <a:pPr algn="ctr">
                            <a:defRPr sz="1800"/>
                          </a:pPr>
                          <a14:m>
                            <m:oMathPara xmlns:m="http://schemas.openxmlformats.org/officeDocument/2006/math">
                              <m:oMathParaPr>
                                <m:jc m:val="centerGroup"/>
                              </m:oMathParaPr>
                              <m:oMath xmlns:m="http://schemas.openxmlformats.org/officeDocument/2006/math">
                                <m:r>
                                  <a:rPr sz="1800">
                                    <a:latin typeface="Cambria Math"/>
                                  </a:rPr>
                                  <m:t>−2</m:t>
                                </m:r>
                              </m:oMath>
                            </m:oMathPara>
                          </a14:m>
                          <a:endParaRPr/>
                        </a:p>
                      </a:txBody>
                      <a:tcPr/>
                    </a:tc>
                    <a:tc>
                      <a:txBody>
                        <a:bodyPr/>
                        <a:lstStyle/>
                        <a:p>
                          <a:pPr algn="ctr"/>
                          <a:r>
                            <a:rPr sz="1800">
                              <a:latin typeface="Cambria Math"/>
                            </a:rPr>
                            <a:t>8</a:t>
                          </a:r>
                        </a:p>
                      </a:txBody>
                      <a:tcPr/>
                    </a:tc>
                    <a:extLst>
                      <a:ext uri="{0D108BD9-81ED-4DB2-BD59-A6C34878D82A}">
                        <a16:rowId xmlns:a16="http://schemas.microsoft.com/office/drawing/2014/main" val="10007"/>
                      </a:ext>
                    </a:extLst>
                  </a:tr>
                  <a:tr h="370840">
                    <a:tc>
                      <a:txBody>
                        <a:bodyPr/>
                        <a:lstStyle/>
                        <a:p>
                          <a:pPr algn="ctr"/>
                          <a:r>
                            <a:rPr sz="1800">
                              <a:latin typeface="Cambria Math"/>
                            </a:rPr>
                            <a:t>4</a:t>
                          </a:r>
                        </a:p>
                      </a:txBody>
                      <a:tcPr/>
                    </a:tc>
                    <a:tc>
                      <a:txBody>
                        <a:bodyPr/>
                        <a:lstStyle/>
                        <a:p>
                          <a:pPr algn="ctr"/>
                          <a:r>
                            <a:rPr sz="1800">
                              <a:latin typeface="Cambria Math"/>
                            </a:rPr>
                            <a:t>8</a:t>
                          </a:r>
                        </a:p>
                      </a:txBody>
                      <a:tcPr/>
                    </a:tc>
                    <a:extLst>
                      <a:ext uri="{0D108BD9-81ED-4DB2-BD59-A6C34878D82A}">
                        <a16:rowId xmlns:a16="http://schemas.microsoft.com/office/drawing/2014/main" val="10008"/>
                      </a:ext>
                    </a:extLst>
                  </a:tr>
                </a:tbl>
              </a:graphicData>
            </a:graphic>
          </p:graphicFrame>
        </mc:Choice>
        <mc:Fallback xmlns="">
          <p:graphicFrame>
            <p:nvGraphicFramePr>
              <p:cNvPr id="3" name="Table Placeholder 2"/>
              <p:cNvGraphicFramePr>
                <a:graphicFrameLocks noGrp="1"/>
              </p:cNvGraphicFramePr>
              <p:nvPr>
                <p:ph type="tbl" sz="quarter" idx="10"/>
              </p:nvPr>
            </p:nvGraphicFramePr>
            <p:xfrm>
              <a:off x="457200" y="1105523"/>
              <a:ext cx="8229600" cy="3337560"/>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370840">
                    <a:tc gridSpan="2">
                      <a:txBody>
                        <a:bodyPr/>
                        <a:lstStyle/>
                        <a:p>
                          <a:pPr algn="ctr">
                            <a:defRPr sz="1800" b="1"/>
                          </a:pPr>
                          <a:r>
                            <a:t>Table 6</a:t>
                          </a:r>
                        </a:p>
                      </a:txBody>
                      <a:tcPr/>
                    </a:tc>
                    <a:tc hMerge="1">
                      <a:txBody>
                        <a:bodyPr/>
                        <a:lstStyle/>
                        <a:p>
                          <a:endParaRPr/>
                        </a:p>
                      </a:txBody>
                      <a:tcPr/>
                    </a:tc>
                    <a:extLst>
                      <a:ext uri="{0D108BD9-81ED-4DB2-BD59-A6C34878D82A}">
                        <a16:rowId xmlns:a16="http://schemas.microsoft.com/office/drawing/2014/main" val="10000"/>
                      </a:ext>
                    </a:extLst>
                  </a:tr>
                  <a:tr h="370840">
                    <a:tc>
                      <a:txBody>
                        <a:bodyPr/>
                        <a:lstStyle/>
                        <a:p>
                          <a:endParaRPr lang="en-US"/>
                        </a:p>
                      </a:txBody>
                      <a:tcPr>
                        <a:blipFill>
                          <a:blip r:embed="rId2"/>
                          <a:stretch>
                            <a:fillRect l="-296" t="-108197" r="-100741" b="-721311"/>
                          </a:stretch>
                        </a:blipFill>
                      </a:tcPr>
                    </a:tc>
                    <a:tc>
                      <a:txBody>
                        <a:bodyPr/>
                        <a:lstStyle/>
                        <a:p>
                          <a:endParaRPr lang="en-US"/>
                        </a:p>
                      </a:txBody>
                      <a:tcPr>
                        <a:blipFill>
                          <a:blip r:embed="rId2"/>
                          <a:stretch>
                            <a:fillRect l="-100296" t="-108197" r="-741" b="-721311"/>
                          </a:stretch>
                        </a:blipFill>
                      </a:tcPr>
                    </a:tc>
                    <a:extLst>
                      <a:ext uri="{0D108BD9-81ED-4DB2-BD59-A6C34878D82A}">
                        <a16:rowId xmlns:a16="http://schemas.microsoft.com/office/drawing/2014/main" val="10001"/>
                      </a:ext>
                    </a:extLst>
                  </a:tr>
                  <a:tr h="370840">
                    <a:tc>
                      <a:txBody>
                        <a:bodyPr/>
                        <a:lstStyle/>
                        <a:p>
                          <a:pPr algn="ctr"/>
                          <a:r>
                            <a:rPr sz="1800">
                              <a:latin typeface="Cambria Math"/>
                            </a:rPr>
                            <a:t>0</a:t>
                          </a:r>
                        </a:p>
                      </a:txBody>
                      <a:tcPr/>
                    </a:tc>
                    <a:tc>
                      <a:txBody>
                        <a:bodyPr/>
                        <a:lstStyle/>
                        <a:p>
                          <a:pPr algn="ctr"/>
                          <a:r>
                            <a:rPr sz="1800">
                              <a:latin typeface="Cambria Math"/>
                            </a:rPr>
                            <a:t>0</a:t>
                          </a:r>
                        </a:p>
                      </a:txBody>
                      <a:tcPr/>
                    </a:tc>
                    <a:extLst>
                      <a:ext uri="{0D108BD9-81ED-4DB2-BD59-A6C34878D82A}">
                        <a16:rowId xmlns:a16="http://schemas.microsoft.com/office/drawing/2014/main" val="10002"/>
                      </a:ext>
                    </a:extLst>
                  </a:tr>
                  <a:tr h="370840">
                    <a:tc>
                      <a:txBody>
                        <a:bodyPr/>
                        <a:lstStyle/>
                        <a:p>
                          <a:pPr algn="ctr"/>
                          <a:r>
                            <a:rPr sz="1800">
                              <a:latin typeface="Cambria Math"/>
                            </a:rPr>
                            <a:t>2</a:t>
                          </a:r>
                        </a:p>
                      </a:txBody>
                      <a:tcPr/>
                    </a:tc>
                    <a:tc>
                      <a:txBody>
                        <a:bodyPr/>
                        <a:lstStyle/>
                        <a:p>
                          <a:pPr algn="ctr"/>
                          <a:r>
                            <a:rPr sz="1800">
                              <a:latin typeface="Cambria Math"/>
                            </a:rPr>
                            <a:t>0</a:t>
                          </a:r>
                        </a:p>
                      </a:txBody>
                      <a:tcPr/>
                    </a:tc>
                    <a:extLst>
                      <a:ext uri="{0D108BD9-81ED-4DB2-BD59-A6C34878D82A}">
                        <a16:rowId xmlns:a16="http://schemas.microsoft.com/office/drawing/2014/main" val="10003"/>
                      </a:ext>
                    </a:extLst>
                  </a:tr>
                  <a:tr h="370840">
                    <a:tc>
                      <a:txBody>
                        <a:bodyPr/>
                        <a:lstStyle/>
                        <a:p>
                          <a:pPr algn="ctr"/>
                          <a:r>
                            <a:rPr sz="1800">
                              <a:latin typeface="Cambria Math"/>
                            </a:rPr>
                            <a:t>1</a:t>
                          </a:r>
                        </a:p>
                      </a:txBody>
                      <a:tcPr/>
                    </a:tc>
                    <a:tc>
                      <a:txBody>
                        <a:bodyPr/>
                        <a:lstStyle/>
                        <a:p>
                          <a:endParaRPr lang="en-US"/>
                        </a:p>
                      </a:txBody>
                      <a:tcPr>
                        <a:blipFill>
                          <a:blip r:embed="rId2"/>
                          <a:stretch>
                            <a:fillRect l="-100296" t="-415000" r="-741" b="-430000"/>
                          </a:stretch>
                        </a:blipFill>
                      </a:tcPr>
                    </a:tc>
                    <a:extLst>
                      <a:ext uri="{0D108BD9-81ED-4DB2-BD59-A6C34878D82A}">
                        <a16:rowId xmlns:a16="http://schemas.microsoft.com/office/drawing/2014/main" val="10004"/>
                      </a:ext>
                    </a:extLst>
                  </a:tr>
                  <a:tr h="370840">
                    <a:tc>
                      <a:txBody>
                        <a:bodyPr/>
                        <a:lstStyle/>
                        <a:p>
                          <a:endParaRPr lang="en-US"/>
                        </a:p>
                      </a:txBody>
                      <a:tcPr>
                        <a:blipFill>
                          <a:blip r:embed="rId2"/>
                          <a:stretch>
                            <a:fillRect l="-296" t="-506557" r="-100741" b="-322951"/>
                          </a:stretch>
                        </a:blipFill>
                      </a:tcPr>
                    </a:tc>
                    <a:tc>
                      <a:txBody>
                        <a:bodyPr/>
                        <a:lstStyle/>
                        <a:p>
                          <a:pPr algn="ctr"/>
                          <a:r>
                            <a:rPr sz="1800">
                              <a:latin typeface="Cambria Math"/>
                            </a:rPr>
                            <a:t>3</a:t>
                          </a:r>
                        </a:p>
                      </a:txBody>
                      <a:tcPr/>
                    </a:tc>
                    <a:extLst>
                      <a:ext uri="{0D108BD9-81ED-4DB2-BD59-A6C34878D82A}">
                        <a16:rowId xmlns:a16="http://schemas.microsoft.com/office/drawing/2014/main" val="10005"/>
                      </a:ext>
                    </a:extLst>
                  </a:tr>
                  <a:tr h="370840">
                    <a:tc>
                      <a:txBody>
                        <a:bodyPr/>
                        <a:lstStyle/>
                        <a:p>
                          <a:pPr algn="ctr"/>
                          <a:r>
                            <a:rPr sz="1800">
                              <a:latin typeface="Cambria Math"/>
                            </a:rPr>
                            <a:t>3</a:t>
                          </a:r>
                        </a:p>
                      </a:txBody>
                      <a:tcPr/>
                    </a:tc>
                    <a:tc>
                      <a:txBody>
                        <a:bodyPr/>
                        <a:lstStyle/>
                        <a:p>
                          <a:pPr algn="ctr"/>
                          <a:r>
                            <a:rPr sz="1800">
                              <a:latin typeface="Cambria Math"/>
                            </a:rPr>
                            <a:t>3</a:t>
                          </a:r>
                        </a:p>
                      </a:txBody>
                      <a:tcPr/>
                    </a:tc>
                    <a:extLst>
                      <a:ext uri="{0D108BD9-81ED-4DB2-BD59-A6C34878D82A}">
                        <a16:rowId xmlns:a16="http://schemas.microsoft.com/office/drawing/2014/main" val="10006"/>
                      </a:ext>
                    </a:extLst>
                  </a:tr>
                  <a:tr h="370840">
                    <a:tc>
                      <a:txBody>
                        <a:bodyPr/>
                        <a:lstStyle/>
                        <a:p>
                          <a:endParaRPr lang="en-US"/>
                        </a:p>
                      </a:txBody>
                      <a:tcPr>
                        <a:blipFill>
                          <a:blip r:embed="rId2"/>
                          <a:stretch>
                            <a:fillRect l="-296" t="-706557" r="-100741" b="-122951"/>
                          </a:stretch>
                        </a:blipFill>
                      </a:tcPr>
                    </a:tc>
                    <a:tc>
                      <a:txBody>
                        <a:bodyPr/>
                        <a:lstStyle/>
                        <a:p>
                          <a:pPr algn="ctr"/>
                          <a:r>
                            <a:rPr sz="1800">
                              <a:latin typeface="Cambria Math"/>
                            </a:rPr>
                            <a:t>8</a:t>
                          </a:r>
                        </a:p>
                      </a:txBody>
                      <a:tcPr/>
                    </a:tc>
                    <a:extLst>
                      <a:ext uri="{0D108BD9-81ED-4DB2-BD59-A6C34878D82A}">
                        <a16:rowId xmlns:a16="http://schemas.microsoft.com/office/drawing/2014/main" val="10007"/>
                      </a:ext>
                    </a:extLst>
                  </a:tr>
                  <a:tr h="370840">
                    <a:tc>
                      <a:txBody>
                        <a:bodyPr/>
                        <a:lstStyle/>
                        <a:p>
                          <a:pPr algn="ctr"/>
                          <a:r>
                            <a:rPr sz="1800">
                              <a:latin typeface="Cambria Math"/>
                            </a:rPr>
                            <a:t>4</a:t>
                          </a:r>
                        </a:p>
                      </a:txBody>
                      <a:tcPr/>
                    </a:tc>
                    <a:tc>
                      <a:txBody>
                        <a:bodyPr/>
                        <a:lstStyle/>
                        <a:p>
                          <a:pPr algn="ctr"/>
                          <a:r>
                            <a:rPr sz="1800">
                              <a:latin typeface="Cambria Math"/>
                            </a:rPr>
                            <a:t>8</a:t>
                          </a:r>
                        </a:p>
                      </a:txBody>
                      <a:tcPr/>
                    </a:tc>
                    <a:extLst>
                      <a:ext uri="{0D108BD9-81ED-4DB2-BD59-A6C34878D82A}">
                        <a16:rowId xmlns:a16="http://schemas.microsoft.com/office/drawing/2014/main" val="10008"/>
                      </a:ext>
                    </a:extLst>
                  </a:tr>
                </a:tbl>
              </a:graphicData>
            </a:graphic>
          </p:graphicFrame>
        </mc:Fallback>
      </mc:AlternateContent>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2: Graphing Equations in Two Variables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lang="en-US" dirty="0"/>
                  <a:t>​</a:t>
                </a:r>
                <a:r>
                  <a:rPr lang="en-US" sz="2800" dirty="0"/>
                  <a:t>The graph of </a:t>
                </a:r>
                <a14:m>
                  <m:oMath xmlns:m="http://schemas.openxmlformats.org/officeDocument/2006/math">
                    <m:r>
                      <a:rPr lang="en-US">
                        <a:latin typeface="Cambria Math" panose="02040503050406030204" pitchFamily="18" charset="0"/>
                      </a:rPr>
                      <m:t>𝑦</m:t>
                    </m:r>
                    <m:r>
                      <a:rPr lang="en-US">
                        <a:latin typeface="Cambria Math" panose="02040503050406030204" pitchFamily="18" charset="0"/>
                      </a:rPr>
                      <m:t>=</m:t>
                    </m:r>
                    <m:sSup>
                      <m:sSupPr>
                        <m:ctrlPr>
                          <a:rPr lang="ar-AE" i="1">
                            <a:latin typeface="Cambria Math" panose="02040503050406030204" pitchFamily="18" charset="0"/>
                          </a:rPr>
                        </m:ctrlPr>
                      </m:sSupPr>
                      <m:e>
                        <m:r>
                          <a:rPr lang="ar-AE">
                            <a:latin typeface="Cambria Math" panose="02040503050406030204" pitchFamily="18" charset="0"/>
                          </a:rPr>
                          <m:t>𝑥</m:t>
                        </m:r>
                      </m:e>
                      <m:sup>
                        <m:r>
                          <a:rPr lang="ar-AE">
                            <a:latin typeface="Cambria Math" panose="02040503050406030204" pitchFamily="18" charset="0"/>
                          </a:rPr>
                          <m:t>2</m:t>
                        </m:r>
                      </m:sup>
                    </m:sSup>
                    <m:r>
                      <a:rPr lang="ar-AE">
                        <a:latin typeface="Cambria Math" panose="02040503050406030204" pitchFamily="18" charset="0"/>
                      </a:rPr>
                      <m:t>−</m:t>
                    </m:r>
                    <m:r>
                      <a:rPr lang="ar-AE">
                        <a:latin typeface="Cambria Math" panose="02040503050406030204" pitchFamily="18" charset="0"/>
                      </a:rPr>
                      <m:t>2</m:t>
                    </m:r>
                    <m:r>
                      <a:rPr lang="ar-AE">
                        <a:latin typeface="Cambria Math" panose="02040503050406030204" pitchFamily="18" charset="0"/>
                      </a:rPr>
                      <m:t>𝑥</m:t>
                    </m:r>
                  </m:oMath>
                </a14:m>
                <a:r>
                  <a:rPr lang="ar-AE" sz="2800" dirty="0"/>
                  <a:t> </a:t>
                </a:r>
                <a:r>
                  <a:rPr lang="en-US" sz="2800" dirty="0"/>
                  <a:t>is a shape known as a </a:t>
                </a:r>
                <a:r>
                  <a:rPr lang="en-US" sz="2800" i="1" dirty="0"/>
                  <a:t>parabola</a:t>
                </a:r>
                <a:r>
                  <a:rPr lang="en-US" sz="2800" dirty="0"/>
                  <a:t>. We will encounter these shapes again in a later lesson, and we will be able, at that time, to prove that our rough sketch in Figure 10 is indeed the graph of the solution set of</a:t>
                </a:r>
                <a14:m>
                  <m:oMath xmlns:m="http://schemas.openxmlformats.org/officeDocument/2006/math">
                    <m:r>
                      <a:rPr lang="en-US" b="0" i="0" smtClean="0">
                        <a:latin typeface="Cambria Math" panose="02040503050406030204" pitchFamily="18" charset="0"/>
                      </a:rPr>
                      <m:t> </m:t>
                    </m:r>
                    <m:r>
                      <a:rPr lang="en-US">
                        <a:latin typeface="Cambria Math" panose="02040503050406030204" pitchFamily="18" charset="0"/>
                      </a:rPr>
                      <m:t>𝑦</m:t>
                    </m:r>
                    <m:r>
                      <a:rPr lang="en-US">
                        <a:latin typeface="Cambria Math" panose="02040503050406030204" pitchFamily="18" charset="0"/>
                      </a:rPr>
                      <m:t>=</m:t>
                    </m:r>
                    <m:sSup>
                      <m:sSupPr>
                        <m:ctrlPr>
                          <a:rPr lang="ar-AE" i="1">
                            <a:latin typeface="Cambria Math" panose="02040503050406030204" pitchFamily="18" charset="0"/>
                          </a:rPr>
                        </m:ctrlPr>
                      </m:sSupPr>
                      <m:e>
                        <m:r>
                          <a:rPr lang="ar-AE">
                            <a:latin typeface="Cambria Math" panose="02040503050406030204" pitchFamily="18" charset="0"/>
                          </a:rPr>
                          <m:t>𝑥</m:t>
                        </m:r>
                      </m:e>
                      <m:sup>
                        <m:r>
                          <a:rPr lang="ar-AE">
                            <a:latin typeface="Cambria Math" panose="02040503050406030204" pitchFamily="18" charset="0"/>
                          </a:rPr>
                          <m:t>2</m:t>
                        </m:r>
                      </m:sup>
                    </m:sSup>
                    <m:r>
                      <a:rPr lang="ar-AE">
                        <a:latin typeface="Cambria Math" panose="02040503050406030204" pitchFamily="18" charset="0"/>
                      </a:rPr>
                      <m:t>−</m:t>
                    </m:r>
                    <m:r>
                      <a:rPr lang="ar-AE">
                        <a:latin typeface="Cambria Math" panose="02040503050406030204" pitchFamily="18" charset="0"/>
                      </a:rPr>
                      <m:t>2</m:t>
                    </m:r>
                    <m:r>
                      <a:rPr lang="ar-AE">
                        <a:latin typeface="Cambria Math" panose="02040503050406030204" pitchFamily="18" charset="0"/>
                      </a:rPr>
                      <m:t>𝑥</m:t>
                    </m:r>
                  </m:oMath>
                </a14:m>
                <a:r>
                  <a:rPr lang="ar-AE" sz="2800" dirty="0"/>
                  <a:t>.</a:t>
                </a:r>
              </a:p>
              <a:p>
                <a:r>
                  <a:rPr lang="ar-AE" dirty="0"/>
                  <a:t>​</a:t>
                </a:r>
                <a:endParaRPr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595"/>
                </a:stretch>
              </a:blipFill>
            </p:spPr>
            <p:txBody>
              <a:bodyPr/>
              <a:lstStyle/>
              <a:p>
                <a:r>
                  <a:rPr lang="en-US">
                    <a:noFill/>
                  </a:rPr>
                  <a:t> </a:t>
                </a:r>
              </a:p>
            </p:txBody>
          </p:sp>
        </mc:Fallback>
      </mc:AlternateContent>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The Cartesian Coordinate System</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a:xfrm>
                <a:off x="533400" y="1082078"/>
                <a:ext cx="8153400" cy="4709122"/>
              </a:xfrm>
            </p:spPr>
            <p:txBody>
              <a:bodyPr>
                <a:normAutofit fontScale="77500" lnSpcReduction="20000"/>
              </a:bodyPr>
              <a:lstStyle/>
              <a:p>
                <a:pPr algn="ctr">
                  <a:defRPr sz="2800" b="1"/>
                </a:pPr>
                <a:r>
                  <a:rPr dirty="0"/>
                  <a:t>Definition</a:t>
                </a:r>
              </a:p>
              <a:p>
                <a:pPr>
                  <a:defRPr sz="2800"/>
                </a:pPr>
                <a:r>
                  <a:rPr sz="2800" dirty="0"/>
                  <a:t>The </a:t>
                </a:r>
                <a:r>
                  <a:rPr sz="2800" b="1" dirty="0"/>
                  <a:t>Cartesian coordinate system</a:t>
                </a:r>
                <a:r>
                  <a:rPr sz="2800" dirty="0"/>
                  <a:t> (also called the </a:t>
                </a:r>
                <a:r>
                  <a:rPr sz="2800" b="1" dirty="0"/>
                  <a:t>Cartesian plane</a:t>
                </a:r>
                <a:r>
                  <a:rPr sz="2800" dirty="0"/>
                  <a:t>) consists of two perpendicular real number lines (each called an </a:t>
                </a:r>
                <a:r>
                  <a:rPr sz="2800" b="1" dirty="0"/>
                  <a:t>axis</a:t>
                </a:r>
                <a:r>
                  <a:rPr sz="2800" dirty="0"/>
                  <a:t>) intersecting at the </a:t>
                </a:r>
                <a:r>
                  <a:rPr sz="2800" dirty="0">
                    <a:latin typeface="Cambria Math"/>
                  </a:rPr>
                  <a:t>0</a:t>
                </a:r>
                <a:r>
                  <a:rPr sz="2800" dirty="0"/>
                  <a:t> point of each line. The point of intersection is called the </a:t>
                </a:r>
                <a:r>
                  <a:rPr sz="2800" b="1" dirty="0"/>
                  <a:t>origin</a:t>
                </a:r>
                <a:r>
                  <a:rPr sz="2800" dirty="0"/>
                  <a:t> of the system, and the four quarters defined by the two lines are called the </a:t>
                </a:r>
                <a:r>
                  <a:rPr sz="2800" b="1" dirty="0"/>
                  <a:t>quadrants</a:t>
                </a:r>
                <a:r>
                  <a:rPr sz="2800" dirty="0"/>
                  <a:t> of the plane, numbered as indicated in Figure 1. Because the Cartesian plane consists of two crossed real lines, it is often given the symbol </a:t>
                </a:r>
                <a14:m>
                  <m:oMath xmlns:m="http://schemas.openxmlformats.org/officeDocument/2006/math">
                    <m:r>
                      <a:rPr>
                        <a:latin typeface="Cambria Math" panose="02040503050406030204" pitchFamily="18" charset="0"/>
                      </a:rPr>
                      <m:t>ℝ</m:t>
                    </m:r>
                    <m:r>
                      <a:rPr>
                        <a:latin typeface="Cambria Math" panose="02040503050406030204" pitchFamily="18" charset="0"/>
                      </a:rPr>
                      <m:t>×</m:t>
                    </m:r>
                    <m:r>
                      <a:rPr>
                        <a:latin typeface="Cambria Math" panose="02040503050406030204" pitchFamily="18" charset="0"/>
                      </a:rPr>
                      <m:t>ℝ</m:t>
                    </m:r>
                  </m:oMath>
                </a14:m>
                <a:r>
                  <a:rPr sz="2800" dirty="0"/>
                  <a:t>, or </a:t>
                </a:r>
                <a14:m>
                  <m:oMath xmlns:m="http://schemas.openxmlformats.org/officeDocument/2006/math">
                    <m:sSup>
                      <m:sSupPr>
                        <m:ctrlPr>
                          <a:rPr i="1">
                            <a:latin typeface="Cambria Math" panose="02040503050406030204" pitchFamily="18" charset="0"/>
                          </a:rPr>
                        </m:ctrlPr>
                      </m:sSupPr>
                      <m:e>
                        <m:r>
                          <a:rPr>
                            <a:latin typeface="Cambria Math" panose="02040503050406030204" pitchFamily="18" charset="0"/>
                          </a:rPr>
                          <m:t>ℝ</m:t>
                        </m:r>
                      </m:e>
                      <m:sup>
                        <m:r>
                          <a:rPr>
                            <a:latin typeface="Cambria Math" panose="02040503050406030204" pitchFamily="18" charset="0"/>
                          </a:rPr>
                          <m:t>2</m:t>
                        </m:r>
                      </m:sup>
                    </m:sSup>
                  </m:oMath>
                </a14:m>
                <a:r>
                  <a:rPr sz="2800" dirty="0"/>
                  <a:t>. </a:t>
                </a:r>
                <a:endParaRPr lang="en-US" sz="2800" dirty="0"/>
              </a:p>
              <a:p>
                <a:pPr>
                  <a:defRPr sz="2800"/>
                </a:pPr>
                <a:endParaRPr lang="en-US" sz="2800" dirty="0"/>
              </a:p>
              <a:p>
                <a:pPr>
                  <a:defRPr sz="2800"/>
                </a:pPr>
                <a:r>
                  <a:rPr sz="2800" dirty="0"/>
                  <a:t>Each point </a:t>
                </a:r>
                <a14:m>
                  <m:oMath xmlns:m="http://schemas.openxmlformats.org/officeDocument/2006/math">
                    <m:r>
                      <a:rPr>
                        <a:latin typeface="Cambria Math" panose="02040503050406030204" pitchFamily="18" charset="0"/>
                      </a:rPr>
                      <m:t>𝑃</m:t>
                    </m:r>
                  </m:oMath>
                </a14:m>
                <a:r>
                  <a:rPr sz="2800" dirty="0"/>
                  <a:t> in the plane is identified by an ordered pair. The first coordinate indicates the horizontal displacement of the point from the origin, and the second coordinate indicates the vertical displacement. Figure 1 is an example of a Cartesian coordinate system and illustrates how several ordered pairs are </a:t>
                </a:r>
                <a:r>
                  <a:rPr sz="2800" b="1" dirty="0"/>
                  <a:t>graphed</a:t>
                </a:r>
                <a:r>
                  <a:rPr sz="2800" dirty="0"/>
                  <a:t>, or </a:t>
                </a:r>
                <a:r>
                  <a:rPr sz="2800" b="1" dirty="0"/>
                  <a:t>plotted</a:t>
                </a:r>
                <a:r>
                  <a:rPr sz="2800" dirty="0"/>
                  <a:t>.</a:t>
                </a:r>
              </a:p>
              <a:p>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xfrm>
                <a:off x="533400" y="1082078"/>
                <a:ext cx="8153400" cy="4709122"/>
              </a:xfrm>
              <a:blipFill>
                <a:blip r:embed="rId2"/>
                <a:stretch>
                  <a:fillRect l="-820" t="-1931" r="-1490"/>
                </a:stretch>
              </a:blipFill>
            </p:spPr>
            <p:txBody>
              <a:bodyPr/>
              <a:lstStyle/>
              <a:p>
                <a:r>
                  <a:rPr lang="en-US">
                    <a:noFill/>
                  </a:rPr>
                  <a:t> </a:t>
                </a:r>
              </a:p>
            </p:txBody>
          </p:sp>
        </mc:Fallback>
      </mc:AlternateContent>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2: Graphing Equations in Two Variables (cont.)</a:t>
            </a:r>
          </a:p>
        </p:txBody>
      </p:sp>
      <p:pic>
        <p:nvPicPr>
          <p:cNvPr id="5" name="Content Placeholder 4">
            <a:extLst>
              <a:ext uri="{FF2B5EF4-FFF2-40B4-BE49-F238E27FC236}">
                <a16:creationId xmlns:a16="http://schemas.microsoft.com/office/drawing/2014/main" id="{5F36F52F-9EC5-446F-A1AA-E9CDFE721903}"/>
              </a:ext>
            </a:extLst>
          </p:cNvPr>
          <p:cNvPicPr>
            <a:picLocks noGrp="1" noChangeAspect="1"/>
          </p:cNvPicPr>
          <p:nvPr>
            <p:ph sz="quarter" idx="11"/>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147093" y="1082675"/>
            <a:ext cx="4406107" cy="4406107"/>
          </a:xfrm>
        </p:spPr>
      </p:pic>
      <p:pic>
        <p:nvPicPr>
          <p:cNvPr id="4" name="Picture 3">
            <a:extLst>
              <a:ext uri="{FF2B5EF4-FFF2-40B4-BE49-F238E27FC236}">
                <a16:creationId xmlns:a16="http://schemas.microsoft.com/office/drawing/2014/main" id="{09829402-C7E8-45A4-9D6F-6B5AD08E7563}"/>
              </a:ext>
            </a:extLst>
          </p:cNvPr>
          <p:cNvPicPr>
            <a:picLocks noChangeAspect="1"/>
          </p:cNvPicPr>
          <p:nvPr/>
        </p:nvPicPr>
        <p:blipFill>
          <a:blip r:embed="rId4"/>
          <a:stretch>
            <a:fillRect/>
          </a:stretch>
        </p:blipFill>
        <p:spPr>
          <a:xfrm>
            <a:off x="3425800" y="5422327"/>
            <a:ext cx="1755800" cy="749873"/>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Distance Formula</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lgn="ctr">
                  <a:defRPr sz="2800" b="1"/>
                </a:pPr>
                <a:r>
                  <a:rPr lang="en-US" dirty="0"/>
                  <a:t>Formula</a:t>
                </a:r>
                <a:endParaRPr dirty="0"/>
              </a:p>
              <a:p>
                <a:pPr>
                  <a:defRPr sz="2800"/>
                </a:pPr>
                <a:r>
                  <a:rPr sz="2800" dirty="0"/>
                  <a:t>The </a:t>
                </a:r>
                <a:r>
                  <a:rPr sz="2800" b="1" dirty="0"/>
                  <a:t>distance</a:t>
                </a:r>
                <a:r>
                  <a:rPr sz="2800" dirty="0"/>
                  <a:t> between two points </a:t>
                </a:r>
                <a14:m>
                  <m:oMath xmlns:m="http://schemas.openxmlformats.org/officeDocument/2006/math">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𝑥</m:t>
                        </m:r>
                      </m:e>
                      <m:sub>
                        <m:r>
                          <a:rPr>
                            <a:latin typeface="Cambria Math" panose="02040503050406030204" pitchFamily="18" charset="0"/>
                          </a:rPr>
                          <m:t>1</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𝑦</m:t>
                        </m:r>
                      </m:e>
                      <m:sub>
                        <m:r>
                          <a:rPr>
                            <a:latin typeface="Cambria Math" panose="02040503050406030204" pitchFamily="18" charset="0"/>
                          </a:rPr>
                          <m:t>1</m:t>
                        </m:r>
                      </m:sub>
                    </m:sSub>
                    <m:r>
                      <a:rPr>
                        <a:latin typeface="Cambria Math" panose="02040503050406030204" pitchFamily="18" charset="0"/>
                      </a:rPr>
                      <m:t>)</m:t>
                    </m:r>
                  </m:oMath>
                </a14:m>
                <a:r>
                  <a:rPr sz="2800" dirty="0"/>
                  <a:t> and </a:t>
                </a:r>
                <a14:m>
                  <m:oMath xmlns:m="http://schemas.openxmlformats.org/officeDocument/2006/math">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𝑥</m:t>
                        </m:r>
                      </m:e>
                      <m:sub>
                        <m:r>
                          <a:rPr>
                            <a:latin typeface="Cambria Math" panose="02040503050406030204" pitchFamily="18" charset="0"/>
                          </a:rPr>
                          <m:t>2</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𝑦</m:t>
                        </m:r>
                      </m:e>
                      <m:sub>
                        <m:r>
                          <a:rPr>
                            <a:latin typeface="Cambria Math" panose="02040503050406030204" pitchFamily="18" charset="0"/>
                          </a:rPr>
                          <m:t>2</m:t>
                        </m:r>
                      </m:sub>
                    </m:sSub>
                    <m:r>
                      <a:rPr>
                        <a:latin typeface="Cambria Math" panose="02040503050406030204" pitchFamily="18" charset="0"/>
                      </a:rPr>
                      <m:t>)</m:t>
                    </m:r>
                  </m:oMath>
                </a14:m>
                <a:r>
                  <a:rPr sz="2800" dirty="0"/>
                  <a:t> in the Cartesian plane is given by the following</a:t>
                </a:r>
                <a:r>
                  <a:rPr lang="en-US" sz="2800" dirty="0"/>
                  <a:t> formula.</a:t>
                </a:r>
              </a:p>
              <a:p>
                <a:pPr>
                  <a:defRPr sz="2800"/>
                </a:pPr>
                <a:endParaRPr sz="2800" dirty="0"/>
              </a:p>
              <a:p>
                <a:pPr algn="ctr">
                  <a:defRPr sz="2800"/>
                </a:pPr>
                <a:r>
                  <a:rPr sz="2800" dirty="0"/>
                  <a:t> </a:t>
                </a:r>
                <a14:m>
                  <m:oMath xmlns:m="http://schemas.openxmlformats.org/officeDocument/2006/math">
                    <m:r>
                      <a:rPr>
                        <a:latin typeface="Cambria Math" panose="02040503050406030204" pitchFamily="18" charset="0"/>
                      </a:rPr>
                      <m:t>𝑑</m:t>
                    </m:r>
                    <m:r>
                      <a:rPr>
                        <a:latin typeface="Cambria Math" panose="02040503050406030204" pitchFamily="18" charset="0"/>
                      </a:rPr>
                      <m:t>=</m:t>
                    </m:r>
                    <m:rad>
                      <m:radPr>
                        <m:degHide m:val="on"/>
                        <m:ctrlPr>
                          <a:rPr i="1">
                            <a:latin typeface="Cambria Math" panose="02040503050406030204" pitchFamily="18" charset="0"/>
                          </a:rPr>
                        </m:ctrlPr>
                      </m:radPr>
                      <m:deg/>
                      <m:e>
                        <m:sSup>
                          <m:sSupPr>
                            <m:ctrlPr>
                              <a:rPr i="1">
                                <a:latin typeface="Cambria Math" panose="02040503050406030204" pitchFamily="18" charset="0"/>
                              </a:rPr>
                            </m:ctrlPr>
                          </m:sSupPr>
                          <m:e>
                            <m:d>
                              <m:dPr>
                                <m:ctrlPr>
                                  <a:rPr i="1">
                                    <a:latin typeface="Cambria Math" panose="02040503050406030204" pitchFamily="18" charset="0"/>
                                  </a:rPr>
                                </m:ctrlPr>
                              </m:dPr>
                              <m:e>
                                <m:sSub>
                                  <m:sSubPr>
                                    <m:ctrlPr>
                                      <a:rPr i="1">
                                        <a:latin typeface="Cambria Math" panose="02040503050406030204" pitchFamily="18" charset="0"/>
                                      </a:rPr>
                                    </m:ctrlPr>
                                  </m:sSubPr>
                                  <m:e>
                                    <m:r>
                                      <a:rPr>
                                        <a:latin typeface="Cambria Math" panose="02040503050406030204" pitchFamily="18" charset="0"/>
                                      </a:rPr>
                                      <m:t>𝑥</m:t>
                                    </m:r>
                                  </m:e>
                                  <m:sub>
                                    <m:r>
                                      <a:rPr>
                                        <a:latin typeface="Cambria Math" panose="02040503050406030204" pitchFamily="18" charset="0"/>
                                      </a:rPr>
                                      <m:t>2</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𝑥</m:t>
                                    </m:r>
                                  </m:e>
                                  <m:sub>
                                    <m:r>
                                      <a:rPr>
                                        <a:latin typeface="Cambria Math" panose="02040503050406030204" pitchFamily="18" charset="0"/>
                                      </a:rPr>
                                      <m:t>1</m:t>
                                    </m:r>
                                  </m:sub>
                                </m:sSub>
                              </m:e>
                            </m:d>
                          </m:e>
                          <m:sup>
                            <m:r>
                              <a:rPr>
                                <a:latin typeface="Cambria Math" panose="02040503050406030204" pitchFamily="18" charset="0"/>
                              </a:rPr>
                              <m:t>2</m:t>
                            </m:r>
                          </m:sup>
                        </m:sSup>
                        <m:r>
                          <a:rPr>
                            <a:latin typeface="Cambria Math" panose="02040503050406030204" pitchFamily="18" charset="0"/>
                          </a:rPr>
                          <m:t>+</m:t>
                        </m:r>
                        <m:sSup>
                          <m:sSupPr>
                            <m:ctrlPr>
                              <a:rPr i="1">
                                <a:latin typeface="Cambria Math" panose="02040503050406030204" pitchFamily="18" charset="0"/>
                              </a:rPr>
                            </m:ctrlPr>
                          </m:sSupPr>
                          <m:e>
                            <m:d>
                              <m:dPr>
                                <m:ctrlPr>
                                  <a:rPr i="1">
                                    <a:latin typeface="Cambria Math" panose="02040503050406030204" pitchFamily="18" charset="0"/>
                                  </a:rPr>
                                </m:ctrlPr>
                              </m:dPr>
                              <m:e>
                                <m:sSub>
                                  <m:sSubPr>
                                    <m:ctrlPr>
                                      <a:rPr i="1">
                                        <a:latin typeface="Cambria Math" panose="02040503050406030204" pitchFamily="18" charset="0"/>
                                      </a:rPr>
                                    </m:ctrlPr>
                                  </m:sSubPr>
                                  <m:e>
                                    <m:r>
                                      <a:rPr>
                                        <a:latin typeface="Cambria Math" panose="02040503050406030204" pitchFamily="18" charset="0"/>
                                      </a:rPr>
                                      <m:t>𝑦</m:t>
                                    </m:r>
                                  </m:e>
                                  <m:sub>
                                    <m:r>
                                      <a:rPr>
                                        <a:latin typeface="Cambria Math" panose="02040503050406030204" pitchFamily="18" charset="0"/>
                                      </a:rPr>
                                      <m:t>2</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𝑦</m:t>
                                    </m:r>
                                  </m:e>
                                  <m:sub>
                                    <m:r>
                                      <a:rPr>
                                        <a:latin typeface="Cambria Math" panose="02040503050406030204" pitchFamily="18" charset="0"/>
                                      </a:rPr>
                                      <m:t>1</m:t>
                                    </m:r>
                                  </m:sub>
                                </m:sSub>
                              </m:e>
                            </m:d>
                          </m:e>
                          <m:sup>
                            <m:r>
                              <a:rPr>
                                <a:latin typeface="Cambria Math" panose="02040503050406030204" pitchFamily="18" charset="0"/>
                              </a:rPr>
                              <m:t>2</m:t>
                            </m:r>
                          </m:sup>
                        </m:sSup>
                      </m:e>
                    </m:rad>
                  </m:oMath>
                </a14:m>
                <a:endParaRPr sz="2800" dirty="0"/>
              </a:p>
              <a:p>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328" t="-986" r="-590"/>
                </a:stretch>
              </a:blipFill>
            </p:spPr>
            <p:txBody>
              <a:bodyPr/>
              <a:lstStyle/>
              <a:p>
                <a:r>
                  <a:rPr lang="en-US">
                    <a:noFill/>
                  </a:rPr>
                  <a:t> </a:t>
                </a:r>
              </a:p>
            </p:txBody>
          </p:sp>
        </mc:Fallback>
      </mc:AlternateContent>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3: Using the Distance Formula</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sz="2800" dirty="0"/>
                  <a:t>Calculate the distance between the following pairs of points.</a:t>
                </a:r>
              </a:p>
              <a:p>
                <a:pPr marL="514350" indent="-514350">
                  <a:buFont typeface="+mj-lt"/>
                  <a:buAutoNum type="alphaLcPeriod"/>
                  <a:defRPr sz="2800"/>
                </a:pPr>
                <a:r>
                  <a:rPr dirty="0"/>
                  <a:t>​</a:t>
                </a:r>
                <a14:m>
                  <m:oMath xmlns:m="http://schemas.openxmlformats.org/officeDocument/2006/math">
                    <m:r>
                      <a:rPr>
                        <a:latin typeface="Cambria Math" panose="02040503050406030204" pitchFamily="18" charset="0"/>
                      </a:rPr>
                      <m:t>(−4,−2)</m:t>
                    </m:r>
                  </m:oMath>
                </a14:m>
                <a:r>
                  <a:rPr sz="2800" dirty="0"/>
                  <a:t> and </a:t>
                </a:r>
                <a14:m>
                  <m:oMath xmlns:m="http://schemas.openxmlformats.org/officeDocument/2006/math">
                    <m:r>
                      <a:rPr>
                        <a:latin typeface="Cambria Math" panose="02040503050406030204" pitchFamily="18" charset="0"/>
                      </a:rPr>
                      <m:t>(−7,2)</m:t>
                    </m:r>
                  </m:oMath>
                </a14:m>
                <a:endParaRPr sz="2800" dirty="0"/>
              </a:p>
              <a:p>
                <a:pPr marL="514350" indent="-514350">
                  <a:buFont typeface="+mj-lt"/>
                  <a:buAutoNum type="alphaLcPeriod" startAt="2"/>
                  <a:defRPr sz="2800"/>
                </a:pPr>
                <a:r>
                  <a:rPr dirty="0"/>
                  <a:t>​</a:t>
                </a:r>
                <a14:m>
                  <m:oMath xmlns:m="http://schemas.openxmlformats.org/officeDocument/2006/math">
                    <m:r>
                      <a:rPr>
                        <a:latin typeface="Cambria Math" panose="02040503050406030204" pitchFamily="18" charset="0"/>
                      </a:rPr>
                      <m:t>(5,1)</m:t>
                    </m:r>
                  </m:oMath>
                </a14:m>
                <a:r>
                  <a:rPr sz="2800" dirty="0"/>
                  <a:t> and </a:t>
                </a:r>
                <a14:m>
                  <m:oMath xmlns:m="http://schemas.openxmlformats.org/officeDocument/2006/math">
                    <m:r>
                      <a:rPr>
                        <a:latin typeface="Cambria Math" panose="02040503050406030204" pitchFamily="18" charset="0"/>
                      </a:rPr>
                      <m:t>(−1,3)</m:t>
                    </m:r>
                  </m:oMath>
                </a14:m>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1227"/>
                </a:stretch>
              </a:blipFill>
            </p:spPr>
            <p:txBody>
              <a:bodyPr/>
              <a:lstStyle/>
              <a:p>
                <a:r>
                  <a:rPr lang="en-US">
                    <a:noFill/>
                  </a:rPr>
                  <a:t> </a:t>
                </a:r>
              </a:p>
            </p:txBody>
          </p:sp>
        </mc:Fallback>
      </mc:AlternateContent>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3: Using the Distance Formula (cont.)</a:t>
            </a:r>
          </a:p>
        </p:txBody>
      </p:sp>
      <p:sp>
        <p:nvSpPr>
          <p:cNvPr id="3" name="Text Placeholder 2"/>
          <p:cNvSpPr>
            <a:spLocks noGrp="1"/>
          </p:cNvSpPr>
          <p:nvPr>
            <p:ph type="body" sz="quarter" idx="10"/>
          </p:nvPr>
        </p:nvSpPr>
        <p:spPr>
          <a:xfrm>
            <a:off x="457200" y="1066800"/>
            <a:ext cx="8229600" cy="4929554"/>
          </a:xfrm>
        </p:spPr>
        <p:txBody>
          <a:bodyPr>
            <a:normAutofit/>
          </a:bodyPr>
          <a:lstStyle/>
          <a:p>
            <a:r>
              <a:rPr sz="2800" b="1" dirty="0"/>
              <a:t>Solution</a:t>
            </a:r>
          </a:p>
          <a:p>
            <a:pPr marL="514350" indent="-514350">
              <a:buFont typeface="+mj-lt"/>
              <a:buAutoNum type="alphaLcPeriod"/>
              <a:defRPr sz="2800"/>
            </a:pPr>
            <a:r>
              <a:rPr lang="en-US" dirty="0"/>
              <a:t>​</a:t>
            </a:r>
          </a:p>
        </p:txBody>
      </p:sp>
      <mc:AlternateContent xmlns:mc="http://schemas.openxmlformats.org/markup-compatibility/2006" xmlns:a14="http://schemas.microsoft.com/office/drawing/2010/main">
        <mc:Choice Requires="a14">
          <p:graphicFrame>
            <p:nvGraphicFramePr>
              <p:cNvPr id="5" name="Table Placeholder 2">
                <a:extLst>
                  <a:ext uri="{FF2B5EF4-FFF2-40B4-BE49-F238E27FC236}">
                    <a16:creationId xmlns:a16="http://schemas.microsoft.com/office/drawing/2014/main" id="{C8EDE216-44A9-4622-A7D5-CDB432A9719C}"/>
                  </a:ext>
                </a:extLst>
              </p:cNvPr>
              <p:cNvGraphicFramePr>
                <a:graphicFrameLocks/>
              </p:cNvGraphicFramePr>
              <p:nvPr>
                <p:extLst>
                  <p:ext uri="{D42A27DB-BD31-4B8C-83A1-F6EECF244321}">
                    <p14:modId xmlns:p14="http://schemas.microsoft.com/office/powerpoint/2010/main" val="1801494499"/>
                  </p:ext>
                </p:extLst>
              </p:nvPr>
            </p:nvGraphicFramePr>
            <p:xfrm>
              <a:off x="838200" y="1459799"/>
              <a:ext cx="8229600" cy="3067811"/>
            </p:xfrm>
            <a:graphic>
              <a:graphicData uri="http://schemas.openxmlformats.org/drawingml/2006/table">
                <a:tbl>
                  <a:tblPr firstRow="1" bandRow="1">
                    <a:tableStyleId>{2D5ABB26-0587-4C30-8999-92F81FD0307C}</a:tableStyleId>
                  </a:tblPr>
                  <a:tblGrid>
                    <a:gridCol w="4267200">
                      <a:extLst>
                        <a:ext uri="{9D8B030D-6E8A-4147-A177-3AD203B41FA5}">
                          <a16:colId xmlns:a16="http://schemas.microsoft.com/office/drawing/2014/main" val="20000"/>
                        </a:ext>
                      </a:extLst>
                    </a:gridCol>
                    <a:gridCol w="3962400">
                      <a:extLst>
                        <a:ext uri="{9D8B030D-6E8A-4147-A177-3AD203B41FA5}">
                          <a16:colId xmlns:a16="http://schemas.microsoft.com/office/drawing/2014/main" val="20001"/>
                        </a:ext>
                      </a:extLst>
                    </a:gridCol>
                  </a:tblGrid>
                  <a:tr h="597916">
                    <a:tc>
                      <a:txBody>
                        <a:bodyPr/>
                        <a:lstStyle/>
                        <a:p>
                          <a:pPr algn="l">
                            <a:defRPr sz="1800"/>
                          </a:pPr>
                          <a:r>
                            <a:rPr dirty="0"/>
                            <a:t>​</a:t>
                          </a:r>
                          <a14:m>
                            <m:oMath xmlns:m="http://schemas.openxmlformats.org/officeDocument/2006/math">
                              <m:r>
                                <a:rPr sz="2000">
                                  <a:latin typeface="Cambria Math"/>
                                </a:rPr>
                                <m:t>𝑑</m:t>
                              </m:r>
                              <m:r>
                                <a:rPr sz="2000">
                                  <a:latin typeface="Cambria Math"/>
                                </a:rPr>
                                <m:t>=</m:t>
                              </m:r>
                              <m:rad>
                                <m:radPr>
                                  <m:degHide m:val="on"/>
                                  <m:ctrlPr>
                                    <a:rPr sz="2000" i="1">
                                      <a:latin typeface="Cambria Math" panose="02040503050406030204" pitchFamily="18" charset="0"/>
                                    </a:rPr>
                                  </m:ctrlPr>
                                </m:radPr>
                                <m:deg/>
                                <m:e>
                                  <m:sSup>
                                    <m:sSupPr>
                                      <m:ctrlPr>
                                        <a:rPr sz="2000" i="1">
                                          <a:latin typeface="Cambria Math" panose="02040503050406030204" pitchFamily="18" charset="0"/>
                                        </a:rPr>
                                      </m:ctrlPr>
                                    </m:sSupPr>
                                    <m:e>
                                      <m:d>
                                        <m:dPr>
                                          <m:ctrlPr>
                                            <a:rPr sz="2000" i="1">
                                              <a:latin typeface="Cambria Math" panose="02040503050406030204" pitchFamily="18" charset="0"/>
                                            </a:rPr>
                                          </m:ctrlPr>
                                        </m:dPr>
                                        <m:e>
                                          <m:d>
                                            <m:dPr>
                                              <m:ctrlPr>
                                                <a:rPr sz="2000" i="1">
                                                  <a:latin typeface="Cambria Math" panose="02040503050406030204" pitchFamily="18" charset="0"/>
                                                </a:rPr>
                                              </m:ctrlPr>
                                            </m:dPr>
                                            <m:e>
                                              <m:r>
                                                <a:rPr sz="2000">
                                                  <a:latin typeface="Cambria Math"/>
                                                </a:rPr>
                                                <m:t>−4</m:t>
                                              </m:r>
                                            </m:e>
                                          </m:d>
                                          <m:r>
                                            <a:rPr sz="2000">
                                              <a:latin typeface="Cambria Math"/>
                                            </a:rPr>
                                            <m:t>−</m:t>
                                          </m:r>
                                          <m:d>
                                            <m:dPr>
                                              <m:ctrlPr>
                                                <a:rPr sz="2000" i="1">
                                                  <a:latin typeface="Cambria Math" panose="02040503050406030204" pitchFamily="18" charset="0"/>
                                                </a:rPr>
                                              </m:ctrlPr>
                                            </m:dPr>
                                            <m:e>
                                              <m:r>
                                                <a:rPr sz="2000">
                                                  <a:latin typeface="Cambria Math"/>
                                                </a:rPr>
                                                <m:t>−7</m:t>
                                              </m:r>
                                            </m:e>
                                          </m:d>
                                        </m:e>
                                      </m:d>
                                    </m:e>
                                    <m:sup>
                                      <m:r>
                                        <a:rPr sz="2000">
                                          <a:latin typeface="Cambria Math"/>
                                        </a:rPr>
                                        <m:t>2</m:t>
                                      </m:r>
                                    </m:sup>
                                  </m:sSup>
                                  <m:r>
                                    <a:rPr sz="2000">
                                      <a:latin typeface="Cambria Math"/>
                                    </a:rPr>
                                    <m:t>+</m:t>
                                  </m:r>
                                  <m:sSup>
                                    <m:sSupPr>
                                      <m:ctrlPr>
                                        <a:rPr sz="2000" i="1">
                                          <a:latin typeface="Cambria Math" panose="02040503050406030204" pitchFamily="18" charset="0"/>
                                        </a:rPr>
                                      </m:ctrlPr>
                                    </m:sSupPr>
                                    <m:e>
                                      <m:d>
                                        <m:dPr>
                                          <m:ctrlPr>
                                            <a:rPr sz="2000" i="1">
                                              <a:latin typeface="Cambria Math" panose="02040503050406030204" pitchFamily="18" charset="0"/>
                                            </a:rPr>
                                          </m:ctrlPr>
                                        </m:dPr>
                                        <m:e>
                                          <m:d>
                                            <m:dPr>
                                              <m:ctrlPr>
                                                <a:rPr sz="2000" i="1">
                                                  <a:latin typeface="Cambria Math" panose="02040503050406030204" pitchFamily="18" charset="0"/>
                                                </a:rPr>
                                              </m:ctrlPr>
                                            </m:dPr>
                                            <m:e>
                                              <m:r>
                                                <a:rPr sz="2000">
                                                  <a:latin typeface="Cambria Math"/>
                                                </a:rPr>
                                                <m:t>−2</m:t>
                                              </m:r>
                                            </m:e>
                                          </m:d>
                                          <m:r>
                                            <a:rPr sz="2000">
                                              <a:latin typeface="Cambria Math"/>
                                            </a:rPr>
                                            <m:t>−2</m:t>
                                          </m:r>
                                        </m:e>
                                      </m:d>
                                    </m:e>
                                    <m:sup>
                                      <m:r>
                                        <a:rPr sz="2000">
                                          <a:latin typeface="Cambria Math"/>
                                        </a:rPr>
                                        <m:t>2</m:t>
                                      </m:r>
                                    </m:sup>
                                  </m:sSup>
                                </m:e>
                              </m:rad>
                            </m:oMath>
                          </a14:m>
                          <a:endParaRPr sz="2000" dirty="0"/>
                        </a:p>
                      </a:txBody>
                      <a:tcPr/>
                    </a:tc>
                    <a:tc>
                      <a:txBody>
                        <a:bodyPr/>
                        <a:lstStyle/>
                        <a:p>
                          <a:pPr algn="l">
                            <a:defRPr b="1"/>
                          </a:pPr>
                          <a:r>
                            <a:rPr lang="en-US" b="0" dirty="0"/>
                            <a:t>Substitute the coordinates of each point into the distance formula.</a:t>
                          </a:r>
                          <a:endParaRPr b="0" dirty="0"/>
                        </a:p>
                      </a:txBody>
                      <a:tcPr/>
                    </a:tc>
                    <a:extLst>
                      <a:ext uri="{0D108BD9-81ED-4DB2-BD59-A6C34878D82A}">
                        <a16:rowId xmlns:a16="http://schemas.microsoft.com/office/drawing/2014/main" val="10000"/>
                      </a:ext>
                    </a:extLst>
                  </a:tr>
                  <a:tr h="507492">
                    <a:tc>
                      <a:txBody>
                        <a:bodyPr/>
                        <a:lstStyle/>
                        <a:p>
                          <a:pPr algn="l">
                            <a:defRPr sz="1800"/>
                          </a:pPr>
                          <a:r>
                            <a:rPr dirty="0"/>
                            <a:t>​</a:t>
                          </a:r>
                          <a14:m>
                            <m:oMath xmlns:m="http://schemas.openxmlformats.org/officeDocument/2006/math">
                              <m:phant>
                                <m:phantPr>
                                  <m:show m:val="off"/>
                                  <m:ctrlPr>
                                    <a:rPr sz="2000" i="1">
                                      <a:latin typeface="Cambria Math" panose="02040503050406030204" pitchFamily="18" charset="0"/>
                                    </a:rPr>
                                  </m:ctrlPr>
                                </m:phantPr>
                                <m:e>
                                  <m:r>
                                    <a:rPr sz="2000">
                                      <a:latin typeface="Cambria Math"/>
                                    </a:rPr>
                                    <m:t>𝑑</m:t>
                                  </m:r>
                                </m:e>
                              </m:phant>
                              <m:r>
                                <a:rPr sz="2000">
                                  <a:latin typeface="Cambria Math"/>
                                </a:rPr>
                                <m:t>=</m:t>
                              </m:r>
                              <m:rad>
                                <m:radPr>
                                  <m:degHide m:val="on"/>
                                  <m:ctrlPr>
                                    <a:rPr sz="2000" i="1">
                                      <a:latin typeface="Cambria Math" panose="02040503050406030204" pitchFamily="18" charset="0"/>
                                    </a:rPr>
                                  </m:ctrlPr>
                                </m:radPr>
                                <m:deg/>
                                <m:e>
                                  <m:sSup>
                                    <m:sSupPr>
                                      <m:ctrlPr>
                                        <a:rPr sz="2000" i="1">
                                          <a:latin typeface="Cambria Math" panose="02040503050406030204" pitchFamily="18" charset="0"/>
                                        </a:rPr>
                                      </m:ctrlPr>
                                    </m:sSupPr>
                                    <m:e>
                                      <m:r>
                                        <a:rPr sz="2000">
                                          <a:latin typeface="Cambria Math"/>
                                        </a:rPr>
                                        <m:t>3</m:t>
                                      </m:r>
                                    </m:e>
                                    <m:sup>
                                      <m:r>
                                        <a:rPr sz="2000">
                                          <a:latin typeface="Cambria Math"/>
                                        </a:rPr>
                                        <m:t>2</m:t>
                                      </m:r>
                                    </m:sup>
                                  </m:sSup>
                                  <m:r>
                                    <a:rPr sz="2000">
                                      <a:latin typeface="Cambria Math"/>
                                    </a:rPr>
                                    <m:t>+</m:t>
                                  </m:r>
                                  <m:sSup>
                                    <m:sSupPr>
                                      <m:ctrlPr>
                                        <a:rPr sz="2000" i="1">
                                          <a:latin typeface="Cambria Math" panose="02040503050406030204" pitchFamily="18" charset="0"/>
                                        </a:rPr>
                                      </m:ctrlPr>
                                    </m:sSupPr>
                                    <m:e>
                                      <m:d>
                                        <m:dPr>
                                          <m:ctrlPr>
                                            <a:rPr sz="2000" i="1">
                                              <a:latin typeface="Cambria Math" panose="02040503050406030204" pitchFamily="18" charset="0"/>
                                            </a:rPr>
                                          </m:ctrlPr>
                                        </m:dPr>
                                        <m:e>
                                          <m:r>
                                            <a:rPr sz="2000">
                                              <a:latin typeface="Cambria Math"/>
                                            </a:rPr>
                                            <m:t>−4</m:t>
                                          </m:r>
                                        </m:e>
                                      </m:d>
                                    </m:e>
                                    <m:sup>
                                      <m:r>
                                        <a:rPr sz="2000">
                                          <a:latin typeface="Cambria Math"/>
                                        </a:rPr>
                                        <m:t>2</m:t>
                                      </m:r>
                                    </m:sup>
                                  </m:sSup>
                                </m:e>
                              </m:rad>
                            </m:oMath>
                          </a14:m>
                          <a:endParaRPr sz="2000" dirty="0"/>
                        </a:p>
                      </a:txBody>
                      <a:tcPr/>
                    </a:tc>
                    <a:tc>
                      <a:txBody>
                        <a:bodyPr/>
                        <a:lstStyle/>
                        <a:p>
                          <a:pPr algn="l">
                            <a:defRPr b="1"/>
                          </a:pPr>
                          <a:r>
                            <a:rPr dirty="0"/>
                            <a:t> </a:t>
                          </a:r>
                        </a:p>
                      </a:txBody>
                      <a:tcPr/>
                    </a:tc>
                    <a:extLst>
                      <a:ext uri="{0D108BD9-81ED-4DB2-BD59-A6C34878D82A}">
                        <a16:rowId xmlns:a16="http://schemas.microsoft.com/office/drawing/2014/main" val="10001"/>
                      </a:ext>
                    </a:extLst>
                  </a:tr>
                  <a:tr h="452564">
                    <a:tc>
                      <a:txBody>
                        <a:bodyPr/>
                        <a:lstStyle/>
                        <a:p>
                          <a:pPr algn="l">
                            <a:defRPr sz="1800"/>
                          </a:pPr>
                          <a:r>
                            <a:rPr dirty="0"/>
                            <a:t>​</a:t>
                          </a:r>
                          <a14:m>
                            <m:oMath xmlns:m="http://schemas.openxmlformats.org/officeDocument/2006/math">
                              <m:phant>
                                <m:phantPr>
                                  <m:show m:val="off"/>
                                  <m:ctrlPr>
                                    <a:rPr sz="2000" i="1">
                                      <a:latin typeface="Cambria Math" panose="02040503050406030204" pitchFamily="18" charset="0"/>
                                    </a:rPr>
                                  </m:ctrlPr>
                                </m:phantPr>
                                <m:e>
                                  <m:r>
                                    <a:rPr sz="2000">
                                      <a:latin typeface="Cambria Math"/>
                                    </a:rPr>
                                    <m:t>𝑑</m:t>
                                  </m:r>
                                </m:e>
                              </m:phant>
                              <m:r>
                                <a:rPr sz="2000">
                                  <a:latin typeface="Cambria Math"/>
                                </a:rPr>
                                <m:t>=</m:t>
                              </m:r>
                              <m:rad>
                                <m:radPr>
                                  <m:degHide m:val="on"/>
                                  <m:ctrlPr>
                                    <a:rPr sz="2000" i="1">
                                      <a:latin typeface="Cambria Math" panose="02040503050406030204" pitchFamily="18" charset="0"/>
                                    </a:rPr>
                                  </m:ctrlPr>
                                </m:radPr>
                                <m:deg/>
                                <m:e>
                                  <m:r>
                                    <a:rPr sz="2000">
                                      <a:latin typeface="Cambria Math"/>
                                    </a:rPr>
                                    <m:t>9+16</m:t>
                                  </m:r>
                                </m:e>
                              </m:rad>
                            </m:oMath>
                          </a14:m>
                          <a:endParaRPr sz="2000" dirty="0"/>
                        </a:p>
                      </a:txBody>
                      <a:tcPr/>
                    </a:tc>
                    <a:tc>
                      <a:txBody>
                        <a:bodyPr/>
                        <a:lstStyle/>
                        <a:p>
                          <a:pPr algn="l"/>
                          <a:r>
                            <a:rPr lang="en-US" dirty="0"/>
                            <a:t>Simplify.</a:t>
                          </a:r>
                          <a:endParaRPr dirty="0"/>
                        </a:p>
                      </a:txBody>
                      <a:tcPr/>
                    </a:tc>
                    <a:extLst>
                      <a:ext uri="{0D108BD9-81ED-4DB2-BD59-A6C34878D82A}">
                        <a16:rowId xmlns:a16="http://schemas.microsoft.com/office/drawing/2014/main" val="10002"/>
                      </a:ext>
                    </a:extLst>
                  </a:tr>
                  <a:tr h="481647">
                    <a:tc>
                      <a:txBody>
                        <a:bodyPr/>
                        <a:lstStyle/>
                        <a:p>
                          <a:pPr algn="l">
                            <a:defRPr sz="1800"/>
                          </a:pPr>
                          <a:r>
                            <a:rPr dirty="0"/>
                            <a:t>​</a:t>
                          </a:r>
                          <a14:m>
                            <m:oMath xmlns:m="http://schemas.openxmlformats.org/officeDocument/2006/math">
                              <m:phant>
                                <m:phantPr>
                                  <m:show m:val="off"/>
                                  <m:ctrlPr>
                                    <a:rPr sz="2000" i="1">
                                      <a:latin typeface="Cambria Math" panose="02040503050406030204" pitchFamily="18" charset="0"/>
                                    </a:rPr>
                                  </m:ctrlPr>
                                </m:phantPr>
                                <m:e>
                                  <m:r>
                                    <a:rPr sz="2000">
                                      <a:latin typeface="Cambria Math"/>
                                    </a:rPr>
                                    <m:t>𝑑</m:t>
                                  </m:r>
                                </m:e>
                              </m:phant>
                              <m:r>
                                <a:rPr sz="2000">
                                  <a:latin typeface="Cambria Math"/>
                                </a:rPr>
                                <m:t>=</m:t>
                              </m:r>
                              <m:rad>
                                <m:radPr>
                                  <m:degHide m:val="on"/>
                                  <m:ctrlPr>
                                    <a:rPr sz="2000" i="1">
                                      <a:latin typeface="Cambria Math" panose="02040503050406030204" pitchFamily="18" charset="0"/>
                                    </a:rPr>
                                  </m:ctrlPr>
                                </m:radPr>
                                <m:deg/>
                                <m:e>
                                  <m:r>
                                    <a:rPr sz="2000">
                                      <a:latin typeface="Cambria Math"/>
                                    </a:rPr>
                                    <m:t>25</m:t>
                                  </m:r>
                                </m:e>
                              </m:rad>
                            </m:oMath>
                          </a14:m>
                          <a:endParaRPr sz="2000" dirty="0"/>
                        </a:p>
                      </a:txBody>
                      <a:tcPr/>
                    </a:tc>
                    <a:tc>
                      <a:txBody>
                        <a:bodyPr/>
                        <a:lstStyle/>
                        <a:p>
                          <a:pPr algn="l"/>
                          <a:endParaRPr dirty="0"/>
                        </a:p>
                      </a:txBody>
                      <a:tcPr/>
                    </a:tc>
                    <a:extLst>
                      <a:ext uri="{0D108BD9-81ED-4DB2-BD59-A6C34878D82A}">
                        <a16:rowId xmlns:a16="http://schemas.microsoft.com/office/drawing/2014/main" val="10003"/>
                      </a:ext>
                    </a:extLst>
                  </a:tr>
                  <a:tr h="370840">
                    <a:tc>
                      <a:txBody>
                        <a:bodyPr/>
                        <a:lstStyle/>
                        <a:p>
                          <a:pPr algn="l">
                            <a:defRPr sz="1800"/>
                          </a:pPr>
                          <a:r>
                            <a:rPr dirty="0"/>
                            <a:t>​</a:t>
                          </a:r>
                          <a14:m>
                            <m:oMath xmlns:m="http://schemas.openxmlformats.org/officeDocument/2006/math">
                              <m:phant>
                                <m:phantPr>
                                  <m:show m:val="off"/>
                                  <m:ctrlPr>
                                    <a:rPr sz="2000" i="1">
                                      <a:latin typeface="Cambria Math" panose="02040503050406030204" pitchFamily="18" charset="0"/>
                                    </a:rPr>
                                  </m:ctrlPr>
                                </m:phantPr>
                                <m:e>
                                  <m:r>
                                    <a:rPr sz="2000">
                                      <a:latin typeface="Cambria Math"/>
                                    </a:rPr>
                                    <m:t>𝑑</m:t>
                                  </m:r>
                                </m:e>
                              </m:phant>
                              <m:r>
                                <a:rPr sz="2000">
                                  <a:latin typeface="Cambria Math"/>
                                </a:rPr>
                                <m:t>=5</m:t>
                              </m:r>
                            </m:oMath>
                          </a14:m>
                          <a:endParaRPr sz="2000" dirty="0"/>
                        </a:p>
                      </a:txBody>
                      <a:tcPr/>
                    </a:tc>
                    <a:tc>
                      <a:txBody>
                        <a:bodyPr/>
                        <a:lstStyle/>
                        <a:p>
                          <a:pPr algn="l">
                            <a:defRPr b="1"/>
                          </a:pPr>
                          <a:r>
                            <a:rPr lang="en-US" b="0" dirty="0"/>
                            <a:t>Note that we only take the positive square root, since we are calculating a distance.</a:t>
                          </a:r>
                          <a:endParaRPr b="0" dirty="0"/>
                        </a:p>
                      </a:txBody>
                      <a:tcPr/>
                    </a:tc>
                    <a:extLst>
                      <a:ext uri="{0D108BD9-81ED-4DB2-BD59-A6C34878D82A}">
                        <a16:rowId xmlns:a16="http://schemas.microsoft.com/office/drawing/2014/main" val="10004"/>
                      </a:ext>
                    </a:extLst>
                  </a:tr>
                </a:tbl>
              </a:graphicData>
            </a:graphic>
          </p:graphicFrame>
        </mc:Choice>
        <mc:Fallback xmlns="">
          <p:graphicFrame>
            <p:nvGraphicFramePr>
              <p:cNvPr id="5" name="Table Placeholder 2">
                <a:extLst>
                  <a:ext uri="{FF2B5EF4-FFF2-40B4-BE49-F238E27FC236}">
                    <a16:creationId xmlns:a16="http://schemas.microsoft.com/office/drawing/2014/main" id="{C8EDE216-44A9-4622-A7D5-CDB432A9719C}"/>
                  </a:ext>
                </a:extLst>
              </p:cNvPr>
              <p:cNvGraphicFramePr>
                <a:graphicFrameLocks/>
              </p:cNvGraphicFramePr>
              <p:nvPr>
                <p:extLst>
                  <p:ext uri="{D42A27DB-BD31-4B8C-83A1-F6EECF244321}">
                    <p14:modId xmlns:p14="http://schemas.microsoft.com/office/powerpoint/2010/main" val="1801494499"/>
                  </p:ext>
                </p:extLst>
              </p:nvPr>
            </p:nvGraphicFramePr>
            <p:xfrm>
              <a:off x="838200" y="1459799"/>
              <a:ext cx="8229600" cy="3067811"/>
            </p:xfrm>
            <a:graphic>
              <a:graphicData uri="http://schemas.openxmlformats.org/drawingml/2006/table">
                <a:tbl>
                  <a:tblPr firstRow="1" bandRow="1">
                    <a:tableStyleId>{2D5ABB26-0587-4C30-8999-92F81FD0307C}</a:tableStyleId>
                  </a:tblPr>
                  <a:tblGrid>
                    <a:gridCol w="4267200">
                      <a:extLst>
                        <a:ext uri="{9D8B030D-6E8A-4147-A177-3AD203B41FA5}">
                          <a16:colId xmlns:a16="http://schemas.microsoft.com/office/drawing/2014/main" val="20000"/>
                        </a:ext>
                      </a:extLst>
                    </a:gridCol>
                    <a:gridCol w="3962400">
                      <a:extLst>
                        <a:ext uri="{9D8B030D-6E8A-4147-A177-3AD203B41FA5}">
                          <a16:colId xmlns:a16="http://schemas.microsoft.com/office/drawing/2014/main" val="20001"/>
                        </a:ext>
                      </a:extLst>
                    </a:gridCol>
                  </a:tblGrid>
                  <a:tr h="711708">
                    <a:tc>
                      <a:txBody>
                        <a:bodyPr/>
                        <a:lstStyle/>
                        <a:p>
                          <a:endParaRPr lang="en-US"/>
                        </a:p>
                      </a:txBody>
                      <a:tcPr>
                        <a:blipFill>
                          <a:blip r:embed="rId2"/>
                          <a:stretch>
                            <a:fillRect t="-4274" r="-92725" b="-344444"/>
                          </a:stretch>
                        </a:blipFill>
                      </a:tcPr>
                    </a:tc>
                    <a:tc>
                      <a:txBody>
                        <a:bodyPr/>
                        <a:lstStyle/>
                        <a:p>
                          <a:pPr algn="l">
                            <a:defRPr b="1"/>
                          </a:pPr>
                          <a:r>
                            <a:rPr lang="en-US" b="0" dirty="0"/>
                            <a:t>Substitute the coordinates of each point into the distance formula.</a:t>
                          </a:r>
                          <a:endParaRPr b="0" dirty="0"/>
                        </a:p>
                      </a:txBody>
                      <a:tcPr/>
                    </a:tc>
                    <a:extLst>
                      <a:ext uri="{0D108BD9-81ED-4DB2-BD59-A6C34878D82A}">
                        <a16:rowId xmlns:a16="http://schemas.microsoft.com/office/drawing/2014/main" val="10000"/>
                      </a:ext>
                    </a:extLst>
                  </a:tr>
                  <a:tr h="507492">
                    <a:tc>
                      <a:txBody>
                        <a:bodyPr/>
                        <a:lstStyle/>
                        <a:p>
                          <a:endParaRPr lang="en-US"/>
                        </a:p>
                      </a:txBody>
                      <a:tcPr>
                        <a:blipFill>
                          <a:blip r:embed="rId2"/>
                          <a:stretch>
                            <a:fillRect t="-146988" r="-92725" b="-385542"/>
                          </a:stretch>
                        </a:blipFill>
                      </a:tcPr>
                    </a:tc>
                    <a:tc>
                      <a:txBody>
                        <a:bodyPr/>
                        <a:lstStyle/>
                        <a:p>
                          <a:pPr algn="l">
                            <a:defRPr b="1"/>
                          </a:pPr>
                          <a:r>
                            <a:rPr dirty="0"/>
                            <a:t> </a:t>
                          </a:r>
                        </a:p>
                      </a:txBody>
                      <a:tcPr/>
                    </a:tc>
                    <a:extLst>
                      <a:ext uri="{0D108BD9-81ED-4DB2-BD59-A6C34878D82A}">
                        <a16:rowId xmlns:a16="http://schemas.microsoft.com/office/drawing/2014/main" val="10001"/>
                      </a:ext>
                    </a:extLst>
                  </a:tr>
                  <a:tr h="452564">
                    <a:tc>
                      <a:txBody>
                        <a:bodyPr/>
                        <a:lstStyle/>
                        <a:p>
                          <a:endParaRPr lang="en-US"/>
                        </a:p>
                      </a:txBody>
                      <a:tcPr>
                        <a:blipFill>
                          <a:blip r:embed="rId2"/>
                          <a:stretch>
                            <a:fillRect t="-273333" r="-92725" b="-326667"/>
                          </a:stretch>
                        </a:blipFill>
                      </a:tcPr>
                    </a:tc>
                    <a:tc>
                      <a:txBody>
                        <a:bodyPr/>
                        <a:lstStyle/>
                        <a:p>
                          <a:pPr algn="l"/>
                          <a:r>
                            <a:rPr lang="en-US" dirty="0"/>
                            <a:t>Simplify.</a:t>
                          </a:r>
                          <a:endParaRPr dirty="0"/>
                        </a:p>
                      </a:txBody>
                      <a:tcPr/>
                    </a:tc>
                    <a:extLst>
                      <a:ext uri="{0D108BD9-81ED-4DB2-BD59-A6C34878D82A}">
                        <a16:rowId xmlns:a16="http://schemas.microsoft.com/office/drawing/2014/main" val="10002"/>
                      </a:ext>
                    </a:extLst>
                  </a:tr>
                  <a:tr h="481647">
                    <a:tc>
                      <a:txBody>
                        <a:bodyPr/>
                        <a:lstStyle/>
                        <a:p>
                          <a:endParaRPr lang="en-US"/>
                        </a:p>
                      </a:txBody>
                      <a:tcPr>
                        <a:blipFill>
                          <a:blip r:embed="rId2"/>
                          <a:stretch>
                            <a:fillRect t="-354430" r="-92725" b="-210127"/>
                          </a:stretch>
                        </a:blipFill>
                      </a:tcPr>
                    </a:tc>
                    <a:tc>
                      <a:txBody>
                        <a:bodyPr/>
                        <a:lstStyle/>
                        <a:p>
                          <a:pPr algn="l"/>
                          <a:endParaRPr dirty="0"/>
                        </a:p>
                      </a:txBody>
                      <a:tcPr/>
                    </a:tc>
                    <a:extLst>
                      <a:ext uri="{0D108BD9-81ED-4DB2-BD59-A6C34878D82A}">
                        <a16:rowId xmlns:a16="http://schemas.microsoft.com/office/drawing/2014/main" val="10003"/>
                      </a:ext>
                    </a:extLst>
                  </a:tr>
                  <a:tr h="914400">
                    <a:tc>
                      <a:txBody>
                        <a:bodyPr/>
                        <a:lstStyle/>
                        <a:p>
                          <a:endParaRPr lang="en-US"/>
                        </a:p>
                      </a:txBody>
                      <a:tcPr>
                        <a:blipFill>
                          <a:blip r:embed="rId2"/>
                          <a:stretch>
                            <a:fillRect t="-239333" r="-92725" b="-10667"/>
                          </a:stretch>
                        </a:blipFill>
                      </a:tcPr>
                    </a:tc>
                    <a:tc>
                      <a:txBody>
                        <a:bodyPr/>
                        <a:lstStyle/>
                        <a:p>
                          <a:pPr algn="l">
                            <a:defRPr b="1"/>
                          </a:pPr>
                          <a:r>
                            <a:rPr lang="en-US" b="0" dirty="0"/>
                            <a:t>Note that we only take the positive square root, since we are calculating a distance.</a:t>
                          </a:r>
                          <a:endParaRPr b="0" dirty="0"/>
                        </a:p>
                      </a:txBody>
                      <a:tcPr/>
                    </a:tc>
                    <a:extLst>
                      <a:ext uri="{0D108BD9-81ED-4DB2-BD59-A6C34878D82A}">
                        <a16:rowId xmlns:a16="http://schemas.microsoft.com/office/drawing/2014/main" val="10004"/>
                      </a:ext>
                    </a:extLst>
                  </a:tr>
                </a:tbl>
              </a:graphicData>
            </a:graphic>
          </p:graphicFrame>
        </mc:Fallback>
      </mc:AlternateContent>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3: Using the Distance Formula (cont.)</a:t>
            </a:r>
          </a:p>
        </p:txBody>
      </p:sp>
      <p:sp>
        <p:nvSpPr>
          <p:cNvPr id="3" name="Text Placeholder 2"/>
          <p:cNvSpPr>
            <a:spLocks noGrp="1"/>
          </p:cNvSpPr>
          <p:nvPr>
            <p:ph type="body" sz="quarter" idx="10"/>
          </p:nvPr>
        </p:nvSpPr>
        <p:spPr>
          <a:xfrm>
            <a:off x="457200" y="1471246"/>
            <a:ext cx="8229600" cy="4472354"/>
          </a:xfrm>
        </p:spPr>
        <p:txBody>
          <a:bodyPr/>
          <a:lstStyle/>
          <a:p>
            <a:pPr marL="514350" indent="-514350">
              <a:buFont typeface="+mj-lt"/>
              <a:buAutoNum type="alphaLcPeriod" startAt="2"/>
              <a:defRPr sz="2800"/>
            </a:pPr>
            <a:r>
              <a:rPr lang="en-US" dirty="0"/>
              <a:t>​</a:t>
            </a:r>
          </a:p>
        </p:txBody>
      </p:sp>
      <mc:AlternateContent xmlns:mc="http://schemas.openxmlformats.org/markup-compatibility/2006" xmlns:a14="http://schemas.microsoft.com/office/drawing/2010/main">
        <mc:Choice Requires="a14">
          <p:graphicFrame>
            <p:nvGraphicFramePr>
              <p:cNvPr id="6" name="Table Placeholder 2">
                <a:extLst>
                  <a:ext uri="{FF2B5EF4-FFF2-40B4-BE49-F238E27FC236}">
                    <a16:creationId xmlns:a16="http://schemas.microsoft.com/office/drawing/2014/main" id="{C1D9E226-27CF-4BDA-861C-1E17E6F08FD0}"/>
                  </a:ext>
                </a:extLst>
              </p:cNvPr>
              <p:cNvGraphicFramePr>
                <a:graphicFrameLocks/>
              </p:cNvGraphicFramePr>
              <p:nvPr>
                <p:extLst>
                  <p:ext uri="{D42A27DB-BD31-4B8C-83A1-F6EECF244321}">
                    <p14:modId xmlns:p14="http://schemas.microsoft.com/office/powerpoint/2010/main" val="1199633123"/>
                  </p:ext>
                </p:extLst>
              </p:nvPr>
            </p:nvGraphicFramePr>
            <p:xfrm>
              <a:off x="914400" y="1255989"/>
              <a:ext cx="8229600" cy="2307655"/>
            </p:xfrm>
            <a:graphic>
              <a:graphicData uri="http://schemas.openxmlformats.org/drawingml/2006/table">
                <a:tbl>
                  <a:tblPr firstRow="1" bandRow="1">
                    <a:tableStyleId>{2D5ABB26-0587-4C30-8999-92F81FD0307C}</a:tableStyleId>
                  </a:tblPr>
                  <a:tblGrid>
                    <a:gridCol w="4191000">
                      <a:extLst>
                        <a:ext uri="{9D8B030D-6E8A-4147-A177-3AD203B41FA5}">
                          <a16:colId xmlns:a16="http://schemas.microsoft.com/office/drawing/2014/main" val="20000"/>
                        </a:ext>
                      </a:extLst>
                    </a:gridCol>
                    <a:gridCol w="4038600">
                      <a:extLst>
                        <a:ext uri="{9D8B030D-6E8A-4147-A177-3AD203B41FA5}">
                          <a16:colId xmlns:a16="http://schemas.microsoft.com/office/drawing/2014/main" val="20001"/>
                        </a:ext>
                      </a:extLst>
                    </a:gridCol>
                  </a:tblGrid>
                  <a:tr h="370840">
                    <a:tc>
                      <a:txBody>
                        <a:bodyPr/>
                        <a:lstStyle/>
                        <a:p>
                          <a:pPr algn="l">
                            <a:defRPr sz="1800"/>
                          </a:pPr>
                          <a:r>
                            <a:rPr dirty="0"/>
                            <a:t>​</a:t>
                          </a:r>
                          <a14:m>
                            <m:oMath xmlns:m="http://schemas.openxmlformats.org/officeDocument/2006/math">
                              <m:r>
                                <a:rPr sz="2400">
                                  <a:latin typeface="Cambria Math"/>
                                </a:rPr>
                                <m:t>𝑑</m:t>
                              </m:r>
                              <m:r>
                                <a:rPr sz="2400">
                                  <a:latin typeface="Cambria Math"/>
                                </a:rPr>
                                <m:t>=</m:t>
                              </m:r>
                              <m:rad>
                                <m:radPr>
                                  <m:degHide m:val="on"/>
                                  <m:ctrlPr>
                                    <a:rPr sz="2400" i="1">
                                      <a:latin typeface="Cambria Math" panose="02040503050406030204" pitchFamily="18" charset="0"/>
                                    </a:rPr>
                                  </m:ctrlPr>
                                </m:radPr>
                                <m:deg/>
                                <m:e>
                                  <m:sSup>
                                    <m:sSupPr>
                                      <m:ctrlPr>
                                        <a:rPr sz="2400" i="1">
                                          <a:latin typeface="Cambria Math" panose="02040503050406030204" pitchFamily="18" charset="0"/>
                                        </a:rPr>
                                      </m:ctrlPr>
                                    </m:sSupPr>
                                    <m:e>
                                      <m:d>
                                        <m:dPr>
                                          <m:ctrlPr>
                                            <a:rPr sz="2400" i="1">
                                              <a:latin typeface="Cambria Math" panose="02040503050406030204" pitchFamily="18" charset="0"/>
                                            </a:rPr>
                                          </m:ctrlPr>
                                        </m:dPr>
                                        <m:e>
                                          <m:r>
                                            <a:rPr sz="2400">
                                              <a:latin typeface="Cambria Math"/>
                                            </a:rPr>
                                            <m:t>5−</m:t>
                                          </m:r>
                                          <m:d>
                                            <m:dPr>
                                              <m:ctrlPr>
                                                <a:rPr sz="2400" i="1">
                                                  <a:latin typeface="Cambria Math" panose="02040503050406030204" pitchFamily="18" charset="0"/>
                                                </a:rPr>
                                              </m:ctrlPr>
                                            </m:dPr>
                                            <m:e>
                                              <m:r>
                                                <a:rPr sz="2400">
                                                  <a:latin typeface="Cambria Math"/>
                                                </a:rPr>
                                                <m:t>−1</m:t>
                                              </m:r>
                                            </m:e>
                                          </m:d>
                                        </m:e>
                                      </m:d>
                                    </m:e>
                                    <m:sup>
                                      <m:r>
                                        <a:rPr sz="2400">
                                          <a:latin typeface="Cambria Math"/>
                                        </a:rPr>
                                        <m:t>2</m:t>
                                      </m:r>
                                    </m:sup>
                                  </m:sSup>
                                  <m:r>
                                    <a:rPr sz="2400">
                                      <a:latin typeface="Cambria Math"/>
                                    </a:rPr>
                                    <m:t>+</m:t>
                                  </m:r>
                                  <m:sSup>
                                    <m:sSupPr>
                                      <m:ctrlPr>
                                        <a:rPr sz="2400" i="1">
                                          <a:latin typeface="Cambria Math" panose="02040503050406030204" pitchFamily="18" charset="0"/>
                                        </a:rPr>
                                      </m:ctrlPr>
                                    </m:sSupPr>
                                    <m:e>
                                      <m:d>
                                        <m:dPr>
                                          <m:ctrlPr>
                                            <a:rPr sz="2400" i="1">
                                              <a:latin typeface="Cambria Math" panose="02040503050406030204" pitchFamily="18" charset="0"/>
                                            </a:rPr>
                                          </m:ctrlPr>
                                        </m:dPr>
                                        <m:e>
                                          <m:r>
                                            <a:rPr sz="2400">
                                              <a:latin typeface="Cambria Math"/>
                                            </a:rPr>
                                            <m:t>1−3</m:t>
                                          </m:r>
                                        </m:e>
                                      </m:d>
                                    </m:e>
                                    <m:sup>
                                      <m:r>
                                        <a:rPr sz="2400">
                                          <a:latin typeface="Cambria Math"/>
                                        </a:rPr>
                                        <m:t>2</m:t>
                                      </m:r>
                                    </m:sup>
                                  </m:sSup>
                                </m:e>
                              </m:rad>
                            </m:oMath>
                          </a14:m>
                          <a:endParaRPr sz="2400" dirty="0"/>
                        </a:p>
                      </a:txBody>
                      <a:tcPr/>
                    </a:tc>
                    <a:tc>
                      <a:txBody>
                        <a:bodyPr/>
                        <a:lstStyle/>
                        <a:p>
                          <a:pPr algn="l">
                            <a:defRPr b="1"/>
                          </a:pPr>
                          <a:endParaRPr lang="en-US" sz="1600" b="0" dirty="0"/>
                        </a:p>
                        <a:p>
                          <a:pPr algn="l">
                            <a:defRPr b="1"/>
                          </a:pPr>
                          <a:r>
                            <a:rPr lang="en-US" sz="1600" b="0" dirty="0"/>
                            <a:t>Again, substitute the coordinates into the distance formula, then simplify.</a:t>
                          </a:r>
                          <a:endParaRPr sz="1600" b="0" dirty="0"/>
                        </a:p>
                      </a:txBody>
                      <a:tcPr/>
                    </a:tc>
                    <a:extLst>
                      <a:ext uri="{0D108BD9-81ED-4DB2-BD59-A6C34878D82A}">
                        <a16:rowId xmlns:a16="http://schemas.microsoft.com/office/drawing/2014/main" val="10000"/>
                      </a:ext>
                    </a:extLst>
                  </a:tr>
                  <a:tr h="370840">
                    <a:tc>
                      <a:txBody>
                        <a:bodyPr/>
                        <a:lstStyle/>
                        <a:p>
                          <a:pPr algn="l">
                            <a:defRPr sz="1800"/>
                          </a:pPr>
                          <a:r>
                            <a:rPr dirty="0"/>
                            <a:t>​</a:t>
                          </a:r>
                          <a14:m>
                            <m:oMath xmlns:m="http://schemas.openxmlformats.org/officeDocument/2006/math">
                              <m:phant>
                                <m:phantPr>
                                  <m:show m:val="off"/>
                                  <m:ctrlPr>
                                    <a:rPr sz="2400" i="1">
                                      <a:latin typeface="Cambria Math" panose="02040503050406030204" pitchFamily="18" charset="0"/>
                                    </a:rPr>
                                  </m:ctrlPr>
                                </m:phantPr>
                                <m:e>
                                  <m:r>
                                    <a:rPr sz="2400">
                                      <a:latin typeface="Cambria Math"/>
                                    </a:rPr>
                                    <m:t>𝑑</m:t>
                                  </m:r>
                                </m:e>
                              </m:phant>
                              <m:r>
                                <a:rPr sz="2400">
                                  <a:latin typeface="Cambria Math"/>
                                </a:rPr>
                                <m:t>=</m:t>
                              </m:r>
                              <m:rad>
                                <m:radPr>
                                  <m:degHide m:val="on"/>
                                  <m:ctrlPr>
                                    <a:rPr sz="2400" i="1">
                                      <a:latin typeface="Cambria Math" panose="02040503050406030204" pitchFamily="18" charset="0"/>
                                    </a:rPr>
                                  </m:ctrlPr>
                                </m:radPr>
                                <m:deg/>
                                <m:e>
                                  <m:r>
                                    <a:rPr sz="2400">
                                      <a:latin typeface="Cambria Math"/>
                                    </a:rPr>
                                    <m:t>36+4</m:t>
                                  </m:r>
                                </m:e>
                              </m:rad>
                            </m:oMath>
                          </a14:m>
                          <a:endParaRPr sz="2400" dirty="0"/>
                        </a:p>
                      </a:txBody>
                      <a:tcPr/>
                    </a:tc>
                    <a:tc>
                      <a:txBody>
                        <a:bodyPr/>
                        <a:lstStyle/>
                        <a:p>
                          <a:pPr algn="l"/>
                          <a:endParaRPr dirty="0"/>
                        </a:p>
                      </a:txBody>
                      <a:tcPr/>
                    </a:tc>
                    <a:extLst>
                      <a:ext uri="{0D108BD9-81ED-4DB2-BD59-A6C34878D82A}">
                        <a16:rowId xmlns:a16="http://schemas.microsoft.com/office/drawing/2014/main" val="10001"/>
                      </a:ext>
                    </a:extLst>
                  </a:tr>
                  <a:tr h="370840">
                    <a:tc>
                      <a:txBody>
                        <a:bodyPr/>
                        <a:lstStyle/>
                        <a:p>
                          <a:pPr algn="l">
                            <a:defRPr sz="1800"/>
                          </a:pPr>
                          <a:r>
                            <a:rPr dirty="0"/>
                            <a:t>​</a:t>
                          </a:r>
                          <a14:m>
                            <m:oMath xmlns:m="http://schemas.openxmlformats.org/officeDocument/2006/math">
                              <m:phant>
                                <m:phantPr>
                                  <m:show m:val="off"/>
                                  <m:ctrlPr>
                                    <a:rPr sz="2400" i="1">
                                      <a:latin typeface="Cambria Math" panose="02040503050406030204" pitchFamily="18" charset="0"/>
                                    </a:rPr>
                                  </m:ctrlPr>
                                </m:phantPr>
                                <m:e>
                                  <m:r>
                                    <a:rPr sz="2400">
                                      <a:latin typeface="Cambria Math"/>
                                    </a:rPr>
                                    <m:t>𝑑</m:t>
                                  </m:r>
                                </m:e>
                              </m:phant>
                              <m:r>
                                <a:rPr sz="2400">
                                  <a:latin typeface="Cambria Math"/>
                                </a:rPr>
                                <m:t>=</m:t>
                              </m:r>
                              <m:rad>
                                <m:radPr>
                                  <m:degHide m:val="on"/>
                                  <m:ctrlPr>
                                    <a:rPr sz="2400" i="1">
                                      <a:latin typeface="Cambria Math" panose="02040503050406030204" pitchFamily="18" charset="0"/>
                                    </a:rPr>
                                  </m:ctrlPr>
                                </m:radPr>
                                <m:deg/>
                                <m:e>
                                  <m:r>
                                    <a:rPr sz="2400">
                                      <a:latin typeface="Cambria Math"/>
                                    </a:rPr>
                                    <m:t>40</m:t>
                                  </m:r>
                                </m:e>
                              </m:rad>
                            </m:oMath>
                          </a14:m>
                          <a:endParaRPr sz="2400" dirty="0"/>
                        </a:p>
                      </a:txBody>
                      <a:tcPr/>
                    </a:tc>
                    <a:tc>
                      <a:txBody>
                        <a:bodyPr/>
                        <a:lstStyle/>
                        <a:p>
                          <a:pPr algn="l">
                            <a:defRPr sz="1100" b="1"/>
                          </a:pPr>
                          <a:r>
                            <a:rPr sz="1600" b="0" dirty="0">
                              <a:latin typeface="+mn-lt"/>
                            </a:rPr>
                            <a:t>Simplify the radical by factoring out </a:t>
                          </a:r>
                          <a14:m>
                            <m:oMath xmlns:m="http://schemas.openxmlformats.org/officeDocument/2006/math">
                              <m:sSup>
                                <m:sSupPr>
                                  <m:ctrlPr>
                                    <a:rPr sz="1600" i="1">
                                      <a:latin typeface="Cambria Math" panose="02040503050406030204" pitchFamily="18" charset="0"/>
                                    </a:rPr>
                                  </m:ctrlPr>
                                </m:sSupPr>
                                <m:e>
                                  <m:r>
                                    <a:rPr sz="1600">
                                      <a:latin typeface="Cambria Math" panose="02040503050406030204" pitchFamily="18" charset="0"/>
                                    </a:rPr>
                                    <m:t>2</m:t>
                                  </m:r>
                                </m:e>
                                <m:sup>
                                  <m:r>
                                    <a:rPr sz="1600">
                                      <a:latin typeface="Cambria Math" panose="02040503050406030204" pitchFamily="18" charset="0"/>
                                    </a:rPr>
                                    <m:t>2</m:t>
                                  </m:r>
                                </m:sup>
                              </m:sSup>
                              <m:r>
                                <a:rPr sz="1600">
                                  <a:latin typeface="Cambria Math" panose="02040503050406030204" pitchFamily="18" charset="0"/>
                                </a:rPr>
                                <m:t>=4</m:t>
                              </m:r>
                            </m:oMath>
                          </a14:m>
                          <a:r>
                            <a:rPr sz="1600" dirty="0">
                              <a:latin typeface="+mn-lt"/>
                            </a:rPr>
                            <a:t>.</a:t>
                          </a:r>
                        </a:p>
                      </a:txBody>
                      <a:tcPr/>
                    </a:tc>
                    <a:extLst>
                      <a:ext uri="{0D108BD9-81ED-4DB2-BD59-A6C34878D82A}">
                        <a16:rowId xmlns:a16="http://schemas.microsoft.com/office/drawing/2014/main" val="10002"/>
                      </a:ext>
                    </a:extLst>
                  </a:tr>
                  <a:tr h="370840">
                    <a:tc>
                      <a:txBody>
                        <a:bodyPr/>
                        <a:lstStyle/>
                        <a:p>
                          <a:pPr algn="l">
                            <a:defRPr sz="1800"/>
                          </a:pPr>
                          <a:r>
                            <a:rPr dirty="0"/>
                            <a:t>​</a:t>
                          </a:r>
                          <a14:m>
                            <m:oMath xmlns:m="http://schemas.openxmlformats.org/officeDocument/2006/math">
                              <m:phant>
                                <m:phantPr>
                                  <m:show m:val="off"/>
                                  <m:ctrlPr>
                                    <a:rPr sz="2400" i="1">
                                      <a:latin typeface="Cambria Math" panose="02040503050406030204" pitchFamily="18" charset="0"/>
                                    </a:rPr>
                                  </m:ctrlPr>
                                </m:phantPr>
                                <m:e>
                                  <m:r>
                                    <a:rPr sz="2400">
                                      <a:latin typeface="Cambria Math"/>
                                    </a:rPr>
                                    <m:t>𝑑</m:t>
                                  </m:r>
                                </m:e>
                              </m:phant>
                              <m:r>
                                <a:rPr sz="2400">
                                  <a:latin typeface="Cambria Math"/>
                                </a:rPr>
                                <m:t>=2</m:t>
                              </m:r>
                              <m:rad>
                                <m:radPr>
                                  <m:degHide m:val="on"/>
                                  <m:ctrlPr>
                                    <a:rPr sz="2400" i="1">
                                      <a:latin typeface="Cambria Math" panose="02040503050406030204" pitchFamily="18" charset="0"/>
                                    </a:rPr>
                                  </m:ctrlPr>
                                </m:radPr>
                                <m:deg/>
                                <m:e>
                                  <m:r>
                                    <a:rPr sz="2400">
                                      <a:latin typeface="Cambria Math"/>
                                    </a:rPr>
                                    <m:t>10</m:t>
                                  </m:r>
                                </m:e>
                              </m:rad>
                            </m:oMath>
                          </a14:m>
                          <a:endParaRPr sz="2400" dirty="0"/>
                        </a:p>
                      </a:txBody>
                      <a:tcPr/>
                    </a:tc>
                    <a:tc>
                      <a:txBody>
                        <a:bodyPr/>
                        <a:lstStyle/>
                        <a:p>
                          <a:pPr algn="l"/>
                          <a:endParaRPr dirty="0"/>
                        </a:p>
                      </a:txBody>
                      <a:tcPr/>
                    </a:tc>
                    <a:extLst>
                      <a:ext uri="{0D108BD9-81ED-4DB2-BD59-A6C34878D82A}">
                        <a16:rowId xmlns:a16="http://schemas.microsoft.com/office/drawing/2014/main" val="10003"/>
                      </a:ext>
                    </a:extLst>
                  </a:tr>
                </a:tbl>
              </a:graphicData>
            </a:graphic>
          </p:graphicFrame>
        </mc:Choice>
        <mc:Fallback xmlns="">
          <p:graphicFrame>
            <p:nvGraphicFramePr>
              <p:cNvPr id="6" name="Table Placeholder 2">
                <a:extLst>
                  <a:ext uri="{FF2B5EF4-FFF2-40B4-BE49-F238E27FC236}">
                    <a16:creationId xmlns:a16="http://schemas.microsoft.com/office/drawing/2014/main" id="{C1D9E226-27CF-4BDA-861C-1E17E6F08FD0}"/>
                  </a:ext>
                </a:extLst>
              </p:cNvPr>
              <p:cNvGraphicFramePr>
                <a:graphicFrameLocks/>
              </p:cNvGraphicFramePr>
              <p:nvPr>
                <p:extLst>
                  <p:ext uri="{D42A27DB-BD31-4B8C-83A1-F6EECF244321}">
                    <p14:modId xmlns:p14="http://schemas.microsoft.com/office/powerpoint/2010/main" val="1199633123"/>
                  </p:ext>
                </p:extLst>
              </p:nvPr>
            </p:nvGraphicFramePr>
            <p:xfrm>
              <a:off x="914400" y="1255989"/>
              <a:ext cx="8229600" cy="2307655"/>
            </p:xfrm>
            <a:graphic>
              <a:graphicData uri="http://schemas.openxmlformats.org/drawingml/2006/table">
                <a:tbl>
                  <a:tblPr firstRow="1" bandRow="1">
                    <a:tableStyleId>{2D5ABB26-0587-4C30-8999-92F81FD0307C}</a:tableStyleId>
                  </a:tblPr>
                  <a:tblGrid>
                    <a:gridCol w="4191000">
                      <a:extLst>
                        <a:ext uri="{9D8B030D-6E8A-4147-A177-3AD203B41FA5}">
                          <a16:colId xmlns:a16="http://schemas.microsoft.com/office/drawing/2014/main" val="20000"/>
                        </a:ext>
                      </a:extLst>
                    </a:gridCol>
                    <a:gridCol w="4038600">
                      <a:extLst>
                        <a:ext uri="{9D8B030D-6E8A-4147-A177-3AD203B41FA5}">
                          <a16:colId xmlns:a16="http://schemas.microsoft.com/office/drawing/2014/main" val="20001"/>
                        </a:ext>
                      </a:extLst>
                    </a:gridCol>
                  </a:tblGrid>
                  <a:tr h="835724">
                    <a:tc>
                      <a:txBody>
                        <a:bodyPr/>
                        <a:lstStyle/>
                        <a:p>
                          <a:endParaRPr lang="en-US"/>
                        </a:p>
                      </a:txBody>
                      <a:tcPr>
                        <a:blipFill>
                          <a:blip r:embed="rId2"/>
                          <a:stretch>
                            <a:fillRect r="-96221" b="-186131"/>
                          </a:stretch>
                        </a:blipFill>
                      </a:tcPr>
                    </a:tc>
                    <a:tc>
                      <a:txBody>
                        <a:bodyPr/>
                        <a:lstStyle/>
                        <a:p>
                          <a:pPr algn="l">
                            <a:defRPr b="1"/>
                          </a:pPr>
                          <a:endParaRPr lang="en-US" sz="1600" b="0" dirty="0"/>
                        </a:p>
                        <a:p>
                          <a:pPr algn="l">
                            <a:defRPr b="1"/>
                          </a:pPr>
                          <a:r>
                            <a:rPr lang="en-US" sz="1600" b="0" dirty="0"/>
                            <a:t>Again, substitute the coordinates into the distance formula, then simplify.</a:t>
                          </a:r>
                          <a:endParaRPr sz="1600" b="0" dirty="0"/>
                        </a:p>
                      </a:txBody>
                      <a:tcPr/>
                    </a:tc>
                    <a:extLst>
                      <a:ext uri="{0D108BD9-81ED-4DB2-BD59-A6C34878D82A}">
                        <a16:rowId xmlns:a16="http://schemas.microsoft.com/office/drawing/2014/main" val="10000"/>
                      </a:ext>
                    </a:extLst>
                  </a:tr>
                  <a:tr h="488569">
                    <a:tc>
                      <a:txBody>
                        <a:bodyPr/>
                        <a:lstStyle/>
                        <a:p>
                          <a:endParaRPr lang="en-US"/>
                        </a:p>
                      </a:txBody>
                      <a:tcPr>
                        <a:blipFill>
                          <a:blip r:embed="rId2"/>
                          <a:stretch>
                            <a:fillRect t="-171250" r="-96221" b="-218750"/>
                          </a:stretch>
                        </a:blipFill>
                      </a:tcPr>
                    </a:tc>
                    <a:tc>
                      <a:txBody>
                        <a:bodyPr/>
                        <a:lstStyle/>
                        <a:p>
                          <a:pPr algn="l"/>
                          <a:endParaRPr dirty="0"/>
                        </a:p>
                      </a:txBody>
                      <a:tcPr/>
                    </a:tc>
                    <a:extLst>
                      <a:ext uri="{0D108BD9-81ED-4DB2-BD59-A6C34878D82A}">
                        <a16:rowId xmlns:a16="http://schemas.microsoft.com/office/drawing/2014/main" val="10001"/>
                      </a:ext>
                    </a:extLst>
                  </a:tr>
                  <a:tr h="491681">
                    <a:tc>
                      <a:txBody>
                        <a:bodyPr/>
                        <a:lstStyle/>
                        <a:p>
                          <a:endParaRPr lang="en-US"/>
                        </a:p>
                      </a:txBody>
                      <a:tcPr>
                        <a:blipFill>
                          <a:blip r:embed="rId2"/>
                          <a:stretch>
                            <a:fillRect t="-267901" r="-96221" b="-116049"/>
                          </a:stretch>
                        </a:blipFill>
                      </a:tcPr>
                    </a:tc>
                    <a:tc>
                      <a:txBody>
                        <a:bodyPr/>
                        <a:lstStyle/>
                        <a:p>
                          <a:endParaRPr lang="en-US"/>
                        </a:p>
                      </a:txBody>
                      <a:tcPr>
                        <a:blipFill>
                          <a:blip r:embed="rId2"/>
                          <a:stretch>
                            <a:fillRect l="-103927" t="-267901" b="-116049"/>
                          </a:stretch>
                        </a:blipFill>
                      </a:tcPr>
                    </a:tc>
                    <a:extLst>
                      <a:ext uri="{0D108BD9-81ED-4DB2-BD59-A6C34878D82A}">
                        <a16:rowId xmlns:a16="http://schemas.microsoft.com/office/drawing/2014/main" val="10002"/>
                      </a:ext>
                    </a:extLst>
                  </a:tr>
                  <a:tr h="491681">
                    <a:tc>
                      <a:txBody>
                        <a:bodyPr/>
                        <a:lstStyle/>
                        <a:p>
                          <a:endParaRPr lang="en-US"/>
                        </a:p>
                      </a:txBody>
                      <a:tcPr>
                        <a:blipFill>
                          <a:blip r:embed="rId2"/>
                          <a:stretch>
                            <a:fillRect t="-367901" r="-96221" b="-16049"/>
                          </a:stretch>
                        </a:blipFill>
                      </a:tcPr>
                    </a:tc>
                    <a:tc>
                      <a:txBody>
                        <a:bodyPr/>
                        <a:lstStyle/>
                        <a:p>
                          <a:pPr algn="l"/>
                          <a:endParaRPr dirty="0"/>
                        </a:p>
                      </a:txBody>
                      <a:tcPr/>
                    </a:tc>
                    <a:extLst>
                      <a:ext uri="{0D108BD9-81ED-4DB2-BD59-A6C34878D82A}">
                        <a16:rowId xmlns:a16="http://schemas.microsoft.com/office/drawing/2014/main" val="10003"/>
                      </a:ext>
                    </a:extLst>
                  </a:tr>
                </a:tbl>
              </a:graphicData>
            </a:graphic>
          </p:graphicFrame>
        </mc:Fallback>
      </mc:AlternateContent>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Midpoint Formula</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lgn="ctr">
                  <a:defRPr sz="2800" b="1"/>
                </a:pPr>
                <a:r>
                  <a:rPr lang="en-US" dirty="0"/>
                  <a:t>Formula</a:t>
                </a:r>
                <a:endParaRPr dirty="0"/>
              </a:p>
              <a:p>
                <a:pPr>
                  <a:defRPr sz="2800"/>
                </a:pPr>
                <a:r>
                  <a:rPr sz="2800" dirty="0"/>
                  <a:t>The </a:t>
                </a:r>
                <a:r>
                  <a:rPr sz="2800" b="1" dirty="0"/>
                  <a:t>midpoint</a:t>
                </a:r>
                <a:r>
                  <a:rPr sz="2800" dirty="0"/>
                  <a:t> between two points </a:t>
                </a:r>
                <a14:m>
                  <m:oMath xmlns:m="http://schemas.openxmlformats.org/officeDocument/2006/math">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𝑥</m:t>
                        </m:r>
                      </m:e>
                      <m:sub>
                        <m:r>
                          <a:rPr>
                            <a:latin typeface="Cambria Math" panose="02040503050406030204" pitchFamily="18" charset="0"/>
                          </a:rPr>
                          <m:t>1</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𝑦</m:t>
                        </m:r>
                      </m:e>
                      <m:sub>
                        <m:r>
                          <a:rPr>
                            <a:latin typeface="Cambria Math" panose="02040503050406030204" pitchFamily="18" charset="0"/>
                          </a:rPr>
                          <m:t>1</m:t>
                        </m:r>
                      </m:sub>
                    </m:sSub>
                    <m:r>
                      <a:rPr>
                        <a:latin typeface="Cambria Math" panose="02040503050406030204" pitchFamily="18" charset="0"/>
                      </a:rPr>
                      <m:t>)</m:t>
                    </m:r>
                  </m:oMath>
                </a14:m>
                <a:r>
                  <a:rPr sz="2800" dirty="0"/>
                  <a:t> and </a:t>
                </a:r>
                <a14:m>
                  <m:oMath xmlns:m="http://schemas.openxmlformats.org/officeDocument/2006/math">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𝑥</m:t>
                        </m:r>
                      </m:e>
                      <m:sub>
                        <m:r>
                          <a:rPr>
                            <a:latin typeface="Cambria Math" panose="02040503050406030204" pitchFamily="18" charset="0"/>
                          </a:rPr>
                          <m:t>2</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𝑦</m:t>
                        </m:r>
                      </m:e>
                      <m:sub>
                        <m:r>
                          <a:rPr>
                            <a:latin typeface="Cambria Math" panose="02040503050406030204" pitchFamily="18" charset="0"/>
                          </a:rPr>
                          <m:t>2</m:t>
                        </m:r>
                      </m:sub>
                    </m:sSub>
                    <m:r>
                      <a:rPr>
                        <a:latin typeface="Cambria Math" panose="02040503050406030204" pitchFamily="18" charset="0"/>
                      </a:rPr>
                      <m:t>)</m:t>
                    </m:r>
                  </m:oMath>
                </a14:m>
                <a:r>
                  <a:rPr sz="2800" dirty="0"/>
                  <a:t> in the Cartesian plane has the following coordinates</a:t>
                </a:r>
                <a:r>
                  <a:rPr lang="en-US" sz="2800" dirty="0"/>
                  <a:t>.</a:t>
                </a:r>
              </a:p>
              <a:p>
                <a:pPr algn="ctr">
                  <a:defRPr sz="2800"/>
                </a:pPr>
                <a:endParaRPr lang="en-US" sz="2800" dirty="0"/>
              </a:p>
              <a:p>
                <a:pPr algn="ctr">
                  <a:defRPr sz="2800"/>
                </a:pPr>
                <a:r>
                  <a:rPr sz="2800" dirty="0"/>
                  <a:t> </a:t>
                </a:r>
                <a14:m>
                  <m:oMath xmlns:m="http://schemas.openxmlformats.org/officeDocument/2006/math">
                    <m:r>
                      <a:rPr>
                        <a:latin typeface="Cambria Math" panose="02040503050406030204" pitchFamily="18" charset="0"/>
                      </a:rPr>
                      <m:t>(</m:t>
                    </m:r>
                    <m:f>
                      <m:fPr>
                        <m:ctrlPr>
                          <a:rPr i="1">
                            <a:latin typeface="Cambria Math" panose="02040503050406030204" pitchFamily="18" charset="0"/>
                          </a:rPr>
                        </m:ctrlPr>
                      </m:fPr>
                      <m:num>
                        <m:sSub>
                          <m:sSubPr>
                            <m:ctrlPr>
                              <a:rPr i="1">
                                <a:latin typeface="Cambria Math" panose="02040503050406030204" pitchFamily="18" charset="0"/>
                              </a:rPr>
                            </m:ctrlPr>
                          </m:sSubPr>
                          <m:e>
                            <m:r>
                              <a:rPr>
                                <a:latin typeface="Cambria Math" panose="02040503050406030204" pitchFamily="18" charset="0"/>
                              </a:rPr>
                              <m:t>𝑥</m:t>
                            </m:r>
                          </m:e>
                          <m:sub>
                            <m:r>
                              <a:rPr>
                                <a:latin typeface="Cambria Math" panose="02040503050406030204" pitchFamily="18" charset="0"/>
                              </a:rPr>
                              <m:t>1</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𝑥</m:t>
                            </m:r>
                          </m:e>
                          <m:sub>
                            <m:r>
                              <a:rPr>
                                <a:latin typeface="Cambria Math" panose="02040503050406030204" pitchFamily="18" charset="0"/>
                              </a:rPr>
                              <m:t>2</m:t>
                            </m:r>
                          </m:sub>
                        </m:sSub>
                      </m:num>
                      <m:den>
                        <m:r>
                          <a:rPr>
                            <a:latin typeface="Cambria Math" panose="02040503050406030204" pitchFamily="18" charset="0"/>
                          </a:rPr>
                          <m:t>2</m:t>
                        </m:r>
                      </m:den>
                    </m:f>
                    <m:r>
                      <a:rPr>
                        <a:latin typeface="Cambria Math" panose="02040503050406030204" pitchFamily="18" charset="0"/>
                      </a:rPr>
                      <m:t>,</m:t>
                    </m:r>
                    <m:f>
                      <m:fPr>
                        <m:ctrlPr>
                          <a:rPr i="1">
                            <a:latin typeface="Cambria Math" panose="02040503050406030204" pitchFamily="18" charset="0"/>
                          </a:rPr>
                        </m:ctrlPr>
                      </m:fPr>
                      <m:num>
                        <m:sSub>
                          <m:sSubPr>
                            <m:ctrlPr>
                              <a:rPr i="1">
                                <a:latin typeface="Cambria Math" panose="02040503050406030204" pitchFamily="18" charset="0"/>
                              </a:rPr>
                            </m:ctrlPr>
                          </m:sSubPr>
                          <m:e>
                            <m:r>
                              <a:rPr>
                                <a:latin typeface="Cambria Math" panose="02040503050406030204" pitchFamily="18" charset="0"/>
                              </a:rPr>
                              <m:t>𝑦</m:t>
                            </m:r>
                          </m:e>
                          <m:sub>
                            <m:r>
                              <a:rPr>
                                <a:latin typeface="Cambria Math" panose="02040503050406030204" pitchFamily="18" charset="0"/>
                              </a:rPr>
                              <m:t>1</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𝑦</m:t>
                            </m:r>
                          </m:e>
                          <m:sub>
                            <m:r>
                              <a:rPr>
                                <a:latin typeface="Cambria Math" panose="02040503050406030204" pitchFamily="18" charset="0"/>
                              </a:rPr>
                              <m:t>2</m:t>
                            </m:r>
                          </m:sub>
                        </m:sSub>
                      </m:num>
                      <m:den>
                        <m:r>
                          <a:rPr>
                            <a:latin typeface="Cambria Math" panose="02040503050406030204" pitchFamily="18" charset="0"/>
                          </a:rPr>
                          <m:t>2</m:t>
                        </m:r>
                      </m:den>
                    </m:f>
                    <m:r>
                      <a:rPr>
                        <a:latin typeface="Cambria Math" panose="02040503050406030204" pitchFamily="18" charset="0"/>
                      </a:rPr>
                      <m:t>)</m:t>
                    </m:r>
                  </m:oMath>
                </a14:m>
                <a:endParaRPr sz="2800" dirty="0"/>
              </a:p>
              <a:p>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328" t="-986"/>
                </a:stretch>
              </a:blipFill>
            </p:spPr>
            <p:txBody>
              <a:bodyPr/>
              <a:lstStyle/>
              <a:p>
                <a:r>
                  <a:rPr lang="en-US">
                    <a:noFill/>
                  </a:rPr>
                  <a:t> </a:t>
                </a:r>
              </a:p>
            </p:txBody>
          </p:sp>
        </mc:Fallback>
      </mc:AlternateContent>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4: Using the Midpoint Formula</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sz="2800"/>
                  <a:t>Calculate the midpoint of the line connecting each pair of points.</a:t>
                </a:r>
              </a:p>
              <a:p>
                <a:pPr marL="514350" indent="-514350">
                  <a:buFont typeface="+mj-lt"/>
                  <a:buAutoNum type="alphaLcPeriod"/>
                  <a:defRPr sz="2800"/>
                </a:pPr>
                <a:r>
                  <a:t>​</a:t>
                </a:r>
                <a14:m>
                  <m:oMath xmlns:m="http://schemas.openxmlformats.org/officeDocument/2006/math">
                    <m:r>
                      <a:rPr>
                        <a:latin typeface="Cambria Math" panose="02040503050406030204" pitchFamily="18" charset="0"/>
                      </a:rPr>
                      <m:t>(5,1)</m:t>
                    </m:r>
                  </m:oMath>
                </a14:m>
                <a:r>
                  <a:rPr sz="2800"/>
                  <a:t> and </a:t>
                </a:r>
                <a14:m>
                  <m:oMath xmlns:m="http://schemas.openxmlformats.org/officeDocument/2006/math">
                    <m:r>
                      <a:rPr>
                        <a:latin typeface="Cambria Math" panose="02040503050406030204" pitchFamily="18" charset="0"/>
                      </a:rPr>
                      <m:t>(−1,3)</m:t>
                    </m:r>
                  </m:oMath>
                </a14:m>
                <a:endParaRPr sz="2800"/>
              </a:p>
              <a:p>
                <a:pPr marL="514350" indent="-514350">
                  <a:buFont typeface="+mj-lt"/>
                  <a:buAutoNum type="alphaLcPeriod" startAt="2"/>
                  <a:defRPr sz="2800"/>
                </a:pPr>
                <a:r>
                  <a:t>​</a:t>
                </a:r>
                <a14:m>
                  <m:oMath xmlns:m="http://schemas.openxmlformats.org/officeDocument/2006/math">
                    <m:r>
                      <a:rPr>
                        <a:latin typeface="Cambria Math" panose="02040503050406030204" pitchFamily="18" charset="0"/>
                      </a:rPr>
                      <m:t>(3,0)</m:t>
                    </m:r>
                  </m:oMath>
                </a14:m>
                <a:r>
                  <a:rPr sz="2800"/>
                  <a:t> and </a:t>
                </a:r>
                <a14:m>
                  <m:oMath xmlns:m="http://schemas.openxmlformats.org/officeDocument/2006/math">
                    <m:r>
                      <a:rPr>
                        <a:latin typeface="Cambria Math" panose="02040503050406030204" pitchFamily="18" charset="0"/>
                      </a:rPr>
                      <m:t>(−6,11)</m:t>
                    </m:r>
                  </m:oMath>
                </a14:m>
                <a:endParaRPr sz="280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1227" r="-667"/>
                </a:stretch>
              </a:blipFill>
            </p:spPr>
            <p:txBody>
              <a:bodyPr/>
              <a:lstStyle/>
              <a:p>
                <a:r>
                  <a:rPr lang="en-US">
                    <a:noFill/>
                  </a:rPr>
                  <a:t> </a:t>
                </a:r>
              </a:p>
            </p:txBody>
          </p:sp>
        </mc:Fallback>
      </mc:AlternateContent>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4: Using the Midpoint Formula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a:xfrm>
                <a:off x="457200" y="1029287"/>
                <a:ext cx="8229600" cy="4990513"/>
              </a:xfrm>
            </p:spPr>
            <p:txBody>
              <a:bodyPr>
                <a:normAutofit/>
              </a:bodyPr>
              <a:lstStyle/>
              <a:p>
                <a:r>
                  <a:rPr sz="2800" b="1" dirty="0"/>
                  <a:t>Solution</a:t>
                </a:r>
                <a:endParaRPr lang="en-US" sz="2800" b="1" dirty="0"/>
              </a:p>
              <a:p>
                <a:r>
                  <a:rPr lang="en-US" sz="2800" dirty="0"/>
                  <a:t>In each case, we simply substitute the coordinates of each point into the midpoint formula. This has the effect of averaging both </a:t>
                </a:r>
                <a14:m>
                  <m:oMath xmlns:m="http://schemas.openxmlformats.org/officeDocument/2006/math">
                    <m:r>
                      <a:rPr lang="en-US" sz="2800">
                        <a:latin typeface="Cambria Math"/>
                      </a:rPr>
                      <m:t>𝑥</m:t>
                    </m:r>
                  </m:oMath>
                </a14:m>
                <a:r>
                  <a:rPr lang="en-US" sz="2800" dirty="0"/>
                  <a:t>-coordinates and both </a:t>
                </a:r>
                <a14:m>
                  <m:oMath xmlns:m="http://schemas.openxmlformats.org/officeDocument/2006/math">
                    <m:r>
                      <a:rPr lang="en-US" sz="2800">
                        <a:latin typeface="Cambria Math"/>
                      </a:rPr>
                      <m:t>𝑦</m:t>
                    </m:r>
                  </m:oMath>
                </a14:m>
                <a:r>
                  <a:rPr lang="en-US" sz="2800" dirty="0"/>
                  <a:t>-coordinates.</a:t>
                </a:r>
              </a:p>
              <a:p>
                <a:pPr marL="514350" indent="-514350">
                  <a:buFont typeface="+mj-lt"/>
                  <a:buAutoNum type="alphaLcPeriod"/>
                  <a:defRPr sz="2800"/>
                </a:pPr>
                <a:r>
                  <a:rPr dirty="0"/>
                  <a:t>​</a:t>
                </a:r>
                <a:r>
                  <a:rPr sz="2800" dirty="0"/>
                  <a:t> </a:t>
                </a:r>
                <a14:m>
                  <m:oMath xmlns:m="http://schemas.openxmlformats.org/officeDocument/2006/math">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5+</m:t>
                        </m:r>
                        <m:d>
                          <m:dPr>
                            <m:ctrlPr>
                              <a:rPr i="1">
                                <a:latin typeface="Cambria Math" panose="02040503050406030204" pitchFamily="18" charset="0"/>
                              </a:rPr>
                            </m:ctrlPr>
                          </m:dPr>
                          <m:e>
                            <m:r>
                              <a:rPr>
                                <a:latin typeface="Cambria Math" panose="02040503050406030204" pitchFamily="18" charset="0"/>
                              </a:rPr>
                              <m:t>−1</m:t>
                            </m:r>
                          </m:e>
                        </m:d>
                      </m:num>
                      <m:den>
                        <m:r>
                          <a:rPr>
                            <a:latin typeface="Cambria Math" panose="02040503050406030204" pitchFamily="18" charset="0"/>
                          </a:rPr>
                          <m:t>2</m:t>
                        </m:r>
                      </m:den>
                    </m:f>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1+3</m:t>
                        </m:r>
                      </m:num>
                      <m:den>
                        <m:r>
                          <a:rPr>
                            <a:latin typeface="Cambria Math" panose="02040503050406030204" pitchFamily="18" charset="0"/>
                          </a:rPr>
                          <m:t>2</m:t>
                        </m:r>
                      </m:den>
                    </m:f>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2,2</m:t>
                        </m:r>
                      </m:e>
                    </m:d>
                  </m:oMath>
                </a14:m>
                <a:endParaRPr sz="2800" dirty="0"/>
              </a:p>
              <a:p>
                <a:pPr>
                  <a:defRPr sz="2000"/>
                </a:pPr>
                <a:r>
                  <a:rPr dirty="0"/>
                  <a:t>​ </a:t>
                </a:r>
                <a:endParaRPr lang="en-US" sz="2000" dirty="0"/>
              </a:p>
              <a:p>
                <a:pPr marL="514350" indent="-514350">
                  <a:buFont typeface="+mj-lt"/>
                  <a:buAutoNum type="alphaLcPeriod" startAt="2"/>
                  <a:defRPr sz="2800"/>
                </a:pPr>
                <a:r>
                  <a:rPr lang="en-US" dirty="0"/>
                  <a:t>​</a:t>
                </a:r>
                <a14:m>
                  <m:oMath xmlns:m="http://schemas.openxmlformats.org/officeDocument/2006/math">
                    <m:r>
                      <a:rPr lang="en-US">
                        <a:latin typeface="Cambria Math" panose="02040503050406030204" pitchFamily="18" charset="0"/>
                      </a:rPr>
                      <m:t>(</m:t>
                    </m:r>
                    <m:f>
                      <m:fPr>
                        <m:ctrlPr>
                          <a:rPr lang="ar-AE" i="1">
                            <a:latin typeface="Cambria Math" panose="02040503050406030204" pitchFamily="18" charset="0"/>
                          </a:rPr>
                        </m:ctrlPr>
                      </m:fPr>
                      <m:num>
                        <m:r>
                          <a:rPr lang="ar-AE">
                            <a:latin typeface="Cambria Math" panose="02040503050406030204" pitchFamily="18" charset="0"/>
                          </a:rPr>
                          <m:t>3</m:t>
                        </m:r>
                        <m:r>
                          <a:rPr lang="ar-AE">
                            <a:latin typeface="Cambria Math" panose="02040503050406030204" pitchFamily="18" charset="0"/>
                          </a:rPr>
                          <m:t>+</m:t>
                        </m:r>
                        <m:d>
                          <m:dPr>
                            <m:ctrlPr>
                              <a:rPr lang="ar-AE" i="1">
                                <a:latin typeface="Cambria Math" panose="02040503050406030204" pitchFamily="18" charset="0"/>
                              </a:rPr>
                            </m:ctrlPr>
                          </m:dPr>
                          <m:e>
                            <m:r>
                              <a:rPr lang="ar-AE">
                                <a:latin typeface="Cambria Math" panose="02040503050406030204" pitchFamily="18" charset="0"/>
                              </a:rPr>
                              <m:t>−</m:t>
                            </m:r>
                            <m:r>
                              <a:rPr lang="ar-AE">
                                <a:latin typeface="Cambria Math" panose="02040503050406030204" pitchFamily="18" charset="0"/>
                              </a:rPr>
                              <m:t>6</m:t>
                            </m:r>
                          </m:e>
                        </m:d>
                      </m:num>
                      <m:den>
                        <m:r>
                          <a:rPr lang="ar-AE">
                            <a:latin typeface="Cambria Math" panose="02040503050406030204" pitchFamily="18" charset="0"/>
                          </a:rPr>
                          <m:t>2</m:t>
                        </m:r>
                      </m:den>
                    </m:f>
                    <m:r>
                      <a:rPr lang="ar-AE">
                        <a:latin typeface="Cambria Math" panose="02040503050406030204" pitchFamily="18" charset="0"/>
                      </a:rPr>
                      <m:t>,</m:t>
                    </m:r>
                    <m:f>
                      <m:fPr>
                        <m:ctrlPr>
                          <a:rPr lang="ar-AE" i="1">
                            <a:latin typeface="Cambria Math" panose="02040503050406030204" pitchFamily="18" charset="0"/>
                          </a:rPr>
                        </m:ctrlPr>
                      </m:fPr>
                      <m:num>
                        <m:r>
                          <a:rPr lang="ar-AE">
                            <a:latin typeface="Cambria Math" panose="02040503050406030204" pitchFamily="18" charset="0"/>
                          </a:rPr>
                          <m:t>0</m:t>
                        </m:r>
                        <m:r>
                          <a:rPr lang="ar-AE">
                            <a:latin typeface="Cambria Math" panose="02040503050406030204" pitchFamily="18" charset="0"/>
                          </a:rPr>
                          <m:t>+</m:t>
                        </m:r>
                        <m:r>
                          <a:rPr lang="ar-AE">
                            <a:latin typeface="Cambria Math" panose="02040503050406030204" pitchFamily="18" charset="0"/>
                          </a:rPr>
                          <m:t>11</m:t>
                        </m:r>
                      </m:num>
                      <m:den>
                        <m:r>
                          <a:rPr lang="ar-AE">
                            <a:latin typeface="Cambria Math" panose="02040503050406030204" pitchFamily="18" charset="0"/>
                          </a:rPr>
                          <m:t>2</m:t>
                        </m:r>
                      </m:den>
                    </m:f>
                    <m:r>
                      <a:rPr lang="ar-AE">
                        <a:latin typeface="Cambria Math" panose="02040503050406030204" pitchFamily="18" charset="0"/>
                      </a:rPr>
                      <m:t>)=(−</m:t>
                    </m:r>
                    <m:f>
                      <m:fPr>
                        <m:ctrlPr>
                          <a:rPr lang="ar-AE" i="1">
                            <a:latin typeface="Cambria Math" panose="02040503050406030204" pitchFamily="18" charset="0"/>
                          </a:rPr>
                        </m:ctrlPr>
                      </m:fPr>
                      <m:num>
                        <m:r>
                          <a:rPr lang="ar-AE">
                            <a:latin typeface="Cambria Math" panose="02040503050406030204" pitchFamily="18" charset="0"/>
                          </a:rPr>
                          <m:t>3</m:t>
                        </m:r>
                      </m:num>
                      <m:den>
                        <m:r>
                          <a:rPr lang="ar-AE">
                            <a:latin typeface="Cambria Math" panose="02040503050406030204" pitchFamily="18" charset="0"/>
                          </a:rPr>
                          <m:t>2</m:t>
                        </m:r>
                      </m:den>
                    </m:f>
                    <m:r>
                      <a:rPr lang="ar-AE">
                        <a:latin typeface="Cambria Math" panose="02040503050406030204" pitchFamily="18" charset="0"/>
                      </a:rPr>
                      <m:t>,</m:t>
                    </m:r>
                    <m:f>
                      <m:fPr>
                        <m:ctrlPr>
                          <a:rPr lang="ar-AE" i="1">
                            <a:latin typeface="Cambria Math" panose="02040503050406030204" pitchFamily="18" charset="0"/>
                          </a:rPr>
                        </m:ctrlPr>
                      </m:fPr>
                      <m:num>
                        <m:r>
                          <a:rPr lang="ar-AE">
                            <a:latin typeface="Cambria Math" panose="02040503050406030204" pitchFamily="18" charset="0"/>
                          </a:rPr>
                          <m:t>11</m:t>
                        </m:r>
                      </m:num>
                      <m:den>
                        <m:r>
                          <a:rPr lang="ar-AE">
                            <a:latin typeface="Cambria Math" panose="02040503050406030204" pitchFamily="18" charset="0"/>
                          </a:rPr>
                          <m:t>2</m:t>
                        </m:r>
                      </m:den>
                    </m:f>
                    <m:r>
                      <a:rPr lang="ar-AE">
                        <a:latin typeface="Cambria Math" panose="02040503050406030204" pitchFamily="18" charset="0"/>
                      </a:rPr>
                      <m:t>)</m:t>
                    </m:r>
                  </m:oMath>
                </a14:m>
                <a:endParaRPr lang="ar-AE"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xfrm>
                <a:off x="457200" y="1029287"/>
                <a:ext cx="8229600" cy="4990513"/>
              </a:xfrm>
              <a:blipFill>
                <a:blip r:embed="rId2"/>
                <a:stretch>
                  <a:fillRect l="-1556" t="-1221"/>
                </a:stretch>
              </a:blipFill>
            </p:spPr>
            <p:txBody>
              <a:bodyPr/>
              <a:lstStyle/>
              <a:p>
                <a:r>
                  <a:rPr lang="en-US">
                    <a:noFill/>
                  </a:rPr>
                  <a:t> </a:t>
                </a:r>
              </a:p>
            </p:txBody>
          </p:sp>
        </mc:Fallback>
      </mc:AlternateContent>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lang="en-US" dirty="0"/>
              <a:t>Figure 1: The Cartesian Plane</a:t>
            </a:r>
            <a:endParaRPr dirty="0"/>
          </a:p>
        </p:txBody>
      </p:sp>
      <p:pic>
        <p:nvPicPr>
          <p:cNvPr id="7" name="Content Placeholder 6">
            <a:extLst>
              <a:ext uri="{FF2B5EF4-FFF2-40B4-BE49-F238E27FC236}">
                <a16:creationId xmlns:a16="http://schemas.microsoft.com/office/drawing/2014/main" id="{EC390E03-8E74-450C-99D1-80AF337A661A}"/>
              </a:ext>
            </a:extLst>
          </p:cNvPr>
          <p:cNvPicPr>
            <a:picLocks noGrp="1" noChangeAspect="1"/>
          </p:cNvPicPr>
          <p:nvPr>
            <p:ph sz="quarter" idx="11"/>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147093" y="1082675"/>
            <a:ext cx="4849813" cy="4849813"/>
          </a:xfrm>
        </p:spPr>
      </p:pic>
    </p:spTree>
    <p:extLst>
      <p:ext uri="{BB962C8B-B14F-4D97-AF65-F5344CB8AC3E}">
        <p14:creationId xmlns:p14="http://schemas.microsoft.com/office/powerpoint/2010/main" val="9862234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CAUTION!</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a:t>Unfortunately, mathematics uses parentheses to denote ordered pairs as well as open intervals, which sometimes leads to confusion. Context is the key to interpreting notation correctly. For instance, in the context of solving a one-variable inequality, the notation </a:t>
                </a:r>
                <a14:m>
                  <m:oMath xmlns:m="http://schemas.openxmlformats.org/officeDocument/2006/math">
                    <m:r>
                      <a:rPr>
                        <a:latin typeface="Cambria Math" panose="02040503050406030204" pitchFamily="18" charset="0"/>
                      </a:rPr>
                      <m:t>(−2,5)</m:t>
                    </m:r>
                  </m:oMath>
                </a14:m>
                <a:r>
                  <a:rPr sz="2800"/>
                  <a:t> most likely refers to the open interval with endpoints at </a:t>
                </a:r>
                <a14:m>
                  <m:oMath xmlns:m="http://schemas.openxmlformats.org/officeDocument/2006/math">
                    <m:r>
                      <a:rPr>
                        <a:latin typeface="Cambria Math" panose="02040503050406030204" pitchFamily="18" charset="0"/>
                      </a:rPr>
                      <m:t>−2</m:t>
                    </m:r>
                  </m:oMath>
                </a14:m>
                <a:r>
                  <a:rPr sz="2800"/>
                  <a:t> and </a:t>
                </a:r>
                <a:r>
                  <a:rPr sz="2800">
                    <a:latin typeface="Cambria Math"/>
                  </a:rPr>
                  <a:t>5</a:t>
                </a:r>
                <a:r>
                  <a:rPr sz="2800"/>
                  <a:t>, while in the context of solving an equation in two variables, </a:t>
                </a:r>
                <a14:m>
                  <m:oMath xmlns:m="http://schemas.openxmlformats.org/officeDocument/2006/math">
                    <m:r>
                      <a:rPr>
                        <a:latin typeface="Cambria Math" panose="02040503050406030204" pitchFamily="18" charset="0"/>
                      </a:rPr>
                      <m:t>(−2,5)</m:t>
                    </m:r>
                  </m:oMath>
                </a14:m>
                <a:r>
                  <a:rPr sz="2800"/>
                  <a:t> probably refers to a point in the Cartesian plane.</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328" t="-998"/>
                </a:stretch>
              </a:blipFill>
            </p:spPr>
            <p:txBody>
              <a:bodyPr/>
              <a:lstStyle/>
              <a:p>
                <a:r>
                  <a:rPr lang="en-US">
                    <a:noFill/>
                  </a:rPr>
                  <a:t> </a:t>
                </a:r>
              </a:p>
            </p:txBody>
          </p:sp>
        </mc:Fallback>
      </mc:AlternateContent>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1: Plotting Points in the Cartesian Coordinate System</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sz="2800"/>
                  <a:t>Plot the following ordered pairs on the Cartesian plane, and identify which quadrant they lie in (or which axis they lie on).</a:t>
                </a:r>
              </a:p>
              <a:p>
                <a:pPr marL="514350" indent="-514350">
                  <a:buFont typeface="+mj-lt"/>
                  <a:buAutoNum type="alphaLcPeriod"/>
                  <a:defRPr sz="2800"/>
                </a:pPr>
                <a:r>
                  <a:t>​</a:t>
                </a:r>
                <a14:m>
                  <m:oMath xmlns:m="http://schemas.openxmlformats.org/officeDocument/2006/math">
                    <m:r>
                      <a:rPr>
                        <a:latin typeface="Cambria Math" panose="02040503050406030204" pitchFamily="18" charset="0"/>
                      </a:rPr>
                      <m:t>(2,3)</m:t>
                    </m:r>
                  </m:oMath>
                </a14:m>
                <a:endParaRPr/>
              </a:p>
              <a:p>
                <a:pPr marL="514350" indent="-514350">
                  <a:buFont typeface="+mj-lt"/>
                  <a:buAutoNum type="alphaLcPeriod" startAt="2"/>
                  <a:defRPr sz="2800"/>
                </a:pPr>
                <a:r>
                  <a:t>​</a:t>
                </a:r>
                <a14:m>
                  <m:oMath xmlns:m="http://schemas.openxmlformats.org/officeDocument/2006/math">
                    <m:r>
                      <a:rPr>
                        <a:latin typeface="Cambria Math" panose="02040503050406030204" pitchFamily="18" charset="0"/>
                      </a:rPr>
                      <m:t>(−5,0)</m:t>
                    </m:r>
                  </m:oMath>
                </a14:m>
                <a:endParaRPr/>
              </a:p>
              <a:p>
                <a:pPr marL="514350" indent="-514350">
                  <a:buFont typeface="+mj-lt"/>
                  <a:buAutoNum type="alphaLcPeriod" startAt="3"/>
                  <a:defRPr sz="2800"/>
                </a:pPr>
                <a:r>
                  <a:t>​</a:t>
                </a:r>
                <a14:m>
                  <m:oMath xmlns:m="http://schemas.openxmlformats.org/officeDocument/2006/math">
                    <m:r>
                      <a:rPr>
                        <a:latin typeface="Cambria Math" panose="02040503050406030204" pitchFamily="18" charset="0"/>
                      </a:rPr>
                      <m:t>(1,−3)</m:t>
                    </m:r>
                  </m:oMath>
                </a14:m>
                <a:endParaRPr/>
              </a:p>
              <a:p>
                <a:pPr marL="514350" indent="-514350">
                  <a:buFont typeface="+mj-lt"/>
                  <a:buAutoNum type="alphaLcPeriod" startAt="4"/>
                  <a:defRPr sz="2800"/>
                </a:pPr>
                <a:r>
                  <a:t>​</a:t>
                </a:r>
                <a14:m>
                  <m:oMath xmlns:m="http://schemas.openxmlformats.org/officeDocument/2006/math">
                    <m:r>
                      <a:rPr>
                        <a:latin typeface="Cambria Math" panose="02040503050406030204" pitchFamily="18" charset="0"/>
                      </a:rPr>
                      <m:t>(−2,4)</m:t>
                    </m:r>
                  </m:oMath>
                </a14:m>
                <a:endParaRPr/>
              </a:p>
              <a:p>
                <a:pPr marL="514350" indent="-514350">
                  <a:buFont typeface="+mj-lt"/>
                  <a:buAutoNum type="alphaLcPeriod" startAt="5"/>
                  <a:defRPr sz="2800"/>
                </a:pPr>
                <a:r>
                  <a:t>​</a:t>
                </a:r>
                <a14:m>
                  <m:oMath xmlns:m="http://schemas.openxmlformats.org/officeDocument/2006/math">
                    <m:r>
                      <a:rPr>
                        <a:latin typeface="Cambria Math" panose="02040503050406030204" pitchFamily="18" charset="0"/>
                      </a:rPr>
                      <m:t>(−6,−6)</m:t>
                    </m:r>
                  </m:oMath>
                </a14:m>
                <a:endParaRPr/>
              </a:p>
              <a:p>
                <a:pPr marL="514350" indent="-514350">
                  <a:buFont typeface="+mj-lt"/>
                  <a:buAutoNum type="alphaLcPeriod" startAt="6"/>
                  <a:defRPr sz="2800"/>
                </a:pPr>
                <a:r>
                  <a:t>​</a:t>
                </a:r>
                <a14:m>
                  <m:oMath xmlns:m="http://schemas.openxmlformats.org/officeDocument/2006/math">
                    <m:r>
                      <a:rPr>
                        <a:latin typeface="Cambria Math" panose="02040503050406030204" pitchFamily="18" charset="0"/>
                      </a:rPr>
                      <m:t>(0,5)</m:t>
                    </m:r>
                  </m:oMath>
                </a14:m>
                <a:endParaRP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1227" r="-1556"/>
                </a:stretch>
              </a:blipFill>
            </p:spPr>
            <p:txBody>
              <a:bodyPr/>
              <a:lstStyle/>
              <a:p>
                <a:r>
                  <a:rPr lang="en-US">
                    <a:noFill/>
                  </a:rPr>
                  <a:t> </a:t>
                </a:r>
              </a:p>
            </p:txBody>
          </p:sp>
        </mc:Fallback>
      </mc:AlternateContent>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Note:</a:t>
            </a:r>
          </a:p>
        </p:txBody>
      </p:sp>
      <p:sp>
        <p:nvSpPr>
          <p:cNvPr id="3" name="Text Placeholder 2"/>
          <p:cNvSpPr>
            <a:spLocks noGrp="1"/>
          </p:cNvSpPr>
          <p:nvPr>
            <p:ph type="body" sz="quarter" idx="10"/>
          </p:nvPr>
        </p:nvSpPr>
        <p:spPr/>
        <p:txBody>
          <a:bodyPr>
            <a:normAutofit/>
          </a:bodyPr>
          <a:lstStyle/>
          <a:p>
            <a:r>
              <a:rPr lang="en-US" sz="2800" dirty="0"/>
              <a:t>T</a:t>
            </a:r>
            <a:r>
              <a:rPr sz="2800" dirty="0"/>
              <a:t>here is no required method when plotting points, </a:t>
            </a:r>
            <a:r>
              <a:rPr lang="en-US" sz="2800" dirty="0"/>
              <a:t>but it</a:t>
            </a:r>
            <a:r>
              <a:rPr sz="2800" dirty="0"/>
              <a:t> is helpful to establish a set pattern that you follow</a:t>
            </a:r>
            <a:r>
              <a:rPr lang="en-US" sz="2800" dirty="0"/>
              <a:t>.</a:t>
            </a:r>
            <a:r>
              <a:rPr lang="en-US" dirty="0"/>
              <a:t> F</a:t>
            </a:r>
            <a:r>
              <a:rPr sz="2800" dirty="0"/>
              <a:t>or example, you may always count the horizontal value first, then the vertical displacement.</a:t>
            </a:r>
          </a:p>
        </p:txBody>
      </p:sp>
    </p:spTree>
    <p:extLst>
      <p:ext uri="{BB962C8B-B14F-4D97-AF65-F5344CB8AC3E}">
        <p14:creationId xmlns:p14="http://schemas.microsoft.com/office/powerpoint/2010/main" val="10140958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1: Plotting Points in the Cartesian Coordinate System (cont.)</a:t>
            </a:r>
          </a:p>
        </p:txBody>
      </p:sp>
      <p:sp>
        <p:nvSpPr>
          <p:cNvPr id="3" name="Text Placeholder 2"/>
          <p:cNvSpPr>
            <a:spLocks noGrp="1"/>
          </p:cNvSpPr>
          <p:nvPr>
            <p:ph type="body" sz="quarter" idx="10"/>
          </p:nvPr>
        </p:nvSpPr>
        <p:spPr/>
        <p:txBody>
          <a:bodyPr>
            <a:normAutofit/>
          </a:bodyPr>
          <a:lstStyle/>
          <a:p>
            <a:r>
              <a:rPr sz="2800" b="1" dirty="0"/>
              <a:t>Solution</a:t>
            </a:r>
            <a:endParaRPr lang="en-US" sz="2800" b="1" dirty="0"/>
          </a:p>
          <a:p>
            <a:pPr marL="514350" indent="-514350">
              <a:buFont typeface="+mj-lt"/>
              <a:buAutoNum type="alphaLcPeriod"/>
              <a:defRPr sz="2800"/>
            </a:pPr>
            <a:r>
              <a:rPr lang="en-US" dirty="0"/>
              <a:t>​</a:t>
            </a:r>
            <a:endParaRPr lang="en-US" sz="2800" dirty="0"/>
          </a:p>
          <a:p>
            <a:pPr marL="514350" indent="-514350">
              <a:buFont typeface="+mj-lt"/>
              <a:buAutoNum type="alphaLcPeriod"/>
              <a:defRPr sz="2800"/>
            </a:pPr>
            <a:endParaRPr lang="en-US" dirty="0"/>
          </a:p>
        </p:txBody>
      </p:sp>
      <p:pic>
        <p:nvPicPr>
          <p:cNvPr id="4" name="Content Placeholder 4">
            <a:extLst>
              <a:ext uri="{FF2B5EF4-FFF2-40B4-BE49-F238E27FC236}">
                <a16:creationId xmlns:a16="http://schemas.microsoft.com/office/drawing/2014/main" id="{19A9E36E-C207-4197-8E7C-419BEE5E0A5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997557" y="1295400"/>
            <a:ext cx="4250843" cy="4332289"/>
          </a:xfrm>
          <a:prstGeom prst="rect">
            <a:avLst/>
          </a:prstGeom>
        </p:spPr>
      </p:pic>
      <p:pic>
        <p:nvPicPr>
          <p:cNvPr id="9" name="Picture 8">
            <a:extLst>
              <a:ext uri="{FF2B5EF4-FFF2-40B4-BE49-F238E27FC236}">
                <a16:creationId xmlns:a16="http://schemas.microsoft.com/office/drawing/2014/main" id="{45681AD3-6549-4314-9FAF-35F2902A5FA8}"/>
              </a:ext>
            </a:extLst>
          </p:cNvPr>
          <p:cNvPicPr>
            <a:picLocks noChangeAspect="1"/>
          </p:cNvPicPr>
          <p:nvPr/>
        </p:nvPicPr>
        <p:blipFill>
          <a:blip r:embed="rId4"/>
          <a:stretch>
            <a:fillRect/>
          </a:stretch>
        </p:blipFill>
        <p:spPr>
          <a:xfrm>
            <a:off x="3429000" y="5486400"/>
            <a:ext cx="1579001" cy="749873"/>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 Plotting Points in the Cartesian Coordinate System (cont.)</a:t>
            </a:r>
          </a:p>
        </p:txBody>
      </p:sp>
      <p:sp>
        <p:nvSpPr>
          <p:cNvPr id="3" name="Text Placeholder 2"/>
          <p:cNvSpPr>
            <a:spLocks noGrp="1"/>
          </p:cNvSpPr>
          <p:nvPr>
            <p:ph type="body" sz="quarter" idx="10"/>
          </p:nvPr>
        </p:nvSpPr>
        <p:spPr/>
        <p:txBody>
          <a:bodyPr>
            <a:normAutofit/>
          </a:bodyPr>
          <a:lstStyle/>
          <a:p>
            <a:pPr marL="514350" indent="-514350">
              <a:buFont typeface="+mj-lt"/>
              <a:buAutoNum type="alphaLcPeriod" startAt="2"/>
              <a:defRPr sz="2800"/>
            </a:pPr>
            <a:r>
              <a:rPr dirty="0"/>
              <a:t>​</a:t>
            </a:r>
          </a:p>
        </p:txBody>
      </p:sp>
      <p:pic>
        <p:nvPicPr>
          <p:cNvPr id="4" name="Content Placeholder 4">
            <a:extLst>
              <a:ext uri="{FF2B5EF4-FFF2-40B4-BE49-F238E27FC236}">
                <a16:creationId xmlns:a16="http://schemas.microsoft.com/office/drawing/2014/main" id="{DFFC0F4B-5180-4EF7-9CEC-6A668D0EC3E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147094" y="1143001"/>
            <a:ext cx="4343400" cy="4343400"/>
          </a:xfrm>
          <a:prstGeom prst="rect">
            <a:avLst/>
          </a:prstGeom>
        </p:spPr>
      </p:pic>
      <p:pic>
        <p:nvPicPr>
          <p:cNvPr id="6" name="Picture 5">
            <a:extLst>
              <a:ext uri="{FF2B5EF4-FFF2-40B4-BE49-F238E27FC236}">
                <a16:creationId xmlns:a16="http://schemas.microsoft.com/office/drawing/2014/main" id="{D813CD76-ADF9-4F80-B729-A25EAD3BFD22}"/>
              </a:ext>
            </a:extLst>
          </p:cNvPr>
          <p:cNvPicPr>
            <a:picLocks noChangeAspect="1"/>
          </p:cNvPicPr>
          <p:nvPr/>
        </p:nvPicPr>
        <p:blipFill>
          <a:blip r:embed="rId4"/>
          <a:stretch>
            <a:fillRect/>
          </a:stretch>
        </p:blipFill>
        <p:spPr>
          <a:xfrm>
            <a:off x="3657600" y="5422327"/>
            <a:ext cx="1579001" cy="749873"/>
          </a:xfrm>
          <a:prstGeom prst="rect">
            <a:avLst/>
          </a:prstGeom>
        </p:spPr>
      </p:pic>
    </p:spTree>
  </p:cSld>
  <p:clrMapOvr>
    <a:masterClrMapping/>
  </p:clrMapOvr>
</p:sld>
</file>

<file path=ppt/theme/theme1.xml><?xml version="1.0" encoding="utf-8"?>
<a:theme xmlns:a="http://schemas.openxmlformats.org/drawingml/2006/main" name="Office Theme">
  <a:themeElements>
    <a:clrScheme name="Custom 1">
      <a:dk1>
        <a:srgbClr val="366092"/>
      </a:dk1>
      <a:lt1>
        <a:srgbClr val="FFFFFF"/>
      </a:lt1>
      <a:dk2>
        <a:srgbClr val="4F81BD"/>
      </a:dk2>
      <a:lt2>
        <a:srgbClr val="FFFFFF"/>
      </a:lt2>
      <a:accent1>
        <a:srgbClr val="1F497D"/>
      </a:accent1>
      <a:accent2>
        <a:srgbClr val="366092"/>
      </a:accent2>
      <a:accent3>
        <a:srgbClr val="FFFFCC"/>
      </a:accent3>
      <a:accent4>
        <a:srgbClr val="B8CCE4"/>
      </a:accent4>
      <a:accent5>
        <a:srgbClr val="DBE5F1"/>
      </a:accent5>
      <a:accent6>
        <a:srgbClr val="C6D9F0"/>
      </a:accent6>
      <a:hlink>
        <a:srgbClr val="92CDDC"/>
      </a:hlink>
      <a:folHlink>
        <a:srgbClr val="8DB3E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836</TotalTime>
  <Words>1648</Words>
  <Application>Microsoft Office PowerPoint</Application>
  <PresentationFormat>On-screen Show (4:3)</PresentationFormat>
  <Paragraphs>197</Paragraphs>
  <Slides>37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37</vt:i4>
      </vt:variant>
    </vt:vector>
  </HeadingPairs>
  <TitlesOfParts>
    <vt:vector size="42" baseType="lpstr">
      <vt:lpstr>Calibri</vt:lpstr>
      <vt:lpstr>Cambria Math</vt:lpstr>
      <vt:lpstr>Courier New</vt:lpstr>
      <vt:lpstr>Arial</vt:lpstr>
      <vt:lpstr>Office Theme</vt:lpstr>
      <vt:lpstr>Section 3.1</vt:lpstr>
      <vt:lpstr>Ordered Pairs</vt:lpstr>
      <vt:lpstr>The Cartesian Coordinate System</vt:lpstr>
      <vt:lpstr>Figure 1: The Cartesian Plane</vt:lpstr>
      <vt:lpstr>CAUTION!</vt:lpstr>
      <vt:lpstr>Example 1: Plotting Points in the Cartesian Coordinate System</vt:lpstr>
      <vt:lpstr>Note:</vt:lpstr>
      <vt:lpstr>Example 1: Plotting Points in the Cartesian Coordinate System (cont.)</vt:lpstr>
      <vt:lpstr>Example 1: Plotting Points in the Cartesian Coordinate System (cont.)</vt:lpstr>
      <vt:lpstr>Example 1: Plotting Points in the Cartesian Coordinate System (cont.)</vt:lpstr>
      <vt:lpstr>Example 1: Plotting Points in the Cartesian Coordinate System (cont.)</vt:lpstr>
      <vt:lpstr>Example 1: Plotting Points in the Cartesian Coordinate System (cont.)</vt:lpstr>
      <vt:lpstr>Example 1: Plotting Points in the Cartesian Coordinate System (cont.)</vt:lpstr>
      <vt:lpstr>Example 2: Graphing Equations in Two Variables</vt:lpstr>
      <vt:lpstr>Example 2: Graphing Equations in Two Variables (cont.)</vt:lpstr>
      <vt:lpstr>Example 2: Graphing Equations in Two Variables (cont.)</vt:lpstr>
      <vt:lpstr>Example 2: Graphing Equations in Two Variables (cont.)</vt:lpstr>
      <vt:lpstr>Example 2: Graphing Equations in Two Variables (cont.)</vt:lpstr>
      <vt:lpstr>Example 2: Graphing Equations in Two Variables (cont.)</vt:lpstr>
      <vt:lpstr>Note:</vt:lpstr>
      <vt:lpstr>Example 2: Graphing Equations in Two Variables (cont.)</vt:lpstr>
      <vt:lpstr>Example 2: Graphing Equations in Two Variables (cont.)</vt:lpstr>
      <vt:lpstr>Example 2: Graphing Equations in Two Variables (cont.)</vt:lpstr>
      <vt:lpstr>Example 2: Graphing Equations in Two Variables (cont.)</vt:lpstr>
      <vt:lpstr>Example 2: Graphing Equations in Two Variables (cont.)</vt:lpstr>
      <vt:lpstr>Example 2: Graphing Equations in Two Variables (cont.)</vt:lpstr>
      <vt:lpstr>Example 2: Graphing Equations in Two Variables (cont.)</vt:lpstr>
      <vt:lpstr>Example 2: Graphing Equations in Two Variables (cont.)</vt:lpstr>
      <vt:lpstr>Example 2: Graphing Equations in Two Variables (cont.)</vt:lpstr>
      <vt:lpstr>Example 2: Graphing Equations in Two Variables (cont.)</vt:lpstr>
      <vt:lpstr>Distance Formula</vt:lpstr>
      <vt:lpstr>Example 3: Using the Distance Formula</vt:lpstr>
      <vt:lpstr>Example 3: Using the Distance Formula (cont.)</vt:lpstr>
      <vt:lpstr>Example 3: Using the Distance Formula (cont.)</vt:lpstr>
      <vt:lpstr>Midpoint Formula</vt:lpstr>
      <vt:lpstr>Example 4: Using the Midpoint Formula</vt:lpstr>
      <vt:lpstr>Example 4: Using the Midpoint Formula (cont.)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Algebra and Trigonometry</dc:title>
  <dc:creator>Hawkes Learning</dc:creator>
  <cp:lastModifiedBy>Claudia Vance</cp:lastModifiedBy>
  <cp:revision>156</cp:revision>
  <dcterms:created xsi:type="dcterms:W3CDTF">2013-04-26T14:43:13Z</dcterms:created>
  <dcterms:modified xsi:type="dcterms:W3CDTF">2022-08-22T19:47:39Z</dcterms:modified>
</cp:coreProperties>
</file>