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80" r:id="rId23"/>
    <p:sldId id="278" r:id="rId24"/>
    <p:sldId id="281" r:id="rId25"/>
    <p:sldId id="279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Parallel and Perpendicular 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3</a:t>
            </a:r>
            <a:r>
              <a:t>.5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24195450"/>
                  </p:ext>
                </p:extLst>
              </p:nvPr>
            </p:nvGraphicFramePr>
            <p:xfrm>
              <a:off x="381000" y="1105523"/>
              <a:ext cx="8534400" cy="2493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sz="200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Begin by substituting our known information into the </a:t>
                          </a:r>
                          <a:br>
                            <a:rPr lang="en-US" sz="1800" b="0" dirty="0"/>
                          </a:br>
                          <a:r>
                            <a:rPr sz="1800" b="0" dirty="0"/>
                            <a:t>point-slope form: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sz="1800" b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−2,1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The instructions asked for the equation in slope-intercept form, so we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 to obtain the final answer.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24195450"/>
                  </p:ext>
                </p:extLst>
              </p:nvPr>
            </p:nvGraphicFramePr>
            <p:xfrm>
              <a:off x="381000" y="1105523"/>
              <a:ext cx="8534400" cy="2493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7692" r="-834000" b="-5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7692" r="-270118" b="-55384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53450" t="-3311" b="-1814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1395" r="-834000" b="-3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81395" r="-270118" b="-3186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79310" r="-834000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179310" r="-270118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82558" r="-834000" b="-1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282558" r="-270118" b="-11744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53450" t="-141279" b="-8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82558" r="-834000" b="-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382558" r="-270118" b="-1744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Identifying a Quadrilateral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Determine if the quadrilateral (four-sided figure) </a:t>
            </a:r>
            <a:r>
              <a:rPr lang="en-US" sz="2800" dirty="0"/>
              <a:t>in Figure 2 </a:t>
            </a:r>
            <a:r>
              <a:rPr sz="2800" dirty="0"/>
              <a:t>is a parallelogram (a quadrilateral in which both pairs of opposite sides are parallel).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47085-1A37-43EA-BF89-40EDACA7009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5913"/>
            <a:ext cx="4572000" cy="4572000"/>
          </a:xfrm>
        </p:spPr>
      </p:pic>
      <p:sp>
        <p:nvSpPr>
          <p:cNvPr id="3" name="TextBox 2"/>
          <p:cNvSpPr txBox="1"/>
          <p:nvPr/>
        </p:nvSpPr>
        <p:spPr>
          <a:xfrm>
            <a:off x="3886200" y="553627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The four vertices are plotted in </a:t>
            </a:r>
            <a:r>
              <a:rPr lang="en-US" sz="2800" dirty="0"/>
              <a:t>Figure 2</a:t>
            </a:r>
            <a:r>
              <a:rPr sz="2800" dirty="0"/>
              <a:t>, and the sides of the quadrilateral drawn. The figure is a parallelogram if the left and right sides are parallel and the top and bottom sides are parallel.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3000" dirty="0"/>
                  <a:t>The slopes of the left and right sides are, respectively,</a:t>
                </a:r>
                <a:endParaRPr lang="en-US" sz="3000" dirty="0"/>
              </a:p>
              <a:p>
                <a:pPr>
                  <a:defRPr sz="2800"/>
                </a:pPr>
                <a:endParaRPr lang="en-US" sz="19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4−2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−3−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,</a:t>
                </a:r>
                <a:endParaRPr lang="en-US" sz="2800" dirty="0"/>
              </a:p>
              <a:p>
                <a:pPr>
                  <a:defRPr sz="2800"/>
                </a:pPr>
                <a:endParaRPr lang="en-US" sz="1900" dirty="0"/>
              </a:p>
              <a:p>
                <a:pPr>
                  <a:defRPr sz="2800"/>
                </a:pPr>
                <a:r>
                  <a:rPr sz="2800" dirty="0"/>
                  <a:t>and the slopes of the top and bottom sides are, respectively,</a:t>
                </a:r>
                <a:endParaRPr lang="en-US" sz="2800" dirty="0"/>
              </a:p>
              <a:p>
                <a:pPr>
                  <a:defRPr sz="2800"/>
                </a:pPr>
                <a:endParaRPr lang="en-US" sz="1900" i="1" dirty="0">
                  <a:latin typeface="Cambria Math" panose="02040503050406030204" pitchFamily="18" charset="0"/>
                </a:endParaRP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−3−2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−4−1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lang="en-US" sz="1900" dirty="0"/>
              </a:p>
              <a:p>
                <a:pPr>
                  <a:defRPr sz="2800"/>
                </a:pPr>
                <a:r>
                  <a:rPr sz="2800" dirty="0"/>
                  <a:t>Thus</a:t>
                </a:r>
                <a:r>
                  <a:rPr lang="en-US" sz="2800" dirty="0"/>
                  <a:t>,</a:t>
                </a:r>
                <a:r>
                  <a:rPr sz="2800" dirty="0"/>
                  <a:t> the figure is indeed a parallelogram.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04" t="-2454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Slopes of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represent the slopes of two lines, neither of which is vertical. The two lines are </a:t>
                </a:r>
                <a:r>
                  <a:rPr sz="2800" b="1" dirty="0"/>
                  <a:t>perpendicular</a:t>
                </a:r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 (equivalently,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). If one of two perpendicular lines is vertical, the other is horizontal, and the slopes are, respectively, undefined and zero.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Equations of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line given, find the equation of a perpendicular line.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line passing through the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(−1,3)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(4,1)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Equations of Perpendicular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line is in slope-intercept form, so we</a:t>
                </a:r>
                <a:r>
                  <a:rPr lang="en-US" sz="2800" dirty="0"/>
                  <a:t> can</a:t>
                </a:r>
                <a:r>
                  <a:rPr sz="2800" dirty="0"/>
                  <a:t> immediately identify the slope </a:t>
                </a:r>
                <a:r>
                  <a:rPr lang="en-US" sz="2800" dirty="0"/>
                  <a:t>as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sz="2800" dirty="0"/>
                  <a:t>. The slope of any perpendicular line must equal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the negative reciprocal of the original slope. Thus, one solution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we only need the slope of the original line, there is no need to find its equation; we can calculate the slope directly from the given points.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2064" lvl="1" indent="0">
                  <a:buNone/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 marL="512064" lvl="1" indent="0">
                  <a:buNone/>
                  <a:defRPr sz="2800"/>
                </a:pPr>
                <a:r>
                  <a:rPr dirty="0"/>
                  <a:t>Again, the slope of a line perpendicular to the line through the given points must have a slope equal to the negative reciprocal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dirty="0"/>
                  <a:t>,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. One perpendicular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Finding Equations of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equation, in standard form, of the line that passes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(−3,13)</m:t>
                    </m:r>
                  </m:oMath>
                </a14:m>
                <a:r>
                  <a:rPr sz="2800"/>
                  <a:t> and is perpendicular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Remember that if you encounter a horizontal or vertical line, you cannot use the slope formulas to find a perpendicular line.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Slopes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Two </a:t>
                </a:r>
                <a:r>
                  <a:rPr sz="2800" dirty="0" err="1"/>
                  <a:t>nonvertical</a:t>
                </a:r>
                <a:r>
                  <a:rPr sz="2800" dirty="0"/>
                  <a:t> lines with slopes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parallel</a:t>
                </a:r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. Also, two vertical lines (with undefined slopes) are always parallel to each other.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Finding Equations of Perpendicular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sz="2800" dirty="0"/>
                  <a:t> is a horizontal line, and hence any line perpendicular to it must be a vertical line, having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 Since the perpendicular line must pass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(−3,13)</m:t>
                    </m:r>
                  </m:oMath>
                </a14:m>
                <a:r>
                  <a:rPr sz="2800" dirty="0"/>
                  <a:t>, the desired solution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Identifying Parallel and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pair of lines, determine if the lines are parallel, perpendicular, or neither.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263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77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 and the line passing through the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(2,22)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pair of lines cannot be both parallel and perpendicular.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 sz="2800"/>
            </a:pPr>
            <a:r>
              <a:rPr lang="en-US" sz="24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sz="2400" dirty="0"/>
              <a:t>​Both equations are in standard form, so our first step is to rewrite them in slope-intercept form to identify the slopes.</a:t>
            </a:r>
          </a:p>
          <a:p>
            <a:pPr algn="ctr"/>
            <a:r>
              <a:rPr lang="en-US" sz="2400" dirty="0"/>
              <a:t>​</a:t>
            </a:r>
          </a:p>
          <a:p>
            <a:endParaRPr lang="en-US" sz="2400" dirty="0"/>
          </a:p>
          <a:p>
            <a:endParaRPr lang="en-US" sz="2400" dirty="0"/>
          </a:p>
          <a:p>
            <a:pPr marL="512064"/>
            <a:r>
              <a:rPr lang="en-US" sz="2400" dirty="0"/>
              <a:t>​</a:t>
            </a:r>
          </a:p>
          <a:p>
            <a:pPr marL="512064"/>
            <a:r>
              <a:rPr lang="en-US" sz="2400" b="1" dirty="0"/>
              <a:t>Are the lines parallel?</a:t>
            </a:r>
          </a:p>
          <a:p>
            <a:pPr marL="512064"/>
            <a:r>
              <a:rPr lang="en-US" sz="2400" dirty="0"/>
              <a:t>	​No, the slopes are not equal.</a:t>
            </a:r>
          </a:p>
          <a:p>
            <a:pPr marL="512064"/>
            <a:r>
              <a:rPr lang="en-US" sz="2400" dirty="0"/>
              <a:t>​</a:t>
            </a:r>
            <a:r>
              <a:rPr lang="en-US" sz="2400" b="1" dirty="0"/>
              <a:t>Are the lines perpendicular?</a:t>
            </a:r>
          </a:p>
          <a:p>
            <a:pPr marL="512064"/>
            <a:r>
              <a:rPr lang="en-US" sz="2400" dirty="0"/>
              <a:t>	​Yes, the slopes are negative reciprocals of each other.</a:t>
            </a:r>
          </a:p>
          <a:p>
            <a:pPr marL="512064">
              <a:spcBef>
                <a:spcPts val="1800"/>
              </a:spcBef>
            </a:pPr>
            <a:r>
              <a:rPr lang="en-US" sz="2400" dirty="0"/>
              <a:t>​Thus, the lines are perpendicular.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194046"/>
                  </p:ext>
                </p:extLst>
              </p:nvPr>
            </p:nvGraphicFramePr>
            <p:xfrm>
              <a:off x="4953000" y="2209800"/>
              <a:ext cx="3048000" cy="13192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437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437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0451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194046"/>
                  </p:ext>
                </p:extLst>
              </p:nvPr>
            </p:nvGraphicFramePr>
            <p:xfrm>
              <a:off x="4953000" y="2209800"/>
              <a:ext cx="3048000" cy="13192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4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5970" r="-135211" b="-2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5970" b="-237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4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7576" r="-135211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107576" b="-14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0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63095" r="-135211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163095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607164"/>
                  </p:ext>
                </p:extLst>
              </p:nvPr>
            </p:nvGraphicFramePr>
            <p:xfrm>
              <a:off x="1642533" y="2209800"/>
              <a:ext cx="2590800" cy="13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3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23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2064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607164"/>
                  </p:ext>
                </p:extLst>
              </p:nvPr>
            </p:nvGraphicFramePr>
            <p:xfrm>
              <a:off x="1642533" y="2209800"/>
              <a:ext cx="2590800" cy="13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061" r="-143429" b="-2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6061" b="-2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4478" r="-143429" b="-138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104478" b="-138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2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63095" r="-143429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163095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spcAft>
                    <a:spcPts val="600"/>
                  </a:spcAft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One line is in point-slope form, so we can see its slope is </a:t>
                </a:r>
                <a:r>
                  <a:rPr sz="2800" dirty="0">
                    <a:latin typeface="Cambria Math"/>
                  </a:rPr>
                  <a:t>9</a:t>
                </a:r>
                <a:r>
                  <a:rPr sz="2800" dirty="0"/>
                  <a:t>. We calculate the slope of the other line using the two points given.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22−4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2−0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lang="en-US" dirty="0"/>
              </a:p>
              <a:p>
                <a:pPr marL="512064"/>
                <a:r>
                  <a:rPr sz="2800" b="1" dirty="0"/>
                  <a:t>Are the lines parallel?</a:t>
                </a:r>
              </a:p>
              <a:p>
                <a:pPr marL="512064"/>
                <a:r>
                  <a:rPr lang="en-US" dirty="0"/>
                  <a:t>	</a:t>
                </a:r>
                <a:r>
                  <a:rPr dirty="0"/>
                  <a:t>​</a:t>
                </a:r>
                <a:r>
                  <a:rPr sz="2800" dirty="0"/>
                  <a:t>Yes, the slopes are equal.</a:t>
                </a:r>
              </a:p>
              <a:p>
                <a:pPr marL="512064"/>
                <a:r>
                  <a:rPr dirty="0"/>
                  <a:t>​</a:t>
                </a:r>
                <a:endParaRPr lang="en-US" dirty="0"/>
              </a:p>
              <a:p>
                <a:pPr marL="512064"/>
                <a:r>
                  <a:rPr sz="2800" dirty="0"/>
                  <a:t>Thus, the lines are parallel.</a:t>
                </a:r>
                <a:r>
                  <a:rPr lang="en-US" dirty="0"/>
                  <a:t> (Note that we didn’t need to find the equation of the second line.)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91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Both lines are in slope-intercept form, so we can read off the slopes: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2064"/>
                <a:endParaRPr lang="en-US" sz="1900" dirty="0"/>
              </a:p>
              <a:p>
                <a:pPr marL="512064"/>
                <a:r>
                  <a:rPr dirty="0"/>
                  <a:t>​</a:t>
                </a:r>
                <a:r>
                  <a:rPr sz="2800" b="1" dirty="0"/>
                  <a:t>Are the lines parallel?</a:t>
                </a:r>
              </a:p>
              <a:p>
                <a:pPr marL="512064"/>
                <a:r>
                  <a:rPr dirty="0"/>
                  <a:t>​</a:t>
                </a:r>
                <a:r>
                  <a:rPr lang="en-US" dirty="0"/>
                  <a:t>	</a:t>
                </a:r>
                <a:r>
                  <a:rPr sz="2800" dirty="0"/>
                  <a:t>No, the slopes are not equal.</a:t>
                </a:r>
              </a:p>
              <a:p>
                <a:pPr marL="512064"/>
                <a:r>
                  <a:rPr dirty="0"/>
                  <a:t>​</a:t>
                </a:r>
                <a:r>
                  <a:rPr sz="2800" b="1" dirty="0"/>
                  <a:t>Are the lines perpendicular?</a:t>
                </a:r>
              </a:p>
              <a:p>
                <a:pPr marL="914400"/>
                <a:r>
                  <a:rPr dirty="0"/>
                  <a:t>​</a:t>
                </a:r>
                <a:r>
                  <a:rPr sz="2800" dirty="0"/>
                  <a:t>No, the slopes are reciprocals, not </a:t>
                </a:r>
                <a:r>
                  <a:rPr sz="2800" i="1" dirty="0"/>
                  <a:t>negative</a:t>
                </a:r>
                <a:r>
                  <a:rPr sz="2800" dirty="0"/>
                  <a:t> reciprocals.</a:t>
                </a:r>
              </a:p>
              <a:p>
                <a:pPr marL="512064"/>
                <a:r>
                  <a:rPr sz="1800" dirty="0"/>
                  <a:t>​</a:t>
                </a:r>
                <a:endParaRPr lang="en-US" sz="1800" dirty="0"/>
              </a:p>
              <a:p>
                <a:pPr marL="512064"/>
                <a:r>
                  <a:rPr sz="2800" dirty="0"/>
                  <a:t>Thus, the lines are neither parallel nor perpendicular.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Equations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Find equations for two lines parallel to each of the </a:t>
                </a:r>
                <a:r>
                  <a:rPr lang="en-US" sz="2800" dirty="0"/>
                  <a:t>given </a:t>
                </a:r>
                <a:r>
                  <a:rPr sz="2800" dirty="0"/>
                  <a:t>lines.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given a line in standard form, it is usually easiest to find its slope by rewriting it in slope-intercept form than to find two points on the line and calculate the slope directly.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line is already in slope-intercept form, so we immediately know the slope of the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Any line parallel to this one must also have a slope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To find two parallel lines, we can simply change the value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dirty="0"/>
                  <a:t>​</a:t>
                </a:r>
                <a:r>
                  <a:rPr sz="2800" dirty="0"/>
                  <a:t>Two such examples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This line is in standard form. Our first step is to rewrite it in slope-intercept form.</a:t>
            </a: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0113870"/>
                  </p:ext>
                </p:extLst>
              </p:nvPr>
            </p:nvGraphicFramePr>
            <p:xfrm>
              <a:off x="990600" y="2294318"/>
              <a:ext cx="7315200" cy="19803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/>
                            <a:t>Subtract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10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4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−10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/>
                            <a:t>Divide each term by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4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=5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−7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4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0113870"/>
                  </p:ext>
                </p:extLst>
              </p:nvPr>
            </p:nvGraphicFramePr>
            <p:xfrm>
              <a:off x="990600" y="2294318"/>
              <a:ext cx="7315200" cy="19803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404622" b="-3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0667" r="-196308" b="-3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404622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09211" r="-196308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245" t="-109211" b="-25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9000" r="-404622" b="-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59000" r="-196308" b="-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245" t="-159000" b="-9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5333" r="-40462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345333" r="-19630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4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once the line is in slope-intercept form, we can change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to find two lines parallel to the original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Two such examples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Equations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equation, in slope-intercept form, for the line that is parallel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sz="2800"/>
                  <a:t> and which passes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(−2,1)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Again, our first step is to write the initial equation in slope-intercept form.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r>
                  <a:rPr sz="2800" dirty="0"/>
                  <a:t>This tells us that the slope of the line whose equation we seek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 We also know that the line is to pass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so we can use the point-slope form to obtain the desired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56462"/>
                  </p:ext>
                </p:extLst>
              </p:nvPr>
            </p:nvGraphicFramePr>
            <p:xfrm>
              <a:off x="3352800" y="2548001"/>
              <a:ext cx="2438400" cy="1261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=23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+23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56462"/>
                  </p:ext>
                </p:extLst>
              </p:nvPr>
            </p:nvGraphicFramePr>
            <p:xfrm>
              <a:off x="3352800" y="2548001"/>
              <a:ext cx="2438400" cy="1261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7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677" r="-145399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9677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7937" r="-145399" b="-146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107937" b="-146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60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57831" r="-145399" b="-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157831" b="-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1522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Courier New</vt:lpstr>
      <vt:lpstr>Arial</vt:lpstr>
      <vt:lpstr>Office Theme</vt:lpstr>
      <vt:lpstr>Section 3.5</vt:lpstr>
      <vt:lpstr>Slopes of Parallel Lines</vt:lpstr>
      <vt:lpstr>Example 1: Finding Equations of Parallel Lines</vt:lpstr>
      <vt:lpstr>Note:</vt:lpstr>
      <vt:lpstr>Example 1: Finding Equations of Parallel Lines (cont.)</vt:lpstr>
      <vt:lpstr>Example 1: Finding Equations of Parallel Lines (cont.)</vt:lpstr>
      <vt:lpstr>Example 1: Finding Equations of Parallel Lines (cont.)</vt:lpstr>
      <vt:lpstr>Example 2: Finding Equations of Parallel Lines</vt:lpstr>
      <vt:lpstr>Example 2: Finding Equations of Parallel Lines (cont.)</vt:lpstr>
      <vt:lpstr>Example 2: Finding Equations of Parallel Lines (cont.)</vt:lpstr>
      <vt:lpstr>Example 3: Identifying a Quadrilateral</vt:lpstr>
      <vt:lpstr>Example 3: Identifying a Quadrilateral (cont.)</vt:lpstr>
      <vt:lpstr>Example 3: Identifying a Quadrilateral (cont.)</vt:lpstr>
      <vt:lpstr>Example 3: Identifying a Quadrilateral (cont.)</vt:lpstr>
      <vt:lpstr>Slopes of Perpendicular Lines</vt:lpstr>
      <vt:lpstr>Example 4: Finding Equations of Perpendicular Lines</vt:lpstr>
      <vt:lpstr>Example 4: Finding Equations of Perpendicular Lines (cont.)</vt:lpstr>
      <vt:lpstr>Example 5: Finding Equations of Perpendicular Lines</vt:lpstr>
      <vt:lpstr>Note:</vt:lpstr>
      <vt:lpstr>Example 5: Finding Equations of Perpendicular Lines (cont.)</vt:lpstr>
      <vt:lpstr>Example 6: Identifying Parallel and Perpendicular Lines</vt:lpstr>
      <vt:lpstr>Note:</vt:lpstr>
      <vt:lpstr>Example 6: Identifying Parallel and Perpendicular Lines (cont.)</vt:lpstr>
      <vt:lpstr>Example 6: Identifying Parallel and Perpendicular Lines (cont.)</vt:lpstr>
      <vt:lpstr>Example 6: Identifying Parallel and Perpendicular Lines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130</cp:revision>
  <dcterms:created xsi:type="dcterms:W3CDTF">2013-04-26T14:43:13Z</dcterms:created>
  <dcterms:modified xsi:type="dcterms:W3CDTF">2022-08-22T19:51:25Z</dcterms:modified>
</cp:coreProperties>
</file>