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271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6" r:id="rId25"/>
    <p:sldId id="287" r:id="rId26"/>
    <p:sldId id="288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Linear Inequalities in Two Variables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3</a:t>
            </a:r>
            <a:r>
              <a:rPr dirty="0"/>
              <a:t>.6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411EC8-A1D7-45C6-B4C1-B66CD9AB14A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6B41C5-BF92-4DC8-8658-FDA45C32D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7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In this example, the boundary line is a vertical line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(3,0)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dirty="0"/>
                  <a:t>Since the inequality is strict, we graph the boundary line as a dashed line.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origin can be used as a convenient test point, and results in the false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0&gt;3</m:t>
                    </m:r>
                  </m:oMath>
                </a14:m>
                <a:r>
                  <a:rPr sz="2800" dirty="0"/>
                  <a:t>, leading us to shade the half-plane to the right of the boundary.</a:t>
                </a:r>
                <a:r>
                  <a:rPr lang="en-US" sz="2800" dirty="0"/>
                  <a:t> </a:t>
                </a: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61F6A2-FA91-4315-B261-EDFC724D9A9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51B03-675D-4F51-83D6-503E772C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Solving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Graph the solution sets that satisfy the following inequalities.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sz="280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First graph the individual inequalities. We graph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sz="2800" dirty="0"/>
                  <a:t> with a dashed line and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a solid line.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We then note that the half-plane lying above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sz="2800" dirty="0"/>
                  <a:t> solves the first inequality (verify this by using the test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sz="2800" dirty="0"/>
                  <a:t>)</a:t>
                </a:r>
                <a:r>
                  <a:rPr sz="2800" dirty="0"/>
                  <a:t> and that the half-plane lying below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solves the second inequality (this can be verified using the test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(1,−1)</m:t>
                    </m:r>
                  </m:oMath>
                </a14:m>
                <a:r>
                  <a:rPr lang="en-US" sz="2800" dirty="0"/>
                  <a:t>)</a:t>
                </a:r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dirty="0"/>
                  <a:t>Since the two inequalities are joined by the word "and", we shade in the intersection of the two half-planes, resulting in the graph </a:t>
                </a:r>
                <a:r>
                  <a:rPr lang="en-US" sz="2800" dirty="0"/>
                  <a:t>shown </a:t>
                </a:r>
                <a:r>
                  <a:rPr lang="en-US" dirty="0"/>
                  <a:t>in Figure 9</a:t>
                </a:r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 r="-1481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193AE2-C104-426A-B78C-687C69AEDC2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2D171C-88A7-4D01-B58B-9B6694CE6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240" y="5471099"/>
            <a:ext cx="1475360" cy="7011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Again, begin by solving each inequality separately. We graph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 with a dashed line, and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 with a solid line, and note that the half-plane below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 solves the first inequality and that the half-plane to the right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 solves the second.</a:t>
                </a:r>
              </a:p>
              <a:p>
                <a:r>
                  <a:rPr dirty="0"/>
                  <a:t>​</a:t>
                </a:r>
                <a:r>
                  <a:rPr sz="2800" dirty="0"/>
                  <a:t>Since the two inequalities are joined by "or", we shade the </a:t>
                </a:r>
                <a:r>
                  <a:rPr sz="2800" i="1" dirty="0"/>
                  <a:t>union</a:t>
                </a:r>
                <a:r>
                  <a:rPr sz="2800" dirty="0"/>
                  <a:t> of the two half-planes. Note that this results in a larger solution set than either of the two individual solutions. Any ordered pair in the shaded region will satisfy one or both of the inequalities.</a:t>
                </a:r>
                <a:r>
                  <a:rPr lang="en-US" sz="2800" dirty="0"/>
                  <a:t> </a:t>
                </a: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370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B93464-B423-42B5-A661-2C761445080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558507" cy="45585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CF8BC-9C0A-4960-916B-019BC9780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Solving Absolute Value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solution set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that satisfies the joint conditions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First, we need to find the solution to each individual inequality.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Solving Linear Inequalities in Two Variables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153400" cy="4953000"/>
          </a:xfrm>
        </p:spPr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Procedure</a:t>
            </a:r>
            <a:endParaRPr dirty="0"/>
          </a:p>
          <a:p>
            <a:endParaRPr dirty="0"/>
          </a:p>
        </p:txBody>
      </p:sp>
      <p:graphicFrame>
        <p:nvGraphicFramePr>
          <p:cNvPr id="4" name="Table Placeholder 2">
            <a:extLst>
              <a:ext uri="{FF2B5EF4-FFF2-40B4-BE49-F238E27FC236}">
                <a16:creationId xmlns:a16="http://schemas.microsoft.com/office/drawing/2014/main" id="{F72F842F-BDAC-4F52-903F-F7457341F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191511"/>
              </p:ext>
            </p:extLst>
          </p:nvPr>
        </p:nvGraphicFramePr>
        <p:xfrm>
          <a:off x="533400" y="1676400"/>
          <a:ext cx="80772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557">
                <a:tc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solidFill>
                            <a:srgbClr val="000000"/>
                          </a:solidFill>
                        </a:rPr>
                        <a:t>Step 1: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rgbClr val="000000"/>
                          </a:solidFill>
                        </a:rPr>
                        <a:t>Graph the line that results from replacing the inequality symbol with =.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155">
                <a:tc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solidFill>
                            <a:srgbClr val="000000"/>
                          </a:solidFill>
                        </a:rPr>
                        <a:t>Step 2: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rgbClr val="000000"/>
                          </a:solidFill>
                        </a:rPr>
                        <a:t>Make the line solid if the inequality symbol is ≤ or ≥ (no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 </a:t>
                      </a: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strict) and dashed if the symbol is &lt; or &gt; (strict). A solid line indicates that points on the line are included in the solution set while a dashed line indicates that points on the line are excluded from the solution set.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688">
                <a:tc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solidFill>
                            <a:srgbClr val="000000"/>
                          </a:solidFill>
                        </a:rPr>
                        <a:t>Step 3: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rgbClr val="000000"/>
                          </a:solidFill>
                        </a:rPr>
                        <a:t>Determine which of the half-planes defined by the boundary line solves the inequality by substituting a </a:t>
                      </a:r>
                      <a:r>
                        <a:rPr sz="1800" b="1" dirty="0">
                          <a:solidFill>
                            <a:srgbClr val="000000"/>
                          </a:solidFill>
                        </a:rPr>
                        <a:t>test point</a:t>
                      </a: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 from one of the two half-planes into the inequality. If the resulting numerical statement is true, all the points in the same half-plane as the test point solve the inequality. Otherwise, the points in the other half-plane solve the inequality. Shade in the half-plane that solves the inequality.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63408513"/>
                  </p:ext>
                </p:extLst>
              </p:nvPr>
            </p:nvGraphicFramePr>
            <p:xfrm>
              <a:off x="457200" y="1105523"/>
              <a:ext cx="8229600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&gt;1</m:t>
                              </m:r>
                            </m:oMath>
                          </a14:m>
                          <a:endParaRPr lang="en-US" sz="2400" dirty="0"/>
                        </a:p>
                        <a:p>
                          <a:pPr algn="ctr">
                            <a:defRPr sz="1400"/>
                          </a:pPr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4517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&gt;1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&lt;−1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Begin by rewriting the absolute value inequality as two linear inequalities.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&gt;4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&lt;2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 We have a union of solutions.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63408513"/>
                  </p:ext>
                </p:extLst>
              </p:nvPr>
            </p:nvGraphicFramePr>
            <p:xfrm>
              <a:off x="457200" y="1105523"/>
              <a:ext cx="8229600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822960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26" r="-71320" b="-2007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4702" r="-728221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8667" t="-94702" r="-691333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2857" t="-94702" r="-428571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149" t="-94702" r="-298936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Begin by rewriting the absolute value inequality as two linear inequalities.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0000" r="-728221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8667" t="-280000" r="-691333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2857" t="-280000" r="-428571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149" t="-280000" r="-298936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 We have a union of solutions.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876822750"/>
                  </p:ext>
                </p:extLst>
              </p:nvPr>
            </p:nvGraphicFramePr>
            <p:xfrm>
              <a:off x="457200" y="1105523"/>
              <a:ext cx="8305801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04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07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04800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≤3</m:t>
                              </m:r>
                            </m:oMath>
                          </a14:m>
                          <a:endParaRPr lang="en-US" sz="2400" dirty="0"/>
                        </a:p>
                        <a:p>
                          <a:pPr algn="ctr">
                            <a:defRPr sz="1400"/>
                          </a:pPr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≤3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≥−3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Again, rewrite the inequality without absolute value signs.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≤5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≥−1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This time, we have an intersection of solutions.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876822750"/>
                  </p:ext>
                </p:extLst>
              </p:nvPr>
            </p:nvGraphicFramePr>
            <p:xfrm>
              <a:off x="457200" y="1105523"/>
              <a:ext cx="8305801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04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07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04800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822960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26" r="-57937" b="-16740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4906" r="-574752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4228" t="-134906" r="-843902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000" t="-134906" r="-458667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9043" t="-134906" r="-265957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Again, rewrite the inequality without absolute value signs.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7143" r="-57475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4228" t="-237143" r="-84390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000" t="-237143" r="-45866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9043" t="-237143" r="-26595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This time, we have an intersection of solutions.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Now we can graph the solutions to the individual conditions</a:t>
            </a:r>
            <a:r>
              <a:rPr lang="en-US" sz="2800" dirty="0"/>
              <a:t>. </a:t>
            </a:r>
            <a:endParaRPr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83BAE9-4FD9-4051-A82A-FB62B119860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200" y="1524000"/>
            <a:ext cx="4101307" cy="4101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F71732-AB26-425F-9099-7D0FB7564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094" y="914400"/>
            <a:ext cx="2261812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D07FF-6CB0-4860-96F4-565666C34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96114A-2D0C-4FF1-A52C-67D2D691B28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1346" y="1524000"/>
            <a:ext cx="4101307" cy="4101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F7C5EB-7FAC-485B-A9DC-600367BFA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136" y="953161"/>
            <a:ext cx="2761727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20F65-7522-4F70-9E5F-35E0E1B37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800" y="54985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We now intersect the solution sets to obtain the final answer: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77C194-48AB-409C-8EBB-D4DD26D0CC5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A3893C-27F2-4E26-B942-B4F391654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Solving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linear inequalities by graphing their solution sets.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&lt;12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Whenever possible, use the origin as a test point, since it makes for a very simple calculation.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lang="en-US" sz="2800" b="0" dirty="0"/>
                  <a:t>To graph the boundary line, replace the inequality symbol with an equal sign, then find the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b="0" dirty="0"/>
                  <a:t>- and </a:t>
                </a:r>
                <a:br>
                  <a:rPr lang="en-US" sz="2800" b="0" dirty="0"/>
                </a:b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b="0" dirty="0"/>
                  <a:t>-intercepts.</a:t>
                </a:r>
              </a:p>
              <a:p>
                <a:pPr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A3D4E83-DBCF-40E3-814C-5FE6A63D1F9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84493870"/>
                  </p:ext>
                </p:extLst>
              </p:nvPr>
            </p:nvGraphicFramePr>
            <p:xfrm>
              <a:off x="990600" y="3063240"/>
              <a:ext cx="7924800" cy="1737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84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9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9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83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=12</m:t>
                              </m:r>
                            </m:oMath>
                          </a14:m>
                          <a:endParaRPr lang="en-US" sz="2400" dirty="0"/>
                        </a:p>
                        <a:p>
                          <a:pPr algn="ctr">
                            <a:defRPr sz="1600"/>
                          </a:pPr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A3D4E83-DBCF-40E3-814C-5FE6A63D1F9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84493870"/>
                  </p:ext>
                </p:extLst>
              </p:nvPr>
            </p:nvGraphicFramePr>
            <p:xfrm>
              <a:off x="990600" y="3063240"/>
              <a:ext cx="7924800" cy="1737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84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9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9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83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82296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40497" b="-1281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77632" r="-400385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77632" r="-300385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234" t="-177632" r="-199234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8621" t="-177632" r="-258621" b="-12763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81333" r="-400385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81333" r="-300385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234" t="-281333" r="-199234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8621" t="-281333" r="-258621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-intercept of boundary: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(4,0)</m:t>
                    </m:r>
                  </m:oMath>
                </a14:m>
                <a:endParaRPr sz="2800"/>
              </a:p>
              <a:p>
                <a:pPr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-intercept of boundary: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(0,6)</m:t>
                    </m:r>
                  </m:oMath>
                </a14:m>
                <a:endParaRPr sz="2800"/>
              </a:p>
              <a:p>
                <a:r>
                  <a:t>​</a:t>
                </a:r>
                <a:r>
                  <a:rPr sz="2800"/>
                  <a:t>The graph of the equation is drawn with a dashed line since the inequality is strict.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The origin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sz="2800"/>
                  <a:t> clearly lies on one side of the boundary line, so we can use it as our test point.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When both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in the inequality are replaced with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, we obtain the true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0&lt;12</m:t>
                    </m:r>
                  </m:oMath>
                </a14:m>
                <a:r>
                  <a:rPr sz="2800"/>
                  <a:t>. This tells us to shade the half-plane that contains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81C1A7-1693-4AD6-8CBC-A400E3CC1B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C4BC11-6A33-4E71-8EC6-752590193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D91EC5B-E7A9-4A7F-B1B4-0BB425866AE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6669656"/>
                  </p:ext>
                </p:extLst>
              </p:nvPr>
            </p:nvGraphicFramePr>
            <p:xfrm>
              <a:off x="762000" y="1181249"/>
              <a:ext cx="8229600" cy="17816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295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≤0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96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In slope-intercept form, the equation for the boundary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b="0" dirty="0"/>
                            <a:t>, a line with a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b="0" dirty="0"/>
                            <a:t>-intercept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(0,0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b="0" dirty="0"/>
                            <a:t> and a slope of </a:t>
                          </a:r>
                          <a:r>
                            <a:rPr lang="en-US" sz="1800" b="0" dirty="0">
                              <a:latin typeface="Cambria Math"/>
                            </a:rPr>
                            <a:t>1</a:t>
                          </a:r>
                          <a:r>
                            <a:rPr lang="en-US" sz="1800" b="0" dirty="0"/>
                            <a:t>.</a:t>
                          </a:r>
                        </a:p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96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D91EC5B-E7A9-4A7F-B1B4-0BB425866AE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6669656"/>
                  </p:ext>
                </p:extLst>
              </p:nvPr>
            </p:nvGraphicFramePr>
            <p:xfrm>
              <a:off x="762000" y="1181249"/>
              <a:ext cx="8229600" cy="17816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29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143" r="-53380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800" t="-7143" r="-2032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0000" r="-533803" b="-16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800" t="-140000" r="-203200" b="-161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165" t="-5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8760" r="-533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800" t="-148760" r="-2032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Graph the boundary with a solid line since the inequality is not strict. Thus, points on the boundary do solve the inequality.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This time, the origin cannot be used as a test point, since it lies directly on the boundary line.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(1,−1)</m:t>
                    </m:r>
                  </m:oMath>
                </a14:m>
                <a:r>
                  <a:rPr sz="2800" dirty="0"/>
                  <a:t> lies below the boundary, and if we substitute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 into the inequality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sz="2800" dirty="0"/>
                  <a:t>, we obtain the false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2≤0</m:t>
                    </m:r>
                  </m:oMath>
                </a14:m>
                <a:r>
                  <a:rPr sz="2800" dirty="0"/>
                  <a:t>. Thus, we shade the half-plane that does not contain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(1,−1)</m:t>
                    </m:r>
                  </m:oMath>
                </a14:m>
                <a:r>
                  <a:rPr sz="2800" dirty="0"/>
                  <a:t>.</a:t>
                </a:r>
                <a:r>
                  <a:rPr lang="en-US" sz="2800" dirty="0"/>
                  <a:t> </a:t>
                </a: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1289</Words>
  <Application>Microsoft Office PowerPoint</Application>
  <PresentationFormat>On-screen Show (4:3)</PresentationFormat>
  <Paragraphs>115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Cambria Math</vt:lpstr>
      <vt:lpstr>Courier New</vt:lpstr>
      <vt:lpstr>Arial</vt:lpstr>
      <vt:lpstr>Office Theme</vt:lpstr>
      <vt:lpstr>Section 3.6</vt:lpstr>
      <vt:lpstr>Solving Linear Inequalities in Two Variables</vt:lpstr>
      <vt:lpstr>Example 1: Solving Linear Inequalities</vt:lpstr>
      <vt:lpstr>Note: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2: Solving Linear Inequalities</vt:lpstr>
      <vt:lpstr>Example 2: Solving Linear Inequalities (cont.)</vt:lpstr>
      <vt:lpstr>Example 2: Solving Linear Inequalities (cont.)</vt:lpstr>
      <vt:lpstr>Example 2: Solving Linear Inequalities (cont.)</vt:lpstr>
      <vt:lpstr>Example 2: Solving Linear Inequalities (cont.)</vt:lpstr>
      <vt:lpstr>Example 3: Solving Absolute Value Linear Inequalities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136</cp:revision>
  <dcterms:created xsi:type="dcterms:W3CDTF">2013-04-26T14:43:13Z</dcterms:created>
  <dcterms:modified xsi:type="dcterms:W3CDTF">2022-08-22T19:52:17Z</dcterms:modified>
</cp:coreProperties>
</file>