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9" r:id="rId10"/>
    <p:sldId id="270" r:id="rId11"/>
    <p:sldId id="273" r:id="rId12"/>
    <p:sldId id="274" r:id="rId13"/>
    <p:sldId id="275" r:id="rId14"/>
    <p:sldId id="279" r:id="rId15"/>
    <p:sldId id="280" r:id="rId16"/>
    <p:sldId id="281" r:id="rId17"/>
    <p:sldId id="285" r:id="rId18"/>
    <p:sldId id="282" r:id="rId19"/>
    <p:sldId id="283" r:id="rId20"/>
    <p:sldId id="284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Other Common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4</a:t>
            </a:r>
            <a:r>
              <a:t>.4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Power Functions of the Form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2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sz="3200">
                            <a:latin typeface="Cambria Math"/>
                          </a:rPr>
                          <m:t>−</m:t>
                        </m:r>
                        <m:r>
                          <a:rPr sz="320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857500" y="5524500"/>
                <a:ext cx="3429000" cy="504823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7: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28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5524500"/>
                <a:ext cx="3429000" cy="504823"/>
              </a:xfrm>
              <a:prstGeom prst="rect">
                <a:avLst/>
              </a:prstGeom>
              <a:blipFill>
                <a:blip r:embed="rId5"/>
                <a:stretch>
                  <a:fillRect t="-7229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5EE035C-992B-4773-8C71-7CF25CF03F9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3937" y="1029287"/>
            <a:ext cx="4556125" cy="45561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The Absolute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The Absolute Value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will be a vertically stretched version of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reflected over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-axis. As always, we can plot a few points to verify that our reasoning is correct. In Figure 11, we have plotted the values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The Absolute Value Function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85FE5F-DC7F-4B2B-8DC5-6D9D53B4FC1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667000" y="5536734"/>
                <a:ext cx="3810000" cy="5709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 sz="2800"/>
                </a:pPr>
                <a:r>
                  <a:rPr lang="en-US" sz="2800" dirty="0"/>
                  <a:t>Figure 11: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536734"/>
                <a:ext cx="3810000" cy="570913"/>
              </a:xfrm>
              <a:prstGeom prst="rect">
                <a:avLst/>
              </a:prstGeom>
              <a:blipFill>
                <a:blip r:embed="rId4"/>
                <a:stretch>
                  <a:fillRect l="-2560" t="-9574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Greatest Integer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The greatest integer function,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, is a function commonly encountered in computer science applications. It is defined as follows: the </a:t>
                </a:r>
                <a:r>
                  <a:rPr b="1"/>
                  <a:t>greatest integer of</a:t>
                </a:r>
                <a:r>
                  <a:rPr sz="2800" b="1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the largest integer less than or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 For instance,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/>
                  <a:t> (note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/>
                  <a:t> is the largest integer to the left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sz="2800"/>
                  <a:t> on the real number line).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Piecewise-Defined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A </a:t>
                </a:r>
                <a:r>
                  <a:rPr sz="2800" b="1"/>
                  <a:t>piecewise-defined function</a:t>
                </a:r>
                <a:r>
                  <a:rPr sz="2800"/>
                  <a:t> is a function defined in terms of two or more formulas, each valid for its own unique portion of the real number line. In evaluating a piecewise-defined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at a certain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, it is important to correctly identify which formula is valid for that particular value.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Piecewise-Defined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Sketch the graph of the function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/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≤−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/>
                                <m:t>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&gt;−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Always pay close attention to the boundary points of each interval. Remember that only one rule applies at each point.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Piecewise-Defined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piecewise-defined function with different formula</a:t>
                </a:r>
                <a:r>
                  <a:rPr lang="en-US" sz="2800" dirty="0"/>
                  <a:t>s</a:t>
                </a:r>
                <a:r>
                  <a:rPr sz="2800" dirty="0"/>
                  <a:t> for two </a:t>
                </a:r>
                <a:r>
                  <a:rPr lang="en-US" sz="2800" dirty="0"/>
                  <a:t>separate </a:t>
                </a:r>
                <a:r>
                  <a:rPr sz="2800" dirty="0"/>
                  <a:t>intervals. To graph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graph each portion separately, making sure that each formula is applied only on the appropriate interval.</a:t>
                </a:r>
              </a:p>
              <a:p>
                <a:pPr>
                  <a:defRPr sz="2800"/>
                </a:pP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linear function on the interval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a quadratic function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complete graph appears </a:t>
                </a:r>
                <a:r>
                  <a:rPr lang="en-US" sz="2800" dirty="0"/>
                  <a:t>in Figure 13</a:t>
                </a:r>
                <a:r>
                  <a:rPr sz="2800" dirty="0"/>
                  <a:t>, with the points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noted in particular.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Piecewise-Defined Function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A7B890-767E-464F-9F58-3D60E362FDA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3009900" y="5536734"/>
                <a:ext cx="3124200" cy="5709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 sz="2800"/>
                </a:pPr>
                <a:r>
                  <a:rPr lang="en-US" sz="2800" dirty="0"/>
                  <a:t>Figure 13: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5536734"/>
                <a:ext cx="3124200" cy="570913"/>
              </a:xfrm>
              <a:prstGeom prst="rect">
                <a:avLst/>
              </a:prstGeom>
              <a:blipFill>
                <a:blip r:embed="rId4"/>
                <a:stretch>
                  <a:fillRect l="-3125" t="-9574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Power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A </a:t>
                </a:r>
                <a:r>
                  <a:rPr sz="2800" b="1"/>
                  <a:t>power function</a:t>
                </a:r>
                <a:r>
                  <a:rPr sz="2800"/>
                  <a:t> is a function of the form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 are real numbers.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Piecewise-Defined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Note the use of a closed circle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 dirty="0"/>
                  <a:t> to emphasize that this point is part of the graph and the use of an open circle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to indicate that this point is not part of the graph. That is,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not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lang="en-US" dirty="0"/>
                  <a:t>Example 1: Power Functions of the Form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AE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Power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will have the same basic shape as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sz="2800" dirty="0"/>
                  <a:t>, but compressed vertically because of the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. To make the sketch more accurate, calculate the coordinates of a few points on the graph. </a:t>
                </a:r>
                <a:r>
                  <a:rPr lang="en-US" sz="2800" dirty="0"/>
                  <a:t>Figure 3 </a:t>
                </a:r>
                <a:r>
                  <a:rPr sz="2800" dirty="0"/>
                  <a:t>illustrates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Power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93006D-0B7B-4F1C-A25C-541AB74BBE3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0300" y="1049119"/>
            <a:ext cx="4343400" cy="43434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3086100" y="5350574"/>
                <a:ext cx="2971800" cy="647113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3: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ar-AE" sz="28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5350574"/>
                <a:ext cx="2971800" cy="647113"/>
              </a:xfrm>
              <a:prstGeom prst="rect">
                <a:avLst/>
              </a:prstGeom>
              <a:blipFill>
                <a:blip r:embed="rId5"/>
                <a:stretch>
                  <a:fillRect l="-615" t="-1887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Power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We know that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will have the same shape as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, but reflected over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because of the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 The graph </a:t>
                </a:r>
                <a:r>
                  <a:rPr lang="en-US" sz="2800" dirty="0"/>
                  <a:t>in Figure 4</a:t>
                </a:r>
                <a:r>
                  <a:rPr sz="2800" dirty="0"/>
                  <a:t> illustrates this.</a:t>
                </a:r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sz="2800" dirty="0"/>
                  <a:t>We also plot a few points on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namely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as a check.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35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Power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CDDD2C-22F2-4326-B8A9-C304C321E87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895600" y="5609934"/>
                <a:ext cx="3352800" cy="494713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5100" dirty="0"/>
                  <a:t>Figure 4: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5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5100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sz="5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51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510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ar-AE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51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51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ar-AE" sz="51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609934"/>
                <a:ext cx="3352800" cy="494713"/>
              </a:xfrm>
              <a:prstGeom prst="rect">
                <a:avLst/>
              </a:prstGeom>
              <a:blipFill>
                <a:blip r:embed="rId5"/>
                <a:stretch>
                  <a:fillRect l="-3455" t="-27160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Power Functions of the Form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2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sz="3200">
                            <a:latin typeface="Cambria Math"/>
                          </a:rPr>
                          <m:t>−</m:t>
                        </m:r>
                        <m:r>
                          <a:rPr sz="320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Power Functions of the Form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2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sz="3200">
                            <a:latin typeface="Cambria Math"/>
                          </a:rPr>
                          <m:t>−</m:t>
                        </m:r>
                        <m:r>
                          <a:rPr sz="320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similar to that of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, with two differences. We obtain the formula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by multiplying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, a negative number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 So one difference is that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reflection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-axis. The other difference is that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compressed vertically.</a:t>
                </a:r>
              </a:p>
              <a:p>
                <a:pPr>
                  <a:defRPr sz="2800"/>
                </a:pPr>
                <a:r>
                  <a:rPr sz="2800" dirty="0"/>
                  <a:t>With the above in mind, we can calculate the coordinates of a few points (such as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) and sketch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as shown </a:t>
                </a:r>
                <a:r>
                  <a:rPr lang="en-US" sz="2800" dirty="0"/>
                  <a:t>in Figure 7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33" t="-982" r="-2074" b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864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Cambria Math</vt:lpstr>
      <vt:lpstr>Courier New</vt:lpstr>
      <vt:lpstr>Arial</vt:lpstr>
      <vt:lpstr>Office Theme</vt:lpstr>
      <vt:lpstr>Section 4.4</vt:lpstr>
      <vt:lpstr>Power Functions</vt:lpstr>
      <vt:lpstr>Example 1: Power Functions of the Form ax^n</vt:lpstr>
      <vt:lpstr>Example 1: Power Functions of the Form ax^n (cont.)</vt:lpstr>
      <vt:lpstr>Example 1: Power Functions of the Form ax^n (cont.)</vt:lpstr>
      <vt:lpstr>Example 1: Power Functions of the Form ax^n (cont.)</vt:lpstr>
      <vt:lpstr>Example 1: Power Functions of the Form ax^n (cont.)</vt:lpstr>
      <vt:lpstr>Example 2: Power Functions of the Form ax^(-n)</vt:lpstr>
      <vt:lpstr>Example 2: Power Functions of the Form ax^(-n) (cont.)</vt:lpstr>
      <vt:lpstr>Example 2: Power Functions of the Form ax^(-n) (cont.)</vt:lpstr>
      <vt:lpstr>Example 3: The Absolute Value Function</vt:lpstr>
      <vt:lpstr>Example 3: The Absolute Value Function (cont.)</vt:lpstr>
      <vt:lpstr>Example 3: The Absolute Value Function (cont.)</vt:lpstr>
      <vt:lpstr>The Greatest Integer Function</vt:lpstr>
      <vt:lpstr>Piecewise-Defined Function</vt:lpstr>
      <vt:lpstr>Example 4: Piecewise-Defined Function</vt:lpstr>
      <vt:lpstr>Note:</vt:lpstr>
      <vt:lpstr>Example 4: Piecewise-Defined Function (cont.)</vt:lpstr>
      <vt:lpstr>Example 4: Piecewise-Defined Function (cont.)</vt:lpstr>
      <vt:lpstr>Example 4: Piecewise-Defined Function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127</cp:revision>
  <dcterms:created xsi:type="dcterms:W3CDTF">2013-04-26T14:43:13Z</dcterms:created>
  <dcterms:modified xsi:type="dcterms:W3CDTF">2022-08-22T19:56:16Z</dcterms:modified>
</cp:coreProperties>
</file>