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56" r:id="rId2"/>
    <p:sldId id="257" r:id="rId3"/>
    <p:sldId id="258" r:id="rId4"/>
    <p:sldId id="265" r:id="rId5"/>
    <p:sldId id="259" r:id="rId6"/>
    <p:sldId id="260" r:id="rId7"/>
    <p:sldId id="262" r:id="rId8"/>
    <p:sldId id="263" r:id="rId9"/>
    <p:sldId id="266" r:id="rId10"/>
    <p:sldId id="267" r:id="rId11"/>
    <p:sldId id="268" r:id="rId12"/>
    <p:sldId id="275" r:id="rId13"/>
    <p:sldId id="269" r:id="rId14"/>
    <p:sldId id="270" r:id="rId15"/>
    <p:sldId id="271" r:id="rId16"/>
    <p:sldId id="272" r:id="rId17"/>
    <p:sldId id="273" r:id="rId18"/>
    <p:sldId id="276" r:id="rId19"/>
    <p:sldId id="280" r:id="rId20"/>
    <p:sldId id="277" r:id="rId21"/>
    <p:sldId id="278" r:id="rId22"/>
    <p:sldId id="281" r:id="rId23"/>
    <p:sldId id="282" r:id="rId24"/>
    <p:sldId id="289" r:id="rId25"/>
    <p:sldId id="283" r:id="rId26"/>
    <p:sldId id="284" r:id="rId27"/>
    <p:sldId id="329" r:id="rId28"/>
    <p:sldId id="286" r:id="rId29"/>
    <p:sldId id="287" r:id="rId30"/>
    <p:sldId id="330" r:id="rId31"/>
    <p:sldId id="290" r:id="rId32"/>
    <p:sldId id="291" r:id="rId33"/>
    <p:sldId id="298" r:id="rId34"/>
    <p:sldId id="292" r:id="rId35"/>
    <p:sldId id="293" r:id="rId36"/>
    <p:sldId id="295" r:id="rId37"/>
    <p:sldId id="296" r:id="rId38"/>
    <p:sldId id="299" r:id="rId39"/>
    <p:sldId id="300" r:id="rId40"/>
    <p:sldId id="301" r:id="rId41"/>
    <p:sldId id="302" r:id="rId42"/>
    <p:sldId id="304" r:id="rId43"/>
    <p:sldId id="305" r:id="rId44"/>
    <p:sldId id="306" r:id="rId45"/>
    <p:sldId id="307" r:id="rId46"/>
    <p:sldId id="308" r:id="rId47"/>
    <p:sldId id="309" r:id="rId48"/>
    <p:sldId id="311" r:id="rId49"/>
    <p:sldId id="313" r:id="rId50"/>
    <p:sldId id="315" r:id="rId51"/>
    <p:sldId id="317" r:id="rId52"/>
    <p:sldId id="319" r:id="rId53"/>
    <p:sldId id="321" r:id="rId54"/>
    <p:sldId id="322" r:id="rId55"/>
    <p:sldId id="324" r:id="rId56"/>
    <p:sldId id="323" r:id="rId57"/>
    <p:sldId id="325" r:id="rId58"/>
    <p:sldId id="327" r:id="rId59"/>
    <p:sldId id="328" r:id="rId6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3"/>
      <p:bold r:id="rId64"/>
      <p:italic r:id="rId65"/>
      <p:boldItalic r:id="rId66"/>
    </p:embeddedFont>
    <p:embeddedFont>
      <p:font typeface="Cambria Math" panose="02040503050406030204" pitchFamily="18" charset="0"/>
      <p:regular r:id="rId6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86" d="100"/>
          <a:sy n="86" d="100"/>
        </p:scale>
        <p:origin x="1483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.fntdata"/><Relationship Id="rId68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4.fntdata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2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8/22/2022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dirty="0"/>
              <a:t>Transformations of Functions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Section </a:t>
            </a:r>
            <a:r>
              <a:rPr lang="en-US" dirty="0"/>
              <a:t>5</a:t>
            </a:r>
            <a:r>
              <a:rPr dirty="0"/>
              <a:t>.1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Vertical Shifting/Translation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533400" y="1082078"/>
                <a:ext cx="8077200" cy="4937722"/>
              </a:xfrm>
            </p:spPr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Theorem</a:t>
                </a:r>
              </a:p>
              <a:p>
                <a:pPr>
                  <a:defRPr sz="2800"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be a function whose graph is known, and let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be a fixed real number. The graph of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is the same shape as the graph of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, but shifted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units up if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ar-A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units down if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533400" y="1082078"/>
                <a:ext cx="8077200" cy="4937722"/>
              </a:xfrm>
              <a:blipFill>
                <a:blip r:embed="rId2"/>
                <a:stretch>
                  <a:fillRect l="-1429" t="-982" r="-1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2: Vertical Shifting/Translation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Sketch the graphs of the following functions.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As before, begin by identifying the basic function being shifted.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Vertical Shifting/Translation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The basic function being shifted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ar-AE" sz="2800" dirty="0"/>
                  <a:t>.</a:t>
                </a:r>
              </a:p>
              <a:p>
                <a:pPr>
                  <a:defRPr sz="2800"/>
                </a:pPr>
                <a:r>
                  <a:rPr lang="ar-AE" dirty="0"/>
                  <a:t>​</a:t>
                </a:r>
                <a:r>
                  <a:rPr lang="en-US" sz="2800" dirty="0"/>
                  <a:t>The graph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is the graph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shifted </a:t>
                </a:r>
                <a:r>
                  <a:rPr lang="en-US" sz="2800" dirty="0">
                    <a:latin typeface="Cambria Math"/>
                  </a:rPr>
                  <a:t>3</a:t>
                </a:r>
                <a:r>
                  <a:rPr lang="en-US" sz="2800" dirty="0"/>
                  <a:t> units up.</a:t>
                </a:r>
              </a:p>
              <a:p>
                <a:r>
                  <a:rPr lang="en-US" dirty="0"/>
                  <a:t>​</a:t>
                </a: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Vertical Shifting/Translation (cont.)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869EC4-620E-423C-8067-237B540CC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499" y="5498527"/>
            <a:ext cx="1579001" cy="749873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707F5AB-12EE-4BA7-B11A-1F48D343888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47093" y="1082675"/>
            <a:ext cx="4558507" cy="455850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Vertical Shifting/Translation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dirty="0"/>
                  <a:t>​</a:t>
                </a:r>
                <a:r>
                  <a:rPr lang="en-US" sz="2800" dirty="0"/>
                  <a:t>Note that this doesn't change the domain.</a:t>
                </a:r>
              </a:p>
              <a:p>
                <a:pPr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However, the range is affected; the range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ar-AE"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Vertical Shifting/Translation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The basic function being shifted is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ar-AE" sz="2800" dirty="0"/>
                  <a:t>.</a:t>
                </a:r>
              </a:p>
              <a:p>
                <a:r>
                  <a:rPr lang="ar-AE" dirty="0"/>
                  <a:t>​</a:t>
                </a:r>
                <a:r>
                  <a:rPr lang="en-US" dirty="0"/>
                  <a:t>Begin by graphing the basic cube root shape.</a:t>
                </a:r>
              </a:p>
              <a:p>
                <a:pPr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To graph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,</a:t>
                </a:r>
                <a:r>
                  <a:rPr lang="ar-AE" sz="2800" dirty="0"/>
                  <a:t> </a:t>
                </a:r>
                <a:r>
                  <a:rPr lang="en-US" sz="2800" dirty="0"/>
                  <a:t>the graph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800" dirty="0"/>
                  <a:t> is shifted </a:t>
                </a:r>
                <a:r>
                  <a:rPr lang="en-US" sz="2800" dirty="0">
                    <a:latin typeface="Cambria Math"/>
                  </a:rPr>
                  <a:t>2</a:t>
                </a:r>
                <a:r>
                  <a:rPr lang="en-US" sz="2800" dirty="0"/>
                  <a:t> units down.</a:t>
                </a:r>
              </a:p>
              <a:p>
                <a:r>
                  <a:rPr lang="en-US" dirty="0"/>
                  <a:t>​</a:t>
                </a: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Vertical Shifting/Translation (cont.)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4776A8-CFA7-4B8E-ABCA-13F769C9C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5486400"/>
            <a:ext cx="1579001" cy="749873"/>
          </a:xfrm>
          <a:prstGeom prst="rect">
            <a:avLst/>
          </a:prstGeom>
        </p:spPr>
      </p:pic>
      <p:pic>
        <p:nvPicPr>
          <p:cNvPr id="12" name="Content Placeholder 11" descr="A picture containing text, lot, parking, group&#10;&#10;Description automatically generated">
            <a:extLst>
              <a:ext uri="{FF2B5EF4-FFF2-40B4-BE49-F238E27FC236}">
                <a16:creationId xmlns:a16="http://schemas.microsoft.com/office/drawing/2014/main" id="{4C7BF7D1-0F52-41B6-9EAA-E30FDDE18B11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437" y="1082675"/>
            <a:ext cx="4403725" cy="440372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3: Horizontal and Vertical Shifting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Sketch the graph of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In this case, it doesn't matter which shift we apply first. However, when functions get more complicated, it is usually best to apply horizontal shifts before vertical shifts.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Horizontal Shifting/Translation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Theorem</a:t>
                </a:r>
              </a:p>
              <a:p>
                <a:pPr>
                  <a:defRPr sz="2800"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be a function, and let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/>
                  <a:t> be a fixed real number. If we replace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with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/>
                  <a:t>, we obtain a new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</m:func>
                  </m:oMath>
                </a14:m>
                <a:r>
                  <a:rPr lang="ar-AE" sz="2800" dirty="0"/>
                  <a:t>. </a:t>
                </a:r>
                <a:r>
                  <a:rPr lang="en-US" sz="2800" dirty="0"/>
                  <a:t>The graph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/>
                  <a:t> has the same shape as the graph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, but shifted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/>
                  <a:t> units to the right if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 and shifted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ar-A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units to the left if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Horizontal and Vertical Shifting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The basic function being shifted is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sz="2800" dirty="0"/>
                  <a:t>.</a:t>
                </a:r>
              </a:p>
              <a:p>
                <a:r>
                  <a:rPr sz="2800" dirty="0"/>
                  <a:t>Begin by graphing the basic square root shape.</a:t>
                </a:r>
              </a:p>
              <a:p>
                <a:pPr>
                  <a:defRPr sz="2800"/>
                </a:pPr>
                <a:r>
                  <a:rPr sz="2800" dirty="0"/>
                  <a:t>In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we have replaced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sz="2800" dirty="0"/>
                  <a:t>, so shift the basic function </a:t>
                </a:r>
                <a:r>
                  <a:rPr sz="2800" dirty="0">
                    <a:latin typeface="Cambria Math"/>
                  </a:rPr>
                  <a:t>4</a:t>
                </a:r>
                <a:r>
                  <a:rPr sz="2800" dirty="0"/>
                  <a:t> units to the left.</a:t>
                </a:r>
              </a:p>
              <a:p>
                <a:r>
                  <a:rPr sz="2800" dirty="0"/>
                  <a:t>Then shift the resulting function </a:t>
                </a:r>
                <a:r>
                  <a:rPr sz="2800" dirty="0">
                    <a:latin typeface="Cambria Math"/>
                  </a:rPr>
                  <a:t>1</a:t>
                </a:r>
                <a:r>
                  <a:rPr sz="2800" dirty="0"/>
                  <a:t> unit up.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Horizontal and Vertical Shifting (cont.)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162CE4-6CF3-4AFA-A8CF-0A39E53CC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199" y="5498527"/>
            <a:ext cx="1579001" cy="749873"/>
          </a:xfrm>
          <a:prstGeom prst="rect">
            <a:avLst/>
          </a:prstGeom>
        </p:spPr>
      </p:pic>
      <p:pic>
        <p:nvPicPr>
          <p:cNvPr id="12" name="Content Placeholder 11" descr="A picture containing text, water, lot, filled&#10;&#10;Description automatically generated">
            <a:extLst>
              <a:ext uri="{FF2B5EF4-FFF2-40B4-BE49-F238E27FC236}">
                <a16:creationId xmlns:a16="http://schemas.microsoft.com/office/drawing/2014/main" id="{FAC310EE-0C21-4F32-B887-27FAFB8E15D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074" y="1082675"/>
            <a:ext cx="4415852" cy="4415852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Reflecting </a:t>
            </a:r>
            <a:r>
              <a:rPr lang="en-US" dirty="0"/>
              <a:t>w</a:t>
            </a:r>
            <a:r>
              <a:rPr dirty="0"/>
              <a:t>ith Respect to the Axes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/>
              </a:bodyPr>
              <a:lstStyle/>
              <a:p>
                <a:pPr algn="ctr">
                  <a:defRPr sz="2800" b="1"/>
                </a:pPr>
                <a:r>
                  <a:rPr lang="en-US" dirty="0"/>
                  <a:t>Theorem</a:t>
                </a:r>
              </a:p>
              <a:p>
                <a:pPr>
                  <a:defRPr sz="2800"/>
                </a:pPr>
                <a:r>
                  <a:rPr lang="en-US" sz="2800" dirty="0"/>
                  <a:t>Given a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ar-AE" sz="2800" dirty="0"/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lang="ar-AE" dirty="0"/>
                  <a:t>​</a:t>
                </a:r>
                <a:r>
                  <a:rPr lang="en-US" dirty="0"/>
                  <a:t>t</a:t>
                </a:r>
                <a:r>
                  <a:rPr lang="en-US" sz="2800" dirty="0"/>
                  <a:t>he graph of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is the reflection of the graph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with respect to the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-axis;</a:t>
                </a:r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lang="en-US" dirty="0"/>
                  <a:t>​t</a:t>
                </a:r>
                <a:r>
                  <a:rPr lang="en-US" sz="2800" dirty="0"/>
                  <a:t>he graph of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is the reflection of the graph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with respect to the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-axis.</a:t>
                </a:r>
              </a:p>
              <a:p>
                <a:pPr>
                  <a:defRPr sz="2800"/>
                </a:pPr>
                <a:r>
                  <a:rPr lang="en-US" sz="2800" dirty="0"/>
                  <a:t>In other words, a function is reflected with respect to the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-axis by multiplying the entire function by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, and it is  reflected with respect to the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-axis by replacing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with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181" t="-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4: Reflecting </a:t>
            </a:r>
            <a:r>
              <a:rPr lang="en-US" dirty="0"/>
              <a:t>w</a:t>
            </a:r>
            <a:r>
              <a:rPr dirty="0"/>
              <a:t>ith Respect to the Axes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Sketch the graphs of the following functions.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We state that a function is reflected with respect to</a:t>
            </a:r>
            <a:r>
              <a:rPr lang="en-US" sz="2800" dirty="0"/>
              <a:t> a </a:t>
            </a:r>
            <a:r>
              <a:rPr sz="2800" dirty="0"/>
              <a:t> particular axis. Visually, this means the function is reflected over (across) that axis.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Reflecting With Respect to the Axes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To graph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 dirty="0"/>
                  <a:t>, begin with the graph of the basic parabola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The entire function is multiplied by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, so reflect the graph over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-axis, resulting in the original shape turned upside down.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Reflecting With Respect to the Axes (cont.)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CD9839-E5DA-45E9-80E6-C3A0AEA33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5486400"/>
            <a:ext cx="1579001" cy="749873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400331E-A4AA-4ACA-92DA-BA3B2A850A3E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09800" y="1082675"/>
            <a:ext cx="4572000" cy="45720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Reflecting With Respect to the Axes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Note that the domain is still the entire real line, but the range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the interval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∞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</a:t>
                </a:r>
                <a:endParaRPr sz="2800" dirty="0"/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27930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Reflecting With Respect to the Axes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To graph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sz="2800" dirty="0"/>
                  <a:t>, begin by graphing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sz="2800" dirty="0"/>
                  <a:t>, the basic square root</a:t>
                </a:r>
                <a:r>
                  <a:rPr lang="en-US" sz="2800" dirty="0"/>
                  <a:t> function</a:t>
                </a:r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In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has been replaced </a:t>
                </a:r>
                <a:r>
                  <a:rPr lang="en-US" dirty="0"/>
                  <a:t>with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, so reflect the graph with respect to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-axis.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Reflecting With Respect to the Axes (cont.)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7C049A-642D-4EFB-87BC-74F73FDC0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999" y="5498527"/>
            <a:ext cx="1579001" cy="749873"/>
          </a:xfrm>
          <a:prstGeom prst="rect">
            <a:avLst/>
          </a:prstGeom>
        </p:spPr>
      </p:pic>
      <p:pic>
        <p:nvPicPr>
          <p:cNvPr id="8" name="Content Placeholder 7" descr="A picture containing text, photo, water, lot&#10;&#10;Description automatically generated">
            <a:extLst>
              <a:ext uri="{FF2B5EF4-FFF2-40B4-BE49-F238E27FC236}">
                <a16:creationId xmlns:a16="http://schemas.microsoft.com/office/drawing/2014/main" id="{E4C62FB5-59EB-407E-BCEF-D2E722DD1BB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99" y="1082675"/>
            <a:ext cx="4495801" cy="449580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1: Horizontal Shifting/Translation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Sketch the graphs of the following functions.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Reflecting With Respect to the Axes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Note that this changes the domain but not the range. The domain of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</a:rPr>
                      <m:t>𝑔</m:t>
                    </m:r>
                  </m:oMath>
                </a14:m>
                <a:r>
                  <a:rPr lang="en-US" sz="2800" dirty="0"/>
                  <a:t> is the interval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</a:rPr>
                      <m:t>(−</m:t>
                    </m:r>
                    <m:r>
                      <a:rPr lang="en-US" sz="2800">
                        <a:latin typeface="Cambria Math"/>
                      </a:rPr>
                      <m:t>∞</m:t>
                    </m:r>
                    <m:r>
                      <a:rPr lang="en-US" sz="2800">
                        <a:latin typeface="Cambria Math"/>
                      </a:rPr>
                      <m:t>,</m:t>
                    </m:r>
                    <m:r>
                      <a:rPr lang="en-US" sz="2800">
                        <a:latin typeface="Cambria Math"/>
                      </a:rPr>
                      <m:t>0</m:t>
                    </m:r>
                    <m:r>
                      <a:rPr lang="en-US" sz="2800">
                        <a:latin typeface="Cambria Math"/>
                      </a:rPr>
                      <m:t>]</m:t>
                    </m:r>
                  </m:oMath>
                </a14:m>
                <a:r>
                  <a:rPr lang="en-US" sz="2800" dirty="0"/>
                  <a:t> and the range is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</a:rPr>
                      <m:t>(</m:t>
                    </m:r>
                    <m:r>
                      <a:rPr lang="en-US" sz="2800">
                        <a:latin typeface="Cambria Math"/>
                      </a:rPr>
                      <m:t>0</m:t>
                    </m:r>
                    <m:r>
                      <a:rPr lang="en-US" sz="2800">
                        <a:latin typeface="Cambria Math"/>
                      </a:rPr>
                      <m:t>,</m:t>
                    </m:r>
                    <m:r>
                      <a:rPr lang="en-US" sz="2800">
                        <a:latin typeface="Cambria Math"/>
                      </a:rPr>
                      <m:t>∞</m:t>
                    </m:r>
                    <m:r>
                      <a:rPr lang="en-US" sz="2800">
                        <a:latin typeface="Cambria Math"/>
                      </a:rPr>
                      <m:t>]</m:t>
                    </m:r>
                  </m:oMath>
                </a14:m>
                <a:r>
                  <a:rPr lang="en-US" sz="2800" dirty="0"/>
                  <a:t>.</a:t>
                </a:r>
                <a:endParaRPr sz="2800" dirty="0"/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83610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Vertical Stretching and Compressing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Theorem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be a function and 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be a positive real number.</a:t>
                </a:r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graph of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 is stretched vertically compared to the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by a factor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graph of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 is compressed vertically compared to the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by a factor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 t="-986" r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5: Vertical Stretching and Compressing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Sketch the graphs of the following functions.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When graphing stretched or compressed functions, it may help to plot a few points of the new function.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5: Vertical Stretching and Compressing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Begin with the graph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The shape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is similar to the shape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sz="2800" dirty="0"/>
                  <a:t> but all of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-coordinates have been multiplied by the factor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sz="2800" dirty="0"/>
                  <a:t>, and are consequently much smaller.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5: Vertical Stretching and Compressing (cont.)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E02B20-FB6B-49EC-8E10-918F6E017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499" y="5422327"/>
            <a:ext cx="1579001" cy="749873"/>
          </a:xfrm>
          <a:prstGeom prst="rect">
            <a:avLst/>
          </a:prstGeom>
        </p:spPr>
      </p:pic>
      <p:pic>
        <p:nvPicPr>
          <p:cNvPr id="8" name="Content Placeholder 7" descr="A picture containing air&#10;&#10;Description automatically generated">
            <a:extLst>
              <a:ext uri="{FF2B5EF4-FFF2-40B4-BE49-F238E27FC236}">
                <a16:creationId xmlns:a16="http://schemas.microsoft.com/office/drawing/2014/main" id="{F96E694F-E8DF-45A3-AE15-82ED6149D646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093" y="1082675"/>
            <a:ext cx="4406107" cy="4406107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5: Vertical Stretching and Compressing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382000" cy="4990513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Begin with the graph of the absolute value function.</a:t>
                </a:r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In contrast to the last example, the graph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is stretched compared to the standard absolute value function.</a:t>
                </a:r>
              </a:p>
              <a:p>
                <a:r>
                  <a:rPr dirty="0"/>
                  <a:t>​</a:t>
                </a:r>
                <a:r>
                  <a:rPr sz="2800" dirty="0"/>
                  <a:t>Every second coordinate is multiplied by a factor of </a:t>
                </a:r>
                <a:r>
                  <a:rPr sz="2800" dirty="0">
                    <a:latin typeface="Cambria Math"/>
                  </a:rPr>
                  <a:t>5</a:t>
                </a:r>
                <a:r>
                  <a:rPr sz="2800" dirty="0"/>
                  <a:t>.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382000" cy="4990513"/>
              </a:xfrm>
              <a:blipFill>
                <a:blip r:embed="rId2"/>
                <a:stretch>
                  <a:fillRect l="-1527" t="-1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5: Vertical Stretching and Compressing (cont.)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F8B430-E93D-4A16-9194-41CCA544B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5486400"/>
            <a:ext cx="1579001" cy="749873"/>
          </a:xfrm>
          <a:prstGeom prst="rect">
            <a:avLst/>
          </a:prstGeom>
        </p:spPr>
      </p:pic>
      <p:pic>
        <p:nvPicPr>
          <p:cNvPr id="16" name="Content Placeholder 15" descr="A close up of a map&#10;&#10;Description automatically generated">
            <a:extLst>
              <a:ext uri="{FF2B5EF4-FFF2-40B4-BE49-F238E27FC236}">
                <a16:creationId xmlns:a16="http://schemas.microsoft.com/office/drawing/2014/main" id="{D52CB1E3-F403-45E3-BCAE-DD57661645FF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443" y="1034880"/>
            <a:ext cx="4457113" cy="4457113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Horizontal Stretching and Compressing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Theorem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be a function and 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be a positive real number.</a:t>
                </a:r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graph of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𝑎𝑥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 is stretched horizontally compared to the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by a factor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sz="2800" dirty="0"/>
                  <a:t>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graph of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𝑎𝑥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 is compressed horizontally compared to the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by a factor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sz="2800" dirty="0"/>
                  <a:t>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6: Horizontal Stretching and Compressing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Sketch the graph of the function</a:t>
                </a:r>
                <a:r>
                  <a:rPr lang="ar-AE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Begin by identifying the underlying function that is being shifted.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6: Horizontal Stretching and Compressing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81000" y="1029287"/>
                <a:ext cx="8610600" cy="491431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>
                  <a:defRPr sz="2800"/>
                </a:pPr>
                <a:r>
                  <a:rPr lang="en-US" sz="2800" dirty="0"/>
                  <a:t>We obtain the argument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ar-AE" sz="2800" dirty="0"/>
                  <a:t>  </a:t>
                </a:r>
                <a:r>
                  <a:rPr lang="en-US" sz="2800" dirty="0"/>
                  <a:t>from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by multiplying by the constant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ar-AE" sz="2800" dirty="0"/>
                  <a:t>, </a:t>
                </a:r>
                <a:r>
                  <a:rPr lang="en-US" sz="2800" dirty="0"/>
                  <a:t>which means the graph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is stretched out compared to the graph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by a factor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>
                          <m:fPr>
                            <m:type m:val="lin"/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den>
                    </m:f>
                  </m:oMath>
                </a14:m>
                <a:r>
                  <a:rPr lang="ar-AE" sz="2800" dirty="0"/>
                  <a:t>, </a:t>
                </a:r>
                <a:r>
                  <a:rPr lang="en-US" sz="2800" dirty="0"/>
                  <a:t>or </a:t>
                </a:r>
                <a:r>
                  <a:rPr lang="en-US" sz="2800" dirty="0">
                    <a:latin typeface="Cambria Math"/>
                  </a:rPr>
                  <a:t>3</a:t>
                </a:r>
                <a:r>
                  <a:rPr lang="en-US" sz="2800" dirty="0"/>
                  <a:t>. So, for</a:t>
                </a:r>
              </a:p>
              <a:p>
                <a:pPr>
                  <a:defRPr sz="2800"/>
                </a:pPr>
                <a:r>
                  <a:rPr lang="en-US" sz="2800" dirty="0"/>
                  <a:t>instance, the point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on the graph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corresponds to the point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on the graph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. Alternatively, we can rewrite the definition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as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ar-AE" sz="2800" dirty="0"/>
                  <a:t>, </a:t>
                </a:r>
                <a:r>
                  <a:rPr lang="en-US" sz="2800" dirty="0"/>
                  <a:t> which we can interpret as</a:t>
                </a:r>
              </a:p>
              <a:p>
                <a:pPr>
                  <a:defRPr sz="2800"/>
                </a:pPr>
                <a:r>
                  <a:rPr lang="en-US" sz="2800" dirty="0"/>
                  <a:t>the product of the constant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the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  <a:r>
                  <a:rPr lang="ar-AE" sz="2800" dirty="0"/>
                  <a:t> </a:t>
                </a:r>
                <a:r>
                  <a:rPr lang="en-US" sz="2800" dirty="0"/>
                  <a:t>Thinking</a:t>
                </a:r>
              </a:p>
              <a:p>
                <a:pPr>
                  <a:defRPr sz="2800"/>
                </a:pPr>
                <a:r>
                  <a:rPr lang="en-US" sz="2800" dirty="0"/>
                  <a:t>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in this manner, the graph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is compressed vertically by a factor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compared to the graph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/>
                  <a:t>,</a:t>
                </a:r>
                <a:r>
                  <a:rPr lang="ar-AE" sz="2800" dirty="0"/>
                  <a:t> </a:t>
                </a:r>
                <a:r>
                  <a:rPr lang="en-US" sz="2800" dirty="0"/>
                  <a:t>with the same result.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81000" y="1029287"/>
                <a:ext cx="8610600" cy="4914313"/>
              </a:xfrm>
              <a:blipFill>
                <a:blip r:embed="rId2"/>
                <a:stretch>
                  <a:fillRect l="-1275" t="-2481" r="-1771" b="-2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6: Horizontal Stretching and Compressing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4855C8-D929-4B01-A432-FACA3E877098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25675" y="1082675"/>
            <a:ext cx="4556125" cy="4556125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BE0962-B029-4656-B3DF-2CFDD5E00B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5410200"/>
            <a:ext cx="1755800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Order of Transformations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>
              <a:defRPr sz="2800" b="1"/>
            </a:pPr>
            <a:r>
              <a:rPr lang="en-US" dirty="0"/>
              <a:t>Procedure</a:t>
            </a:r>
            <a:endParaRPr dirty="0"/>
          </a:p>
          <a:p>
            <a:r>
              <a:rPr sz="2800" dirty="0"/>
              <a:t>If a function </a:t>
            </a:r>
            <a:r>
              <a:rPr sz="2800" i="1" dirty="0"/>
              <a:t>g</a:t>
            </a:r>
            <a:r>
              <a:rPr sz="2800" dirty="0"/>
              <a:t> has been constructed from a simpler function </a:t>
            </a:r>
            <a:r>
              <a:rPr sz="2800" i="1" dirty="0"/>
              <a:t>f</a:t>
            </a:r>
            <a:r>
              <a:rPr sz="2800" dirty="0"/>
              <a:t> through a number of transformations, </a:t>
            </a:r>
            <a:r>
              <a:rPr sz="2800" i="1" dirty="0"/>
              <a:t>g</a:t>
            </a:r>
            <a:r>
              <a:rPr sz="2800" dirty="0"/>
              <a:t> can be understood by looking for transformations in </a:t>
            </a:r>
            <a:r>
              <a:rPr lang="en-US" sz="2800" dirty="0"/>
              <a:t>the following</a:t>
            </a:r>
            <a:r>
              <a:rPr sz="2800" dirty="0"/>
              <a:t> order:</a:t>
            </a:r>
          </a:p>
          <a:p>
            <a:pPr marL="514350" indent="-514350">
              <a:buFont typeface="+mj-lt"/>
              <a:buAutoNum type="arabicPeriod"/>
              <a:defRPr sz="2800"/>
            </a:pPr>
            <a:r>
              <a:rPr dirty="0"/>
              <a:t>​</a:t>
            </a:r>
            <a:r>
              <a:rPr sz="2800" dirty="0"/>
              <a:t>Horizontal shifts</a:t>
            </a:r>
          </a:p>
          <a:p>
            <a:pPr marL="514350" indent="-514350">
              <a:buFont typeface="+mj-lt"/>
              <a:buAutoNum type="arabicPeriod" startAt="2"/>
              <a:defRPr sz="2800"/>
            </a:pPr>
            <a:r>
              <a:rPr dirty="0"/>
              <a:t>​</a:t>
            </a:r>
            <a:r>
              <a:rPr sz="2800" dirty="0"/>
              <a:t>Horizontal and vertical stretching and compressing</a:t>
            </a:r>
          </a:p>
          <a:p>
            <a:pPr marL="514350" indent="-514350">
              <a:buFont typeface="+mj-lt"/>
              <a:buAutoNum type="arabicPeriod" startAt="3"/>
              <a:defRPr sz="2800"/>
            </a:pPr>
            <a:r>
              <a:rPr dirty="0"/>
              <a:t>​</a:t>
            </a:r>
            <a:r>
              <a:rPr sz="2800" dirty="0"/>
              <a:t>Reflections</a:t>
            </a:r>
          </a:p>
          <a:p>
            <a:pPr marL="514350" indent="-514350">
              <a:buFont typeface="+mj-lt"/>
              <a:buAutoNum type="arabicPeriod" startAt="4"/>
              <a:defRPr sz="2800"/>
            </a:pPr>
            <a:r>
              <a:rPr dirty="0"/>
              <a:t>​</a:t>
            </a:r>
            <a:r>
              <a:rPr sz="2800" dirty="0"/>
              <a:t>Vertical shifts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7: Order of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Describe the transformations needed to construct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rad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from the basic square root function using the order of transformations.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7: Order of Transformations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229600" cy="4967067"/>
              </a:xfrm>
            </p:spPr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lang="en-US" dirty="0"/>
                  <a:t>​We first consider the effect of replacing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with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the basic square root function. Since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−(−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 replacement shifts the graph 1 unit to the left. </a:t>
                </a:r>
                <a:r>
                  <a:rPr lang="en-US" sz="2800" dirty="0"/>
                  <a:t>Figures 11 and 12 show the result of this transformation from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ar-AE" dirty="0"/>
                  <a:t> </a:t>
                </a:r>
                <a:r>
                  <a:rPr lang="en-US" dirty="0"/>
                  <a:t>to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rad>
                  </m:oMath>
                </a14:m>
                <a:r>
                  <a:rPr lang="ar-AE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229600" cy="4967067"/>
              </a:xfrm>
              <a:blipFill>
                <a:blip r:embed="rId2"/>
                <a:stretch>
                  <a:fillRect l="-1556" t="-1227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7: Order of Transformations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382000" cy="4914313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Next,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ra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has been transformed into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rad>
                  </m:oMath>
                </a14:m>
                <a:r>
                  <a:rPr lang="en-US" sz="2800" dirty="0"/>
                  <a:t>.</a:t>
                </a:r>
                <a:r>
                  <a:rPr lang="ar-AE" sz="2800" dirty="0"/>
                  <a:t> </a:t>
                </a:r>
                <a:r>
                  <a:rPr lang="en-US" sz="2800" dirty="0"/>
                  <a:t>That is, the </a:t>
                </a:r>
                <a:r>
                  <a:rPr lang="en-US" dirty="0"/>
                  <a:t>variable in the expression </a:t>
                </a:r>
                <a:r>
                  <a:rPr lang="en-US" sz="2800" dirty="0"/>
                  <a:t>has been multiplied by </a:t>
                </a:r>
                <a:r>
                  <a:rPr lang="en-US" sz="2800" dirty="0">
                    <a:latin typeface="Cambria Math"/>
                  </a:rPr>
                  <a:t>2</a:t>
                </a:r>
                <a:r>
                  <a:rPr lang="en-US" sz="2800" dirty="0"/>
                  <a:t>, resulting in the horizontal compression by a factor of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ar-AE" sz="2800" dirty="0"/>
                  <a:t>  </a:t>
                </a:r>
                <a:r>
                  <a:rPr lang="en-US" sz="2800" dirty="0"/>
                  <a:t>shown in Figure 13. A vertical stretching by a factor of </a:t>
                </a:r>
                <a:r>
                  <a:rPr lang="en-US" sz="2800" dirty="0">
                    <a:latin typeface="Cambria Math"/>
                  </a:rPr>
                  <a:t>2</a:t>
                </a:r>
                <a:r>
                  <a:rPr lang="en-US" sz="2800" dirty="0"/>
                  <a:t> is also accomplished by transforming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ra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into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rad>
                  </m:oMath>
                </a14:m>
                <a:r>
                  <a:rPr lang="en-US" sz="2800" dirty="0"/>
                  <a:t>, with the result shown in Figure 14. 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382000" cy="4914313"/>
              </a:xfrm>
              <a:blipFill>
                <a:blip r:embed="rId2"/>
                <a:stretch>
                  <a:fillRect l="-1527" t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7: Order of Transformations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 startAt="3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next</a:t>
                </a:r>
                <a:r>
                  <a:rPr lang="en-US" sz="2800" dirty="0"/>
                  <a:t>-</a:t>
                </a:r>
                <a:r>
                  <a:rPr sz="2800" dirty="0"/>
                  <a:t>to</a:t>
                </a:r>
                <a:r>
                  <a:rPr lang="en-US" sz="2800" dirty="0"/>
                  <a:t>-</a:t>
                </a:r>
                <a:r>
                  <a:rPr sz="2800" dirty="0"/>
                  <a:t>last transformation is the reflection with respect to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-axis achieved by multiplying the function by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, as shown in Figure 15.</a:t>
                </a:r>
                <a:endParaRPr lang="en-US" sz="2800" dirty="0"/>
              </a:p>
              <a:p>
                <a:pPr>
                  <a:defRPr sz="2800"/>
                </a:pPr>
                <a:endParaRPr sz="2800" dirty="0"/>
              </a:p>
              <a:p>
                <a:pPr marL="514350" indent="-514350">
                  <a:buFont typeface="+mj-lt"/>
                  <a:buAutoNum type="arabicPeriod" startAt="4"/>
                  <a:defRPr sz="2800"/>
                </a:pPr>
                <a:r>
                  <a:rPr dirty="0"/>
                  <a:t>​</a:t>
                </a:r>
                <a:r>
                  <a:rPr sz="2800" dirty="0"/>
                  <a:t>Finally, the graph is shifted </a:t>
                </a:r>
                <a:r>
                  <a:rPr sz="2800" dirty="0">
                    <a:latin typeface="Cambria Math"/>
                  </a:rPr>
                  <a:t>3</a:t>
                </a:r>
                <a:r>
                  <a:rPr sz="2800" dirty="0"/>
                  <a:t> units </a:t>
                </a:r>
                <a:r>
                  <a:rPr lang="en-US" sz="2800" dirty="0"/>
                  <a:t>up, </a:t>
                </a:r>
                <a:r>
                  <a:rPr sz="2800" dirty="0"/>
                  <a:t>as shown in Figure 16.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7: Order of Transformations (cont.)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2BA1E7-3EAE-4771-BC3F-B54CE215F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100" y="5485136"/>
            <a:ext cx="1755800" cy="749873"/>
          </a:xfrm>
          <a:prstGeom prst="rect">
            <a:avLst/>
          </a:prstGeom>
        </p:spPr>
      </p:pic>
      <p:pic>
        <p:nvPicPr>
          <p:cNvPr id="8" name="Content Placeholder 7" descr="A close up of text on a white surface&#10;&#10;Description automatically generated">
            <a:extLst>
              <a:ext uri="{FF2B5EF4-FFF2-40B4-BE49-F238E27FC236}">
                <a16:creationId xmlns:a16="http://schemas.microsoft.com/office/drawing/2014/main" id="{ED2C6DEE-D996-4CE5-9C39-FFD6DBCB9E2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75" y="1020898"/>
            <a:ext cx="4455849" cy="4455849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7: Order of Transformations (cont.)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DB1881-25F8-43CC-B3A0-2E752314C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100" y="5486400"/>
            <a:ext cx="1755800" cy="749873"/>
          </a:xfrm>
          <a:prstGeom prst="rect">
            <a:avLst/>
          </a:prstGeom>
        </p:spPr>
      </p:pic>
      <p:pic>
        <p:nvPicPr>
          <p:cNvPr id="8" name="Content Placeholder 7" descr="A picture containing text, photo, water, lot&#10;&#10;Description automatically generated">
            <a:extLst>
              <a:ext uri="{FF2B5EF4-FFF2-40B4-BE49-F238E27FC236}">
                <a16:creationId xmlns:a16="http://schemas.microsoft.com/office/drawing/2014/main" id="{9D6F51AD-E7FA-47B9-94C6-A55D453975D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996" y="1026840"/>
            <a:ext cx="4462007" cy="4462007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7: Order of Transformations (cont.)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8AC4E6-BA9D-40A8-8E43-337A2DFB5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100" y="5486400"/>
            <a:ext cx="1755800" cy="749873"/>
          </a:xfrm>
          <a:prstGeom prst="rect">
            <a:avLst/>
          </a:prstGeom>
        </p:spPr>
      </p:pic>
      <p:pic>
        <p:nvPicPr>
          <p:cNvPr id="7" name="Content Placeholder 6" descr="A picture containing text, photo, group, water&#10;&#10;Description automatically generated">
            <a:extLst>
              <a:ext uri="{FF2B5EF4-FFF2-40B4-BE49-F238E27FC236}">
                <a16:creationId xmlns:a16="http://schemas.microsoft.com/office/drawing/2014/main" id="{5324E47A-1B93-41C8-A0FF-8AB375CF4A0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167" y="1020898"/>
            <a:ext cx="4487665" cy="440675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Horizontal Shifting/Translation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basic function being shifted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Begin by drawing the basic cubic shape (the shape of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sz="2800" dirty="0"/>
                  <a:t>).</a:t>
                </a:r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Since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is replaced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sz="2800" dirty="0"/>
                  <a:t>, the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is the graph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sz="2800" dirty="0"/>
                  <a:t> shifted </a:t>
                </a:r>
                <a:r>
                  <a:rPr sz="2800" dirty="0">
                    <a:latin typeface="Cambria Math"/>
                  </a:rPr>
                  <a:t>2</a:t>
                </a:r>
                <a:r>
                  <a:rPr sz="2800" dirty="0"/>
                  <a:t> units to the left.</a:t>
                </a:r>
                <a:endParaRPr lang="en-US" sz="2800" dirty="0"/>
              </a:p>
              <a:p>
                <a:pPr>
                  <a:defRPr sz="2800"/>
                </a:pPr>
                <a:r>
                  <a:rPr lang="en-US" sz="2800" dirty="0"/>
                  <a:t>Note, for example, that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</a:rPr>
                      <m:t>(−</m:t>
                    </m:r>
                    <m:r>
                      <a:rPr lang="en-US" sz="2800">
                        <a:latin typeface="Cambria Math"/>
                      </a:rPr>
                      <m:t>2</m:t>
                    </m:r>
                    <m:r>
                      <a:rPr lang="en-US" sz="2800">
                        <a:latin typeface="Cambria Math"/>
                      </a:rPr>
                      <m:t>,</m:t>
                    </m:r>
                    <m:r>
                      <a:rPr lang="en-US" sz="2800">
                        <a:latin typeface="Cambria Math"/>
                      </a:rPr>
                      <m:t>0</m:t>
                    </m:r>
                    <m:r>
                      <a:rPr lang="en-US" sz="280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is one point on the graph.</a:t>
                </a:r>
                <a:endParaRPr sz="2800" dirty="0"/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7: Order of Transformations (cont.)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FB6F83-54C7-4C3A-9EEC-EC8CB147A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100" y="5486400"/>
            <a:ext cx="1755800" cy="749873"/>
          </a:xfrm>
          <a:prstGeom prst="rect">
            <a:avLst/>
          </a:prstGeom>
        </p:spPr>
      </p:pic>
      <p:pic>
        <p:nvPicPr>
          <p:cNvPr id="8" name="Content Placeholder 7" descr="A close up of text on a white surface&#10;&#10;Description automatically generated">
            <a:extLst>
              <a:ext uri="{FF2B5EF4-FFF2-40B4-BE49-F238E27FC236}">
                <a16:creationId xmlns:a16="http://schemas.microsoft.com/office/drawing/2014/main" id="{3067A6E6-5D0C-4AF7-8217-AEEAFFFAAD6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528" y="1020897"/>
            <a:ext cx="4404795" cy="4411017"/>
          </a:xfr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7: Order of Transformations (cont.)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86C71B-6082-4F4C-ADC2-78E9ED374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100" y="5486400"/>
            <a:ext cx="1755800" cy="749873"/>
          </a:xfrm>
          <a:prstGeom prst="rect">
            <a:avLst/>
          </a:prstGeom>
        </p:spPr>
      </p:pic>
      <p:pic>
        <p:nvPicPr>
          <p:cNvPr id="8" name="Content Placeholder 7" descr="A picture containing water, lot, person, group&#10;&#10;Description automatically generated">
            <a:extLst>
              <a:ext uri="{FF2B5EF4-FFF2-40B4-BE49-F238E27FC236}">
                <a16:creationId xmlns:a16="http://schemas.microsoft.com/office/drawing/2014/main" id="{5B3B6AD0-EC11-46D9-A534-5DCA8369F734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93" y="1020898"/>
            <a:ext cx="4387093" cy="4380913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7: Order of Transformations (cont.)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66B971-8A00-47AC-A447-CADE22004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100" y="5486400"/>
            <a:ext cx="1755800" cy="749873"/>
          </a:xfrm>
          <a:prstGeom prst="rect">
            <a:avLst/>
          </a:prstGeom>
        </p:spPr>
      </p:pic>
      <p:pic>
        <p:nvPicPr>
          <p:cNvPr id="8" name="Content Placeholder 7" descr="A picture containing person, air, water&#10;&#10;Description automatically generated">
            <a:extLst>
              <a:ext uri="{FF2B5EF4-FFF2-40B4-BE49-F238E27FC236}">
                <a16:creationId xmlns:a16="http://schemas.microsoft.com/office/drawing/2014/main" id="{F77442F5-73D3-4644-B0BE-D26310F9D12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229" y="1020898"/>
            <a:ext cx="4455165" cy="4380913"/>
          </a:xfr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8: Order of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Sketch the graph of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8: Order of Transformations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382000" cy="4990513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b="1" dirty="0"/>
                  <a:t>Solution</a:t>
                </a:r>
              </a:p>
              <a:p>
                <a:pPr>
                  <a:defRPr sz="2800"/>
                </a:pPr>
                <a:r>
                  <a:rPr dirty="0"/>
                  <a:t>The basic function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dirty="0"/>
                  <a:t> is similar to is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dirty="0"/>
                  <a:t>. Following the order of</a:t>
                </a:r>
                <a:endParaRPr lang="en-US" dirty="0"/>
              </a:p>
              <a:p>
                <a:pPr>
                  <a:defRPr sz="2800"/>
                </a:pPr>
                <a:r>
                  <a:rPr dirty="0"/>
                  <a:t>transformations</a:t>
                </a:r>
                <a:r>
                  <a:rPr lang="en-US" dirty="0"/>
                  <a:t>, we determine how to sketch the graph of </a:t>
                </a:r>
                <a:r>
                  <a:rPr lang="en-US" i="1" dirty="0"/>
                  <a:t>f</a:t>
                </a:r>
                <a:r>
                  <a:rPr dirty="0"/>
                  <a:t>:</a:t>
                </a:r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dirty="0"/>
                  <a:t>​If we replace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dirty="0"/>
                  <a:t>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dirty="0"/>
                  <a:t> (shifting the graph </a:t>
                </a:r>
                <a:r>
                  <a:rPr dirty="0">
                    <a:latin typeface="Cambria Math"/>
                  </a:rPr>
                  <a:t>2</a:t>
                </a:r>
                <a:r>
                  <a:rPr dirty="0"/>
                  <a:t> units to the left), we obtain the function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dirty="0"/>
                  <a:t>, which is closer to what we want.</a:t>
                </a:r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dirty="0"/>
                  <a:t>​There does not appear to be any stretching or compressing transformation.</a:t>
                </a:r>
              </a:p>
              <a:p>
                <a:pPr marL="514350" indent="-514350">
                  <a:buFont typeface="+mj-lt"/>
                  <a:buAutoNum type="arabicPeriod" startAt="3"/>
                  <a:defRPr sz="2800"/>
                </a:pPr>
                <a:r>
                  <a:rPr dirty="0"/>
                  <a:t>​If we replace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dirty="0"/>
                  <a:t>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dirty="0"/>
                  <a:t>, we have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dirty="0"/>
                  <a:t>, which is equal to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dirty="0"/>
                  <a:t>. This reflects the graph of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dirty="0"/>
                  <a:t> with respect to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dirty="0"/>
                  <a:t>-axis.</a:t>
                </a:r>
              </a:p>
              <a:p>
                <a:pPr marL="514350" indent="-514350">
                  <a:buFont typeface="+mj-lt"/>
                  <a:buAutoNum type="arabicPeriod" startAt="4"/>
                  <a:defRPr sz="2800"/>
                </a:pPr>
                <a:r>
                  <a:rPr dirty="0"/>
                  <a:t>​Since we have already found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dirty="0"/>
                  <a:t>, we know there is no vertical shift.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382000" cy="4990513"/>
              </a:xfrm>
              <a:blipFill>
                <a:blip r:embed="rId2"/>
                <a:stretch>
                  <a:fillRect l="-1164" t="-2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8: Order of Transformations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The entire sequence of transformations is shown next, ending with the graph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8: Order of Transformations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8ABEEB-A8AC-4669-B3C1-C35BB233FDE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849813" cy="4849813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8: Order of Transformations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4D3180-E81E-4D12-87B4-BF539EBF7773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849813" cy="4849813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8: Order of Transformations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311C5E-16D2-48B1-9FB7-51976632E2C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849813" cy="4849813"/>
          </a:xfr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8: Order of Transformations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b="1" dirty="0"/>
                  <a:t>Note:</a:t>
                </a:r>
                <a:r>
                  <a:rPr sz="2800" dirty="0"/>
                  <a:t> An alternate approach to graphing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sz="2800" dirty="0"/>
                  <a:t> is to rewrite the function in the form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800" dirty="0"/>
                  <a:t>. In this form, the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the graph of</a:t>
                </a:r>
                <a:r>
                  <a:rPr lang="en-US" sz="2800" dirty="0"/>
                  <a:t> 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sz="2800" dirty="0"/>
                  <a:t> shifted two units to the right, and then reflected with respect to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-axis. The result is the same, as you should verify. Rewriting an equation in a different, equivalent form never changes its graph.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Horizontal Shifting/Translation (cont.)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1A177B-B6ED-4A52-8D03-44A499449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5486400"/>
            <a:ext cx="1579001" cy="749873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22A0303-9B9B-47AB-9388-32422484FDF6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62200" y="1082676"/>
            <a:ext cx="4419600" cy="44196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Horizontal Shifting/Translation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basic function being shifted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|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sz="2800" dirty="0"/>
                  <a:t>.</a:t>
                </a:r>
              </a:p>
              <a:p>
                <a:r>
                  <a:rPr dirty="0"/>
                  <a:t>​</a:t>
                </a:r>
                <a:r>
                  <a:rPr sz="2800" dirty="0"/>
                  <a:t>Start by graphing the basic absolute value function.</a:t>
                </a:r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The graph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sz="2800" dirty="0"/>
                  <a:t> has the same shape, but shifted </a:t>
                </a:r>
                <a:r>
                  <a:rPr sz="2800" dirty="0">
                    <a:latin typeface="Cambria Math"/>
                  </a:rPr>
                  <a:t>4</a:t>
                </a:r>
                <a:r>
                  <a:rPr sz="2800" dirty="0"/>
                  <a:t> units to the right.</a:t>
                </a:r>
                <a:endParaRPr lang="en-US" sz="2800" dirty="0"/>
              </a:p>
              <a:p>
                <a:pPr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Note, for example, that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</a:rPr>
                      <m:t>(</m:t>
                    </m:r>
                    <m:r>
                      <a:rPr lang="en-US" sz="2800">
                        <a:latin typeface="Cambria Math"/>
                      </a:rPr>
                      <m:t>4</m:t>
                    </m:r>
                    <m:r>
                      <a:rPr lang="en-US" sz="2800">
                        <a:latin typeface="Cambria Math"/>
                      </a:rPr>
                      <m:t>,</m:t>
                    </m:r>
                    <m:r>
                      <a:rPr lang="en-US" sz="2800">
                        <a:latin typeface="Cambria Math"/>
                      </a:rPr>
                      <m:t>0</m:t>
                    </m:r>
                    <m:r>
                      <a:rPr lang="en-US" sz="280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lies on the graph of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</a:rPr>
                      <m:t>𝑔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defRPr sz="2800"/>
                </a:pPr>
                <a:endParaRPr sz="2800" dirty="0"/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Horizontal Shifting/Translation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51B4AA-E2E2-46F5-8D69-855A825850F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8946" y="1042604"/>
            <a:ext cx="4519996" cy="4519996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90549E-4B93-4A47-A736-568B05080E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199" y="5422327"/>
            <a:ext cx="157900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CAUTION</a:t>
            </a:r>
            <a:r>
              <a:rPr lang="en-US" dirty="0"/>
              <a:t>!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The minus sign in the expression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sz="2800" dirty="0"/>
                  <a:t> is critical. When you see an expression in the form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sz="2800" dirty="0"/>
                  <a:t> you must think of it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  <a:endParaRPr lang="en-US" sz="2800" dirty="0"/>
              </a:p>
              <a:p>
                <a:pPr>
                  <a:defRPr sz="2800"/>
                </a:pPr>
                <a:endParaRPr sz="2800" dirty="0"/>
              </a:p>
              <a:p>
                <a:pPr>
                  <a:defRPr sz="2800"/>
                </a:pPr>
                <a:r>
                  <a:rPr sz="2800" dirty="0"/>
                  <a:t>Consider a specific example: replacing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sz="2800" dirty="0"/>
                  <a:t> shifts the graph </a:t>
                </a:r>
                <a:r>
                  <a:rPr sz="2800" dirty="0">
                    <a:latin typeface="Cambria Math"/>
                  </a:rPr>
                  <a:t>5</a:t>
                </a:r>
                <a:r>
                  <a:rPr sz="2800" dirty="0"/>
                  <a:t> units to the </a:t>
                </a:r>
                <a:r>
                  <a:rPr sz="2800" i="1" dirty="0"/>
                  <a:t>right</a:t>
                </a:r>
                <a:r>
                  <a:rPr sz="2800" dirty="0"/>
                  <a:t>, since </a:t>
                </a:r>
                <a:r>
                  <a:rPr sz="2800" dirty="0">
                    <a:latin typeface="Cambria Math"/>
                  </a:rPr>
                  <a:t>5</a:t>
                </a:r>
                <a:r>
                  <a:rPr sz="2800" dirty="0"/>
                  <a:t> is positive. Replacing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sz="2800" dirty="0"/>
                  <a:t> shifts the graph </a:t>
                </a:r>
                <a:r>
                  <a:rPr sz="2800" dirty="0">
                    <a:latin typeface="Cambria Math"/>
                  </a:rPr>
                  <a:t>5</a:t>
                </a:r>
                <a:r>
                  <a:rPr sz="2800" dirty="0"/>
                  <a:t> units to the </a:t>
                </a:r>
                <a:r>
                  <a:rPr sz="2800" i="1" dirty="0"/>
                  <a:t>left</a:t>
                </a:r>
                <a:r>
                  <a:rPr sz="2800" dirty="0"/>
                  <a:t>, since we have actually replaced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 r="-1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2282</Words>
  <Application>Microsoft Office PowerPoint</Application>
  <PresentationFormat>On-screen Show (4:3)</PresentationFormat>
  <Paragraphs>173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4" baseType="lpstr">
      <vt:lpstr>Calibri</vt:lpstr>
      <vt:lpstr>Cambria Math</vt:lpstr>
      <vt:lpstr>Courier New</vt:lpstr>
      <vt:lpstr>Arial</vt:lpstr>
      <vt:lpstr>Office Theme</vt:lpstr>
      <vt:lpstr>Section 5.1</vt:lpstr>
      <vt:lpstr>Horizontal Shifting/Translation</vt:lpstr>
      <vt:lpstr>Example 1: Horizontal Shifting/Translation</vt:lpstr>
      <vt:lpstr>Note:</vt:lpstr>
      <vt:lpstr>Example 1: Horizontal Shifting/Translation (cont.)</vt:lpstr>
      <vt:lpstr>Example 1: Horizontal Shifting/Translation (cont.)</vt:lpstr>
      <vt:lpstr>Example 1: Horizontal Shifting/Translation (cont.)</vt:lpstr>
      <vt:lpstr>Example 1: Horizontal Shifting/Translation (cont.)</vt:lpstr>
      <vt:lpstr>CAUTION!</vt:lpstr>
      <vt:lpstr>Vertical Shifting/Translation</vt:lpstr>
      <vt:lpstr>Example 2: Vertical Shifting/Translation</vt:lpstr>
      <vt:lpstr>Note:</vt:lpstr>
      <vt:lpstr>Example 2: Vertical Shifting/Translation (cont.)</vt:lpstr>
      <vt:lpstr>Example 2: Vertical Shifting/Translation (cont.)</vt:lpstr>
      <vt:lpstr>Example 2: Vertical Shifting/Translation (cont.)</vt:lpstr>
      <vt:lpstr>Example 2: Vertical Shifting/Translation (cont.)</vt:lpstr>
      <vt:lpstr>Example 2: Vertical Shifting/Translation (cont.)</vt:lpstr>
      <vt:lpstr>Example 3: Horizontal and Vertical Shifting</vt:lpstr>
      <vt:lpstr>Note:</vt:lpstr>
      <vt:lpstr>Example 3: Horizontal and Vertical Shifting (cont.)</vt:lpstr>
      <vt:lpstr>Example 3: Horizontal and Vertical Shifting (cont.)</vt:lpstr>
      <vt:lpstr>Reflecting with Respect to the Axes</vt:lpstr>
      <vt:lpstr>Example 4: Reflecting with Respect to the Axes</vt:lpstr>
      <vt:lpstr>Note:</vt:lpstr>
      <vt:lpstr>Example 4: Reflecting With Respect to the Axes (cont.)</vt:lpstr>
      <vt:lpstr>Example 4: Reflecting With Respect to the Axes (cont.)</vt:lpstr>
      <vt:lpstr>Example 4: Reflecting With Respect to the Axes (cont.)</vt:lpstr>
      <vt:lpstr>Example 4: Reflecting With Respect to the Axes (cont.)</vt:lpstr>
      <vt:lpstr>Example 4: Reflecting With Respect to the Axes (cont.)</vt:lpstr>
      <vt:lpstr>Example 4: Reflecting With Respect to the Axes (cont.)</vt:lpstr>
      <vt:lpstr>Vertical Stretching and Compressing</vt:lpstr>
      <vt:lpstr>Example 5: Vertical Stretching and Compressing</vt:lpstr>
      <vt:lpstr>Note:</vt:lpstr>
      <vt:lpstr>Example 5: Vertical Stretching and Compressing (cont.)</vt:lpstr>
      <vt:lpstr>Example 5: Vertical Stretching and Compressing (cont.)</vt:lpstr>
      <vt:lpstr>Example 5: Vertical Stretching and Compressing (cont.)</vt:lpstr>
      <vt:lpstr>Example 5: Vertical Stretching and Compressing (cont.)</vt:lpstr>
      <vt:lpstr>Horizontal Stretching and Compressing</vt:lpstr>
      <vt:lpstr>Example 6: Horizontal Stretching and Compressing</vt:lpstr>
      <vt:lpstr>Example 6: Horizontal Stretching and Compressing (cont.)</vt:lpstr>
      <vt:lpstr>Example 6: Horizontal Stretching and Compressing (cont.)</vt:lpstr>
      <vt:lpstr>Order of Transformations</vt:lpstr>
      <vt:lpstr>Example 7: Order of Transformations</vt:lpstr>
      <vt:lpstr>Example 7: Order of Transformations (cont.)</vt:lpstr>
      <vt:lpstr>Example 7: Order of Transformations (cont.)</vt:lpstr>
      <vt:lpstr>Example 7: Order of Transformations (cont.)</vt:lpstr>
      <vt:lpstr>Example 7: Order of Transformations (cont.)</vt:lpstr>
      <vt:lpstr>Example 7: Order of Transformations (cont.)</vt:lpstr>
      <vt:lpstr>Example 7: Order of Transformations (cont.)</vt:lpstr>
      <vt:lpstr>Example 7: Order of Transformations (cont.)</vt:lpstr>
      <vt:lpstr>Example 7: Order of Transformations (cont.)</vt:lpstr>
      <vt:lpstr>Example 7: Order of Transformations (cont.)</vt:lpstr>
      <vt:lpstr>Example 8: Order of Transformations</vt:lpstr>
      <vt:lpstr>Example 8: Order of Transformations (cont.)</vt:lpstr>
      <vt:lpstr>Example 8: Order of Transformations (cont.)</vt:lpstr>
      <vt:lpstr>Example 8: Order of Transformations (cont.)</vt:lpstr>
      <vt:lpstr>Example 8: Order of Transformations (cont.)</vt:lpstr>
      <vt:lpstr>Example 8: Order of Transformations (cont.)</vt:lpstr>
      <vt:lpstr>Example 8: Order of Transformations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and Trigonometry</dc:title>
  <dc:creator>Hawkes Learning</dc:creator>
  <cp:lastModifiedBy>Claudia Vance</cp:lastModifiedBy>
  <cp:revision>180</cp:revision>
  <dcterms:created xsi:type="dcterms:W3CDTF">2013-04-26T14:43:13Z</dcterms:created>
  <dcterms:modified xsi:type="dcterms:W3CDTF">2022-08-22T19:58:53Z</dcterms:modified>
</cp:coreProperties>
</file>