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97" r:id="rId4"/>
    <p:sldId id="258" r:id="rId5"/>
    <p:sldId id="298" r:id="rId6"/>
    <p:sldId id="259" r:id="rId7"/>
    <p:sldId id="260" r:id="rId8"/>
    <p:sldId id="270" r:id="rId9"/>
    <p:sldId id="261" r:id="rId10"/>
    <p:sldId id="262" r:id="rId11"/>
    <p:sldId id="264" r:id="rId12"/>
    <p:sldId id="265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2" r:id="rId25"/>
    <p:sldId id="283" r:id="rId26"/>
    <p:sldId id="285" r:id="rId27"/>
    <p:sldId id="286" r:id="rId28"/>
    <p:sldId id="287" r:id="rId29"/>
    <p:sldId id="289" r:id="rId30"/>
    <p:sldId id="290" r:id="rId31"/>
    <p:sldId id="299" r:id="rId32"/>
    <p:sldId id="291" r:id="rId33"/>
    <p:sldId id="293" r:id="rId34"/>
    <p:sldId id="294" r:id="rId35"/>
    <p:sldId id="296" r:id="rId3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Properties of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5</a:t>
            </a:r>
            <a:r>
              <a:t>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Symmetry to Graph Relations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E91A59-B653-4138-8994-50287890EF7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8A00A9-F30E-4F66-8410-B9B85C187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Symmetry to Graph Relations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While we do not yet have the tools to graph general polynomial functions, we can obtain a good sketch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First,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is odd: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(verify this).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If we calculate a few values, such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sz="2800" dirty="0"/>
                  <a:t>, and then reflect these through the origin, we get a good idea of the shape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Symmetry to Graph Relations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4BAE37-6448-4D5D-A807-C56FB9FBE73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95BED4-1FC1-4898-B5C8-A4FAB9A99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Symmetry to Graph Relations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 is not a function, but it is a relation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that has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symmetry. If we replace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and simplify the result, we obtain the original equation.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upper half of the graph is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, so drawing this and its reflection gives us the complete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Symmetry to Graph Relations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DFD6CB-5E08-4A99-90A6-A762E6184FF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5C0854-637A-452C-B118-50AE0E5BA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Increasing, Decreasing, and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We say that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b="1" dirty="0"/>
                  <a:t>increasing on an interval</a:t>
                </a:r>
                <a:r>
                  <a:rPr sz="2800" dirty="0"/>
                  <a:t> if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in the interval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, it is the case that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sz="2800" dirty="0"/>
                  <a:t>;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b="1" dirty="0"/>
                  <a:t>decreasing on an interval</a:t>
                </a:r>
                <a:r>
                  <a:rPr sz="2800" dirty="0"/>
                  <a:t> if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in the interval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, it is the case that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sz="2800" dirty="0"/>
                  <a:t>;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sz="2800" b="1" dirty="0"/>
                  <a:t>constant on an interval</a:t>
                </a:r>
                <a:r>
                  <a:rPr sz="2800" dirty="0"/>
                  <a:t> if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in the interval, it is the case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 r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Determining Intervals of Monotonicity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Determine the open intervals of monotonicity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Determining Intervals of Monotonicity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know that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the </a:t>
                </a:r>
                <a:r>
                  <a:rPr lang="en-US" sz="2800" dirty="0"/>
                  <a:t>basic</a:t>
                </a:r>
                <a:r>
                  <a:rPr sz="2800" dirty="0"/>
                  <a:t> parabola shifted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 units to the right and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unit</a:t>
                </a:r>
                <a:r>
                  <a:rPr lang="en-US" dirty="0"/>
                  <a:t> down</a:t>
                </a:r>
                <a:r>
                  <a:rPr sz="2800" dirty="0"/>
                  <a:t>, as shown </a:t>
                </a:r>
                <a:r>
                  <a:rPr lang="en-US" sz="2800" dirty="0"/>
                  <a:t>in Figure 6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Determining Intervals of Monotonicity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D449E4-AB14-444B-B582-7FBC678D7BA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9D8B59-B1EB-4DA8-96F9-E305D65AD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Determining Intervals of Monotonicity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From the graph, we can see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decreasing on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 and increasing on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sz="2800" dirty="0"/>
                  <a:t>. Remember that these are intervals of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are any two points in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sz="2800" dirty="0"/>
                  <a:t>. In other words,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falling on this interval as we scan the graph from left to right. On the other hand,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rising on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sz="2800" dirty="0"/>
                  <a:t> as we scan the graph from left to right.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𝑦</m:t>
                    </m:r>
                  </m:oMath>
                </a14:m>
                <a:r>
                  <a:rPr dirty="0"/>
                  <a:t>-</a:t>
                </a:r>
                <a:r>
                  <a:rPr lang="en-US" dirty="0"/>
                  <a:t>A</a:t>
                </a:r>
                <a:r>
                  <a:rPr dirty="0"/>
                  <a:t>xis Symmetry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The graph of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has</a:t>
                </a:r>
                <a:r>
                  <a:rPr sz="2800" b="1" dirty="0"/>
                  <a:t>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b="1" dirty="0"/>
                  <a:t>-axis symmetry</a:t>
                </a:r>
                <a:r>
                  <a:rPr sz="2800" dirty="0"/>
                  <a:t>, or is </a:t>
                </a:r>
                <a:r>
                  <a:rPr b="1" dirty="0"/>
                  <a:t>symmetric with respect to the</a:t>
                </a:r>
                <a:r>
                  <a:rPr sz="2800" b="1" dirty="0"/>
                  <a:t>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b="1" dirty="0"/>
                  <a:t>-axis</a:t>
                </a:r>
                <a:r>
                  <a:rPr sz="2800" dirty="0"/>
                  <a:t>,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 Such functions are called </a:t>
                </a:r>
                <a:r>
                  <a:rPr sz="2800" b="1" dirty="0"/>
                  <a:t>even functions</a:t>
                </a:r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Modeling the Water Level of a River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The water level of a certain river varied over the course of a year as follows. In January, the level was </a:t>
            </a:r>
            <a:r>
              <a:rPr sz="2800">
                <a:latin typeface="Cambria Math"/>
              </a:rPr>
              <a:t>13</a:t>
            </a:r>
            <a:r>
              <a:rPr sz="2800"/>
              <a:t> feet. From that level, the water increased linearly to a level of </a:t>
            </a:r>
            <a:r>
              <a:rPr sz="2800">
                <a:latin typeface="Cambria Math"/>
              </a:rPr>
              <a:t>18</a:t>
            </a:r>
            <a:r>
              <a:rPr sz="2800"/>
              <a:t> feet in May. The water remained constant at that level until July, at which point it began to decrease linearly to a final level of </a:t>
            </a:r>
            <a:r>
              <a:rPr sz="2800">
                <a:latin typeface="Cambria Math"/>
              </a:rPr>
              <a:t>11</a:t>
            </a:r>
            <a:r>
              <a:rPr sz="2800"/>
              <a:t> feet in December. Graph the water level as a function of time and determine the open intervals of monotonicity.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Modeling the Water Level of a River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If we let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to </a:t>
                </a:r>
                <a:r>
                  <a:rPr sz="2800" dirty="0">
                    <a:latin typeface="Cambria Math"/>
                  </a:rPr>
                  <a:t>12</a:t>
                </a:r>
                <a:r>
                  <a:rPr sz="2800" dirty="0"/>
                  <a:t> represent January through December, the intervals of monotonicity are as follows: increasing on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sz="2800" dirty="0"/>
                  <a:t>, constant on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sz="2800" dirty="0"/>
                  <a:t>, and decreasing on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</m:oMath>
                </a14:m>
                <a:r>
                  <a:rPr sz="2800" dirty="0"/>
                  <a:t>. The graph of the water level as a function of the month is shown </a:t>
                </a:r>
                <a:r>
                  <a:rPr lang="en-US" sz="2800" dirty="0"/>
                  <a:t>in Figure 7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Modeling the Water Level of a River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8AF48D-AABE-480A-912E-8149CD11905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0750" y="1126331"/>
            <a:ext cx="4362450" cy="43624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009D5E-9835-477A-AF53-AF3E8E17B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499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Local Extrema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has a </a:t>
                </a:r>
                <a:r>
                  <a:rPr sz="2800" b="1" dirty="0"/>
                  <a:t>local maximum at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sz="2800" b="1" dirty="0"/>
                  <a:t> </a:t>
                </a:r>
                <a:r>
                  <a:rPr sz="2800" dirty="0"/>
                  <a:t>if there is an open interval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containing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for which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 In this case we say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 dirty="0"/>
                  <a:t> is the </a:t>
                </a:r>
                <a:r>
                  <a:rPr sz="2800" b="1" dirty="0"/>
                  <a:t>local maximum value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 Similarly,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has a </a:t>
                </a:r>
                <a:r>
                  <a:rPr sz="2800" b="1" dirty="0"/>
                  <a:t>local minimum at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sz="2800" dirty="0"/>
                  <a:t> if there is an open interval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containing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for which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, and in this case we say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 dirty="0"/>
                  <a:t> is the </a:t>
                </a:r>
                <a:r>
                  <a:rPr sz="2800" b="1" dirty="0"/>
                  <a:t>local minimum value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 The local maxima and minima of a function are collectively referred to as </a:t>
                </a:r>
                <a:r>
                  <a:rPr sz="2800" b="1" dirty="0"/>
                  <a:t>local extrema</a:t>
                </a:r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Determining Local Extrema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Figure 10 </a:t>
                </a:r>
                <a:r>
                  <a:rPr sz="2800" dirty="0"/>
                  <a:t>shows the graph of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Determine the locations and type of the local extrema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Determine the values of the local extrema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Determining Local Extrema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D7215A-EE87-483C-9541-DCBDD4F8E46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CC1783-F4D2-4EEC-BCFC-B6EF88F9A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000" y="5422327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Determining Local Extrema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has local minima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and at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, since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near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(for instance, within the interval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),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and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near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 (say, within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),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.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has a local maximum at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, 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near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Based on the graph, the value of the local minimum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 and the value of the local minimum at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 is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. The value of the local maximum at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 is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Average Rate of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Given a function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defined on an interval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 the </a:t>
                </a:r>
                <a:r>
                  <a:rPr lang="en-US" sz="2800" b="1" dirty="0"/>
                  <a:t>average rate of change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over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is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ar-AE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then any of the following expressions may be used to represent the average rate of change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over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/>
                            <m:t>change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in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/>
                            <m:t>change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in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/>
                            <m:t>change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in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/>
                            <m:t>change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in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where the Greek letter </a:t>
                </a:r>
                <a:r>
                  <a:rPr lang="el-GR" sz="2800" dirty="0"/>
                  <a:t>Δ </a:t>
                </a:r>
                <a:r>
                  <a:rPr lang="en-US" sz="2800" dirty="0"/>
                  <a:t>is used in this context to denote a change in the variable that follows it. The average rate of change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over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represents the slope of the </a:t>
                </a:r>
                <a:r>
                  <a:rPr lang="en-US" sz="2800" b="1" dirty="0"/>
                  <a:t>secant line</a:t>
                </a:r>
                <a:r>
                  <a:rPr lang="en-US" sz="2800" dirty="0"/>
                  <a:t> drawn between the points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on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, as shown in Figure 15.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9" t="-2096" r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Average Rate of Change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D026DA-D809-4825-92FD-DFB5247FCB1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8206" y="1219199"/>
            <a:ext cx="4394994" cy="430291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818A3E-E5B7-442A-9176-DCEB4745A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346127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Determining Average Rate of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Given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/>
                  <a:t>, determine the average rate of change over each of the following intervals.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sz="280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Figure 1: A Function with </a:t>
            </a:r>
            <a:r>
              <a:rPr lang="en-US" i="1" dirty="0"/>
              <a:t>y</a:t>
            </a:r>
            <a:r>
              <a:rPr lang="en-US" dirty="0"/>
              <a:t>-Axis Symmetry</a:t>
            </a:r>
            <a:endParaRPr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E15382-2990-4260-8899-778D7B1C215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</p:spTree>
    <p:extLst>
      <p:ext uri="{BB962C8B-B14F-4D97-AF65-F5344CB8AC3E}">
        <p14:creationId xmlns:p14="http://schemas.microsoft.com/office/powerpoint/2010/main" val="4233754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Determining Average Rate of Change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sz="3000" dirty="0"/>
                  <a:t>​Using one of the equivalent choices of notation for average rate of change, we find</a:t>
                </a:r>
                <a:r>
                  <a:rPr lang="en-US" sz="3000" dirty="0"/>
                  <a:t> the following.</a:t>
                </a:r>
              </a:p>
              <a:p>
                <a:pPr>
                  <a:defRPr sz="2800"/>
                </a:pPr>
                <a:endParaRPr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300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sz="300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sz="300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sz="300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sz="3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sz="3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3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</m:func>
                          <m:r>
                            <a:rPr sz="300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sz="3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3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sz="3000">
                              <a:latin typeface="Cambria Math" panose="02040503050406030204" pitchFamily="18" charset="0"/>
                            </a:rPr>
                            <m:t>3−1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30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 sz="3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3⋅</m:t>
                              </m:r>
                              <m:sSup>
                                <m:sSupPr>
                                  <m:ctrlPr>
                                    <a:rPr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3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3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−5⋅3+2</m:t>
                              </m:r>
                            </m:e>
                          </m:d>
                          <m:r>
                            <a:rPr sz="300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3⋅</m:t>
                              </m:r>
                              <m:sSup>
                                <m:sSupPr>
                                  <m:ctrlPr>
                                    <a:rPr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3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sz="3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−5⋅1+2</m:t>
                              </m:r>
                            </m:e>
                          </m:d>
                        </m:num>
                        <m:den>
                          <m:r>
                            <a:rPr sz="3000">
                              <a:latin typeface="Cambria Math" panose="02040503050406030204" pitchFamily="18" charset="0"/>
                            </a:rPr>
                            <m:t>3−1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30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 sz="3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3000">
                              <a:latin typeface="Cambria Math" panose="02040503050406030204" pitchFamily="18" charset="0"/>
                            </a:rPr>
                            <m:t>14−0</m:t>
                          </m:r>
                        </m:num>
                        <m:den>
                          <m:r>
                            <a:rPr sz="3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30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 sz="300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sz="30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Determining Average Rate of Change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67067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​Over this interval, we calculate the average rate of change as follows.</a:t>
                </a:r>
              </a:p>
              <a:p>
                <a:pPr>
                  <a:defRPr sz="2800"/>
                </a:pP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ar-AE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67067"/>
              </a:xfrm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862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Determining Average Rate of Change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While neither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nor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 are given as fixed numbers, we can find the average rate of change over the interval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sz="2800" dirty="0"/>
                  <a:t> using the same process.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3⋅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−5⋅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3⋅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−5⋅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𝑐h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𝑐h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>
                          <a:latin typeface="Cambria Math" panose="02040503050406030204" pitchFamily="18" charset="0"/>
                        </a:rPr>
                        <m:t>h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5" t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Determining Intervals of Average Rate of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Use the given graph of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and the marked locations on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-axis as endpoints to determine intervals over which the average rate of change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is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positive,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negative,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zero.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Determining Intervals of Average Rate of Change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42F336-1667-4860-8F64-C4A247C2F36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1748" y="1082675"/>
            <a:ext cx="4401452" cy="440991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7BF9B1-1D18-40FB-A958-AB2937E65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5410200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Determining Intervals of Average Rate of Change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</p:spPr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sz="2800" dirty="0"/>
                  <a:t>. That is, the average rate of change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positive 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sz="2800" dirty="0"/>
                  <a:t> but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sz="2800" dirty="0"/>
                  <a:t>. That is, the average rate of change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negative 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. That is, the average rate of change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zero 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  <a:blipFill>
                <a:blip r:embed="rId2"/>
                <a:stretch>
                  <a:fillRect l="-1527" t="-1227" r="-2327" b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Origin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382000" cy="4914276"/>
              </a:xfrm>
            </p:spPr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The graph of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has </a:t>
                </a:r>
                <a:r>
                  <a:rPr sz="2800" b="1"/>
                  <a:t>origin symmetry</a:t>
                </a:r>
                <a:r>
                  <a:rPr sz="2800"/>
                  <a:t>, or is </a:t>
                </a:r>
                <a:r>
                  <a:rPr sz="2800" b="1"/>
                  <a:t>symmetric with respect to the origin</a:t>
                </a:r>
                <a:r>
                  <a:rPr sz="2800"/>
                  <a:t>,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in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. Such functions are called </a:t>
                </a:r>
                <a:r>
                  <a:rPr sz="2800" b="1"/>
                  <a:t>odd functions</a:t>
                </a:r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382000" cy="4914276"/>
              </a:xfrm>
              <a:blipFill>
                <a:blip r:embed="rId2"/>
                <a:stretch>
                  <a:fillRect l="-1304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Figure 2: A Function with Origin Symmetry</a:t>
            </a:r>
            <a:endParaRPr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BC7D79-FCBE-400C-8C0C-2277C2EDB6E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</p:spTree>
    <p:extLst>
      <p:ext uri="{BB962C8B-B14F-4D97-AF65-F5344CB8AC3E}">
        <p14:creationId xmlns:p14="http://schemas.microsoft.com/office/powerpoint/2010/main" val="96078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Symmetry of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We say that an equation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is </a:t>
                </a:r>
                <a:r>
                  <a:rPr sz="2800" b="1" dirty="0"/>
                  <a:t>symmetric with respect to</a:t>
                </a:r>
                <a:endParaRPr sz="2800" dirty="0"/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</a:t>
                </a:r>
                <a:r>
                  <a:rPr sz="2800" b="1" dirty="0"/>
                  <a:t>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b="1" dirty="0"/>
                  <a:t>-axis</a:t>
                </a:r>
                <a:r>
                  <a:rPr sz="2800" dirty="0"/>
                  <a:t> if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results in an equivalent equation</a:t>
                </a:r>
                <a:r>
                  <a:rPr lang="en-US" sz="2800" dirty="0"/>
                  <a:t>;</a:t>
                </a:r>
                <a:endParaRPr sz="2800" dirty="0"/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</a:t>
                </a:r>
                <a:r>
                  <a:rPr sz="2800" b="1" dirty="0"/>
                  <a:t>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b="1" dirty="0"/>
                  <a:t>-axis</a:t>
                </a:r>
                <a:r>
                  <a:rPr sz="2800" dirty="0"/>
                  <a:t> if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results in an equivalent equation</a:t>
                </a:r>
                <a:r>
                  <a:rPr lang="en-US" sz="2800" dirty="0"/>
                  <a:t>;</a:t>
                </a:r>
                <a:endParaRPr sz="2800" dirty="0"/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</a:t>
                </a:r>
                <a:r>
                  <a:rPr sz="2800" b="1" dirty="0"/>
                  <a:t>origin</a:t>
                </a:r>
                <a:r>
                  <a:rPr sz="2800" dirty="0"/>
                  <a:t> if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results in an equivalent equation</a:t>
                </a:r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Using Symmetry to Graph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Sketch the graphs of the following relations, making use of symmetry.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If you don't know where to begin when sketching a graph, plotting points often helps you understand the basic shape.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Symmetry to Graph Relations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This relation is a function. Note that it is indeed an even function and exhibits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-axis symmetry.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sz="2800"/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1816</Words>
  <Application>Microsoft Office PowerPoint</Application>
  <PresentationFormat>On-screen Show (4:3)</PresentationFormat>
  <Paragraphs>109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Calibri</vt:lpstr>
      <vt:lpstr>Cambria Math</vt:lpstr>
      <vt:lpstr>Courier New</vt:lpstr>
      <vt:lpstr>Arial</vt:lpstr>
      <vt:lpstr>Office Theme</vt:lpstr>
      <vt:lpstr>Section 5.2</vt:lpstr>
      <vt:lpstr>y-Axis Symmetry</vt:lpstr>
      <vt:lpstr>Figure 1: A Function with y-Axis Symmetry</vt:lpstr>
      <vt:lpstr>Origin Symmetry</vt:lpstr>
      <vt:lpstr>Figure 2: A Function with Origin Symmetry</vt:lpstr>
      <vt:lpstr>Symmetry of Equations</vt:lpstr>
      <vt:lpstr>Example 1: Using Symmetry to Graph Relations</vt:lpstr>
      <vt:lpstr>Note:</vt:lpstr>
      <vt:lpstr>Example 1: Using Symmetry to Graph Relations (cont.)</vt:lpstr>
      <vt:lpstr>Example 1: Using Symmetry to Graph Relations (cont.)</vt:lpstr>
      <vt:lpstr>Example 1: Using Symmetry to Graph Relations (cont.)</vt:lpstr>
      <vt:lpstr>Example 1: Using Symmetry to Graph Relations (cont.)</vt:lpstr>
      <vt:lpstr>Example 1: Using Symmetry to Graph Relations (cont.)</vt:lpstr>
      <vt:lpstr>Example 1: Using Symmetry to Graph Relations (cont.)</vt:lpstr>
      <vt:lpstr>Increasing, Decreasing, and Constant</vt:lpstr>
      <vt:lpstr>Example 2: Determining Intervals of Monotonicity</vt:lpstr>
      <vt:lpstr>Example 2: Determining Intervals of Monotonicity (cont.)</vt:lpstr>
      <vt:lpstr>Example 2: Determining Intervals of Monotonicity (cont.)</vt:lpstr>
      <vt:lpstr>Example 2: Determining Intervals of Monotonicity (cont.)</vt:lpstr>
      <vt:lpstr>Example 3: Modeling the Water Level of a River</vt:lpstr>
      <vt:lpstr>Example 3: Modeling the Water Level of a River (cont.)</vt:lpstr>
      <vt:lpstr>Example 3: Modeling the Water Level of a River (cont.)</vt:lpstr>
      <vt:lpstr>Local Extrema</vt:lpstr>
      <vt:lpstr>Example 4: Determining Local Extrema</vt:lpstr>
      <vt:lpstr>Example 4: Determining Local Extrema (cont.)</vt:lpstr>
      <vt:lpstr>Example 4: Determining Local Extrema (cont.)</vt:lpstr>
      <vt:lpstr>Average Rate of Change</vt:lpstr>
      <vt:lpstr>Average Rate of Change (cont.)</vt:lpstr>
      <vt:lpstr>Example 5: Determining Average Rate of Change</vt:lpstr>
      <vt:lpstr>Example 5: Determining Average Rate of Change (cont.)</vt:lpstr>
      <vt:lpstr>Example 5: Determining Average Rate of Change (cont.)</vt:lpstr>
      <vt:lpstr>Example 5: Determining Average Rate of Change (cont.)</vt:lpstr>
      <vt:lpstr>Example 6: Determining Intervals of Average Rate of Change</vt:lpstr>
      <vt:lpstr>Example 6: Determining Intervals of Average Rate of Change (cont.)</vt:lpstr>
      <vt:lpstr>Example 6: Determining Intervals of Average Rate of Change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Claudia Vance</cp:lastModifiedBy>
  <cp:revision>126</cp:revision>
  <dcterms:created xsi:type="dcterms:W3CDTF">2013-04-26T14:43:13Z</dcterms:created>
  <dcterms:modified xsi:type="dcterms:W3CDTF">2022-08-22T19:59:23Z</dcterms:modified>
</cp:coreProperties>
</file>