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79" r:id="rId6"/>
    <p:sldId id="261" r:id="rId7"/>
    <p:sldId id="263" r:id="rId8"/>
    <p:sldId id="265" r:id="rId9"/>
    <p:sldId id="271" r:id="rId10"/>
    <p:sldId id="316" r:id="rId11"/>
    <p:sldId id="272" r:id="rId12"/>
    <p:sldId id="275" r:id="rId13"/>
    <p:sldId id="277" r:id="rId14"/>
    <p:sldId id="280" r:id="rId15"/>
    <p:sldId id="281" r:id="rId16"/>
    <p:sldId id="282" r:id="rId17"/>
    <p:sldId id="285" r:id="rId18"/>
    <p:sldId id="288" r:id="rId19"/>
    <p:sldId id="289" r:id="rId20"/>
    <p:sldId id="299" r:id="rId21"/>
    <p:sldId id="290" r:id="rId22"/>
    <p:sldId id="292" r:id="rId23"/>
    <p:sldId id="294" r:id="rId24"/>
    <p:sldId id="300" r:id="rId25"/>
    <p:sldId id="296" r:id="rId26"/>
    <p:sldId id="301" r:id="rId27"/>
    <p:sldId id="302" r:id="rId28"/>
    <p:sldId id="317" r:id="rId29"/>
    <p:sldId id="319" r:id="rId30"/>
    <p:sldId id="303" r:id="rId31"/>
    <p:sldId id="304" r:id="rId32"/>
    <p:sldId id="305" r:id="rId33"/>
    <p:sldId id="307" r:id="rId34"/>
    <p:sldId id="308" r:id="rId35"/>
    <p:sldId id="309" r:id="rId36"/>
    <p:sldId id="315" r:id="rId37"/>
    <p:sldId id="318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Locating Real Zeros of Polynomial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6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ar-AE" dirty="0"/>
              <a:t>​</a:t>
            </a:r>
            <a:r>
              <a:rPr lang="en-US" sz="2800" dirty="0"/>
              <a:t>While it may be daunting to consider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 potential rational zeros, appreciate the fact that the Rational Zero Theorem has eliminated all rational numbers except these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! Before we begin trial-and-error, consider a few tips for choosing possible zeros.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US" dirty="0"/>
              <a:t>​</a:t>
            </a:r>
            <a:r>
              <a:rPr lang="en-US" sz="2800" dirty="0"/>
              <a:t>Begin with integer values. The synthetic division and resulting quotient will usually be simpler than when trying fractions.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9005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 sz="2800"/>
            </a:pPr>
            <a:r>
              <a:t>​</a:t>
            </a:r>
            <a:r>
              <a:rPr sz="2800"/>
              <a:t>Begin with values near </a:t>
            </a:r>
            <a:r>
              <a:rPr sz="2800">
                <a:latin typeface="Cambria Math"/>
              </a:rPr>
              <a:t>1</a:t>
            </a:r>
            <a:r>
              <a:rPr sz="2800"/>
              <a:t>. This will keep the numbers in calculations smaller, allowing you to test values a bit more quickly.</a:t>
            </a:r>
          </a:p>
          <a:p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oMath>
                          </a14:m>
                          <a:r>
                            <a:rPr lang="en-US" sz="2200" b="0" dirty="0"/>
                            <a:t> </a:t>
                          </a:r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Synthetic division with </a:t>
                          </a:r>
                          <a:br>
                            <a:rPr lang="en-US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tells us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is a factor</a:t>
                          </a:r>
                          <a:r>
                            <a:rPr lang="en-US" sz="2000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/>
                            <a:t>.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7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88" r="-68146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743" t="-2488" b="-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1C3364-1FD5-4720-AD16-85F1B82A6696}"/>
              </a:ext>
            </a:extLst>
          </p:cNvPr>
          <p:cNvSpPr txBox="1">
            <a:spLocks/>
          </p:cNvSpPr>
          <p:nvPr/>
        </p:nvSpPr>
        <p:spPr>
          <a:xfrm>
            <a:off x="990600" y="4343401"/>
            <a:ext cx="76962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​The resulting quotient is still a cubic, so we proceed with synthetic division. It also leads to another consideration when selecting potential zeros.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If the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zero, do not forget to test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with the quotient,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/>
                  <a:t> can appear as a factor multiple times.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66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315" r="-63900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ar-AE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This time, the remainder is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b="0" dirty="0"/>
                            <a:t>, so we have uncovered another factor, leaving us with a quadratic quotient.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6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832" r="-63900" b="-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6495" t="-1832" b="-7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can then write the factorization using the result from synthetic division. The last step in factoring comes from solving a quadratic equation.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27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By solving the equation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we find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=27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63731" b="-33608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909" t="-256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082" r="-63731" b="-23265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2308" r="-63731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6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5462" r="-63731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Descartes'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real coefficients,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A </a:t>
                </a:r>
                <a:r>
                  <a:rPr sz="2800" b="1" dirty="0"/>
                  <a:t>variation in sign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change in the sign of one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to the next, either from positive to negative or vice versa.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positive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negative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Descartes'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Descartes' Rule of Signs to determine the possible number of positive and negative real zeros of each of the following polynomials.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−14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One sign change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0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−14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+14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−21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Two sign changes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833333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5185" r="-52595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5185" b="-18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2414" r="-83333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122414" r="-5259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122414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224348" r="-5259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224348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is exactly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 and either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  <a:blipFill>
                <a:blip r:embed="rId3"/>
                <a:stretch>
                  <a:fillRect l="-1481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7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9475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200000"/>
                            </a:lnSpc>
                            <a:defRPr sz="1600"/>
                          </a:pPr>
                          <a:r>
                            <a:rPr lang="ar-AE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Three changes of sign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There are no sign changes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857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73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5" r="-828571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16" t="-3125" r="-52669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3125" b="-18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9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9565" r="-828571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19565" r="-52669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19565" b="-115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3074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89375" r="-526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8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are either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zeros, but no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  <a:blipFill>
                <a:blip r:embed="rId3"/>
                <a:stretch>
                  <a:fillRect l="-1509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Upper and Lower Bounds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polynomial with real coefficients, a positive leading coefficient, and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negative number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a positive number. Then: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larger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</a:t>
                </a:r>
                <a:r>
                  <a:rPr sz="2800" b="1" dirty="0"/>
                  <a:t>upper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contains no negative numbers. 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upper bound of the zeros if the quotient and remainder have no negative coefficients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divided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smaller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lower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has entries that alternate in sign (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can count as either positive </a:t>
                </a:r>
                <a:r>
                  <a:rPr sz="2800" i="1" dirty="0"/>
                  <a:t>or</a:t>
                </a:r>
                <a:r>
                  <a:rPr sz="2800" dirty="0"/>
                  <a:t> negative).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Bounds of Real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synthetic division to identify upper and lower bounds of the real zeros of the polynomial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is a polynomial with integer coefficients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any rational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factor of the constant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is a factor of the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Finding the smallest upper bound and largest lower bound possible will help us eliminate as many potential zeros as possible.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Begin by testing any positive number as a potential upper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Synthetic division shows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/>
                            <a:t> is not necessarily an upper bound, as the last row contains a negative number.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6406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092" t="-1880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It is best to begin with a small value, then test progressively larger ones, as this will help in finding the smallest upper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39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7391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/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tells us that all real zeros (including irrational zeros)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are less than or equal to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blipFill>
                <a:blip r:embed="rId3"/>
                <a:stretch>
                  <a:fillRect l="-1481" t="-445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continue by testing a value for the lower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−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−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synthetic division has not been completed, because as soon as the signs in the last row cease to alternate, we know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b="0" dirty="0"/>
                            <a:t> is not a lower bound.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43" r="-6393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00" t="-154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Remember that if a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 appears</a:t>
            </a:r>
            <a:r>
              <a:rPr lang="en-US" sz="2800" dirty="0"/>
              <a:t> in the last row</a:t>
            </a:r>
            <a:r>
              <a:rPr sz="2800" dirty="0"/>
              <a:t>, it can be counted as either positive or negative, whichever leads to a sequence of alternating signs.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Move on by testing a lower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We find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/>
                            <a:t> is a lower bound, as the signs in the last row alternate.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25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75" r="-63919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48" t="-2475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Thus, 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is a lower bound. Combined with the upper bound, we now know that all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lie in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10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results of Example 3, in conjunction with the Rational Zero Theorem, to find the actual zeros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Start by finding the potential rational zeros.</a:t>
                </a:r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ar-AE">
                        <a:latin typeface="Cambria Math" panose="02040503050406030204" pitchFamily="18" charset="0"/>
                      </a:rPr>
                      <m:t>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Now, apply the lower and upper bounds. This allows us to eliminate any potential zeros greater than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or less than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Now, use synthetic division to test potential rational zeros.</a:t>
                </a:r>
              </a:p>
              <a:p>
                <a:r>
                  <a:rPr lang="en-US" sz="2800" dirty="0"/>
                  <a:t> </a:t>
                </a: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hideTop m:val="on"/>
                                    <m:hideLeft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f>
                                      <m:f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rderBox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bar>
                    </m:oMath>
                  </m:oMathPara>
                </a14:m>
                <a:endParaRPr lang="ar-AE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fontAlgn="ctr"/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3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quotient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. We can find the remaining two zeros by using the square </a:t>
                </a:r>
                <a:r>
                  <a:rPr lang="en-US" dirty="0"/>
                  <a:t>r</a:t>
                </a:r>
                <a:r>
                  <a:rPr lang="en-US" sz="2800" dirty="0"/>
                  <a:t>oot </a:t>
                </a:r>
                <a:r>
                  <a:rPr lang="en-US" dirty="0"/>
                  <a:t>m</a:t>
                </a:r>
                <a:r>
                  <a:rPr lang="en-US" sz="2800" dirty="0"/>
                  <a:t>ethod.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phant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=±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eqAr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Thus, the actual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sz="2800" dirty="0"/>
              <a:t>Before applying the Rational Zero Theorem, we note two things it </a:t>
            </a:r>
            <a:r>
              <a:rPr sz="2800" i="1" dirty="0"/>
              <a:t>doesn't</a:t>
            </a:r>
            <a:r>
              <a:rPr sz="2800" dirty="0"/>
              <a:t> do:</a:t>
            </a:r>
            <a:endParaRPr lang="en-US" sz="2800" dirty="0"/>
          </a:p>
          <a:p>
            <a:endParaRPr sz="2800" dirty="0"/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theorem doesn't necessarily find even a single zero of a polynomial; instead, it identifies a list of rational numbers that could </a:t>
            </a:r>
            <a:r>
              <a:rPr sz="2800" i="1" dirty="0"/>
              <a:t>potentially</a:t>
            </a:r>
            <a:r>
              <a:rPr sz="2800" dirty="0"/>
              <a:t> be zeros.</a:t>
            </a:r>
            <a:endParaRPr lang="en-US" sz="2800" dirty="0"/>
          </a:p>
          <a:p>
            <a:pPr>
              <a:defRPr sz="2800"/>
            </a:pPr>
            <a:endParaRPr sz="2800" dirty="0"/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theorem says nothing about irrational or complex zeros. If a polynomial has zeros that are either irrational or complex, we must resort to other means to find them.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</a:t>
            </a:r>
            <a:r>
              <a:rPr lang="en-US"/>
              <a:t>!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Don't read more into the Upper and Lower Bounds Theorem than is actually there.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actually </a:t>
                </a:r>
                <a:r>
                  <a:rPr sz="2800" i="1" dirty="0"/>
                  <a:t>is</a:t>
                </a:r>
                <a:r>
                  <a:rPr sz="2800" dirty="0"/>
                  <a:t> a lower bound of the zeros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sz="2800" dirty="0"/>
                  <a:t>, but the theorem is not powerful enough to indicate this. The work in Example 3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is a lower bound, but the theorem fails to spot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is a better lower bound. The trade-off for this weakness in the theorem is that it is quickly and easily applied.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  <a:blipFill>
                <a:blip r:embed="rId2"/>
                <a:stretch>
                  <a:fillRect l="-1316" t="-998" r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with real coefficients,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real numbers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</a:t>
                </a:r>
                <a:r>
                  <a:rPr dirty="0"/>
                  <a:t>If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differ in sign, then there is at least one point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such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b="0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b="0">
                        <a:latin typeface="Cambria Math" panose="02040503050406030204" pitchFamily="18" charset="0"/>
                      </a:rPr>
                      <m:t>=</m:t>
                    </m:r>
                    <m:r>
                      <a:rPr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.</a:t>
                </a:r>
                <a:r>
                  <a:rPr sz="2800" dirty="0"/>
                  <a:t> That is, at least one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lies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EDCB9-F196-4683-B2FC-740C7E41656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127125"/>
            <a:ext cx="4827588" cy="42500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CA4809-63D7-4576-88A6-D4AE6063364B}"/>
              </a:ext>
            </a:extLst>
          </p:cNvPr>
          <p:cNvSpPr/>
          <p:nvPr/>
        </p:nvSpPr>
        <p:spPr>
          <a:xfrm>
            <a:off x="3657600" y="5377190"/>
            <a:ext cx="135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Intermediate Value Theorem can only tell us that there </a:t>
                </a:r>
                <a:r>
                  <a:rPr sz="2800" i="1" dirty="0"/>
                  <a:t>is</a:t>
                </a:r>
                <a:r>
                  <a:rPr sz="2800" dirty="0"/>
                  <a:t> a zero between two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-values, it can not prove that a zero </a:t>
                </a:r>
                <a:r>
                  <a:rPr sz="2800" i="1" dirty="0"/>
                  <a:t>does not </a:t>
                </a:r>
                <a:r>
                  <a:rPr sz="2800" dirty="0"/>
                  <a:t>exist between two values.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do not differ in sign, there may still be one or more zeros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Intermediate Value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 has a zero between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an approximation of the zero to the nearest tenth.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Intermediate Value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use Intermediate Value Theorem, we need to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5" r="-47030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765" r="-4703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​Because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differ in sign, the Intermediate Value Theorem states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a zero between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  <a:blipFill>
                <a:blip r:embed="rId4"/>
                <a:stretch>
                  <a:fillRect l="-1664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estimate this zero to the nearest tenth, we plug in more values to shrink the interval where the zero could potentially lie. We begin with </a:t>
                </a:r>
                <a:r>
                  <a:rPr sz="2800" dirty="0">
                    <a:latin typeface="Cambria Math"/>
                  </a:rPr>
                  <a:t>1.5</a:t>
                </a:r>
                <a:r>
                  <a:rPr sz="2800" dirty="0"/>
                  <a:t>.</a:t>
                </a:r>
                <a:endParaRPr lang="en-US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ar-AE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ar-AE" sz="3000" dirty="0"/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positive, but small.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negative, we might expect that the zero is slightly less than </a:t>
                </a:r>
                <a:r>
                  <a:rPr lang="en-US" dirty="0">
                    <a:latin typeface="Cambria Math"/>
                  </a:rPr>
                  <a:t>1.5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704"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:r>
                  <a:rPr lang="ar-AE" dirty="0"/>
                  <a:t>​​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056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Now the Intermediate Value Theorem tells us that the zero lies between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1.5</a:t>
                </a:r>
                <a:r>
                  <a:rPr lang="en-US" sz="2800" dirty="0"/>
                  <a:t>. We need to test one more point to determine the zero to the nearest tenth.</a:t>
                </a:r>
              </a:p>
              <a:p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398625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Once more, the Intermediate Value Theorem narrows the interval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which shows that the value of the zero, to the nearest tenth, is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4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For each of the polynomials that follow, list all of the potential rational zeros. Then write the polynomial in factored form and identify the actual zeros.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After generating the list of possible rational zeros, it's easiest to use synthetic division to check the zeros.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apply the Rational Zero Theorem, find the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ar-AE" sz="2400" smtClean="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Possible rational zeros: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511" r="-62422" b="-3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511" r="-62422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255" r="-62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​</a:t>
            </a:r>
            <a:r>
              <a:rPr lang="en-US" sz="2800" dirty="0"/>
              <a:t>Now perform synthetic division on a trial-and-error basis with the potential rational zeros.</a:t>
            </a:r>
          </a:p>
          <a:p>
            <a:endParaRPr lang="en-US" dirty="0"/>
          </a:p>
          <a:p>
            <a:endParaRPr lang="en-US" dirty="0"/>
          </a:p>
          <a:p>
            <a:endParaRPr lang="ar-AE" dirty="0"/>
          </a:p>
          <a:p>
            <a:endParaRPr lang="ar-AE" sz="2800" dirty="0"/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Performing synthetic division with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gives a remainder of 0.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33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63" r="-84409" b="-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470" t="-2463" b="-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we can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as follows: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+7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87" r="-77530" b="-22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6825" r="-7753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6466" r="-77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Again, begin by listing the factors of the leading coefficient and the constant term.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Possible rational zeros: 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2475</Words>
  <Application>Microsoft Office PowerPoint</Application>
  <PresentationFormat>On-screen Show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Courier New</vt:lpstr>
      <vt:lpstr>Arial</vt:lpstr>
      <vt:lpstr>Office Theme</vt:lpstr>
      <vt:lpstr>Section 6.3</vt:lpstr>
      <vt:lpstr>The Rational Zero Theorem</vt:lpstr>
      <vt:lpstr>CAUTION!</vt:lpstr>
      <vt:lpstr>Example 1: The Rational Zero Theorem</vt:lpstr>
      <vt:lpstr>Note: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Descartes' Rule of Signs</vt:lpstr>
      <vt:lpstr>Example 2: Descartes' Rule of Signs</vt:lpstr>
      <vt:lpstr>Example 2: Descartes' Rule of Signs (cont.)</vt:lpstr>
      <vt:lpstr>Example 2: Descartes' Rule of Signs (cont.)</vt:lpstr>
      <vt:lpstr>Upper and Lower Bounds of Zeros</vt:lpstr>
      <vt:lpstr>Example 3: Finding Bounds of Real Zeros</vt:lpstr>
      <vt:lpstr>Note:</vt:lpstr>
      <vt:lpstr>Example 3: Finding Bounds of Real Zeros (cont.)</vt:lpstr>
      <vt:lpstr>Example 3: Finding Bounds of Real Zeros (cont.)</vt:lpstr>
      <vt:lpstr>Example 3: Finding Bounds of Real Zeros (cont.)</vt:lpstr>
      <vt:lpstr>Note:</vt:lpstr>
      <vt:lpstr>Example 3: Finding Bounds of Real Zeros (cont.)</vt:lpstr>
      <vt:lpstr>Example 4: Finding the Zeros of a Polynomial</vt:lpstr>
      <vt:lpstr>Example 4: Finding the Zeros of a Polynomial (cont.)</vt:lpstr>
      <vt:lpstr>Example 4: Finding the Zeros of a Polynomial (cont.)</vt:lpstr>
      <vt:lpstr>Example 4: Finding the Zeros of a Polynomial (cont.)</vt:lpstr>
      <vt:lpstr>CAUTION!</vt:lpstr>
      <vt:lpstr>Intermediate Value Theorem</vt:lpstr>
      <vt:lpstr>Intermediate Value Theorem (cont.)</vt:lpstr>
      <vt:lpstr>CAUTION!</vt:lpstr>
      <vt:lpstr>Example 5: Intermediate Value Theorem</vt:lpstr>
      <vt:lpstr>Example 5: Intermediate Value Theorem (cont.)</vt:lpstr>
      <vt:lpstr>Example 5: Intermediate Value Theorem (cont.)</vt:lpstr>
      <vt:lpstr>Example 5: Intermediate Value Theorem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156</cp:revision>
  <dcterms:created xsi:type="dcterms:W3CDTF">2013-04-26T14:43:13Z</dcterms:created>
  <dcterms:modified xsi:type="dcterms:W3CDTF">2022-08-22T20:02:47Z</dcterms:modified>
</cp:coreProperties>
</file>