
<file path=[Content_Types].xml><?xml version="1.0" encoding="utf-8"?>
<Types xmlns="http://schemas.openxmlformats.org/package/2006/content-types">
  <Default Extension="bin" ContentType="application/vnd.openxmlformats-officedocument.oleObject"/>
  <Default Extension="fntdata" ContentType="application/x-fontdata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8" r:id="rId12"/>
    <p:sldId id="269" r:id="rId13"/>
    <p:sldId id="270" r:id="rId14"/>
    <p:sldId id="275" r:id="rId15"/>
    <p:sldId id="279" r:id="rId16"/>
    <p:sldId id="271" r:id="rId17"/>
    <p:sldId id="272" r:id="rId18"/>
    <p:sldId id="278" r:id="rId19"/>
    <p:sldId id="280" r:id="rId20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Cambria Math" panose="02040503050406030204" pitchFamily="18" charset="0"/>
      <p:regular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ick  Belloit" initials="" lastIdx="10" clrIdx="0"/>
  <p:cmAuthor id="1" name="Allison Conger" initials="AC" lastIdx="4" clrIdx="1">
    <p:extLst>
      <p:ext uri="{19B8F6BF-5375-455C-9EA6-DF929625EA0E}">
        <p15:presenceInfo xmlns:p15="http://schemas.microsoft.com/office/powerpoint/2012/main" userId="S::aconger@hawkeslearning.com::ade6c5c3-e633-4050-96d1-34f11caf605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99FF"/>
    <a:srgbClr val="000000"/>
    <a:srgbClr val="2D7D9F"/>
    <a:srgbClr val="0000FF"/>
    <a:srgbClr val="000099"/>
    <a:srgbClr val="1F497D"/>
    <a:srgbClr val="366092"/>
    <a:srgbClr val="1F49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166" autoAdjust="0"/>
    <p:restoredTop sz="94660"/>
  </p:normalViewPr>
  <p:slideViewPr>
    <p:cSldViewPr>
      <p:cViewPr varScale="1">
        <p:scale>
          <a:sx n="86" d="100"/>
          <a:sy n="86" d="100"/>
        </p:scale>
        <p:origin x="1330" y="5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3024" y="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font" Target="fonts/font5.fntdata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235DB0-18E5-42EE-8A41-3EE53E7DF1D8}" type="datetimeFigureOut">
              <a:rPr lang="en-US" smtClean="0"/>
              <a:pPr/>
              <a:t>8/22/2022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4792EB-0FA9-4C62-9AEF-94474B71BC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0158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69A0D3-B478-40F2-A888-1E8089CEC0F3}" type="datetimeFigureOut">
              <a:rPr lang="en-US" smtClean="0"/>
              <a:pPr/>
              <a:t>8/22/2022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6DA207-A26B-4388-9112-E8BB699F62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666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A0D54E-FB3F-4E00-91DF-E7D7900CC66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71600" y="3502152"/>
            <a:ext cx="6400800" cy="1755648"/>
          </a:xfrm>
          <a:prstGeom prst="rect">
            <a:avLst/>
          </a:prstGeom>
        </p:spPr>
        <p:txBody>
          <a:bodyPr anchor="t" anchorCtr="1"/>
          <a:lstStyle>
            <a:lvl1pPr marL="0" indent="0">
              <a:buFontTx/>
              <a:buNone/>
              <a:defRPr b="1" i="1"/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01147E5-B1BD-4168-9DA2-D332C27DB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130552"/>
            <a:ext cx="7772400" cy="1472184"/>
          </a:xfrm>
          <a:prstGeom prst="rect">
            <a:avLst/>
          </a:prstGeom>
        </p:spPr>
        <p:txBody>
          <a:bodyPr anchor="ctr" anchorCtr="0"/>
          <a:lstStyle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5107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rro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7651718-6C8C-47B1-82C8-30B07A44914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82078"/>
            <a:ext cx="8229600" cy="4914276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/>
          <a:lstStyle>
            <a:lvl1pPr marL="0" indent="0">
              <a:buNone/>
              <a:defRPr sz="2800">
                <a:solidFill>
                  <a:srgbClr val="000000"/>
                </a:solidFill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4850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rrors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CDC75ED-AB7E-4E7F-BC5E-A252D6044ADB}"/>
              </a:ext>
            </a:extLst>
          </p:cNvPr>
          <p:cNvSpPr/>
          <p:nvPr userDrawn="1"/>
        </p:nvSpPr>
        <p:spPr>
          <a:xfrm>
            <a:off x="457200" y="1092966"/>
            <a:ext cx="8229599" cy="4850594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5A2C83-F758-497D-9ED7-F511E4334CAF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57200" y="1092200"/>
            <a:ext cx="8229600" cy="48402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792827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rrors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able Placeholder 2">
            <a:extLst>
              <a:ext uri="{FF2B5EF4-FFF2-40B4-BE49-F238E27FC236}">
                <a16:creationId xmlns:a16="http://schemas.microsoft.com/office/drawing/2014/main" id="{46C5300E-46C0-4573-BB9D-2DC5A4375238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9876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DC7A059-BE2D-4107-9D5E-745311FEFA7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82078"/>
            <a:ext cx="8229600" cy="4861484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 sz="2800"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97087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es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BD3E83F-5038-477C-AF54-68062F1599E0}"/>
              </a:ext>
            </a:extLst>
          </p:cNvPr>
          <p:cNvSpPr/>
          <p:nvPr userDrawn="1"/>
        </p:nvSpPr>
        <p:spPr>
          <a:xfrm>
            <a:off x="457201" y="1092969"/>
            <a:ext cx="8229599" cy="485059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A0EA87-BE08-4809-8855-91948461D98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57200" y="1092200"/>
            <a:ext cx="8229600" cy="48625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55031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es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able Placeholder 2">
            <a:extLst>
              <a:ext uri="{FF2B5EF4-FFF2-40B4-BE49-F238E27FC236}">
                <a16:creationId xmlns:a16="http://schemas.microsoft.com/office/drawing/2014/main" id="{C306A871-D043-41D9-9A57-60349F9974E7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91612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997527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457200" indent="-457200">
              <a:buFont typeface="Courier New" panose="02070309020205020404" pitchFamily="49" charset="0"/>
              <a:buChar char="o"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A5FF21EF-72E3-4AF0-B271-8ABDCFDC73DB}"/>
              </a:ext>
            </a:extLst>
          </p:cNvPr>
          <p:cNvSpPr txBox="1"/>
          <p:nvPr userDrawn="1"/>
        </p:nvSpPr>
        <p:spPr>
          <a:xfrm>
            <a:off x="457200" y="155448"/>
            <a:ext cx="8229600" cy="941832"/>
          </a:xfrm>
          <a:prstGeom prst="rect">
            <a:avLst/>
          </a:prstGeom>
          <a:noFill/>
        </p:spPr>
        <p:txBody>
          <a:bodyPr wrap="square" rtlCol="0" anchor="ctr" anchorCtr="1">
            <a:noAutofit/>
          </a:bodyPr>
          <a:lstStyle/>
          <a:p>
            <a:pPr algn="ctr"/>
            <a:r>
              <a:rPr lang="en-US" sz="3200" dirty="0">
                <a:latin typeface="+mj-lt"/>
              </a:rPr>
              <a:t>Objectives</a:t>
            </a:r>
          </a:p>
        </p:txBody>
      </p:sp>
    </p:spTree>
    <p:extLst>
      <p:ext uri="{BB962C8B-B14F-4D97-AF65-F5344CB8AC3E}">
        <p14:creationId xmlns:p14="http://schemas.microsoft.com/office/powerpoint/2010/main" val="3198325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EEC94A-BFCC-4A85-9B96-436ED92D723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29287"/>
            <a:ext cx="8229600" cy="49670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16598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10E547-E237-4E17-8363-3FC8F7FE0291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57200" y="1081890"/>
            <a:ext cx="8229600" cy="48505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724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2AE9D435-6335-42D3-BEA2-55D97E207BB9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0638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exa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029393"/>
            <a:ext cx="4069080" cy="52322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487DEF6-2239-4AD8-B0A9-28BD2B313F4C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617722" y="1051454"/>
            <a:ext cx="4069080" cy="52322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86011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DC699DB4-7F7E-4F05-A990-D3F6EB60137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82078"/>
            <a:ext cx="8229600" cy="4914276"/>
          </a:xfrm>
          <a:prstGeom prst="rect">
            <a:avLst/>
          </a:prstGeom>
          <a:solidFill>
            <a:schemeClr val="accent3"/>
          </a:solidFill>
          <a:ln w="28575">
            <a:solidFill>
              <a:srgbClr val="000000"/>
            </a:solidFill>
          </a:ln>
        </p:spPr>
        <p:txBody>
          <a:bodyPr/>
          <a:lstStyle>
            <a:lvl1pPr marL="0" indent="0">
              <a:buNone/>
              <a:defRPr sz="2800">
                <a:solidFill>
                  <a:srgbClr val="000000"/>
                </a:solidFill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6837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d Content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49F836F-7518-4E43-8BE5-A4862374099F}"/>
              </a:ext>
            </a:extLst>
          </p:cNvPr>
          <p:cNvSpPr/>
          <p:nvPr userDrawn="1"/>
        </p:nvSpPr>
        <p:spPr>
          <a:xfrm>
            <a:off x="457200" y="1092966"/>
            <a:ext cx="8229599" cy="4850594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ABF354-AAD7-4AAE-8F83-04212DA95FEB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57200" y="1127482"/>
            <a:ext cx="8229600" cy="48269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17342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d Content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able Placeholder 2">
            <a:extLst>
              <a:ext uri="{FF2B5EF4-FFF2-40B4-BE49-F238E27FC236}">
                <a16:creationId xmlns:a16="http://schemas.microsoft.com/office/drawing/2014/main" id="{127B2CAE-CE9C-4DB3-8071-2D2FAD58E82C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  <a:solidFill>
            <a:schemeClr val="accent3"/>
          </a:solidFill>
          <a:ln w="28575">
            <a:solidFill>
              <a:srgbClr val="000000"/>
            </a:solidFill>
          </a:ln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775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5">
            <a:extLst>
              <a:ext uri="{FF2B5EF4-FFF2-40B4-BE49-F238E27FC236}">
                <a16:creationId xmlns:a16="http://schemas.microsoft.com/office/drawing/2014/main" id="{9551E07D-D596-4BD6-9B19-8F8F8517647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5E78946-C571-42A5-BF43-11444CD22EFB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666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2" r:id="rId2"/>
    <p:sldLayoutId id="2147483650" r:id="rId3"/>
    <p:sldLayoutId id="2147483658" r:id="rId4"/>
    <p:sldLayoutId id="2147483662" r:id="rId5"/>
    <p:sldLayoutId id="2147483657" r:id="rId6"/>
    <p:sldLayoutId id="2147483654" r:id="rId7"/>
    <p:sldLayoutId id="2147483659" r:id="rId8"/>
    <p:sldLayoutId id="2147483663" r:id="rId9"/>
    <p:sldLayoutId id="2147483655" r:id="rId10"/>
    <p:sldLayoutId id="2147483660" r:id="rId11"/>
    <p:sldLayoutId id="2147483664" r:id="rId12"/>
    <p:sldLayoutId id="2147483656" r:id="rId13"/>
    <p:sldLayoutId id="2147483661" r:id="rId14"/>
    <p:sldLayoutId id="2147483665" r:id="rId15"/>
    <p:sldLayoutId id="2147483651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t>The Fundamental Theorem of Algebra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Section </a:t>
            </a:r>
            <a:r>
              <a:rPr lang="en-US"/>
              <a:t>6</a:t>
            </a:r>
            <a:r>
              <a:t>.4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1: Graphing Polynomial Functions (cont.)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941D47B-17F1-43AB-836B-9C7C8C452593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8600" y="1066800"/>
            <a:ext cx="4572000" cy="4572000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3047DBB-7189-45FE-A242-4BA6D8442A70}"/>
              </a:ext>
            </a:extLst>
          </p:cNvPr>
          <p:cNvSpPr txBox="1"/>
          <p:nvPr/>
        </p:nvSpPr>
        <p:spPr>
          <a:xfrm>
            <a:off x="534558" y="5523978"/>
            <a:ext cx="39600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Figure 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Placeholder 2">
                <a:extLst>
                  <a:ext uri="{FF2B5EF4-FFF2-40B4-BE49-F238E27FC236}">
                    <a16:creationId xmlns:a16="http://schemas.microsoft.com/office/drawing/2014/main" id="{CEA7AA98-3D03-4C2C-85D9-C1BF4196F68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876800" y="1320452"/>
                <a:ext cx="4191000" cy="4191000"/>
              </a:xfrm>
              <a:prstGeom prst="rect">
                <a:avLst/>
              </a:prstGeom>
            </p:spPr>
            <p:txBody>
              <a:bodyPr>
                <a:normAutofit fontScale="92500" lnSpcReduction="100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800" dirty="0"/>
                  <a:t>Note the extreme difference in the scales of the two axes.</a:t>
                </a:r>
              </a:p>
              <a:p>
                <a:pPr marL="0" indent="0">
                  <a:buNone/>
                  <a:defRPr sz="2800"/>
                </a:pPr>
                <a:r>
                  <a:rPr lang="en-US" sz="2800" dirty="0"/>
                  <a:t>To fill in portions of the graph between zeros accurately, we must still compute a few values of the function. For instance,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ar-AE" sz="28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ar-AE" sz="2800"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lang="ar-AE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ar-AE" sz="280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</m:func>
                    <m:r>
                      <a:rPr lang="ar-AE" sz="2800">
                        <a:latin typeface="Cambria Math" panose="02040503050406030204" pitchFamily="18" charset="0"/>
                      </a:rPr>
                      <m:t>=−</m:t>
                    </m:r>
                    <m:r>
                      <a:rPr lang="ar-AE" sz="2800">
                        <a:latin typeface="Cambria Math" panose="02040503050406030204" pitchFamily="18" charset="0"/>
                      </a:rPr>
                      <m:t>96</m:t>
                    </m:r>
                  </m:oMath>
                </a14:m>
                <a:r>
                  <a:rPr lang="ar-AE" sz="2800" dirty="0"/>
                  <a:t> </a:t>
                </a:r>
                <a:r>
                  <a:rPr lang="en-US" sz="2800" dirty="0"/>
                  <a:t>and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ar-AE" sz="28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ar-AE" sz="2800"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lang="ar-AE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ar-AE" sz="280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</m:e>
                    </m:func>
                    <m:r>
                      <a:rPr lang="ar-AE" sz="2800">
                        <a:latin typeface="Cambria Math" panose="02040503050406030204" pitchFamily="18" charset="0"/>
                      </a:rPr>
                      <m:t>=−</m:t>
                    </m:r>
                    <m:r>
                      <a:rPr lang="ar-AE" sz="2800">
                        <a:latin typeface="Cambria Math" panose="02040503050406030204" pitchFamily="18" charset="0"/>
                      </a:rPr>
                      <m:t>36</m:t>
                    </m:r>
                  </m:oMath>
                </a14:m>
                <a:r>
                  <a:rPr lang="en-US" sz="2800" dirty="0"/>
                  <a:t>. This also gives us a way to double-check our analysis of the behavior on either side of a zero.</a:t>
                </a:r>
              </a:p>
            </p:txBody>
          </p:sp>
        </mc:Choice>
        <mc:Fallback xmlns="">
          <p:sp>
            <p:nvSpPr>
              <p:cNvPr id="6" name="Text Placeholder 2">
                <a:extLst>
                  <a:ext uri="{FF2B5EF4-FFF2-40B4-BE49-F238E27FC236}">
                    <a16:creationId xmlns:a16="http://schemas.microsoft.com/office/drawing/2014/main" id="{CEA7AA98-3D03-4C2C-85D9-C1BF4196F6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6800" y="1320452"/>
                <a:ext cx="4191000" cy="4191000"/>
              </a:xfrm>
              <a:prstGeom prst="rect">
                <a:avLst/>
              </a:prstGeom>
              <a:blipFill>
                <a:blip r:embed="rId4"/>
                <a:stretch>
                  <a:fillRect l="-2616" t="-2329" r="-2907" b="-14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The Conjugate Roots Theorem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 algn="ctr">
                  <a:defRPr sz="2800" b="1"/>
                </a:pPr>
                <a:r>
                  <a:rPr lang="en-US" dirty="0"/>
                  <a:t>Theorem</a:t>
                </a:r>
                <a:endParaRPr dirty="0"/>
              </a:p>
              <a:p>
                <a:pPr>
                  <a:defRPr sz="2800"/>
                </a:pPr>
                <a:r>
                  <a:rPr sz="2800" dirty="0"/>
                  <a:t>Let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𝑝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+…+</m:t>
                    </m:r>
                    <m:sSub>
                      <m:sSub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sz="2800" dirty="0"/>
                  <a:t> be a polynomial with only real coefficients. If the complex number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𝑎</m:t>
                    </m:r>
                    <m:r>
                      <a:rPr>
                        <a:latin typeface="Cambria Math" panose="02040503050406030204" pitchFamily="18" charset="0"/>
                      </a:rPr>
                      <m:t>+</m:t>
                    </m:r>
                    <m:r>
                      <a:rPr>
                        <a:latin typeface="Cambria Math" panose="02040503050406030204" pitchFamily="18" charset="0"/>
                      </a:rPr>
                      <m:t>𝑏𝑖</m:t>
                    </m:r>
                  </m:oMath>
                </a14:m>
                <a:r>
                  <a:rPr sz="2800" dirty="0"/>
                  <a:t> is a zero of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sz="2800" dirty="0"/>
                  <a:t>, then so is the complex number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𝑎</m:t>
                    </m:r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r>
                      <a:rPr>
                        <a:latin typeface="Cambria Math" panose="02040503050406030204" pitchFamily="18" charset="0"/>
                      </a:rPr>
                      <m:t>𝑏𝑖</m:t>
                    </m:r>
                  </m:oMath>
                </a14:m>
                <a:r>
                  <a:rPr sz="2800" dirty="0"/>
                  <a:t>. In terms of the linear factors of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sz="2800" dirty="0"/>
                  <a:t>, this means that if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𝑏𝑖</m:t>
                        </m:r>
                      </m:e>
                    </m:d>
                  </m:oMath>
                </a14:m>
                <a:r>
                  <a:rPr sz="2800" dirty="0"/>
                  <a:t> is a factor of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sz="2800" dirty="0"/>
                  <a:t>, then so is </a:t>
                </a:r>
                <a:br>
                  <a:rPr lang="en-US" sz="2800" dirty="0"/>
                </a:b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𝑏𝑖</m:t>
                        </m:r>
                      </m:e>
                    </m:d>
                  </m:oMath>
                </a14:m>
                <a:r>
                  <a:rPr sz="2800" dirty="0"/>
                  <a:t>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328" t="-9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2: Factoring Polynomials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 dirty="0"/>
                  <a:t>Given that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4</m:t>
                    </m:r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r>
                      <a:rPr>
                        <a:latin typeface="Cambria Math" panose="02040503050406030204" pitchFamily="18" charset="0"/>
                      </a:rPr>
                      <m:t>3</m:t>
                    </m:r>
                    <m:r>
                      <a:rPr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sz="2800" dirty="0"/>
                  <a:t> is a zero of the polynomial </a:t>
                </a:r>
                <a:br>
                  <a:rPr lang="en-US" i="1" dirty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r>
                      <a:rPr>
                        <a:latin typeface="Cambria Math" panose="02040503050406030204" pitchFamily="18" charset="0"/>
                      </a:rPr>
                      <m:t>8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+</m:t>
                    </m:r>
                    <m:r>
                      <a:rPr>
                        <a:latin typeface="Cambria Math" panose="02040503050406030204" pitchFamily="18" charset="0"/>
                      </a:rPr>
                      <m:t>200</m:t>
                    </m:r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r>
                      <a:rPr>
                        <a:latin typeface="Cambria Math" panose="02040503050406030204" pitchFamily="18" charset="0"/>
                      </a:rPr>
                      <m:t>625</m:t>
                    </m:r>
                  </m:oMath>
                </a14:m>
                <a:r>
                  <a:rPr sz="2800" dirty="0"/>
                  <a:t>, factor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sz="2800" dirty="0"/>
                  <a:t> completely.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2: Factoring Polynomials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sz="2800" b="1" dirty="0"/>
                  <a:t>Solution</a:t>
                </a:r>
              </a:p>
              <a:p>
                <a:pPr>
                  <a:defRPr sz="2800"/>
                </a:pPr>
                <a:r>
                  <a:rPr sz="2800" dirty="0"/>
                  <a:t>By the Conjugate Roots Theorem, since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4−3</m:t>
                    </m:r>
                    <m:r>
                      <a:rPr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sz="2800" dirty="0"/>
                  <a:t> is a zero of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sz="2800" dirty="0"/>
                  <a:t>, we know that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4+3</m:t>
                    </m:r>
                    <m:r>
                      <a:rPr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sz="2800" dirty="0"/>
                  <a:t> is a zero as well.</a:t>
                </a:r>
              </a:p>
              <a:p>
                <a:r>
                  <a:rPr sz="2800" dirty="0"/>
                  <a:t>This gives us two ways to proceed:</a:t>
                </a:r>
              </a:p>
              <a:p>
                <a:pPr marL="514350" indent="-514350">
                  <a:buFont typeface="+mj-lt"/>
                  <a:buAutoNum type="arabicPeriod"/>
                  <a:defRPr sz="2800"/>
                </a:pPr>
                <a:r>
                  <a:rPr dirty="0"/>
                  <a:t>​</a:t>
                </a:r>
                <a:r>
                  <a:rPr sz="2800" dirty="0"/>
                  <a:t>We could divide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sz="2800" dirty="0"/>
                  <a:t> by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4−3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</m:oMath>
                </a14:m>
                <a:r>
                  <a:rPr sz="2800" dirty="0"/>
                  <a:t> and then divide the result by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4+3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</m:oMath>
                </a14:m>
                <a:r>
                  <a:rPr sz="2800" dirty="0"/>
                  <a:t> (most efficiently done with synthetic division).</a:t>
                </a:r>
              </a:p>
              <a:p>
                <a:pPr marL="514350" indent="-514350">
                  <a:buFont typeface="+mj-lt"/>
                  <a:buAutoNum type="arabicPeriod" startAt="2"/>
                  <a:defRPr sz="2800"/>
                </a:pPr>
                <a:r>
                  <a:rPr dirty="0"/>
                  <a:t>​</a:t>
                </a:r>
                <a:r>
                  <a:rPr sz="2800" dirty="0"/>
                  <a:t>Or, we could multiply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4−3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</m:oMath>
                </a14:m>
                <a:r>
                  <a:rPr sz="2800" dirty="0"/>
                  <a:t> and </a:t>
                </a:r>
                <a:br>
                  <a:rPr lang="en-US" sz="2800" dirty="0"/>
                </a:b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4+3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</m:oMath>
                </a14:m>
                <a:r>
                  <a:rPr sz="2800" dirty="0"/>
                  <a:t> and divide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sz="2800" dirty="0"/>
                  <a:t> by their product (using polynomial long division).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227" r="-7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2: Factoring Polynomials (cont.)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sz="2800" dirty="0"/>
              <a:t>In either case, we will be left with a quadratic polynomial that we know we can factor.</a:t>
            </a:r>
          </a:p>
          <a:p>
            <a:r>
              <a:rPr sz="2800" dirty="0"/>
              <a:t>If we take the second approach, the first step is as follows:</a:t>
            </a:r>
            <a:endParaRPr lang="en-US" sz="2800" dirty="0"/>
          </a:p>
          <a:p>
            <a:endParaRPr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5">
                <a:extLst>
                  <a:ext uri="{FF2B5EF4-FFF2-40B4-BE49-F238E27FC236}">
                    <a16:creationId xmlns:a16="http://schemas.microsoft.com/office/drawing/2014/main" id="{2384CB89-EBF3-41D0-9FD8-75524816C2F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46489210"/>
                  </p:ext>
                </p:extLst>
              </p:nvPr>
            </p:nvGraphicFramePr>
            <p:xfrm>
              <a:off x="204089" y="3048000"/>
              <a:ext cx="8735822" cy="13716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314700">
                      <a:extLst>
                        <a:ext uri="{9D8B030D-6E8A-4147-A177-3AD203B41FA5}">
                          <a16:colId xmlns:a16="http://schemas.microsoft.com/office/drawing/2014/main" val="21528252"/>
                        </a:ext>
                      </a:extLst>
                    </a:gridCol>
                    <a:gridCol w="5421122">
                      <a:extLst>
                        <a:ext uri="{9D8B030D-6E8A-4147-A177-3AD203B41FA5}">
                          <a16:colId xmlns:a16="http://schemas.microsoft.com/office/drawing/2014/main" val="1532833760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ar-AE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ar-AE" sz="200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ar-AE" sz="200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d>
                                      <m:dPr>
                                        <m:ctrlPr>
                                          <a:rPr lang="ar-AE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ar-AE" sz="2000">
                                            <a:latin typeface="Cambria Math" panose="02040503050406030204" pitchFamily="18" charset="0"/>
                                          </a:rPr>
                                          <m:t>4</m:t>
                                        </m:r>
                                        <m:r>
                                          <a:rPr lang="ar-AE" sz="2000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ar-AE" sz="200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  <m:r>
                                          <a:rPr lang="ar-AE" sz="200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e>
                                    </m:d>
                                  </m:e>
                                </m:d>
                                <m:d>
                                  <m:dPr>
                                    <m:ctrlPr>
                                      <a:rPr lang="ar-AE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ar-AE" sz="200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ar-AE" sz="200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d>
                                      <m:dPr>
                                        <m:ctrlPr>
                                          <a:rPr lang="ar-AE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ar-AE" sz="2000">
                                            <a:latin typeface="Cambria Math" panose="02040503050406030204" pitchFamily="18" charset="0"/>
                                          </a:rPr>
                                          <m:t>4</m:t>
                                        </m:r>
                                        <m:r>
                                          <a:rPr lang="ar-AE" sz="2000"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r>
                                          <a:rPr lang="ar-AE" sz="200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  <m:r>
                                          <a:rPr lang="ar-AE" sz="200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d>
                                  <m:dPr>
                                    <m:ctrlPr>
                                      <a:rPr lang="ar-AE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ar-AE" sz="200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ar-AE" sz="200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ar-AE" sz="200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  <m:r>
                                      <a:rPr lang="ar-AE" sz="200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ar-AE" sz="200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  <m:r>
                                      <a:rPr lang="ar-AE" sz="200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e>
                                </m:d>
                                <m:d>
                                  <m:dPr>
                                    <m:ctrlPr>
                                      <a:rPr lang="ar-AE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ar-AE" sz="200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ar-AE" sz="200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ar-AE" sz="200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  <m:r>
                                      <a:rPr lang="ar-AE" sz="200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ar-AE" sz="200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  <m:r>
                                      <a:rPr lang="ar-AE" sz="200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529245574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ar-AE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ar-AE" sz="200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ar-AE" sz="200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ar-AE" sz="200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ar-AE" sz="200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  <m:r>
                                  <a:rPr lang="ar-AE" sz="200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borderBox>
                                  <m:borderBoxPr>
                                    <m:hideTop m:val="on"/>
                                    <m:hideBot m:val="on"/>
                                    <m:hideLeft m:val="on"/>
                                    <m:hideRight m:val="on"/>
                                    <m:strikeBLTR m:val="on"/>
                                    <m:ctrlPr>
                                      <a:rPr lang="ar-AE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borderBoxPr>
                                  <m:e>
                                    <m:r>
                                      <a:rPr lang="ar-AE" sz="200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ar-AE" sz="200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  <m:r>
                                      <a:rPr lang="ar-AE" sz="2000">
                                        <a:latin typeface="Cambria Math" panose="02040503050406030204" pitchFamily="18" charset="0"/>
                                      </a:rPr>
                                      <m:t>𝑖𝑥</m:t>
                                    </m:r>
                                  </m:e>
                                </m:borderBox>
                                <m:r>
                                  <a:rPr lang="ar-AE" sz="200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ar-AE" sz="200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  <m:r>
                                  <a:rPr lang="ar-AE" sz="200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ar-AE" sz="200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ar-AE" sz="2000">
                                    <a:latin typeface="Cambria Math" panose="02040503050406030204" pitchFamily="18" charset="0"/>
                                  </a:rPr>
                                  <m:t>16</m:t>
                                </m:r>
                                <m:borderBox>
                                  <m:borderBoxPr>
                                    <m:hideTop m:val="on"/>
                                    <m:hideBot m:val="on"/>
                                    <m:hideLeft m:val="on"/>
                                    <m:hideRight m:val="on"/>
                                    <m:strikeBLTR m:val="on"/>
                                    <m:ctrlPr>
                                      <a:rPr lang="ar-AE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borderBoxPr>
                                  <m:e>
                                    <m:r>
                                      <a:rPr lang="ar-AE" sz="200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ar-AE" sz="2000"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  <m:r>
                                      <a:rPr lang="ar-AE" sz="200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e>
                                </m:borderBox>
                                <m:borderBox>
                                  <m:borderBoxPr>
                                    <m:hideTop m:val="on"/>
                                    <m:hideBot m:val="on"/>
                                    <m:hideLeft m:val="on"/>
                                    <m:hideRight m:val="on"/>
                                    <m:strikeBLTR m:val="on"/>
                                    <m:ctrlPr>
                                      <a:rPr lang="ar-AE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borderBoxPr>
                                  <m:e>
                                    <m:r>
                                      <a:rPr lang="ar-AE" sz="200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ar-AE" sz="200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  <m:r>
                                      <a:rPr lang="ar-AE" sz="2000">
                                        <a:latin typeface="Cambria Math" panose="02040503050406030204" pitchFamily="18" charset="0"/>
                                      </a:rPr>
                                      <m:t>𝑖𝑥</m:t>
                                    </m:r>
                                  </m:e>
                                </m:borderBox>
                                <m:borderBox>
                                  <m:borderBoxPr>
                                    <m:hideTop m:val="on"/>
                                    <m:hideBot m:val="on"/>
                                    <m:hideLeft m:val="on"/>
                                    <m:hideRight m:val="on"/>
                                    <m:strikeBLTR m:val="on"/>
                                    <m:ctrlPr>
                                      <a:rPr lang="ar-AE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borderBoxPr>
                                  <m:e>
                                    <m:r>
                                      <a:rPr lang="ar-AE" sz="200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ar-AE" sz="2000"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  <m:r>
                                      <a:rPr lang="ar-AE" sz="200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e>
                                </m:borderBox>
                                <m:r>
                                  <a:rPr lang="ar-AE" sz="200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ar-AE" sz="2000"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  <m:sSup>
                                  <m:sSupPr>
                                    <m:ctrlPr>
                                      <a:rPr lang="ar-AE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ar-AE" sz="200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e>
                                  <m:sup>
                                    <m:r>
                                      <a:rPr lang="ar-AE" sz="200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103152556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ar-AE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ar-AE" sz="200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ar-AE" sz="200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ar-AE" sz="200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ar-AE" sz="2000"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  <m:r>
                                  <a:rPr lang="ar-AE" sz="200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ar-AE" sz="200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ar-AE" sz="2000">
                                    <a:latin typeface="Cambria Math" panose="02040503050406030204" pitchFamily="18" charset="0"/>
                                  </a:rPr>
                                  <m:t>25</m:t>
                                </m:r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76997643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5">
                <a:extLst>
                  <a:ext uri="{FF2B5EF4-FFF2-40B4-BE49-F238E27FC236}">
                    <a16:creationId xmlns:a16="http://schemas.microsoft.com/office/drawing/2014/main" id="{2384CB89-EBF3-41D0-9FD8-75524816C2F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46489210"/>
                  </p:ext>
                </p:extLst>
              </p:nvPr>
            </p:nvGraphicFramePr>
            <p:xfrm>
              <a:off x="204089" y="3048000"/>
              <a:ext cx="8735822" cy="13716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314700">
                      <a:extLst>
                        <a:ext uri="{9D8B030D-6E8A-4147-A177-3AD203B41FA5}">
                          <a16:colId xmlns:a16="http://schemas.microsoft.com/office/drawing/2014/main" val="21528252"/>
                        </a:ext>
                      </a:extLst>
                    </a:gridCol>
                    <a:gridCol w="5421122">
                      <a:extLst>
                        <a:ext uri="{9D8B030D-6E8A-4147-A177-3AD203B41FA5}">
                          <a16:colId xmlns:a16="http://schemas.microsoft.com/office/drawing/2014/main" val="1532833760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r="-163603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61124" b="-2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529245574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61124" t="-100000" b="-1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03152556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61124" t="-2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69976433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7472788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0052921-2A6A-44E7-A3E3-D90D9442AF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1371600"/>
            <a:ext cx="5861475" cy="3276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2: Factoring Polynomials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pPr>
                  <a:defRPr sz="2800"/>
                </a:pPr>
                <a:r>
                  <a:rPr sz="2800" dirty="0"/>
                  <a:t>Now we divide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sz="2800" dirty="0"/>
                  <a:t> by this product:</a:t>
                </a:r>
                <a:endParaRPr lang="en-US" sz="2800" dirty="0"/>
              </a:p>
              <a:p>
                <a:pPr>
                  <a:defRPr sz="2800"/>
                </a:pPr>
                <a:endParaRPr lang="en-US" dirty="0"/>
              </a:p>
              <a:p>
                <a:pPr>
                  <a:defRPr sz="2800"/>
                </a:pPr>
                <a:endParaRPr lang="en-US" sz="2800" dirty="0"/>
              </a:p>
              <a:p>
                <a:pPr>
                  <a:defRPr sz="2800"/>
                </a:pPr>
                <a:endParaRPr lang="en-US" dirty="0"/>
              </a:p>
              <a:p>
                <a:pPr>
                  <a:defRPr sz="2800"/>
                </a:pPr>
                <a:endParaRPr lang="en-US" sz="2800" dirty="0"/>
              </a:p>
              <a:p>
                <a:pPr>
                  <a:defRPr sz="2800"/>
                </a:pPr>
                <a:endParaRPr lang="en-US" dirty="0"/>
              </a:p>
              <a:p>
                <a:pPr>
                  <a:defRPr sz="2800"/>
                </a:pPr>
                <a:endParaRPr lang="en-US" sz="2800" dirty="0"/>
              </a:p>
              <a:p>
                <a:pPr>
                  <a:defRPr sz="2800"/>
                </a:pPr>
                <a:endParaRPr sz="2800" dirty="0"/>
              </a:p>
              <a:p>
                <a:pPr>
                  <a:defRPr sz="2800"/>
                </a:pPr>
                <a:r>
                  <a:rPr sz="2800" dirty="0"/>
                  <a:t>The quotient,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r>
                      <a:rPr>
                        <a:latin typeface="Cambria Math" panose="02040503050406030204" pitchFamily="18" charset="0"/>
                      </a:rPr>
                      <m:t>25</m:t>
                    </m:r>
                  </m:oMath>
                </a14:m>
                <a:r>
                  <a:rPr sz="2800" dirty="0"/>
                  <a:t>, is a difference of two squares and is easily factored, giving us our final result:</a:t>
                </a:r>
              </a:p>
              <a:p>
                <a:pPr>
                  <a:defRPr sz="28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>
                              <a:latin typeface="Cambria Math" panose="02040503050406030204" pitchFamily="18" charset="0"/>
                            </a:rPr>
                            <m:t>𝑓</m:t>
                          </m:r>
                        </m:fName>
                        <m:e>
                          <m:d>
                            <m:d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  <m:r>
                        <a:rPr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d>
                        <m:d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d>
                        <m:d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</m:d>
                      <m:d>
                        <m:d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</m:d>
                    </m:oMath>
                  </m:oMathPara>
                </a14:m>
                <a:endParaRPr sz="28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4"/>
                <a:stretch>
                  <a:fillRect l="-1333" t="-1840" r="-7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AB5D7E78-8F7A-4552-A8E7-1BCD26F3E22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870450" y="2663825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14120" imgH="177480" progId="Equation.DSMT4">
                  <p:embed/>
                </p:oleObj>
              </mc:Choice>
              <mc:Fallback>
                <p:oleObj name="Equation" r:id="rId5" imgW="114120" imgH="17748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AB5D7E78-8F7A-4552-A8E7-1BCD26F3E22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870450" y="2663825"/>
                        <a:ext cx="114300" cy="17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16020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3: Constructing Polynomials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/>
                  <a:t>Construct a fourth-degree real-coefficient polynomial function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sz="2800"/>
                  <a:t> with zeros of </a:t>
                </a:r>
                <a:r>
                  <a:rPr sz="2800">
                    <a:latin typeface="Cambria Math"/>
                  </a:rPr>
                  <a:t>2</a:t>
                </a:r>
                <a:r>
                  <a:rPr sz="2800"/>
                  <a:t>,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r>
                      <a:rPr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sz="2800"/>
                  <a:t>, and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1</m:t>
                    </m:r>
                    <m:r>
                      <a:rPr>
                        <a:latin typeface="Cambria Math" panose="02040503050406030204" pitchFamily="18" charset="0"/>
                      </a:rPr>
                      <m:t>+</m:t>
                    </m:r>
                    <m:r>
                      <a:rPr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sz="2800"/>
                  <a:t> such that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12</m:t>
                    </m:r>
                  </m:oMath>
                </a14:m>
                <a:r>
                  <a:rPr sz="2800"/>
                  <a:t>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3: Constructing Polynomials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sz="2800" b="1" dirty="0"/>
                  <a:t>Solution</a:t>
                </a:r>
              </a:p>
              <a:p>
                <a:pPr>
                  <a:defRPr sz="2800"/>
                </a:pPr>
                <a:r>
                  <a:rPr sz="2800" dirty="0"/>
                  <a:t>Since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1</m:t>
                    </m:r>
                    <m:r>
                      <a:rPr>
                        <a:latin typeface="Cambria Math" panose="02040503050406030204" pitchFamily="18" charset="0"/>
                      </a:rPr>
                      <m:t>+</m:t>
                    </m:r>
                    <m:r>
                      <a:rPr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sz="2800" dirty="0"/>
                  <a:t> is one of the zeros and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sz="2800" dirty="0"/>
                  <a:t> is to have only real coefficients,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1</m:t>
                    </m:r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r>
                      <a:rPr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sz="2800" dirty="0"/>
                  <a:t> must be a zero as well by the Conjugate Roots Theorem. Based on this,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sz="2800" dirty="0"/>
                  <a:t> must be of the form</a:t>
                </a:r>
              </a:p>
              <a:p>
                <a:pPr algn="ctr">
                  <a:defRPr sz="28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>
                              <a:latin typeface="Cambria Math" panose="02040503050406030204" pitchFamily="18" charset="0"/>
                            </a:rPr>
                            <m:t>𝑓</m:t>
                          </m:r>
                        </m:fName>
                        <m:e>
                          <m:d>
                            <m:d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  <m:r>
                        <a:rPr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d>
                        <m:d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</m:e>
                      </m:d>
                      <m:d>
                        <m:d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</m:e>
                      </m:d>
                      <m:d>
                        <m:d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d>
                        <m:d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</m:d>
                    </m:oMath>
                  </m:oMathPara>
                </a14:m>
                <a:endParaRPr dirty="0"/>
              </a:p>
              <a:p>
                <a:pPr>
                  <a:defRPr sz="2800"/>
                </a:pPr>
                <a:r>
                  <a:rPr sz="2800" dirty="0"/>
                  <a:t>for some real constant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sz="2800" dirty="0"/>
                  <a:t>.</a:t>
                </a:r>
                <a:endParaRPr sz="28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3"/>
                <a:stretch>
                  <a:fillRect l="-1481" t="-1227" r="-16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3: Constructing Polynomials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457200" y="1029287"/>
                <a:ext cx="8382000" cy="4967067"/>
              </a:xfrm>
            </p:spPr>
            <p:txBody>
              <a:bodyPr>
                <a:normAutofit/>
              </a:bodyPr>
              <a:lstStyle/>
              <a:p>
                <a:r>
                  <a:rPr lang="en-US" sz="2800" dirty="0"/>
                  <a:t>We </a:t>
                </a:r>
                <a:r>
                  <a:rPr sz="2800" dirty="0"/>
                  <a:t>must find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sz="2800" dirty="0"/>
                  <a:t> so that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12</m:t>
                    </m:r>
                  </m:oMath>
                </a14:m>
                <a:r>
                  <a:rPr sz="2800" dirty="0"/>
                  <a:t>. In order to do this, we begin by multiplying out </a:t>
                </a:r>
                <a14:m>
                  <m:oMath xmlns:m="http://schemas.openxmlformats.org/officeDocument/2006/math"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d>
                      </m:e>
                    </m:d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d>
                      </m:e>
                    </m:d>
                  </m:oMath>
                </a14:m>
                <a:r>
                  <a:rPr sz="2800" dirty="0"/>
                  <a:t>:</a:t>
                </a:r>
                <a:endParaRPr lang="en-US" sz="2800" dirty="0"/>
              </a:p>
              <a:p>
                <a:endParaRPr sz="28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</m:e>
                      </m:d>
                      <m:d>
                        <m:d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</m:e>
                      </m:d>
                      <m:r>
                        <a:rPr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d>
                        <m:d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</m:oMath>
                    <m:oMath xmlns:m="http://schemas.openxmlformats.org/officeDocument/2006/math">
                      <m:phant>
                        <m:phantPr>
                          <m:show m:val="off"/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phantPr>
                        <m:e>
                          <m:d>
                            <m:d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d>
                                <m:dPr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</m:e>
                          </m:d>
                          <m:d>
                            <m:d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d>
                                <m:dPr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</m:e>
                          </m:d>
                        </m:e>
                      </m:phant>
                      <m:r>
                        <a:rPr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>
                          <a:latin typeface="Cambria Math" panose="02040503050406030204" pitchFamily="18" charset="0"/>
                        </a:rPr>
                        <m:t>2</m:t>
                      </m:r>
                      <m:r>
                        <a:rPr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>
                          <a:latin typeface="Cambria Math" panose="02040503050406030204" pitchFamily="18" charset="0"/>
                        </a:rPr>
                        <m:t>+</m:t>
                      </m:r>
                      <m:r>
                        <a:rPr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sz="28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457200" y="1029287"/>
                <a:ext cx="8382000" cy="4967067"/>
              </a:xfrm>
              <a:blipFill>
                <a:blip r:embed="rId2"/>
                <a:stretch>
                  <a:fillRect l="-1455" t="-1227" r="-8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108312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3: Constructing Polynomials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600" dirty="0"/>
                  <a:t>We then plug in </a:t>
                </a:r>
                <a14:m>
                  <m:oMath xmlns:m="http://schemas.openxmlformats.org/officeDocument/2006/math">
                    <m:r>
                      <a:rPr sz="2600">
                        <a:latin typeface="Cambria Math" panose="02040503050406030204" pitchFamily="18" charset="0"/>
                      </a:rPr>
                      <m:t>𝑥</m:t>
                    </m:r>
                    <m:r>
                      <a:rPr sz="2600">
                        <a:latin typeface="Cambria Math" panose="02040503050406030204" pitchFamily="18" charset="0"/>
                      </a:rPr>
                      <m:t>=</m:t>
                    </m:r>
                    <m:r>
                      <a:rPr sz="260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sz="2600" dirty="0"/>
                  <a:t> and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sz="2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sz="2600"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sz="2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sz="260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</m:func>
                    <m:r>
                      <a:rPr sz="2600">
                        <a:latin typeface="Cambria Math" panose="02040503050406030204" pitchFamily="18" charset="0"/>
                      </a:rPr>
                      <m:t>=</m:t>
                    </m:r>
                    <m:r>
                      <a:rPr sz="2600">
                        <a:latin typeface="Cambria Math" panose="02040503050406030204" pitchFamily="18" charset="0"/>
                      </a:rPr>
                      <m:t>12</m:t>
                    </m:r>
                  </m:oMath>
                </a14:m>
                <a:r>
                  <a:rPr sz="2600" dirty="0"/>
                  <a:t>, then solve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sz="260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sz="260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sz="2600" dirty="0"/>
                  <a:t>.</a:t>
                </a:r>
                <a:endParaRPr lang="en-US" sz="2600" dirty="0"/>
              </a:p>
              <a:p>
                <a:pPr>
                  <a:defRPr sz="2800"/>
                </a:pPr>
                <a:endParaRPr lang="en-US" sz="2600" dirty="0"/>
              </a:p>
              <a:p>
                <a:pPr>
                  <a:defRPr sz="2800"/>
                </a:pPr>
                <a:endParaRPr lang="en-US" sz="2600" dirty="0"/>
              </a:p>
              <a:p>
                <a:pPr>
                  <a:defRPr sz="2800"/>
                </a:pPr>
                <a:endParaRPr lang="en-US" sz="2600" dirty="0"/>
              </a:p>
              <a:p>
                <a:pPr>
                  <a:defRPr sz="2800"/>
                </a:pPr>
                <a:endParaRPr lang="en-US" sz="2600" dirty="0"/>
              </a:p>
              <a:p>
                <a:pPr>
                  <a:defRPr sz="2800"/>
                </a:pPr>
                <a:endParaRPr lang="en-US" sz="2600" dirty="0"/>
              </a:p>
              <a:p>
                <a:pPr>
                  <a:defRPr sz="2800"/>
                </a:pPr>
                <a:r>
                  <a:rPr lang="en-US" sz="2600" dirty="0"/>
                  <a:t>In factored form, the polynomial is </a:t>
                </a:r>
              </a:p>
              <a:p>
                <a:pPr algn="ctr">
                  <a:defRPr sz="2800"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ar-AE" sz="2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ar-AE" sz="2600"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lang="ar-AE" sz="2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ar-AE" sz="260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 lang="ar-AE" sz="2600">
                        <a:latin typeface="Cambria Math" panose="02040503050406030204" pitchFamily="18" charset="0"/>
                      </a:rPr>
                      <m:t>=−</m:t>
                    </m:r>
                    <m:r>
                      <a:rPr lang="ar-AE" sz="2600">
                        <a:latin typeface="Cambria Math" panose="02040503050406030204" pitchFamily="18" charset="0"/>
                      </a:rPr>
                      <m:t>2</m:t>
                    </m:r>
                    <m:d>
                      <m:dPr>
                        <m:ctrlPr>
                          <a:rPr lang="ar-AE" sz="2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 sz="260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ar-AE" sz="260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ar-AE" sz="260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ar-AE" sz="260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ar-AE" sz="260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d>
                      <m:dPr>
                        <m:ctrlPr>
                          <a:rPr lang="ar-AE" sz="2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 sz="260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ar-AE" sz="260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ar-AE" sz="260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ar-AE" sz="260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ar-AE" sz="260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d>
                      <m:dPr>
                        <m:ctrlPr>
                          <a:rPr lang="ar-AE" sz="2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 sz="260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ar-AE" sz="260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ar-AE" sz="260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d>
                      <m:dPr>
                        <m:ctrlPr>
                          <a:rPr lang="ar-AE" sz="2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 sz="260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ar-AE" sz="260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ar-AE" sz="2600"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d>
                  </m:oMath>
                </a14:m>
                <a:r>
                  <a:rPr lang="en-US" sz="2600" dirty="0"/>
                  <a:t>,</a:t>
                </a:r>
              </a:p>
              <a:p>
                <a:pPr>
                  <a:defRPr sz="2800"/>
                </a:pPr>
                <a:r>
                  <a:rPr lang="en-US" sz="2600" dirty="0"/>
                  <a:t>which, if multiplied out, is </a:t>
                </a:r>
              </a:p>
              <a:p>
                <a:pPr algn="ctr">
                  <a:defRPr sz="2800"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ar-AE" sz="2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ar-AE" sz="2600"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lang="ar-AE" sz="2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ar-AE" sz="260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 lang="ar-AE" sz="2600">
                        <a:latin typeface="Cambria Math" panose="02040503050406030204" pitchFamily="18" charset="0"/>
                      </a:rPr>
                      <m:t>=−</m:t>
                    </m:r>
                    <m:r>
                      <a:rPr lang="ar-AE" sz="2600"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ar-AE" sz="2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ar-AE" sz="260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ar-AE" sz="260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ar-AE" sz="2600">
                        <a:latin typeface="Cambria Math" panose="02040503050406030204" pitchFamily="18" charset="0"/>
                      </a:rPr>
                      <m:t>−</m:t>
                    </m:r>
                    <m:r>
                      <a:rPr lang="ar-AE" sz="2600"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ar-AE" sz="2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ar-AE" sz="260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ar-AE" sz="260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ar-AE" sz="2600">
                        <a:latin typeface="Cambria Math" panose="02040503050406030204" pitchFamily="18" charset="0"/>
                      </a:rPr>
                      <m:t>+</m:t>
                    </m:r>
                    <m:r>
                      <a:rPr lang="ar-AE" sz="2600">
                        <a:latin typeface="Cambria Math" panose="02040503050406030204" pitchFamily="18" charset="0"/>
                      </a:rPr>
                      <m:t>28</m:t>
                    </m:r>
                    <m:sSup>
                      <m:sSupPr>
                        <m:ctrlPr>
                          <a:rPr lang="ar-AE" sz="2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ar-AE" sz="260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ar-AE" sz="26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ar-AE" sz="2600">
                        <a:latin typeface="Cambria Math" panose="02040503050406030204" pitchFamily="18" charset="0"/>
                      </a:rPr>
                      <m:t>−</m:t>
                    </m:r>
                    <m:r>
                      <a:rPr lang="ar-AE" sz="2600">
                        <a:latin typeface="Cambria Math" panose="02040503050406030204" pitchFamily="18" charset="0"/>
                      </a:rPr>
                      <m:t>52</m:t>
                    </m:r>
                    <m:r>
                      <a:rPr lang="ar-AE" sz="2600">
                        <a:latin typeface="Cambria Math" panose="02040503050406030204" pitchFamily="18" charset="0"/>
                      </a:rPr>
                      <m:t>𝑥</m:t>
                    </m:r>
                    <m:r>
                      <a:rPr lang="ar-AE" sz="2600">
                        <a:latin typeface="Cambria Math" panose="02040503050406030204" pitchFamily="18" charset="0"/>
                      </a:rPr>
                      <m:t>+</m:t>
                    </m:r>
                    <m:r>
                      <a:rPr lang="ar-AE" sz="2600">
                        <a:latin typeface="Cambria Math" panose="02040503050406030204" pitchFamily="18" charset="0"/>
                      </a:rPr>
                      <m:t>40</m:t>
                    </m:r>
                  </m:oMath>
                </a14:m>
                <a:r>
                  <a:rPr lang="en-US" sz="2600" dirty="0"/>
                  <a:t>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333" t="-9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B6B10A49-D0AF-45E5-BDC3-BA86C164B228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034902588"/>
                  </p:ext>
                </p:extLst>
              </p:nvPr>
            </p:nvGraphicFramePr>
            <p:xfrm>
              <a:off x="448437" y="1752600"/>
              <a:ext cx="8314563" cy="18288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7620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8006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751963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sz="2400">
                                    <a:latin typeface="Cambria Math"/>
                                  </a:rPr>
                                  <m:t>𝑓</m:t>
                                </m:r>
                                <m:r>
                                  <a:rPr sz="2400">
                                    <a:latin typeface="Cambria Math"/>
                                  </a:rPr>
                                  <m:t>⁡</m:t>
                                </m:r>
                                <m:d>
                                  <m:dPr>
                                    <m:ctrlPr>
                                      <a:rPr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sz="2400">
                                        <a:latin typeface="Cambria Math"/>
                                      </a:rPr>
                                      <m:t>1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sz="2400"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sz="2400">
                                      <a:latin typeface="Cambria Math"/>
                                    </a:rPr>
                                    <m:t>4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sz="2400">
                                          <a:latin typeface="Cambria Math"/>
                                        </a:rPr>
                                        <m:t>1</m:t>
                                      </m:r>
                                    </m:e>
                                    <m:sup>
                                      <m:r>
                                        <a:rPr sz="240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sz="240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sz="2400">
                                      <a:latin typeface="Cambria Math"/>
                                    </a:rPr>
                                    <m:t>2</m:t>
                                  </m:r>
                                  <m:d>
                                    <m:d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2400">
                                          <a:latin typeface="Cambria Math"/>
                                        </a:rPr>
                                        <m:t>1</m:t>
                                      </m:r>
                                    </m:e>
                                  </m:d>
                                  <m:r>
                                    <a:rPr sz="2400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sz="2400">
                                      <a:latin typeface="Cambria Math"/>
                                    </a:rPr>
                                    <m:t>2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2400">
                                      <a:latin typeface="Cambria Math"/>
                                    </a:rPr>
                                    <m:t>1</m:t>
                                  </m:r>
                                  <m:r>
                                    <a:rPr sz="240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sz="2400">
                                      <a:latin typeface="Cambria Math"/>
                                    </a:rPr>
                                    <m:t>2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2400">
                                      <a:latin typeface="Cambria Math"/>
                                    </a:rPr>
                                    <m:t>1</m:t>
                                  </m:r>
                                  <m:r>
                                    <a:rPr sz="2400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sz="2400">
                                      <a:latin typeface="Cambria Math"/>
                                    </a:rPr>
                                    <m:t>5</m:t>
                                  </m:r>
                                </m:e>
                              </m:d>
                            </m:oMath>
                          </a14:m>
                          <a:endParaRPr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 b="1"/>
                          </a:pPr>
                          <a:r>
                            <a:rPr sz="2200" b="0" dirty="0"/>
                            <a:t>Substitute </a:t>
                          </a:r>
                          <a14:m>
                            <m:oMath xmlns:m="http://schemas.openxmlformats.org/officeDocument/2006/math">
                              <m:r>
                                <a:rPr sz="2200" b="0" i="1">
                                  <a:latin typeface="Cambria Math"/>
                                </a:rPr>
                                <m:t>𝑥</m:t>
                              </m:r>
                              <m:r>
                                <a:rPr sz="2200" b="0">
                                  <a:latin typeface="Cambria Math"/>
                                </a:rPr>
                                <m:t>=</m:t>
                              </m:r>
                              <m:r>
                                <a:rPr sz="2200" b="0" i="1">
                                  <a:latin typeface="Cambria Math"/>
                                </a:rPr>
                                <m:t>1</m:t>
                              </m:r>
                            </m:oMath>
                          </a14:m>
                          <a:r>
                            <a:rPr sz="2200" b="0" dirty="0"/>
                            <a:t>.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sz="2400" dirty="0"/>
                            <a:t>​</a:t>
                          </a:r>
                          <a:r>
                            <a:rPr sz="2400" dirty="0">
                              <a:latin typeface="Cambria Math"/>
                            </a:rPr>
                            <a:t>12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sz="2400"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sz="2400">
                                      <a:latin typeface="Cambria Math"/>
                                    </a:rPr>
                                    <m:t>4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2400">
                                      <a:latin typeface="Cambria Math"/>
                                    </a:rPr>
                                    <m:t>1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240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sz="2400">
                                      <a:latin typeface="Cambria Math"/>
                                    </a:rPr>
                                    <m:t>1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2400">
                                      <a:latin typeface="Cambria Math"/>
                                    </a:rPr>
                                    <m:t>6</m:t>
                                  </m:r>
                                </m:e>
                              </m:d>
                            </m:oMath>
                          </a14:m>
                          <a:endParaRPr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 b="1"/>
                          </a:pPr>
                          <a:r>
                            <a:rPr sz="2200" b="0" dirty="0"/>
                            <a:t>Substitute </a:t>
                          </a:r>
                          <a14:m>
                            <m:oMath xmlns:m="http://schemas.openxmlformats.org/officeDocument/2006/math">
                              <m:func>
                                <m:funcPr>
                                  <m:ctrlPr>
                                    <a:rPr sz="2200" b="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sz="2200" b="0" i="1">
                                      <a:latin typeface="Cambria Math"/>
                                    </a:rPr>
                                    <m:t>𝑓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sz="2200" b="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2200" b="0" i="1">
                                          <a:latin typeface="Cambria Math"/>
                                        </a:rPr>
                                        <m:t>1</m:t>
                                      </m:r>
                                    </m:e>
                                  </m:d>
                                </m:e>
                              </m:func>
                              <m:r>
                                <a:rPr sz="2200" b="0">
                                  <a:latin typeface="Cambria Math"/>
                                </a:rPr>
                                <m:t>=</m:t>
                              </m:r>
                              <m:r>
                                <a:rPr sz="2200" b="0" i="1">
                                  <a:latin typeface="Cambria Math"/>
                                </a:rPr>
                                <m:t>12</m:t>
                              </m:r>
                            </m:oMath>
                          </a14:m>
                          <a:r>
                            <a:rPr sz="2200" b="0" dirty="0"/>
                            <a:t>.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sz="2400" dirty="0"/>
                            <a:t>​</a:t>
                          </a:r>
                          <a:r>
                            <a:rPr sz="2400" dirty="0">
                              <a:latin typeface="Cambria Math"/>
                            </a:rPr>
                            <a:t>12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=−</m:t>
                              </m:r>
                              <m:r>
                                <a:rPr sz="2400">
                                  <a:latin typeface="Cambria Math"/>
                                </a:rPr>
                                <m:t>6</m:t>
                              </m:r>
                              <m:sSub>
                                <m:sSub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sz="2400"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sz="2400">
                                      <a:latin typeface="Cambria Math"/>
                                    </a:rPr>
                                    <m:t>4</m:t>
                                  </m:r>
                                </m:sub>
                              </m:sSub>
                            </m:oMath>
                          </a14:m>
                          <a:endParaRPr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 b="1"/>
                          </a:pPr>
                          <a:endParaRPr sz="2200" b="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−</m:t>
                              </m:r>
                              <m:r>
                                <a:rPr sz="2400">
                                  <a:latin typeface="Cambria Math"/>
                                </a:rPr>
                                <m:t>2</m:t>
                              </m:r>
                            </m:oMath>
                          </a14:m>
                          <a:endParaRPr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sz="2400"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sz="2400">
                                      <a:latin typeface="Cambria Math"/>
                                    </a:rPr>
                                    <m:t>4</m:t>
                                  </m:r>
                                </m:sub>
                              </m:sSub>
                            </m:oMath>
                          </a14:m>
                          <a:endParaRPr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200" b="0" dirty="0"/>
                            <a:t>Solve for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ar-AE" sz="2200" b="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ar-AE" sz="2200" b="0" i="1"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ar-AE" sz="2200" b="0" i="1">
                                      <a:latin typeface="Cambria Math"/>
                                    </a:rPr>
                                    <m:t>4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200" b="0" dirty="0"/>
                            <a:t>.</a:t>
                          </a:r>
                          <a:endParaRPr lang="ar-AE" sz="2200" b="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B6B10A49-D0AF-45E5-BDC3-BA86C164B228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034902588"/>
                  </p:ext>
                </p:extLst>
              </p:nvPr>
            </p:nvGraphicFramePr>
            <p:xfrm>
              <a:off x="448437" y="1752600"/>
              <a:ext cx="8314563" cy="18288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7620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8006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751963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t="-9333" r="-992000" b="-33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5863" t="-9333" r="-57360" b="-33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01991" t="-9333" b="-330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r"/>
                          <a:r>
                            <a:rPr sz="2400" dirty="0"/>
                            <a:t>​</a:t>
                          </a:r>
                          <a:r>
                            <a:rPr sz="2400" dirty="0">
                              <a:latin typeface="Cambria Math"/>
                            </a:rPr>
                            <a:t>12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5863" t="-107895" r="-57360" b="-22631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01991" t="-107895" b="-22631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r"/>
                          <a:r>
                            <a:rPr sz="2400" dirty="0"/>
                            <a:t>​</a:t>
                          </a:r>
                          <a:r>
                            <a:rPr sz="2400" dirty="0">
                              <a:latin typeface="Cambria Math"/>
                            </a:rPr>
                            <a:t>12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5863" t="-210667" r="-57360" b="-129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 b="1"/>
                          </a:pPr>
                          <a:endParaRPr sz="2200" b="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t="-310667" r="-992000" b="-29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5863" t="-310667" r="-57360" b="-29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01991" t="-310667" b="-29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8920066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The Fundamental Theorem of Algebra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 algn="ctr">
                  <a:defRPr sz="2800" b="1"/>
                </a:pPr>
                <a:r>
                  <a:rPr lang="en-US" dirty="0"/>
                  <a:t>Theorem</a:t>
                </a:r>
                <a:endParaRPr dirty="0"/>
              </a:p>
              <a:p>
                <a:pPr>
                  <a:defRPr sz="2800"/>
                </a:pPr>
                <a:r>
                  <a:rPr sz="2800" dirty="0"/>
                  <a:t>If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sz="2800" dirty="0"/>
                  <a:t> is a polynomial of degree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sz="2800" dirty="0"/>
                  <a:t>, with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𝑛</m:t>
                    </m:r>
                    <m:r>
                      <a:rPr>
                        <a:latin typeface="Cambria Math" panose="02040503050406030204" pitchFamily="18" charset="0"/>
                      </a:rPr>
                      <m:t>≥</m:t>
                    </m:r>
                    <m:r>
                      <a:rPr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sz="2800" dirty="0"/>
                  <a:t>, then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sz="2800" dirty="0"/>
                  <a:t> has </a:t>
                </a:r>
                <a:r>
                  <a:rPr sz="2800" b="1" dirty="0"/>
                  <a:t>at least one zero</a:t>
                </a:r>
                <a:r>
                  <a:rPr sz="2800" dirty="0"/>
                  <a:t>. That is, the equation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𝑝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sz="2800" dirty="0"/>
                  <a:t> has at least one solution. It is important to note that the zero of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sz="2800" dirty="0"/>
                  <a:t>, and consequently the solution of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𝑝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sz="2800" dirty="0"/>
                  <a:t>, may be a nonreal complex number.</a:t>
                </a:r>
              </a:p>
              <a:p>
                <a:endParaRPr sz="28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328" t="-986" r="-11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The Linear Factors Theorem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 algn="ctr">
                  <a:defRPr sz="2800" b="1"/>
                </a:pPr>
                <a:r>
                  <a:rPr lang="en-US" dirty="0"/>
                  <a:t>Theorem</a:t>
                </a:r>
                <a:endParaRPr dirty="0"/>
              </a:p>
              <a:p>
                <a:pPr>
                  <a:defRPr sz="2800"/>
                </a:pPr>
                <a:r>
                  <a:rPr sz="2800" dirty="0"/>
                  <a:t>Given the polynomial </a:t>
                </a:r>
                <a:endParaRPr lang="en-US" sz="2800" dirty="0"/>
              </a:p>
              <a:p>
                <a:pPr algn="ctr">
                  <a:defRPr sz="2800"/>
                </a:pP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𝑝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+…+</m:t>
                    </m:r>
                    <m:sSub>
                      <m:sSub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sz="2800" dirty="0"/>
                  <a:t>, </a:t>
                </a:r>
                <a:endParaRPr lang="en-US" sz="2800" dirty="0"/>
              </a:p>
              <a:p>
                <a:pPr>
                  <a:defRPr sz="2800"/>
                </a:pPr>
                <a:r>
                  <a:rPr sz="2800" dirty="0"/>
                  <a:t>where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𝑛</m:t>
                    </m:r>
                    <m:r>
                      <a:rPr>
                        <a:latin typeface="Cambria Math" panose="02040503050406030204" pitchFamily="18" charset="0"/>
                      </a:rPr>
                      <m:t>≥1</m:t>
                    </m:r>
                  </m:oMath>
                </a14:m>
                <a:r>
                  <a:rPr sz="28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>
                        <a:latin typeface="Cambria Math" panose="02040503050406030204" pitchFamily="18" charset="0"/>
                      </a:rPr>
                      <m:t>≠0</m:t>
                    </m:r>
                  </m:oMath>
                </a14:m>
                <a:r>
                  <a:rPr sz="2800" dirty="0"/>
                  <a:t>,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sz="2800" dirty="0"/>
                  <a:t> can be factored as </a:t>
                </a:r>
                <a:endParaRPr lang="en-US" sz="2800" dirty="0"/>
              </a:p>
              <a:p>
                <a:pPr algn="ctr">
                  <a:defRPr sz="2800"/>
                </a:pP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𝑝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⋯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sz="2800" dirty="0"/>
                  <a:t>, </a:t>
                </a:r>
                <a:endParaRPr lang="en-US" sz="2800" dirty="0"/>
              </a:p>
              <a:p>
                <a:pPr>
                  <a:defRPr sz="2800"/>
                </a:pPr>
                <a:r>
                  <a:rPr sz="2800" dirty="0"/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sz="28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sz="2800" dirty="0"/>
                  <a:t>,</a:t>
                </a:r>
                <a:r>
                  <a:rPr lang="en-US" sz="2800" dirty="0"/>
                  <a:t> </a:t>
                </a:r>
                <a:r>
                  <a:rPr sz="2800" dirty="0"/>
                  <a:t>…</a:t>
                </a:r>
                <a:r>
                  <a:rPr lang="en-US" sz="2800" dirty="0"/>
                  <a:t>,</a:t>
                </a:r>
                <a:r>
                  <a:rPr sz="2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sz="2800" dirty="0"/>
                  <a:t> are constants (possibly nonreal complex constants and not necessarily distinct). In other words, </a:t>
                </a:r>
                <a:r>
                  <a:rPr sz="2800" b="1" dirty="0"/>
                  <a:t>an </a:t>
                </a:r>
                <a14:m>
                  <m:oMath xmlns:m="http://schemas.openxmlformats.org/officeDocument/2006/math">
                    <m:r>
                      <a:rPr b="1" i="1"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sz="2800" b="1" baseline="30000" dirty="0"/>
                  <a:t>th</a:t>
                </a:r>
                <a:r>
                  <a:rPr lang="en-US" sz="2800" b="1" dirty="0"/>
                  <a:t>-</a:t>
                </a:r>
                <a:r>
                  <a:rPr sz="2800" b="1" dirty="0"/>
                  <a:t>degree polynomial can be factored as a product of </a:t>
                </a:r>
                <a14:m>
                  <m:oMath xmlns:m="http://schemas.openxmlformats.org/officeDocument/2006/math">
                    <m:r>
                      <a:rPr b="1" i="1"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sz="2800" b="1" dirty="0"/>
                  <a:t> linear factors</a:t>
                </a:r>
                <a:r>
                  <a:rPr sz="2800" dirty="0"/>
                  <a:t>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328" t="-9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dirty="0"/>
              <a:t>CAUTION</a:t>
            </a:r>
            <a:r>
              <a:rPr lang="en-US" dirty="0"/>
              <a:t>!</a:t>
            </a: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sz="2800" dirty="0"/>
                  <a:t>The linear factors theorem </a:t>
                </a:r>
                <a:r>
                  <a:rPr sz="2800" i="1" dirty="0"/>
                  <a:t>does not </a:t>
                </a:r>
                <a:r>
                  <a:rPr sz="2800" dirty="0"/>
                  <a:t>tell us the following things:</a:t>
                </a:r>
              </a:p>
              <a:p>
                <a:pPr marL="514350" indent="-514350">
                  <a:buFont typeface="+mj-lt"/>
                  <a:buAutoNum type="arabicPeriod"/>
                  <a:defRPr sz="2800"/>
                </a:pPr>
                <a:r>
                  <a:rPr dirty="0"/>
                  <a:t>​</a:t>
                </a:r>
                <a:r>
                  <a:rPr sz="2800" dirty="0"/>
                  <a:t>The theorem does not tell us that a polynomial has all real zeros. Some, or all, of the constants </a:t>
                </a:r>
                <a:br>
                  <a:rPr lang="en-US" sz="2800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sz="28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sz="2800" dirty="0"/>
                  <a:t>,</a:t>
                </a:r>
                <a:r>
                  <a:rPr lang="en-US" sz="2800" dirty="0"/>
                  <a:t> </a:t>
                </a:r>
                <a:r>
                  <a:rPr sz="2800" dirty="0"/>
                  <a:t>…</a:t>
                </a:r>
                <a:r>
                  <a:rPr lang="en-US" sz="2800" dirty="0"/>
                  <a:t>,</a:t>
                </a:r>
                <a:r>
                  <a:rPr sz="2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sz="2800" dirty="0"/>
                  <a:t> may be nonreal complex numbers.</a:t>
                </a:r>
              </a:p>
              <a:p>
                <a:pPr marL="514350" indent="-514350">
                  <a:buFont typeface="+mj-lt"/>
                  <a:buAutoNum type="arabicPeriod" startAt="2"/>
                  <a:defRPr sz="2800"/>
                </a:pPr>
                <a:r>
                  <a:rPr dirty="0"/>
                  <a:t>​</a:t>
                </a:r>
                <a:r>
                  <a:rPr sz="2800" dirty="0"/>
                  <a:t>The theorem does not tell us that a polynomial has </a:t>
                </a:r>
                <a:r>
                  <a:rPr sz="2800" i="1" dirty="0"/>
                  <a:t>n distinct </a:t>
                </a:r>
                <a:r>
                  <a:rPr sz="2800" dirty="0"/>
                  <a:t>zeros. Some, or all, of the constants </a:t>
                </a:r>
                <a:br>
                  <a:rPr lang="en-US" sz="2800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sz="28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sz="2800" dirty="0"/>
                  <a:t>,</a:t>
                </a:r>
                <a:r>
                  <a:rPr lang="en-US" sz="2800" dirty="0"/>
                  <a:t> </a:t>
                </a:r>
                <a:r>
                  <a:rPr sz="2800" dirty="0"/>
                  <a:t>…</a:t>
                </a:r>
                <a:r>
                  <a:rPr lang="en-US" sz="2800" dirty="0"/>
                  <a:t>,</a:t>
                </a:r>
                <a:r>
                  <a:rPr sz="2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sz="2800" dirty="0"/>
                  <a:t> may be identical.</a:t>
                </a:r>
              </a:p>
              <a:p>
                <a:pPr marL="514350" indent="-514350">
                  <a:buFont typeface="+mj-lt"/>
                  <a:buAutoNum type="arabicPeriod" startAt="3"/>
                  <a:defRPr sz="2800"/>
                </a:pPr>
                <a:r>
                  <a:rPr dirty="0"/>
                  <a:t>​</a:t>
                </a:r>
                <a:r>
                  <a:rPr sz="2800" dirty="0"/>
                  <a:t>The theorem does tell us that any polynomial can be written as a product of linear factors; it does not tell us </a:t>
                </a:r>
                <a:r>
                  <a:rPr sz="2800" i="1" dirty="0"/>
                  <a:t>how to determine </a:t>
                </a:r>
                <a:r>
                  <a:rPr sz="2800" dirty="0"/>
                  <a:t>the linear factors.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02" t="-1870" r="-8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Interpreting the Linear Factors Theorem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 algn="ctr">
                  <a:defRPr sz="2800" b="1"/>
                </a:pPr>
                <a:r>
                  <a:rPr lang="en-US" dirty="0"/>
                  <a:t>Theorem</a:t>
                </a:r>
                <a:endParaRPr dirty="0"/>
              </a:p>
              <a:p>
                <a:pPr>
                  <a:defRPr sz="2800"/>
                </a:pPr>
                <a:r>
                  <a:rPr sz="2800" dirty="0"/>
                  <a:t>The graph of an </a:t>
                </a:r>
                <a14:m>
                  <m:oMath xmlns:m="http://schemas.openxmlformats.org/officeDocument/2006/math">
                    <m:r>
                      <a:rPr b="1" i="1"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sz="2800" b="1" baseline="30000" dirty="0"/>
                  <a:t>th</a:t>
                </a:r>
                <a:r>
                  <a:rPr lang="en-US" sz="2800" b="1" dirty="0"/>
                  <a:t>-</a:t>
                </a:r>
                <a:r>
                  <a:rPr sz="2800" b="1" dirty="0"/>
                  <a:t>degree polynomial function has at most </a:t>
                </a:r>
                <a14:m>
                  <m:oMath xmlns:m="http://schemas.openxmlformats.org/officeDocument/2006/math">
                    <m:r>
                      <a:rPr b="1" i="1"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sz="2800" b="1" dirty="0"/>
                  <a:t> </a:t>
                </a:r>
                <a14:m>
                  <m:oMath xmlns:m="http://schemas.openxmlformats.org/officeDocument/2006/math">
                    <m:r>
                      <a:rPr b="1" i="1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sz="2800" b="1" dirty="0"/>
                  <a:t>-intercepts and at most </a:t>
                </a:r>
                <a14:m>
                  <m:oMath xmlns:m="http://schemas.openxmlformats.org/officeDocument/2006/math">
                    <m:r>
                      <a:rPr b="1" i="1">
                        <a:latin typeface="Cambria Math" panose="02040503050406030204" pitchFamily="18" charset="0"/>
                      </a:rPr>
                      <m:t>𝒏</m:t>
                    </m:r>
                    <m:r>
                      <a:rPr b="1">
                        <a:latin typeface="Cambria Math" panose="02040503050406030204" pitchFamily="18" charset="0"/>
                      </a:rPr>
                      <m:t>−</m:t>
                    </m:r>
                    <m:r>
                      <a:rPr b="1" i="1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sz="2800" b="1" dirty="0"/>
                  <a:t> turning points</a:t>
                </a:r>
                <a:r>
                  <a:rPr sz="2800" dirty="0"/>
                  <a:t>. This also means that an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sz="2800" baseline="30000" dirty="0"/>
                  <a:t>th</a:t>
                </a:r>
                <a:r>
                  <a:rPr lang="en-US" sz="2800" dirty="0"/>
                  <a:t>-</a:t>
                </a:r>
                <a:r>
                  <a:rPr sz="2800" dirty="0"/>
                  <a:t>degree polynomial function has at most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sz="2800" dirty="0"/>
                  <a:t> zeros.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328" t="-986" r="-13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Multiplicity of Zeros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 algn="ctr">
                  <a:defRPr sz="2800" b="1"/>
                </a:pPr>
                <a:r>
                  <a:rPr dirty="0"/>
                  <a:t>Definition</a:t>
                </a:r>
              </a:p>
              <a:p>
                <a:pPr>
                  <a:defRPr sz="2800"/>
                </a:pPr>
                <a:r>
                  <a:rPr sz="2800" dirty="0"/>
                  <a:t>If the linear factor </a:t>
                </a:r>
                <a14:m>
                  <m:oMath xmlns:m="http://schemas.openxmlformats.org/officeDocument/2006/math"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</m:oMath>
                </a14:m>
                <a:r>
                  <a:rPr sz="2800" dirty="0"/>
                  <a:t> appears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𝑘</m:t>
                    </m:r>
                    <m:r>
                      <a:rPr>
                        <a:latin typeface="Cambria Math" panose="02040503050406030204" pitchFamily="18" charset="0"/>
                      </a:rPr>
                      <m:t>&gt;</m:t>
                    </m:r>
                    <m:r>
                      <a:rPr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sz="2800" dirty="0"/>
                  <a:t> times in the factorization of a polynomial (or as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</m:d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sz="2800" dirty="0"/>
                  <a:t>), we say the number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sz="2800" dirty="0"/>
                  <a:t> is a </a:t>
                </a:r>
                <a:r>
                  <a:rPr sz="2800" b="1" dirty="0"/>
                  <a:t>zero of multiplicity </a:t>
                </a:r>
                <a14:m>
                  <m:oMath xmlns:m="http://schemas.openxmlformats.org/officeDocument/2006/math">
                    <m:r>
                      <a:rPr b="1" i="1"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sz="2800" dirty="0"/>
                  <a:t>.</a:t>
                </a:r>
              </a:p>
              <a:p>
                <a:endParaRPr sz="28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328" t="-9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Geometric Meaning of Multiplicity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 algn="ctr">
                  <a:defRPr sz="2800" b="1"/>
                </a:pPr>
                <a:r>
                  <a:rPr lang="en-US" dirty="0"/>
                  <a:t>Properties</a:t>
                </a:r>
                <a:endParaRPr dirty="0"/>
              </a:p>
              <a:p>
                <a:pPr>
                  <a:defRPr sz="2800"/>
                </a:pPr>
                <a:r>
                  <a:rPr sz="2800" dirty="0"/>
                  <a:t>If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sz="2800" dirty="0"/>
                  <a:t> is a real zero of multiplicity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sz="2800" dirty="0"/>
                  <a:t> of a polynomial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sz="2800" dirty="0"/>
                  <a:t> (alternatively, 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</m:d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sz="2800" dirty="0"/>
                  <a:t> is a factor of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sz="2800" dirty="0"/>
                  <a:t>), the graph of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sz="2800" dirty="0"/>
                  <a:t> will touch the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sz="2800" dirty="0"/>
                  <a:t>-axis at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(</m:t>
                    </m:r>
                    <m:r>
                      <a:rPr>
                        <a:latin typeface="Cambria Math" panose="02040503050406030204" pitchFamily="18" charset="0"/>
                      </a:rPr>
                      <m:t>𝑐</m:t>
                    </m:r>
                    <m:r>
                      <a:rPr>
                        <a:latin typeface="Cambria Math" panose="02040503050406030204" pitchFamily="18" charset="0"/>
                      </a:rPr>
                      <m:t>,</m:t>
                    </m:r>
                    <m:r>
                      <a:rPr>
                        <a:latin typeface="Cambria Math" panose="02040503050406030204" pitchFamily="18" charset="0"/>
                      </a:rPr>
                      <m:t>0</m:t>
                    </m:r>
                    <m:r>
                      <a:rPr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sz="2800" dirty="0"/>
                  <a:t> and</a:t>
                </a:r>
              </a:p>
              <a:p>
                <a:pPr marL="514350" indent="-514350">
                  <a:buFont typeface="+mj-lt"/>
                  <a:buChar char="•"/>
                  <a:defRPr sz="2800"/>
                </a:pPr>
                <a:r>
                  <a:rPr dirty="0"/>
                  <a:t>​</a:t>
                </a:r>
                <a:r>
                  <a:rPr sz="2800" dirty="0"/>
                  <a:t>cross through the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sz="2800" dirty="0"/>
                  <a:t>-axis if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sz="2800" dirty="0"/>
                  <a:t> is odd, or</a:t>
                </a:r>
              </a:p>
              <a:p>
                <a:pPr marL="514350" indent="-514350">
                  <a:buFont typeface="+mj-lt"/>
                  <a:buChar char="•"/>
                  <a:defRPr sz="2800"/>
                </a:pPr>
                <a:r>
                  <a:rPr dirty="0"/>
                  <a:t>​</a:t>
                </a:r>
                <a:r>
                  <a:rPr sz="2800" dirty="0"/>
                  <a:t>stay on the same side of the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sz="2800" dirty="0"/>
                  <a:t>-axis if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sz="2800" dirty="0"/>
                  <a:t> is even</a:t>
                </a:r>
              </a:p>
              <a:p>
                <a:pPr>
                  <a:defRPr sz="2800"/>
                </a:pPr>
                <a:r>
                  <a:rPr sz="2800" dirty="0"/>
                  <a:t>Further, if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𝑘</m:t>
                    </m:r>
                    <m:r>
                      <a:rPr>
                        <a:latin typeface="Cambria Math" panose="02040503050406030204" pitchFamily="18" charset="0"/>
                      </a:rPr>
                      <m:t>&gt;</m:t>
                    </m:r>
                    <m:r>
                      <a:rPr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sz="2800" dirty="0"/>
                  <a:t>, the graph of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sz="2800" dirty="0"/>
                  <a:t> will </a:t>
                </a:r>
                <a:r>
                  <a:rPr lang="en-US" sz="2800" dirty="0"/>
                  <a:t>“</a:t>
                </a:r>
                <a:r>
                  <a:rPr sz="2800" dirty="0"/>
                  <a:t>flatten out</a:t>
                </a:r>
                <a:r>
                  <a:rPr lang="en-US" dirty="0"/>
                  <a:t>”</a:t>
                </a:r>
                <a:r>
                  <a:rPr sz="2800" dirty="0"/>
                  <a:t> near </a:t>
                </a:r>
                <a14:m>
                  <m:oMath xmlns:m="http://schemas.openxmlformats.org/officeDocument/2006/math"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</m:oMath>
                </a14:m>
                <a:r>
                  <a:rPr sz="2800" dirty="0"/>
                  <a:t>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02" t="-9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1: Graphing Polynomial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 dirty="0"/>
                  <a:t>Sketch the graph of the polynomial </a:t>
                </a:r>
                <a:endParaRPr lang="en-US" sz="2800" dirty="0"/>
              </a:p>
              <a:p>
                <a:pPr algn="ctr">
                  <a:defRPr sz="2800"/>
                </a:pP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d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sz="2800" dirty="0"/>
                  <a:t>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1: Graphing Polynomial Functions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sz="2800" b="1" dirty="0"/>
                  <a:t>Solution</a:t>
                </a:r>
              </a:p>
              <a:p>
                <a:pPr>
                  <a:defRPr sz="2800"/>
                </a:pPr>
                <a:r>
                  <a:rPr sz="2800" dirty="0"/>
                  <a:t>We begin with the steps from before. Since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sz="2800" dirty="0"/>
                  <a:t> has even degree </a:t>
                </a:r>
                <a14:m>
                  <m:oMath xmlns:m="http://schemas.openxmlformats.org/officeDocument/2006/math"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6</m:t>
                        </m:r>
                      </m:e>
                    </m:d>
                  </m:oMath>
                </a14:m>
                <a:r>
                  <a:rPr sz="2800" dirty="0"/>
                  <a:t> and a positive leading coefficient </a:t>
                </a:r>
                <a14:m>
                  <m:oMath xmlns:m="http://schemas.openxmlformats.org/officeDocument/2006/math"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sz="2800" dirty="0"/>
                  <a:t>, we know the end behavior: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→</m:t>
                    </m:r>
                    <m:r>
                      <a:rPr>
                        <a:latin typeface="Cambria Math" panose="02040503050406030204" pitchFamily="18" charset="0"/>
                      </a:rPr>
                      <m:t>∞</m:t>
                    </m:r>
                  </m:oMath>
                </a14:m>
                <a:r>
                  <a:rPr sz="2800" dirty="0"/>
                  <a:t> as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→±</m:t>
                    </m:r>
                    <m:r>
                      <a:rPr>
                        <a:latin typeface="Cambria Math" panose="02040503050406030204" pitchFamily="18" charset="0"/>
                      </a:rPr>
                      <m:t>∞</m:t>
                    </m:r>
                  </m:oMath>
                </a14:m>
                <a:r>
                  <a:rPr sz="2800" dirty="0"/>
                  <a:t>.</a:t>
                </a:r>
              </a:p>
              <a:p>
                <a:pPr>
                  <a:defRPr sz="2800"/>
                </a:pPr>
                <a:r>
                  <a:rPr sz="2800" dirty="0"/>
                  <a:t>Then plug in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sz="2800" dirty="0"/>
                  <a:t> to find the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sz="2800" dirty="0"/>
                  <a:t>-intercept.</a:t>
                </a:r>
              </a:p>
              <a:p>
                <a:pPr>
                  <a:defRPr sz="2800"/>
                </a:pPr>
                <a:endParaRPr lang="en-US" sz="2800" dirty="0"/>
              </a:p>
              <a:p>
                <a:pPr>
                  <a:defRPr sz="2800"/>
                </a:pPr>
                <a:endParaRPr lang="en-US" dirty="0"/>
              </a:p>
              <a:p>
                <a:pPr>
                  <a:defRPr sz="2800"/>
                </a:pPr>
                <a:endParaRPr lang="en-US" dirty="0"/>
              </a:p>
              <a:p>
                <a:pPr>
                  <a:defRPr sz="2800"/>
                </a:pPr>
                <a:r>
                  <a:rPr sz="2800" dirty="0"/>
                  <a:t>Using our knowledge of multiplicity, we can determine that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sz="2800" dirty="0"/>
                  <a:t> crosses the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sz="2800" dirty="0"/>
                  <a:t>-axis at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r>
                      <a:rPr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sz="2800" dirty="0"/>
                  <a:t> and </a:t>
                </a:r>
                <a:r>
                  <a:rPr sz="2800" dirty="0">
                    <a:latin typeface="Cambria Math"/>
                  </a:rPr>
                  <a:t>3</a:t>
                </a:r>
                <a:r>
                  <a:rPr sz="2800" dirty="0"/>
                  <a:t>, but not at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r>
                      <a:rPr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sz="2800" dirty="0"/>
                  <a:t>, and that the graph of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sz="2800" dirty="0"/>
                  <a:t> flattens out near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r>
                      <a:rPr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sz="2800" dirty="0"/>
                  <a:t> and </a:t>
                </a:r>
                <a:r>
                  <a:rPr sz="2800" dirty="0">
                    <a:latin typeface="Cambria Math"/>
                  </a:rPr>
                  <a:t>3</a:t>
                </a:r>
                <a:r>
                  <a:rPr sz="2800" dirty="0"/>
                  <a:t>. Putting all of this together, we obtain the sketch </a:t>
                </a:r>
                <a:r>
                  <a:rPr lang="en-US" sz="2800" dirty="0"/>
                  <a:t>in Figure 4</a:t>
                </a:r>
                <a:r>
                  <a:rPr sz="2800" dirty="0"/>
                  <a:t>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333" t="-1840" r="-1333" b="-7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BBD16626-74CD-44D6-A362-2B3BA2F915E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92324628"/>
                  </p:ext>
                </p:extLst>
              </p:nvPr>
            </p:nvGraphicFramePr>
            <p:xfrm>
              <a:off x="457200" y="3196590"/>
              <a:ext cx="8512465" cy="97536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705775">
                      <a:extLst>
                        <a:ext uri="{9D8B030D-6E8A-4147-A177-3AD203B41FA5}">
                          <a16:colId xmlns:a16="http://schemas.microsoft.com/office/drawing/2014/main" val="4152128662"/>
                        </a:ext>
                      </a:extLst>
                    </a:gridCol>
                    <a:gridCol w="3942425">
                      <a:extLst>
                        <a:ext uri="{9D8B030D-6E8A-4147-A177-3AD203B41FA5}">
                          <a16:colId xmlns:a16="http://schemas.microsoft.com/office/drawing/2014/main" val="907592276"/>
                        </a:ext>
                      </a:extLst>
                    </a:gridCol>
                    <a:gridCol w="3864265">
                      <a:extLst>
                        <a:ext uri="{9D8B030D-6E8A-4147-A177-3AD203B41FA5}">
                          <a16:colId xmlns:a16="http://schemas.microsoft.com/office/drawing/2014/main" val="3358266878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ar-AE" sz="2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a:rPr lang="ar-AE" sz="2600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ar-AE" sz="2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ar-AE" sz="2600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e>
                                    </m:d>
                                  </m:e>
                                </m:func>
                              </m:oMath>
                            </m:oMathPara>
                          </a14:m>
                          <a:endParaRPr lang="en-US" sz="2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r>
                                <a:rPr lang="ar-AE" sz="2600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d>
                                <m:dPr>
                                  <m:ctrlPr>
                                    <a:rPr lang="ar-AE" sz="2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ar-AE" sz="260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  <m:r>
                                    <a:rPr lang="ar-AE" sz="260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ar-AE" sz="26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d>
                              <m:sSup>
                                <m:sSupPr>
                                  <m:ctrlPr>
                                    <a:rPr lang="ar-AE" sz="2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ar-AE" sz="2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ar-AE" sz="260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  <m:r>
                                        <a:rPr lang="ar-AE" sz="2600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lang="ar-AE" sz="260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ar-AE" sz="26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ar-AE" sz="2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ar-AE" sz="2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ar-AE" sz="260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  <m:r>
                                        <a:rPr lang="ar-AE" sz="260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ar-AE" sz="260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ar-AE" sz="260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sz="2600" dirty="0"/>
                            <a:t> </a:t>
                          </a:r>
                        </a:p>
                      </a:txBody>
                      <a:tcPr anchor="ctr"/>
                    </a:tc>
                    <a:tc rowSpan="2"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600" dirty="0"/>
                            <a:t>Thus, </a:t>
                          </a:r>
                          <a14:m>
                            <m:oMath xmlns:m="http://schemas.openxmlformats.org/officeDocument/2006/math">
                              <m:r>
                                <a:rPr lang="en-US" sz="260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oMath>
                          </a14:m>
                          <a:r>
                            <a:rPr lang="en-US" sz="2600" dirty="0"/>
                            <a:t> has its </a:t>
                          </a:r>
                          <a14:m>
                            <m:oMath xmlns:m="http://schemas.openxmlformats.org/officeDocument/2006/math">
                              <m:r>
                                <a:rPr lang="en-US" sz="260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oMath>
                          </a14:m>
                          <a:r>
                            <a:rPr lang="en-US" sz="2600" dirty="0"/>
                            <a:t>-intercept at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ar-AE" sz="2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ar-AE" sz="260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  <m:r>
                                    <a:rPr lang="ar-AE" sz="2600">
                                      <a:latin typeface="Cambria Math" panose="02040503050406030204" pitchFamily="18" charset="0"/>
                                    </a:rPr>
                                    <m:t>,−</m:t>
                                  </m:r>
                                  <m:r>
                                    <a:rPr lang="ar-AE" sz="2600">
                                      <a:latin typeface="Cambria Math" panose="02040503050406030204" pitchFamily="18" charset="0"/>
                                    </a:rPr>
                                    <m:t>54</m:t>
                                  </m:r>
                                </m:e>
                              </m:d>
                            </m:oMath>
                          </a14:m>
                          <a:r>
                            <a:rPr lang="ar-AE" sz="2600" dirty="0"/>
                            <a:t>.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795377675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l"/>
                          <a:endParaRPr lang="en-US" sz="2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sz="2600" smtClean="0">
                                  <a:latin typeface="Cambria Math" panose="02040503050406030204" pitchFamily="18" charset="0"/>
                                </a:rPr>
                                <m:t>=−</m:t>
                              </m:r>
                              <m:r>
                                <a:rPr lang="en-US" sz="2600" smtClean="0">
                                  <a:latin typeface="Cambria Math" panose="02040503050406030204" pitchFamily="18" charset="0"/>
                                </a:rPr>
                                <m:t>54</m:t>
                              </m:r>
                            </m:oMath>
                          </a14:m>
                          <a:r>
                            <a:rPr lang="en-US" sz="2600" dirty="0"/>
                            <a:t> </a:t>
                          </a:r>
                        </a:p>
                      </a:txBody>
                      <a:tcPr anchor="ctr"/>
                    </a:tc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7443245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BBD16626-74CD-44D6-A362-2B3BA2F915E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92324628"/>
                  </p:ext>
                </p:extLst>
              </p:nvPr>
            </p:nvGraphicFramePr>
            <p:xfrm>
              <a:off x="457200" y="3196590"/>
              <a:ext cx="8512465" cy="97536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705775">
                      <a:extLst>
                        <a:ext uri="{9D8B030D-6E8A-4147-A177-3AD203B41FA5}">
                          <a16:colId xmlns:a16="http://schemas.microsoft.com/office/drawing/2014/main" val="4152128662"/>
                        </a:ext>
                      </a:extLst>
                    </a:gridCol>
                    <a:gridCol w="3942425">
                      <a:extLst>
                        <a:ext uri="{9D8B030D-6E8A-4147-A177-3AD203B41FA5}">
                          <a16:colId xmlns:a16="http://schemas.microsoft.com/office/drawing/2014/main" val="907592276"/>
                        </a:ext>
                      </a:extLst>
                    </a:gridCol>
                    <a:gridCol w="3864265">
                      <a:extLst>
                        <a:ext uri="{9D8B030D-6E8A-4147-A177-3AD203B41FA5}">
                          <a16:colId xmlns:a16="http://schemas.microsoft.com/office/drawing/2014/main" val="3358266878"/>
                        </a:ext>
                      </a:extLst>
                    </a:gridCol>
                  </a:tblGrid>
                  <a:tr h="4876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r="-1104310" b="-12098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7929" r="-97991" b="-120988"/>
                          </a:stretch>
                        </a:blipFill>
                      </a:tcPr>
                    </a:tc>
                    <a:tc row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20347" b="-1118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95377675"/>
                      </a:ext>
                    </a:extLst>
                  </a:tr>
                  <a:tr h="487680">
                    <a:tc>
                      <a:txBody>
                        <a:bodyPr/>
                        <a:lstStyle/>
                        <a:p>
                          <a:pPr algn="l"/>
                          <a:endParaRPr lang="en-US" sz="2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7929" t="-101250" r="-97991" b="-22500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74432456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366092"/>
      </a:dk1>
      <a:lt1>
        <a:srgbClr val="FFFFFF"/>
      </a:lt1>
      <a:dk2>
        <a:srgbClr val="4F81BD"/>
      </a:dk2>
      <a:lt2>
        <a:srgbClr val="FFFFFF"/>
      </a:lt2>
      <a:accent1>
        <a:srgbClr val="1F497D"/>
      </a:accent1>
      <a:accent2>
        <a:srgbClr val="366092"/>
      </a:accent2>
      <a:accent3>
        <a:srgbClr val="FFFFCC"/>
      </a:accent3>
      <a:accent4>
        <a:srgbClr val="B8CCE4"/>
      </a:accent4>
      <a:accent5>
        <a:srgbClr val="DBE5F1"/>
      </a:accent5>
      <a:accent6>
        <a:srgbClr val="C6D9F0"/>
      </a:accent6>
      <a:hlink>
        <a:srgbClr val="92CDDC"/>
      </a:hlink>
      <a:folHlink>
        <a:srgbClr val="8DB3E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573</TotalTime>
  <Words>1261</Words>
  <Application>Microsoft Office PowerPoint</Application>
  <PresentationFormat>On-screen Show (4:3)</PresentationFormat>
  <Paragraphs>110</Paragraphs>
  <Slides>19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Calibri</vt:lpstr>
      <vt:lpstr>Cambria Math</vt:lpstr>
      <vt:lpstr>Courier New</vt:lpstr>
      <vt:lpstr>Arial</vt:lpstr>
      <vt:lpstr>Office Theme</vt:lpstr>
      <vt:lpstr>Equation</vt:lpstr>
      <vt:lpstr>Section 6.4</vt:lpstr>
      <vt:lpstr>The Fundamental Theorem of Algebra</vt:lpstr>
      <vt:lpstr>The Linear Factors Theorem</vt:lpstr>
      <vt:lpstr>CAUTION!</vt:lpstr>
      <vt:lpstr>Interpreting the Linear Factors Theorem</vt:lpstr>
      <vt:lpstr>Multiplicity of Zeros</vt:lpstr>
      <vt:lpstr>Geometric Meaning of Multiplicity</vt:lpstr>
      <vt:lpstr>Example 1: Graphing Polynomial Functions</vt:lpstr>
      <vt:lpstr>Example 1: Graphing Polynomial Functions (cont.)</vt:lpstr>
      <vt:lpstr>Example 1: Graphing Polynomial Functions (cont.)</vt:lpstr>
      <vt:lpstr>The Conjugate Roots Theorem</vt:lpstr>
      <vt:lpstr>Example 2: Factoring Polynomials</vt:lpstr>
      <vt:lpstr>Example 2: Factoring Polynomials (cont.)</vt:lpstr>
      <vt:lpstr>Example 2: Factoring Polynomials (cont.)</vt:lpstr>
      <vt:lpstr>Example 2: Factoring Polynomials (cont.)</vt:lpstr>
      <vt:lpstr>Example 3: Constructing Polynomials</vt:lpstr>
      <vt:lpstr>Example 3: Constructing Polynomials (cont.)</vt:lpstr>
      <vt:lpstr>Example 3: Constructing Polynomials (cont.)</vt:lpstr>
      <vt:lpstr>Example 3: Constructing Polynomials (cont.)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Algebra and Trigonometry</dc:title>
  <dc:creator>Hawkes Learning</dc:creator>
  <cp:lastModifiedBy>Claudia Vance</cp:lastModifiedBy>
  <cp:revision>144</cp:revision>
  <dcterms:created xsi:type="dcterms:W3CDTF">2013-04-26T14:43:13Z</dcterms:created>
  <dcterms:modified xsi:type="dcterms:W3CDTF">2022-08-22T20:03:14Z</dcterms:modified>
</cp:coreProperties>
</file>