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3"/>
  </p:notesMasterIdLst>
  <p:handoutMasterIdLst>
    <p:handoutMasterId r:id="rId64"/>
  </p:handoutMasterIdLst>
  <p:sldIdLst>
    <p:sldId id="256" r:id="rId2"/>
    <p:sldId id="257" r:id="rId3"/>
    <p:sldId id="318" r:id="rId4"/>
    <p:sldId id="258" r:id="rId5"/>
    <p:sldId id="319" r:id="rId6"/>
    <p:sldId id="259" r:id="rId7"/>
    <p:sldId id="320" r:id="rId8"/>
    <p:sldId id="260" r:id="rId9"/>
    <p:sldId id="321" r:id="rId10"/>
    <p:sldId id="261" r:id="rId11"/>
    <p:sldId id="322" r:id="rId12"/>
    <p:sldId id="262" r:id="rId13"/>
    <p:sldId id="263" r:id="rId14"/>
    <p:sldId id="267" r:id="rId15"/>
    <p:sldId id="264" r:id="rId16"/>
    <p:sldId id="265" r:id="rId17"/>
    <p:sldId id="308" r:id="rId18"/>
    <p:sldId id="266" r:id="rId19"/>
    <p:sldId id="268" r:id="rId20"/>
    <p:sldId id="309" r:id="rId21"/>
    <p:sldId id="269" r:id="rId22"/>
    <p:sldId id="273" r:id="rId23"/>
    <p:sldId id="270" r:id="rId24"/>
    <p:sldId id="271" r:id="rId25"/>
    <p:sldId id="310" r:id="rId26"/>
    <p:sldId id="272" r:id="rId27"/>
    <p:sldId id="274" r:id="rId28"/>
    <p:sldId id="276" r:id="rId29"/>
    <p:sldId id="277" r:id="rId30"/>
    <p:sldId id="278" r:id="rId31"/>
    <p:sldId id="311" r:id="rId32"/>
    <p:sldId id="279" r:id="rId33"/>
    <p:sldId id="280" r:id="rId34"/>
    <p:sldId id="281" r:id="rId35"/>
    <p:sldId id="282" r:id="rId36"/>
    <p:sldId id="283" r:id="rId37"/>
    <p:sldId id="284" r:id="rId38"/>
    <p:sldId id="290" r:id="rId39"/>
    <p:sldId id="285" r:id="rId40"/>
    <p:sldId id="287" r:id="rId41"/>
    <p:sldId id="288" r:id="rId42"/>
    <p:sldId id="312" r:id="rId43"/>
    <p:sldId id="323" r:id="rId44"/>
    <p:sldId id="291" r:id="rId45"/>
    <p:sldId id="292" r:id="rId46"/>
    <p:sldId id="294" r:id="rId47"/>
    <p:sldId id="313" r:id="rId48"/>
    <p:sldId id="295" r:id="rId49"/>
    <p:sldId id="296" r:id="rId50"/>
    <p:sldId id="314" r:id="rId51"/>
    <p:sldId id="298" r:id="rId52"/>
    <p:sldId id="305" r:id="rId53"/>
    <p:sldId id="304" r:id="rId54"/>
    <p:sldId id="299" r:id="rId55"/>
    <p:sldId id="315" r:id="rId56"/>
    <p:sldId id="300" r:id="rId57"/>
    <p:sldId id="301" r:id="rId58"/>
    <p:sldId id="316" r:id="rId59"/>
    <p:sldId id="317" r:id="rId60"/>
    <p:sldId id="307" r:id="rId61"/>
    <p:sldId id="306" r:id="rId62"/>
  </p:sldIdLst>
  <p:sldSz cx="9144000" cy="6858000" type="screen4x3"/>
  <p:notesSz cx="6858000" cy="9144000"/>
  <p:embeddedFontLst>
    <p:embeddedFont>
      <p:font typeface="Calibri" panose="020F0502020204030204" pitchFamily="34" charset="0"/>
      <p:regular r:id="rId65"/>
      <p:bold r:id="rId66"/>
      <p:italic r:id="rId67"/>
      <p:boldItalic r:id="rId68"/>
    </p:embeddedFont>
    <p:embeddedFont>
      <p:font typeface="Cambria Math" panose="02040503050406030204" pitchFamily="18" charset="0"/>
      <p:regular r:id="rId6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86" d="100"/>
          <a:sy n="86" d="100"/>
        </p:scale>
        <p:origin x="1483" y="5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notesMaster" Target="notesMasters/notesMaster1.xml"/><Relationship Id="rId68"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font" Target="fonts/font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8/22/2022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image" Target="../media/image37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7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8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9.svg"/><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2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70.png"/><Relationship Id="rId1" Type="http://schemas.openxmlformats.org/officeDocument/2006/relationships/slideLayout" Target="../slideLayouts/slideLayout3.xml"/><Relationship Id="rId4" Type="http://schemas.openxmlformats.org/officeDocument/2006/relationships/image" Target="../media/image71.svg"/></Relationships>
</file>

<file path=ppt/slides/_rels/slide51.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73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470.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3.xml"/><Relationship Id="rId5" Type="http://schemas.openxmlformats.org/officeDocument/2006/relationships/image" Target="../media/image80.png"/><Relationship Id="rId4" Type="http://schemas.openxmlformats.org/officeDocument/2006/relationships/image" Target="../media/image79.sv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Rational Functions and Rational Inequalities</a:t>
            </a:r>
          </a:p>
        </p:txBody>
      </p:sp>
      <p:sp>
        <p:nvSpPr>
          <p:cNvPr id="3" name="Title 2"/>
          <p:cNvSpPr>
            <a:spLocks noGrp="1"/>
          </p:cNvSpPr>
          <p:nvPr>
            <p:ph type="title"/>
          </p:nvPr>
        </p:nvSpPr>
        <p:spPr/>
        <p:txBody>
          <a:bodyPr/>
          <a:lstStyle/>
          <a:p>
            <a:r>
              <a:rPr dirty="0"/>
              <a:t>Section </a:t>
            </a:r>
            <a:r>
              <a:rPr lang="en-US" dirty="0"/>
              <a:t>6</a:t>
            </a:r>
            <a:r>
              <a:rPr dirty="0"/>
              <a:t>.5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Asymptote Notation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notation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m:t>
                        </m:r>
                      </m:sup>
                    </m:sSup>
                  </m:oMath>
                </a14:m>
                <a:r>
                  <a:rPr sz="2800" dirty="0"/>
                  <a:t> is used when describing the behavior of a graph as </a:t>
                </a:r>
                <a14:m>
                  <m:oMath xmlns:m="http://schemas.openxmlformats.org/officeDocument/2006/math">
                    <m:r>
                      <a:rPr>
                        <a:latin typeface="Cambria Math" panose="02040503050406030204" pitchFamily="18" charset="0"/>
                      </a:rPr>
                      <m:t>𝑥</m:t>
                    </m:r>
                  </m:oMath>
                </a14:m>
                <a:r>
                  <a:rPr sz="2800" dirty="0"/>
                  <a:t> approaches the value </a:t>
                </a:r>
                <a14:m>
                  <m:oMath xmlns:m="http://schemas.openxmlformats.org/officeDocument/2006/math">
                    <m:r>
                      <a:rPr>
                        <a:latin typeface="Cambria Math" panose="02040503050406030204" pitchFamily="18" charset="0"/>
                      </a:rPr>
                      <m:t>𝑐</m:t>
                    </m:r>
                  </m:oMath>
                </a14:m>
                <a:r>
                  <a:rPr sz="2800" dirty="0"/>
                  <a:t> from the left (the negative side). The notation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𝑐</m:t>
                        </m:r>
                      </m:e>
                      <m:sup>
                        <m:r>
                          <a:rPr>
                            <a:latin typeface="Cambria Math" panose="02040503050406030204" pitchFamily="18" charset="0"/>
                          </a:rPr>
                          <m:t>+</m:t>
                        </m:r>
                      </m:sup>
                    </m:sSup>
                  </m:oMath>
                </a14:m>
                <a:r>
                  <a:rPr sz="2800" dirty="0"/>
                  <a:t> is used when describing behavior as </a:t>
                </a:r>
                <a14:m>
                  <m:oMath xmlns:m="http://schemas.openxmlformats.org/officeDocument/2006/math">
                    <m:r>
                      <a:rPr>
                        <a:latin typeface="Cambria Math" panose="02040503050406030204" pitchFamily="18" charset="0"/>
                      </a:rPr>
                      <m:t>𝑥</m:t>
                    </m:r>
                  </m:oMath>
                </a14:m>
                <a:r>
                  <a:rPr sz="2800" dirty="0"/>
                  <a:t> approaches </a:t>
                </a:r>
                <a14:m>
                  <m:oMath xmlns:m="http://schemas.openxmlformats.org/officeDocument/2006/math">
                    <m:r>
                      <a:rPr>
                        <a:latin typeface="Cambria Math" panose="02040503050406030204" pitchFamily="18" charset="0"/>
                      </a:rPr>
                      <m:t>𝑐</m:t>
                    </m:r>
                  </m:oMath>
                </a14:m>
                <a:r>
                  <a:rPr sz="2800" dirty="0"/>
                  <a:t> from the right (the positive side). The notation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is used when describing behavior that is the same on both sides of </a:t>
                </a:r>
                <a14:m>
                  <m:oMath xmlns:m="http://schemas.openxmlformats.org/officeDocument/2006/math">
                    <m:r>
                      <a:rPr>
                        <a:latin typeface="Cambria Math" panose="02040503050406030204" pitchFamily="18" charset="0"/>
                      </a:rPr>
                      <m:t>𝑐</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033"/>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CFA19-ED16-444C-84CB-05B952F382C7}"/>
              </a:ext>
            </a:extLst>
          </p:cNvPr>
          <p:cNvSpPr>
            <a:spLocks noGrp="1"/>
          </p:cNvSpPr>
          <p:nvPr>
            <p:ph type="title"/>
          </p:nvPr>
        </p:nvSpPr>
        <p:spPr/>
        <p:txBody>
          <a:bodyPr/>
          <a:lstStyle/>
          <a:p>
            <a:r>
              <a:rPr lang="en-US" dirty="0"/>
              <a:t>Asymptote Notation (cont.)</a:t>
            </a:r>
          </a:p>
        </p:txBody>
      </p:sp>
      <p:sp>
        <p:nvSpPr>
          <p:cNvPr id="3" name="Text Placeholder 2">
            <a:extLst>
              <a:ext uri="{FF2B5EF4-FFF2-40B4-BE49-F238E27FC236}">
                <a16:creationId xmlns:a16="http://schemas.microsoft.com/office/drawing/2014/main" id="{E096B1B1-F75C-47A7-9561-473E9F81906E}"/>
              </a:ext>
            </a:extLst>
          </p:cNvPr>
          <p:cNvSpPr>
            <a:spLocks noGrp="1"/>
          </p:cNvSpPr>
          <p:nvPr>
            <p:ph type="body" sz="quarter" idx="10"/>
          </p:nvPr>
        </p:nvSpPr>
        <p:spPr/>
        <p:txBody>
          <a:bodyPr anchor="b"/>
          <a:lstStyle/>
          <a:p>
            <a:pPr algn="ctr"/>
            <a:r>
              <a:rPr lang="en-US" dirty="0"/>
              <a:t>Figure 5: Asymptote Notation </a:t>
            </a:r>
            <a:br>
              <a:rPr lang="en-US" dirty="0"/>
            </a:br>
            <a:endParaRPr lang="en-US" dirty="0"/>
          </a:p>
        </p:txBody>
      </p:sp>
      <p:pic>
        <p:nvPicPr>
          <p:cNvPr id="5" name="Graphic 4">
            <a:extLst>
              <a:ext uri="{FF2B5EF4-FFF2-40B4-BE49-F238E27FC236}">
                <a16:creationId xmlns:a16="http://schemas.microsoft.com/office/drawing/2014/main" id="{FC64424B-F1B2-41E1-953B-B8D5DA6924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7700" y="1524000"/>
            <a:ext cx="2476500" cy="2476500"/>
          </a:xfrm>
          <a:prstGeom prst="rect">
            <a:avLst/>
          </a:prstGeom>
        </p:spPr>
      </p:pic>
      <p:pic>
        <p:nvPicPr>
          <p:cNvPr id="7" name="Graphic 6">
            <a:extLst>
              <a:ext uri="{FF2B5EF4-FFF2-40B4-BE49-F238E27FC236}">
                <a16:creationId xmlns:a16="http://schemas.microsoft.com/office/drawing/2014/main" id="{69C774E7-6357-4827-9EB1-599843B8D0B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524000"/>
            <a:ext cx="2476500" cy="2476500"/>
          </a:xfrm>
          <a:prstGeom prst="rect">
            <a:avLst/>
          </a:prstGeom>
        </p:spPr>
      </p:pic>
      <p:pic>
        <p:nvPicPr>
          <p:cNvPr id="9" name="Graphic 8">
            <a:extLst>
              <a:ext uri="{FF2B5EF4-FFF2-40B4-BE49-F238E27FC236}">
                <a16:creationId xmlns:a16="http://schemas.microsoft.com/office/drawing/2014/main" id="{E069DED3-3E9C-48C1-A10D-EE0AC7F8A7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9800" y="1524000"/>
            <a:ext cx="2476500" cy="24765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D9EAA4E-7928-446D-BCF7-56F0D6850104}"/>
                  </a:ext>
                </a:extLst>
              </p:cNvPr>
              <p:cNvSpPr txBox="1"/>
              <p:nvPr/>
            </p:nvSpPr>
            <p:spPr>
              <a:xfrm>
                <a:off x="590550" y="4195227"/>
                <a:ext cx="2590800"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m:rPr>
                          <m:nor/>
                        </m:rPr>
                        <a:rPr lang="en-US" sz="2000" b="0" i="0" smtClean="0">
                          <a:latin typeface="Cambria Math" panose="02040503050406030204" pitchFamily="18" charset="0"/>
                          <a:ea typeface="Cambria Math" panose="02040503050406030204" pitchFamily="18" charset="0"/>
                        </a:rPr>
                        <m:t> </m:t>
                      </m:r>
                      <m:r>
                        <m:rPr>
                          <m:nor/>
                        </m:rPr>
                        <a:rPr lang="en-US" sz="2000" b="0" i="0" smtClean="0">
                          <a:latin typeface="Cambria Math" panose="02040503050406030204" pitchFamily="18" charset="0"/>
                          <a:ea typeface="Cambria Math" panose="02040503050406030204" pitchFamily="18" charset="0"/>
                        </a:rPr>
                        <m:t>as</m:t>
                      </m:r>
                      <m:r>
                        <m:rPr>
                          <m:nor/>
                        </m:rPr>
                        <a:rPr lang="en-US" sz="2000" b="0" i="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sSup>
                        <m:sSupPr>
                          <m:ctrlPr>
                            <a:rPr lang="en-US" sz="2000" b="0" i="1" smtClean="0">
                              <a:latin typeface="Cambria Math" panose="02040503050406030204" pitchFamily="18" charset="0"/>
                              <a:ea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m:t>
                          </m:r>
                        </m:sup>
                      </m:sSup>
                    </m:oMath>
                  </m:oMathPara>
                </a14:m>
                <a:br>
                  <a:rPr lang="en-US" sz="2000" dirty="0"/>
                </a:br>
                <a14:m>
                  <m:oMath xmlns:m="http://schemas.openxmlformats.org/officeDocument/2006/math">
                    <m:r>
                      <a:rPr lang="en-US" sz="2000" i="1">
                        <a:latin typeface="Cambria Math" panose="02040503050406030204" pitchFamily="18" charset="0"/>
                      </a:rPr>
                      <m:t>𝑓</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sSup>
                      <m:sSupPr>
                        <m:ctrlPr>
                          <a:rPr lang="en-US" sz="2000" i="1">
                            <a:latin typeface="Cambria Math" panose="02040503050406030204" pitchFamily="18" charset="0"/>
                            <a:ea typeface="Cambria Math" panose="02040503050406030204" pitchFamily="18" charset="0"/>
                          </a:rPr>
                        </m:ctrlPr>
                      </m:sSupPr>
                      <m:e>
                        <m:r>
                          <a:rPr lang="en-US" sz="2000" i="1">
                            <a:latin typeface="Cambria Math" panose="02040503050406030204" pitchFamily="18" charset="0"/>
                            <a:ea typeface="Cambria Math" panose="02040503050406030204" pitchFamily="18" charset="0"/>
                          </a:rPr>
                          <m:t>2</m:t>
                        </m:r>
                      </m:e>
                      <m:sup>
                        <m:r>
                          <a:rPr lang="en-US" sz="2000" b="0" i="1" smtClean="0">
                            <a:latin typeface="Cambria Math" panose="02040503050406030204" pitchFamily="18" charset="0"/>
                            <a:ea typeface="Cambria Math" panose="02040503050406030204" pitchFamily="18" charset="0"/>
                          </a:rPr>
                          <m:t>+</m:t>
                        </m:r>
                      </m:sup>
                    </m:sSup>
                  </m:oMath>
                </a14:m>
                <a:r>
                  <a:rPr lang="ar-AE" sz="2000" dirty="0"/>
                  <a:t> </a:t>
                </a:r>
                <a:endParaRPr lang="en-US" dirty="0"/>
              </a:p>
            </p:txBody>
          </p:sp>
        </mc:Choice>
        <mc:Fallback xmlns="">
          <p:sp>
            <p:nvSpPr>
              <p:cNvPr id="10" name="TextBox 9">
                <a:extLst>
                  <a:ext uri="{FF2B5EF4-FFF2-40B4-BE49-F238E27FC236}">
                    <a16:creationId xmlns:a16="http://schemas.microsoft.com/office/drawing/2014/main" id="{2D9EAA4E-7928-446D-BCF7-56F0D6850104}"/>
                  </a:ext>
                </a:extLst>
              </p:cNvPr>
              <p:cNvSpPr txBox="1">
                <a:spLocks noRot="1" noChangeAspect="1" noMove="1" noResize="1" noEditPoints="1" noAdjustHandles="1" noChangeArrowheads="1" noChangeShapeType="1" noTextEdit="1"/>
              </p:cNvSpPr>
              <p:nvPr/>
            </p:nvSpPr>
            <p:spPr>
              <a:xfrm>
                <a:off x="590550" y="4195227"/>
                <a:ext cx="2590800" cy="707886"/>
              </a:xfrm>
              <a:prstGeom prst="rect">
                <a:avLst/>
              </a:prstGeom>
              <a:blipFill>
                <a:blip r:embed="rId8"/>
                <a:stretch>
                  <a:fillRect l="-1647" b="-1379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65D8BCC4-B1A5-4DF6-A2CD-3F0560906C45}"/>
                  </a:ext>
                </a:extLst>
              </p:cNvPr>
              <p:cNvSpPr txBox="1"/>
              <p:nvPr/>
            </p:nvSpPr>
            <p:spPr>
              <a:xfrm>
                <a:off x="3276600" y="4195227"/>
                <a:ext cx="2590800" cy="400110"/>
              </a:xfrm>
              <a:prstGeom prst="rect">
                <a:avLst/>
              </a:prstGeom>
              <a:noFill/>
            </p:spPr>
            <p:txBody>
              <a:bodyPr wrap="square" rtlCol="0">
                <a:spAutoFit/>
              </a:bodyPr>
              <a:lstStyle/>
              <a:p>
                <a:pPr algn="ctr"/>
                <a14:m>
                  <m:oMathPara xmlns:m="http://schemas.openxmlformats.org/officeDocument/2006/math">
                    <m:oMathParaPr>
                      <m:jc m:val="center"/>
                    </m:oMathParaPr>
                    <m:oMath xmlns:m="http://schemas.openxmlformats.org/officeDocument/2006/math">
                      <m:r>
                        <a:rPr lang="en-US" sz="2000" b="0" i="1" smtClean="0">
                          <a:latin typeface="Cambria Math" panose="02040503050406030204" pitchFamily="18" charset="0"/>
                        </a:rPr>
                        <m:t>𝑔</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𝑥</m:t>
                          </m:r>
                        </m:e>
                      </m:d>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r>
                        <m:rPr>
                          <m:nor/>
                        </m:rPr>
                        <a:rPr lang="en-US" sz="2000" b="0" i="0" smtClean="0">
                          <a:latin typeface="Cambria Math" panose="02040503050406030204" pitchFamily="18" charset="0"/>
                          <a:ea typeface="Cambria Math" panose="02040503050406030204" pitchFamily="18" charset="0"/>
                        </a:rPr>
                        <m:t> </m:t>
                      </m:r>
                      <m:r>
                        <m:rPr>
                          <m:nor/>
                        </m:rPr>
                        <a:rPr lang="en-US" sz="2000" b="0" i="0" smtClean="0">
                          <a:latin typeface="Cambria Math" panose="02040503050406030204" pitchFamily="18" charset="0"/>
                          <a:ea typeface="Cambria Math" panose="02040503050406030204" pitchFamily="18" charset="0"/>
                        </a:rPr>
                        <m:t>as</m:t>
                      </m:r>
                      <m:r>
                        <m:rPr>
                          <m:nor/>
                        </m:rPr>
                        <a:rPr lang="en-US" sz="2000" b="0" i="0" smtClean="0">
                          <a:latin typeface="Cambria Math" panose="02040503050406030204" pitchFamily="18" charset="0"/>
                          <a:ea typeface="Cambria Math" panose="02040503050406030204" pitchFamily="18" charset="0"/>
                        </a:rPr>
                        <m:t> </m:t>
                      </m:r>
                      <m:r>
                        <a:rPr lang="en-US" sz="2000" b="0" i="1" smtClean="0">
                          <a:latin typeface="Cambria Math" panose="02040503050406030204" pitchFamily="18" charset="0"/>
                          <a:ea typeface="Cambria Math" panose="02040503050406030204" pitchFamily="18" charset="0"/>
                        </a:rPr>
                        <m:t>𝑥</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oMath>
                  </m:oMathPara>
                </a14:m>
                <a:endParaRPr lang="en-US" sz="2000" dirty="0"/>
              </a:p>
            </p:txBody>
          </p:sp>
        </mc:Choice>
        <mc:Fallback xmlns="">
          <p:sp>
            <p:nvSpPr>
              <p:cNvPr id="8" name="TextBox 7">
                <a:extLst>
                  <a:ext uri="{FF2B5EF4-FFF2-40B4-BE49-F238E27FC236}">
                    <a16:creationId xmlns:a16="http://schemas.microsoft.com/office/drawing/2014/main" id="{65D8BCC4-B1A5-4DF6-A2CD-3F0560906C45}"/>
                  </a:ext>
                </a:extLst>
              </p:cNvPr>
              <p:cNvSpPr txBox="1">
                <a:spLocks noRot="1" noChangeAspect="1" noMove="1" noResize="1" noEditPoints="1" noAdjustHandles="1" noChangeArrowheads="1" noChangeShapeType="1" noTextEdit="1"/>
              </p:cNvSpPr>
              <p:nvPr/>
            </p:nvSpPr>
            <p:spPr>
              <a:xfrm>
                <a:off x="3276600" y="4195227"/>
                <a:ext cx="2590800" cy="400110"/>
              </a:xfrm>
              <a:prstGeom prst="rect">
                <a:avLst/>
              </a:prstGeom>
              <a:blipFill>
                <a:blip r:embed="rId9"/>
                <a:stretch>
                  <a:fillRect b="-75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3B2720F-E3F2-4596-B53E-C11775FDA823}"/>
                  </a:ext>
                </a:extLst>
              </p:cNvPr>
              <p:cNvSpPr txBox="1"/>
              <p:nvPr/>
            </p:nvSpPr>
            <p:spPr>
              <a:xfrm>
                <a:off x="5962650" y="4195227"/>
                <a:ext cx="2590800" cy="70788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oMath>
                  </m:oMathPara>
                </a14:m>
                <a:endParaRPr lang="en-US" sz="2000" dirty="0"/>
              </a:p>
              <a:p>
                <a:pPr algn="ct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h</m:t>
                      </m:r>
                      <m:d>
                        <m:dPr>
                          <m:ctrlPr>
                            <a:rPr lang="en-US" sz="2000" i="1">
                              <a:latin typeface="Cambria Math" panose="02040503050406030204" pitchFamily="18" charset="0"/>
                            </a:rPr>
                          </m:ctrlPr>
                        </m:dPr>
                        <m:e>
                          <m:r>
                            <a:rPr lang="en-US" sz="2000" i="1">
                              <a:latin typeface="Cambria Math" panose="02040503050406030204" pitchFamily="18" charset="0"/>
                            </a:rPr>
                            <m:t>𝑥</m:t>
                          </m:r>
                        </m:e>
                      </m:d>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2</m:t>
                      </m:r>
                      <m:r>
                        <m:rPr>
                          <m:nor/>
                        </m:rPr>
                        <a:rPr lang="en-US" sz="2000">
                          <a:latin typeface="Cambria Math" panose="02040503050406030204" pitchFamily="18" charset="0"/>
                          <a:ea typeface="Cambria Math" panose="02040503050406030204" pitchFamily="18" charset="0"/>
                        </a:rPr>
                        <m:t> </m:t>
                      </m:r>
                      <m:r>
                        <m:rPr>
                          <m:nor/>
                        </m:rPr>
                        <a:rPr lang="en-US" sz="2000">
                          <a:latin typeface="Cambria Math" panose="02040503050406030204" pitchFamily="18" charset="0"/>
                          <a:ea typeface="Cambria Math" panose="02040503050406030204" pitchFamily="18" charset="0"/>
                        </a:rPr>
                        <m:t>as</m:t>
                      </m:r>
                      <m:r>
                        <m:rPr>
                          <m:nor/>
                        </m:rPr>
                        <a:rPr lang="en-US" sz="2000">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𝑥</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m:t>
                      </m:r>
                    </m:oMath>
                  </m:oMathPara>
                </a14:m>
                <a:endParaRPr lang="en-US" sz="2000" dirty="0"/>
              </a:p>
            </p:txBody>
          </p:sp>
        </mc:Choice>
        <mc:Fallback xmlns="">
          <p:sp>
            <p:nvSpPr>
              <p:cNvPr id="11" name="TextBox 10">
                <a:extLst>
                  <a:ext uri="{FF2B5EF4-FFF2-40B4-BE49-F238E27FC236}">
                    <a16:creationId xmlns:a16="http://schemas.microsoft.com/office/drawing/2014/main" id="{63B2720F-E3F2-4596-B53E-C11775FDA823}"/>
                  </a:ext>
                </a:extLst>
              </p:cNvPr>
              <p:cNvSpPr txBox="1">
                <a:spLocks noRot="1" noChangeAspect="1" noMove="1" noResize="1" noEditPoints="1" noAdjustHandles="1" noChangeArrowheads="1" noChangeShapeType="1" noTextEdit="1"/>
              </p:cNvSpPr>
              <p:nvPr/>
            </p:nvSpPr>
            <p:spPr>
              <a:xfrm>
                <a:off x="5962650" y="4195227"/>
                <a:ext cx="2590800" cy="707886"/>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71968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Equations for Vertical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endParaRPr dirty="0"/>
              </a:p>
              <a:p>
                <a:pPr>
                  <a:defRPr sz="2800"/>
                </a:pPr>
                <a:r>
                  <a:rPr sz="2800" dirty="0"/>
                  <a:t>If the rational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 has been written in reduced form (so that </a:t>
                </a:r>
                <a14:m>
                  <m:oMath xmlns:m="http://schemas.openxmlformats.org/officeDocument/2006/math">
                    <m:r>
                      <a:rPr>
                        <a:latin typeface="Cambria Math" panose="02040503050406030204" pitchFamily="18" charset="0"/>
                      </a:rPr>
                      <m:t>𝑝</m:t>
                    </m:r>
                  </m:oMath>
                </a14:m>
                <a:r>
                  <a:rPr sz="2800" dirty="0"/>
                  <a:t> and </a:t>
                </a:r>
                <a14:m>
                  <m:oMath xmlns:m="http://schemas.openxmlformats.org/officeDocument/2006/math">
                    <m:r>
                      <a:rPr>
                        <a:latin typeface="Cambria Math" panose="02040503050406030204" pitchFamily="18" charset="0"/>
                      </a:rPr>
                      <m:t>𝑞</m:t>
                    </m:r>
                  </m:oMath>
                </a14:m>
                <a:r>
                  <a:rPr sz="2800" dirty="0"/>
                  <a:t> have no common factors), the vertical line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is a </a:t>
                </a:r>
                <a:r>
                  <a:rPr sz="2800" b="1" dirty="0"/>
                  <a:t>vertical asymptote</a:t>
                </a:r>
                <a:r>
                  <a:rPr sz="2800" dirty="0"/>
                  <a:t> of </a:t>
                </a:r>
                <a14:m>
                  <m:oMath xmlns:m="http://schemas.openxmlformats.org/officeDocument/2006/math">
                    <m:r>
                      <a:rPr>
                        <a:latin typeface="Cambria Math" panose="02040503050406030204" pitchFamily="18" charset="0"/>
                      </a:rPr>
                      <m:t>𝑓</m:t>
                    </m:r>
                  </m:oMath>
                </a14:m>
                <a:r>
                  <a:rPr sz="2800" dirty="0"/>
                  <a:t> if and only if </a:t>
                </a:r>
                <a14:m>
                  <m:oMath xmlns:m="http://schemas.openxmlformats.org/officeDocument/2006/math">
                    <m:r>
                      <a:rPr>
                        <a:latin typeface="Cambria Math" panose="02040503050406030204" pitchFamily="18" charset="0"/>
                      </a:rPr>
                      <m:t>𝑐</m:t>
                    </m:r>
                  </m:oMath>
                </a14:m>
                <a:r>
                  <a:rPr sz="2800" dirty="0"/>
                  <a:t> is a zero of the polynomial </a:t>
                </a:r>
                <a14:m>
                  <m:oMath xmlns:m="http://schemas.openxmlformats.org/officeDocument/2006/math">
                    <m:r>
                      <a:rPr>
                        <a:latin typeface="Cambria Math" panose="02040503050406030204" pitchFamily="18" charset="0"/>
                      </a:rPr>
                      <m:t>𝑞</m:t>
                    </m:r>
                  </m:oMath>
                </a14:m>
                <a:r>
                  <a:rPr sz="2800" dirty="0"/>
                  <a:t>. In other words, </a:t>
                </a:r>
                <a14:m>
                  <m:oMath xmlns:m="http://schemas.openxmlformats.org/officeDocument/2006/math">
                    <m:r>
                      <a:rPr>
                        <a:latin typeface="Cambria Math" panose="02040503050406030204" pitchFamily="18" charset="0"/>
                      </a:rPr>
                      <m:t>𝑓</m:t>
                    </m:r>
                  </m:oMath>
                </a14:m>
                <a:r>
                  <a:rPr sz="2800" dirty="0"/>
                  <a:t> has vertical asymptotes at the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𝑥</m:t>
                    </m:r>
                  </m:oMath>
                </a14:m>
                <a:r>
                  <a:rPr sz="2800" dirty="0"/>
                  <a:t>-intercepts of </a:t>
                </a:r>
                <a14:m>
                  <m:oMath xmlns:m="http://schemas.openxmlformats.org/officeDocument/2006/math">
                    <m:r>
                      <a:rPr>
                        <a:latin typeface="Cambria Math" panose="02040503050406030204" pitchFamily="18" charset="0"/>
                      </a:rPr>
                      <m:t>𝑞</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369"/>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Vertical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domains and the equations for the vertical asymptotes of the following functions.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32</m:t>
                        </m:r>
                      </m:num>
                      <m:den>
                        <m:r>
                          <a:rPr>
                            <a:latin typeface="Cambria Math" panose="02040503050406030204" pitchFamily="18" charset="0"/>
                          </a:rPr>
                          <m:t>𝑥</m:t>
                        </m:r>
                        <m:r>
                          <a:rPr>
                            <a:latin typeface="Cambria Math" panose="02040503050406030204" pitchFamily="18" charset="0"/>
                          </a:rPr>
                          <m:t>+2</m:t>
                        </m:r>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−1</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We must always find the domain before canceling common factors. Even if a zero is removed from the denominator when finding the reduced form, that value is not part of the domain.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r>
                  <a:rPr sz="2800" b="1" dirty="0"/>
                  <a:t>Solution</a:t>
                </a:r>
              </a:p>
              <a:p>
                <a:pPr marL="514350" indent="-514350">
                  <a:buFont typeface="+mj-lt"/>
                  <a:buAutoNum type="alphaLcPeriod"/>
                  <a:defRPr sz="2800"/>
                </a:pPr>
                <a:r>
                  <a:rPr dirty="0"/>
                  <a:t>​</a:t>
                </a:r>
                <a:r>
                  <a:rPr sz="2800" dirty="0"/>
                  <a:t>To answer both questions, we need to calculate the zeros of the denominator (which is already in factored form).</a:t>
                </a:r>
                <a:endParaRPr lang="en-US" dirty="0"/>
              </a:p>
              <a:p>
                <a:pPr algn="ctr"/>
                <a:endParaRPr lang="en-US" dirty="0"/>
              </a:p>
              <a:p>
                <a:pPr algn="ctr"/>
                <a:r>
                  <a:rPr dirty="0"/>
                  <a:t>​</a:t>
                </a:r>
              </a:p>
              <a:p>
                <a:pPr marL="512064" algn="l">
                  <a:defRPr sz="2800"/>
                </a:pPr>
                <a:r>
                  <a:rPr dirty="0"/>
                  <a:t>​</a:t>
                </a:r>
                <a:r>
                  <a:rPr sz="2800" dirty="0"/>
                  <a:t>Since the function </a:t>
                </a:r>
                <a14:m>
                  <m:oMath xmlns:m="http://schemas.openxmlformats.org/officeDocument/2006/math">
                    <m:r>
                      <a:rPr>
                        <a:latin typeface="Cambria Math" panose="02040503050406030204" pitchFamily="18" charset="0"/>
                      </a:rPr>
                      <m:t>𝑓</m:t>
                    </m:r>
                  </m:oMath>
                </a14:m>
                <a:r>
                  <a:rPr sz="2800" dirty="0"/>
                  <a:t> is in reduced form, this zero is the only point excluded from the domain. This means the domain of </a:t>
                </a:r>
                <a14:m>
                  <m:oMath xmlns:m="http://schemas.openxmlformats.org/officeDocument/2006/math">
                    <m:r>
                      <a:rPr>
                        <a:latin typeface="Cambria Math" panose="02040503050406030204" pitchFamily="18" charset="0"/>
                      </a:rPr>
                      <m:t>𝑓</m:t>
                    </m:r>
                  </m:oMath>
                </a14:m>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dirty="0"/>
                  <a:t>.</a:t>
                </a:r>
              </a:p>
              <a:p>
                <a:pPr marL="512064">
                  <a:defRPr sz="2800"/>
                </a:pPr>
                <a:r>
                  <a:rPr dirty="0"/>
                  <a:t>​</a:t>
                </a:r>
                <a:r>
                  <a:rPr sz="2800" dirty="0"/>
                  <a:t>Further, we know that </a:t>
                </a:r>
                <a14:m>
                  <m:oMath xmlns:m="http://schemas.openxmlformats.org/officeDocument/2006/math">
                    <m:r>
                      <a:rPr>
                        <a:latin typeface="Cambria Math" panose="02040503050406030204" pitchFamily="18" charset="0"/>
                      </a:rPr>
                      <m:t>𝑓</m:t>
                    </m:r>
                  </m:oMath>
                </a14:m>
                <a:r>
                  <a:rPr sz="2800" dirty="0"/>
                  <a:t> has a vertical asymptote of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2086" r="-118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98841022"/>
                  </p:ext>
                </p:extLst>
              </p:nvPr>
            </p:nvGraphicFramePr>
            <p:xfrm>
              <a:off x="3595116" y="2715768"/>
              <a:ext cx="1953768" cy="999744"/>
            </p:xfrm>
            <a:graphic>
              <a:graphicData uri="http://schemas.openxmlformats.org/drawingml/2006/table">
                <a:tbl>
                  <a:tblPr firstRow="1" bandRow="1">
                    <a:tableStyleId>{2D5ABB26-0587-4C30-8999-92F81FD0307C}</a:tableStyleId>
                  </a:tblPr>
                  <a:tblGrid>
                    <a:gridCol w="973772">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57200">
                    <a:tc>
                      <a:txBody>
                        <a:bodyPr/>
                        <a:lstStyle/>
                        <a:p>
                          <a:pPr algn="r">
                            <a:defRPr sz="1600"/>
                          </a:pPr>
                          <a:r>
                            <a:rPr sz="2800" dirty="0"/>
                            <a:t>​</a:t>
                          </a:r>
                          <a14:m>
                            <m:oMath xmlns:m="http://schemas.openxmlformats.org/officeDocument/2006/math">
                              <m:r>
                                <a:rPr sz="2800">
                                  <a:latin typeface="Cambria Math"/>
                                </a:rPr>
                                <m:t>𝑥</m:t>
                              </m:r>
                              <m:r>
                                <a:rPr sz="2800">
                                  <a:latin typeface="Cambria Math"/>
                                </a:rPr>
                                <m:t>+2</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0"/>
                      </a:ext>
                    </a:extLst>
                  </a:tr>
                  <a:tr h="457200">
                    <a:tc>
                      <a:txBody>
                        <a:bodyPr/>
                        <a:lstStyle/>
                        <a:p>
                          <a:pPr algn="r">
                            <a:defRPr sz="1600"/>
                          </a:pPr>
                          <a:r>
                            <a:rPr sz="2800" dirty="0"/>
                            <a:t>​</a:t>
                          </a:r>
                          <a14:m>
                            <m:oMath xmlns:m="http://schemas.openxmlformats.org/officeDocument/2006/math">
                              <m:r>
                                <a:rPr sz="2800">
                                  <a:latin typeface="Cambria Math"/>
                                </a:rPr>
                                <m:t>𝑥</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=−2</m:t>
                              </m:r>
                            </m:oMath>
                          </a14:m>
                          <a:endParaRPr sz="2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98841022"/>
                  </p:ext>
                </p:extLst>
              </p:nvPr>
            </p:nvGraphicFramePr>
            <p:xfrm>
              <a:off x="3595116" y="2715768"/>
              <a:ext cx="1953768" cy="999744"/>
            </p:xfrm>
            <a:graphic>
              <a:graphicData uri="http://schemas.openxmlformats.org/drawingml/2006/table">
                <a:tbl>
                  <a:tblPr firstRow="1" bandRow="1">
                    <a:tableStyleId>{2D5ABB26-0587-4C30-8999-92F81FD0307C}</a:tableStyleId>
                  </a:tblPr>
                  <a:tblGrid>
                    <a:gridCol w="973772">
                      <a:extLst>
                        <a:ext uri="{9D8B030D-6E8A-4147-A177-3AD203B41FA5}">
                          <a16:colId xmlns:a16="http://schemas.microsoft.com/office/drawing/2014/main" val="20000"/>
                        </a:ext>
                      </a:extLst>
                    </a:gridCol>
                    <a:gridCol w="979996">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2048" r="-101250" b="-134940"/>
                          </a:stretch>
                        </a:blipFill>
                      </a:tcPr>
                    </a:tc>
                    <a:tc>
                      <a:txBody>
                        <a:bodyPr/>
                        <a:lstStyle/>
                        <a:p>
                          <a:endParaRPr lang="en-US"/>
                        </a:p>
                      </a:txBody>
                      <a:tcPr marL="36576" marR="36576" marT="36576" marB="36576" anchor="ctr">
                        <a:blipFill>
                          <a:blip r:embed="rId3"/>
                          <a:stretch>
                            <a:fillRect l="-98765" t="-12048" b="-134940"/>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3415" r="-101250" b="-36585"/>
                          </a:stretch>
                        </a:blipFill>
                      </a:tcPr>
                    </a:tc>
                    <a:tc>
                      <a:txBody>
                        <a:bodyPr/>
                        <a:lstStyle/>
                        <a:p>
                          <a:endParaRPr lang="en-US"/>
                        </a:p>
                      </a:txBody>
                      <a:tcPr marL="36576" marR="36576" marT="36576" marB="36576" anchor="ctr">
                        <a:blipFill>
                          <a:blip r:embed="rId3"/>
                          <a:stretch>
                            <a:fillRect l="-98765" t="-113415" b="-36585"/>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In order to determine the domain of the rational function we have to factor the denominator. After making note of the domain, we will look for common factors to cancel, so we may as well factor the numerator, if possible.</a:t>
                </a:r>
              </a:p>
              <a:p>
                <a:pPr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889"/>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Since the values </a:t>
                </a:r>
                <a14:m>
                  <m:oMath xmlns:m="http://schemas.openxmlformats.org/officeDocument/2006/math">
                    <m:r>
                      <a:rPr>
                        <a:latin typeface="Cambria Math" panose="02040503050406030204" pitchFamily="18" charset="0"/>
                      </a:rPr>
                      <m:t>−</m:t>
                    </m:r>
                    <m:r>
                      <a:rPr>
                        <a:latin typeface="Cambria Math" panose="02040503050406030204" pitchFamily="18" charset="0"/>
                      </a:rPr>
                      <m:t>5</m:t>
                    </m:r>
                  </m:oMath>
                </a14:m>
                <a:r>
                  <a:rPr sz="2800" dirty="0"/>
                  <a:t> and </a:t>
                </a:r>
                <a:r>
                  <a:rPr sz="2800" dirty="0">
                    <a:latin typeface="Cambria Math"/>
                  </a:rPr>
                  <a:t>3</a:t>
                </a:r>
                <a:r>
                  <a:rPr sz="2800" dirty="0"/>
                  <a:t> both make the denominator zero, the domain of </a:t>
                </a:r>
                <a14:m>
                  <m:oMath xmlns:m="http://schemas.openxmlformats.org/officeDocument/2006/math">
                    <m:r>
                      <a:rPr>
                        <a:latin typeface="Cambria Math" panose="02040503050406030204" pitchFamily="18" charset="0"/>
                      </a:rPr>
                      <m:t>𝑔</m:t>
                    </m:r>
                  </m:oMath>
                </a14:m>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5</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m:t>
                        </m:r>
                      </m:e>
                    </m:d>
                  </m:oMath>
                </a14:m>
                <a:r>
                  <a:rPr sz="2800" dirty="0"/>
                  <a:t>.</a:t>
                </a:r>
              </a:p>
              <a:p>
                <a:pPr>
                  <a:defRPr sz="2800"/>
                </a:pPr>
                <a:r>
                  <a:rPr dirty="0"/>
                  <a:t>​</a:t>
                </a:r>
                <a:r>
                  <a:rPr sz="2800" dirty="0"/>
                  <a:t>The numerator is a sum of two squares and cannot be factored, so the rational function is already in reduced form. This means that the equations of the two vertical asymptotes are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259"/>
                </a:stretch>
              </a:blipFill>
            </p:spPr>
            <p:txBody>
              <a:bodyPr/>
              <a:lstStyle/>
              <a:p>
                <a:r>
                  <a:rPr lang="en-US">
                    <a:noFill/>
                  </a:rPr>
                  <a:t> </a:t>
                </a:r>
              </a:p>
            </p:txBody>
          </p:sp>
        </mc:Fallback>
      </mc:AlternateContent>
    </p:spTree>
    <p:extLst>
      <p:ext uri="{BB962C8B-B14F-4D97-AF65-F5344CB8AC3E}">
        <p14:creationId xmlns:p14="http://schemas.microsoft.com/office/powerpoint/2010/main" val="2358053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Vertical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pPr marL="514350" indent="-514350">
                  <a:buFont typeface="+mj-lt"/>
                  <a:buAutoNum type="alphaLcPeriod" startAt="3"/>
                  <a:defRPr sz="2800"/>
                </a:pPr>
                <a:r>
                  <a:rPr dirty="0"/>
                  <a:t>​</a:t>
                </a:r>
                <a:r>
                  <a:rPr sz="2800" dirty="0"/>
                  <a:t>The denominator is already in factored form, so we can see that its only zero is at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Thus, the domain of </a:t>
                </a:r>
                <a14:m>
                  <m:oMath xmlns:m="http://schemas.openxmlformats.org/officeDocument/2006/math">
                    <m:r>
                      <a:rPr>
                        <a:latin typeface="Cambria Math" panose="02040503050406030204" pitchFamily="18" charset="0"/>
                      </a:rPr>
                      <m:t>h</m:t>
                    </m:r>
                  </m:oMath>
                </a14:m>
                <a:r>
                  <a:rPr sz="2800" dirty="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oMath>
                </a14:m>
                <a:r>
                  <a:rPr sz="2800" dirty="0"/>
                  <a:t>.</a:t>
                </a:r>
              </a:p>
              <a:p>
                <a:pPr marL="512064"/>
                <a:r>
                  <a:rPr dirty="0"/>
                  <a:t>​</a:t>
                </a:r>
                <a:r>
                  <a:rPr sz="2800" dirty="0"/>
                  <a:t>Now that we have found the domain, we can look for common factors to cancel.</a:t>
                </a:r>
              </a:p>
              <a:p>
                <a:pPr marL="512064"/>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−1</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𝑥</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num>
                        <m:den>
                          <m:r>
                            <a:rPr>
                              <a:latin typeface="Cambria Math" panose="02040503050406030204" pitchFamily="18" charset="0"/>
                            </a:rPr>
                            <m:t>𝑥</m:t>
                          </m:r>
                          <m:r>
                            <a:rPr>
                              <a:latin typeface="Cambria Math" panose="02040503050406030204" pitchFamily="18" charset="0"/>
                            </a:rPr>
                            <m:t>−1</m:t>
                          </m:r>
                        </m:den>
                      </m:f>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h</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e>
                      </m:phant>
                      <m:r>
                        <a:rPr>
                          <a:latin typeface="Cambria Math" panose="02040503050406030204" pitchFamily="18" charset="0"/>
                        </a:rPr>
                        <m:t>=</m:t>
                      </m:r>
                      <m:r>
                        <a:rPr>
                          <a:latin typeface="Cambria Math" panose="02040503050406030204" pitchFamily="18" charset="0"/>
                        </a:rPr>
                        <m:t>𝑥</m:t>
                      </m:r>
                    </m:oMath>
                  </m:oMathPara>
                </a14:m>
                <a:endParaRPr sz="2800" dirty="0"/>
              </a:p>
              <a:p>
                <a:pPr marL="512064">
                  <a:defRPr sz="2800"/>
                </a:pPr>
                <a:r>
                  <a:rPr dirty="0"/>
                  <a:t>​</a:t>
                </a:r>
                <a:r>
                  <a:rPr sz="2800" dirty="0"/>
                  <a:t>By canceling the common factor of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oMath>
                </a14:m>
                <a:r>
                  <a:rPr sz="2800" dirty="0"/>
                  <a:t>, we have the reduced form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oMath>
                </a14:m>
                <a:r>
                  <a:rPr sz="2800" dirty="0"/>
                  <a:t>, which applies only for values in the domain of </a:t>
                </a:r>
                <a14:m>
                  <m:oMath xmlns:m="http://schemas.openxmlformats.org/officeDocument/2006/math">
                    <m:r>
                      <a:rPr>
                        <a:latin typeface="Cambria Math" panose="02040503050406030204" pitchFamily="18" charset="0"/>
                      </a:rPr>
                      <m:t>h</m:t>
                    </m:r>
                  </m:oMath>
                </a14:m>
                <a:r>
                  <a:rPr sz="2800" dirty="0"/>
                  <a:t> (all real numbers except for </a:t>
                </a:r>
                <a:r>
                  <a:rPr sz="2800" dirty="0">
                    <a:latin typeface="Cambria Math"/>
                  </a:rPr>
                  <a:t>1</a:t>
                </a:r>
                <a:r>
                  <a:rPr sz="2800" dirty="0"/>
                  <a:t>). Since the reduced form of </a:t>
                </a:r>
                <a14:m>
                  <m:oMath xmlns:m="http://schemas.openxmlformats.org/officeDocument/2006/math">
                    <m:r>
                      <a:rPr>
                        <a:latin typeface="Cambria Math" panose="02040503050406030204" pitchFamily="18" charset="0"/>
                      </a:rPr>
                      <m:t>h</m:t>
                    </m:r>
                  </m:oMath>
                </a14:m>
                <a:r>
                  <a:rPr sz="2800" dirty="0"/>
                  <a:t> has no denominator, </a:t>
                </a:r>
                <a14:m>
                  <m:oMath xmlns:m="http://schemas.openxmlformats.org/officeDocument/2006/math">
                    <m:r>
                      <a:rPr>
                        <a:latin typeface="Cambria Math" panose="02040503050406030204" pitchFamily="18" charset="0"/>
                      </a:rPr>
                      <m:t>h</m:t>
                    </m:r>
                  </m:oMath>
                </a14:m>
                <a:r>
                  <a:rPr sz="2800" dirty="0"/>
                  <a:t> has no vertical asymptotes.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699" r="-444"/>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Equations for Horizontal and Oblique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Theorem</a:t>
                </a:r>
              </a:p>
              <a:p>
                <a:pPr>
                  <a:defRPr sz="2800"/>
                </a:pPr>
                <a:r>
                  <a:rPr lang="en-US" sz="2800" dirty="0"/>
                  <a:t>Let </a:t>
                </a:r>
                <a14:m>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num>
                      <m:den>
                        <m:func>
                          <m:funcPr>
                            <m:ctrlPr>
                              <a:rPr lang="ar-AE" i="1">
                                <a:latin typeface="Cambria Math" panose="02040503050406030204" pitchFamily="18" charset="0"/>
                              </a:rPr>
                            </m:ctrlPr>
                          </m:funcPr>
                          <m:fName>
                            <m:r>
                              <a:rPr lang="ar-AE">
                                <a:latin typeface="Cambria Math" panose="02040503050406030204" pitchFamily="18" charset="0"/>
                              </a:rPr>
                              <m:t>𝑞</m:t>
                            </m:r>
                          </m:fName>
                          <m:e>
                            <m:d>
                              <m:dPr>
                                <m:ctrlPr>
                                  <a:rPr lang="ar-AE" i="1">
                                    <a:latin typeface="Cambria Math" panose="02040503050406030204" pitchFamily="18" charset="0"/>
                                  </a:rPr>
                                </m:ctrlPr>
                              </m:dPr>
                              <m:e>
                                <m:r>
                                  <a:rPr lang="ar-AE">
                                    <a:latin typeface="Cambria Math" panose="02040503050406030204" pitchFamily="18" charset="0"/>
                                  </a:rPr>
                                  <m:t>𝑥</m:t>
                                </m:r>
                              </m:e>
                            </m:d>
                          </m:e>
                        </m:func>
                      </m:den>
                    </m:f>
                  </m:oMath>
                </a14:m>
                <a:r>
                  <a:rPr lang="ar-AE" sz="2800" dirty="0"/>
                  <a:t> </a:t>
                </a:r>
                <a:r>
                  <a:rPr lang="en-US" sz="2800" dirty="0"/>
                  <a:t>be a rational function, where </a:t>
                </a:r>
                <a14:m>
                  <m:oMath xmlns:m="http://schemas.openxmlformats.org/officeDocument/2006/math">
                    <m:r>
                      <a:rPr lang="en-US">
                        <a:latin typeface="Cambria Math" panose="02040503050406030204" pitchFamily="18" charset="0"/>
                      </a:rPr>
                      <m:t>𝑝</m:t>
                    </m:r>
                  </m:oMath>
                </a14:m>
                <a:r>
                  <a:rPr lang="en-US" sz="2800" dirty="0"/>
                  <a:t> is an </a:t>
                </a:r>
                <a14:m>
                  <m:oMath xmlns:m="http://schemas.openxmlformats.org/officeDocument/2006/math">
                    <m:r>
                      <a:rPr lang="en-US" sz="2800" i="1" dirty="0" smtClean="0">
                        <a:latin typeface="Cambria Math" panose="02040503050406030204" pitchFamily="18" charset="0"/>
                      </a:rPr>
                      <m:t>𝑛</m:t>
                    </m:r>
                  </m:oMath>
                </a14:m>
                <a:r>
                  <a:rPr lang="en-US" sz="2800" baseline="30000" dirty="0"/>
                  <a:t>th</a:t>
                </a:r>
                <a:r>
                  <a:rPr lang="en-US" sz="2800" dirty="0"/>
                  <a:t>-degree polynomial with leading coefficient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sub>
                    </m:sSub>
                  </m:oMath>
                </a14:m>
                <a:r>
                  <a:rPr lang="en-US" sz="2800" dirty="0"/>
                  <a:t>, </a:t>
                </a:r>
                <a14:m>
                  <m:oMath xmlns:m="http://schemas.openxmlformats.org/officeDocument/2006/math">
                    <m:r>
                      <a:rPr lang="ar-AE">
                        <a:latin typeface="Cambria Math" panose="02040503050406030204" pitchFamily="18" charset="0"/>
                      </a:rPr>
                      <m:t>𝑞</m:t>
                    </m:r>
                  </m:oMath>
                </a14:m>
                <a:r>
                  <a:rPr lang="ar-AE" sz="2800" dirty="0"/>
                  <a:t> </a:t>
                </a:r>
                <a:r>
                  <a:rPr lang="en-US" sz="2800" dirty="0"/>
                  <a:t>is an </a:t>
                </a:r>
                <a14:m>
                  <m:oMath xmlns:m="http://schemas.openxmlformats.org/officeDocument/2006/math">
                    <m:r>
                      <a:rPr lang="en-US" b="0" i="1" dirty="0" smtClean="0">
                        <a:latin typeface="Cambria Math" panose="02040503050406030204" pitchFamily="18" charset="0"/>
                      </a:rPr>
                      <m:t>𝑚</m:t>
                    </m:r>
                  </m:oMath>
                </a14:m>
                <a:r>
                  <a:rPr lang="en-US" baseline="30000" dirty="0"/>
                  <a:t>th</a:t>
                </a:r>
                <a:r>
                  <a:rPr lang="en-US" dirty="0"/>
                  <a:t>-</a:t>
                </a:r>
                <a:r>
                  <a:rPr lang="en-US" sz="2800" dirty="0"/>
                  <a:t>degree polynomial with leading coefficient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𝑚</m:t>
                        </m:r>
                      </m:sub>
                    </m:sSub>
                  </m:oMath>
                </a14:m>
                <a:r>
                  <a:rPr lang="en-US" sz="2800" dirty="0"/>
                  <a:t>, and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and </a:t>
                </a:r>
                <a14:m>
                  <m:oMath xmlns:m="http://schemas.openxmlformats.org/officeDocument/2006/math">
                    <m:r>
                      <a:rPr lang="en-US">
                        <a:latin typeface="Cambria Math" panose="02040503050406030204" pitchFamily="18" charset="0"/>
                      </a:rPr>
                      <m:t>𝑞</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have no common factors other than constants. Then the asymptotes of </a:t>
                </a:r>
                <a14:m>
                  <m:oMath xmlns:m="http://schemas.openxmlformats.org/officeDocument/2006/math">
                    <m:r>
                      <a:rPr lang="en-US">
                        <a:latin typeface="Cambria Math" panose="02040503050406030204" pitchFamily="18" charset="0"/>
                      </a:rPr>
                      <m:t>𝑓</m:t>
                    </m:r>
                  </m:oMath>
                </a14:m>
                <a:r>
                  <a:rPr lang="en-US" sz="2800" dirty="0"/>
                  <a:t> are found as follows.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919"/>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Rational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ctr">
                  <a:defRPr sz="2800" b="1"/>
                </a:pPr>
                <a:r>
                  <a:rPr dirty="0"/>
                  <a:t>Definition</a:t>
                </a:r>
              </a:p>
              <a:p>
                <a:r>
                  <a:rPr sz="2800" dirty="0"/>
                  <a:t>A </a:t>
                </a:r>
                <a:r>
                  <a:rPr sz="2800" b="1" dirty="0"/>
                  <a:t>rational function</a:t>
                </a:r>
                <a:r>
                  <a:rPr sz="2800" dirty="0"/>
                  <a:t> is a function that can be written in the form</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a:t>
                </a:r>
              </a:p>
              <a:p>
                <a:pPr>
                  <a:defRPr sz="2800"/>
                </a:pPr>
                <a:r>
                  <a:rPr sz="2800" dirty="0"/>
                  <a:t>where </a:t>
                </a:r>
                <a14:m>
                  <m:oMath xmlns:m="http://schemas.openxmlformats.org/officeDocument/2006/math">
                    <m:r>
                      <a:rPr>
                        <a:latin typeface="Cambria Math" panose="02040503050406030204" pitchFamily="18" charset="0"/>
                      </a:rPr>
                      <m:t>𝑝</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and </a:t>
                </a:r>
                <a14:m>
                  <m:oMath xmlns:m="http://schemas.openxmlformats.org/officeDocument/2006/math">
                    <m:r>
                      <a:rPr>
                        <a:latin typeface="Cambria Math" panose="02040503050406030204" pitchFamily="18" charset="0"/>
                      </a:rPr>
                      <m:t>𝑞</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are polynomial functions and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Even though </a:t>
                </a:r>
                <a14:m>
                  <m:oMath xmlns:m="http://schemas.openxmlformats.org/officeDocument/2006/math">
                    <m:r>
                      <a:rPr>
                        <a:latin typeface="Cambria Math" panose="02040503050406030204" pitchFamily="18" charset="0"/>
                      </a:rPr>
                      <m:t>𝑞</m:t>
                    </m:r>
                  </m:oMath>
                </a14:m>
                <a:r>
                  <a:rPr sz="2800" dirty="0"/>
                  <a:t> is not allowed to be identically zero, there will often be values of </a:t>
                </a:r>
                <a14:m>
                  <m:oMath xmlns:m="http://schemas.openxmlformats.org/officeDocument/2006/math">
                    <m:r>
                      <a:rPr>
                        <a:latin typeface="Cambria Math" panose="02040503050406030204" pitchFamily="18" charset="0"/>
                      </a:rPr>
                      <m:t>𝑥</m:t>
                    </m:r>
                  </m:oMath>
                </a14:m>
                <a:r>
                  <a:rPr sz="2800" dirty="0"/>
                  <a:t> for which </a:t>
                </a:r>
                <a14:m>
                  <m:oMath xmlns:m="http://schemas.openxmlformats.org/officeDocument/2006/math">
                    <m:r>
                      <a:rPr>
                        <a:latin typeface="Cambria Math" panose="02040503050406030204" pitchFamily="18" charset="0"/>
                      </a:rPr>
                      <m:t>𝑞</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zero, and at these values the function is undefined. Consequently, the </a:t>
                </a:r>
                <a:r>
                  <a:rPr dirty="0"/>
                  <a:t>domain of</a:t>
                </a:r>
                <a:r>
                  <a:rPr sz="2800" dirty="0"/>
                  <a:t> </a:t>
                </a:r>
                <a14:m>
                  <m:oMath xmlns:m="http://schemas.openxmlformats.org/officeDocument/2006/math">
                    <m:r>
                      <a:rPr>
                        <a:latin typeface="Cambria Math" panose="02040503050406030204" pitchFamily="18" charset="0"/>
                      </a:rPr>
                      <m:t>𝑓</m:t>
                    </m:r>
                  </m:oMath>
                </a14:m>
                <a:r>
                  <a:rPr sz="2800" dirty="0"/>
                  <a:t> consists of all real numbers except those for which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Equations for Horizontal and Oblique Asymptotes</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rabicPeriod"/>
                  <a:defRPr sz="2800"/>
                </a:pPr>
                <a:r>
                  <a:rPr dirty="0"/>
                  <a:t>​</a:t>
                </a:r>
                <a:r>
                  <a:rPr sz="2800" dirty="0"/>
                  <a:t>If </a:t>
                </a:r>
                <a14:m>
                  <m:oMath xmlns:m="http://schemas.openxmlformats.org/officeDocument/2006/math">
                    <m:r>
                      <a:rPr>
                        <a:latin typeface="Cambria Math" panose="02040503050406030204" pitchFamily="18" charset="0"/>
                      </a:rPr>
                      <m:t>𝑛</m:t>
                    </m:r>
                    <m:r>
                      <a:rPr>
                        <a:latin typeface="Cambria Math" panose="02040503050406030204" pitchFamily="18" charset="0"/>
                      </a:rPr>
                      <m:t>&lt;</m:t>
                    </m:r>
                    <m:r>
                      <a:rPr>
                        <a:latin typeface="Cambria Math" panose="02040503050406030204" pitchFamily="18" charset="0"/>
                      </a:rPr>
                      <m:t>𝑚</m:t>
                    </m:r>
                  </m:oMath>
                </a14:m>
                <a:r>
                  <a:rPr sz="2800" dirty="0"/>
                  <a:t>, the horizontal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sz="2800" dirty="0"/>
                  <a:t> (the </a:t>
                </a:r>
                <a14:m>
                  <m:oMath xmlns:m="http://schemas.openxmlformats.org/officeDocument/2006/math">
                    <m:r>
                      <a:rPr>
                        <a:latin typeface="Cambria Math" panose="02040503050406030204" pitchFamily="18" charset="0"/>
                      </a:rPr>
                      <m:t>𝑥</m:t>
                    </m:r>
                  </m:oMath>
                </a14:m>
                <a:r>
                  <a:rPr sz="2800" dirty="0"/>
                  <a:t>-axis) is the </a:t>
                </a:r>
                <a:r>
                  <a:rPr sz="2800" b="1" dirty="0"/>
                  <a:t>horizontal asymptote</a:t>
                </a:r>
                <a:r>
                  <a:rPr sz="2800" dirty="0"/>
                  <a:t> for </a:t>
                </a:r>
                <a14:m>
                  <m:oMath xmlns:m="http://schemas.openxmlformats.org/officeDocument/2006/math">
                    <m:r>
                      <a:rPr>
                        <a:latin typeface="Cambria Math" panose="02040503050406030204" pitchFamily="18" charset="0"/>
                      </a:rPr>
                      <m:t>𝑓</m:t>
                    </m:r>
                  </m:oMath>
                </a14:m>
                <a:r>
                  <a:rPr sz="2800" dirty="0"/>
                  <a:t>.</a:t>
                </a:r>
              </a:p>
              <a:p>
                <a:pPr marL="514350" indent="-514350">
                  <a:buFont typeface="+mj-lt"/>
                  <a:buAutoNum type="arabicPeriod" startAt="2"/>
                  <a:defRPr sz="2800"/>
                </a:pPr>
                <a:r>
                  <a:rPr dirty="0"/>
                  <a:t>​</a:t>
                </a:r>
                <a:r>
                  <a:rPr sz="2800" dirty="0"/>
                  <a:t>If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𝑚</m:t>
                    </m:r>
                  </m:oMath>
                </a14:m>
                <a:r>
                  <a:rPr sz="2800" dirty="0"/>
                  <a:t>, the horizontal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num>
                      <m:den>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𝑚</m:t>
                            </m:r>
                          </m:sub>
                        </m:sSub>
                      </m:den>
                    </m:f>
                  </m:oMath>
                </a14:m>
                <a:r>
                  <a:rPr sz="2800" dirty="0"/>
                  <a:t> is the </a:t>
                </a:r>
                <a:r>
                  <a:rPr sz="2800" b="1" dirty="0"/>
                  <a:t>horizontal asymptote</a:t>
                </a:r>
                <a:r>
                  <a:rPr sz="2800" dirty="0"/>
                  <a:t> for </a:t>
                </a:r>
                <a14:m>
                  <m:oMath xmlns:m="http://schemas.openxmlformats.org/officeDocument/2006/math">
                    <m:r>
                      <a:rPr>
                        <a:latin typeface="Cambria Math" panose="02040503050406030204" pitchFamily="18" charset="0"/>
                      </a:rPr>
                      <m:t>𝑓</m:t>
                    </m:r>
                  </m:oMath>
                </a14:m>
                <a:r>
                  <a:rPr sz="2800" dirty="0"/>
                  <a:t>.</a:t>
                </a:r>
              </a:p>
              <a:p>
                <a:pPr marL="514350" indent="-514350">
                  <a:buFont typeface="+mj-lt"/>
                  <a:buAutoNum type="arabicPeriod" startAt="3"/>
                  <a:defRPr sz="2800"/>
                </a:pPr>
                <a:r>
                  <a:rPr dirty="0"/>
                  <a:t>​</a:t>
                </a:r>
                <a:r>
                  <a:rPr sz="2800" dirty="0"/>
                  <a:t>If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𝑚</m:t>
                    </m:r>
                    <m:r>
                      <a:rPr>
                        <a:latin typeface="Cambria Math" panose="02040503050406030204" pitchFamily="18" charset="0"/>
                      </a:rPr>
                      <m:t>+</m:t>
                    </m:r>
                    <m:r>
                      <a:rPr>
                        <a:latin typeface="Cambria Math" panose="02040503050406030204" pitchFamily="18" charset="0"/>
                      </a:rPr>
                      <m:t>1</m:t>
                    </m:r>
                  </m:oMath>
                </a14:m>
                <a:r>
                  <a:rPr sz="2800" dirty="0"/>
                  <a:t>,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oMath>
                </a14:m>
                <a:r>
                  <a:rPr sz="2800" dirty="0"/>
                  <a:t> is an </a:t>
                </a:r>
                <a:r>
                  <a:rPr sz="2800" b="1" dirty="0"/>
                  <a:t>oblique asymptote</a:t>
                </a:r>
                <a:r>
                  <a:rPr sz="2800" dirty="0"/>
                  <a:t> for </a:t>
                </a:r>
                <a14:m>
                  <m:oMath xmlns:m="http://schemas.openxmlformats.org/officeDocument/2006/math">
                    <m:r>
                      <a:rPr>
                        <a:latin typeface="Cambria Math" panose="02040503050406030204" pitchFamily="18" charset="0"/>
                      </a:rPr>
                      <m:t>𝑓</m:t>
                    </m:r>
                  </m:oMath>
                </a14:m>
                <a:r>
                  <a:rPr sz="2800" dirty="0"/>
                  <a:t>, where </a:t>
                </a:r>
                <a14:m>
                  <m:oMath xmlns:m="http://schemas.openxmlformats.org/officeDocument/2006/math">
                    <m:r>
                      <a:rPr>
                        <a:latin typeface="Cambria Math" panose="02040503050406030204" pitchFamily="18" charset="0"/>
                      </a:rPr>
                      <m:t>𝑔</m:t>
                    </m:r>
                  </m:oMath>
                </a14:m>
                <a:r>
                  <a:rPr sz="2800" dirty="0"/>
                  <a:t> is the quotient polynomial obtained by dividing </a:t>
                </a:r>
                <a14:m>
                  <m:oMath xmlns:m="http://schemas.openxmlformats.org/officeDocument/2006/math">
                    <m:r>
                      <a:rPr>
                        <a:latin typeface="Cambria Math" panose="02040503050406030204" pitchFamily="18" charset="0"/>
                      </a:rPr>
                      <m:t>𝑝</m:t>
                    </m:r>
                  </m:oMath>
                </a14:m>
                <a:r>
                  <a:rPr sz="2800" dirty="0"/>
                  <a:t> by </a:t>
                </a:r>
                <a14:m>
                  <m:oMath xmlns:m="http://schemas.openxmlformats.org/officeDocument/2006/math">
                    <m:r>
                      <a:rPr>
                        <a:latin typeface="Cambria Math" panose="02040503050406030204" pitchFamily="18" charset="0"/>
                      </a:rPr>
                      <m:t>𝑞</m:t>
                    </m:r>
                  </m:oMath>
                </a14:m>
                <a:r>
                  <a:rPr sz="2800" dirty="0"/>
                  <a:t>. (The remainder polynomial is irrelevant.)</a:t>
                </a:r>
              </a:p>
              <a:p>
                <a:pPr marL="514350" indent="-514350">
                  <a:buFont typeface="+mj-lt"/>
                  <a:buAutoNum type="arabicPeriod" startAt="4"/>
                  <a:defRPr sz="2800"/>
                </a:pPr>
                <a:r>
                  <a:rPr dirty="0"/>
                  <a:t>​</a:t>
                </a:r>
                <a:r>
                  <a:rPr sz="2800" dirty="0"/>
                  <a:t>If </a:t>
                </a:r>
                <a14:m>
                  <m:oMath xmlns:m="http://schemas.openxmlformats.org/officeDocument/2006/math">
                    <m:r>
                      <a:rPr>
                        <a:latin typeface="Cambria Math" panose="02040503050406030204" pitchFamily="18" charset="0"/>
                      </a:rPr>
                      <m:t>𝑛</m:t>
                    </m:r>
                    <m:r>
                      <a:rPr>
                        <a:latin typeface="Cambria Math" panose="02040503050406030204" pitchFamily="18" charset="0"/>
                      </a:rPr>
                      <m:t>&gt;</m:t>
                    </m:r>
                    <m:r>
                      <a:rPr>
                        <a:latin typeface="Cambria Math" panose="02040503050406030204" pitchFamily="18" charset="0"/>
                      </a:rPr>
                      <m:t>𝑚</m:t>
                    </m:r>
                    <m:r>
                      <a:rPr>
                        <a:latin typeface="Cambria Math" panose="02040503050406030204" pitchFamily="18" charset="0"/>
                      </a:rPr>
                      <m:t>+</m:t>
                    </m:r>
                    <m:r>
                      <a:rPr>
                        <a:latin typeface="Cambria Math" panose="02040503050406030204" pitchFamily="18" charset="0"/>
                      </a:rPr>
                      <m:t>1</m:t>
                    </m:r>
                  </m:oMath>
                </a14:m>
                <a:r>
                  <a:rPr sz="2800" dirty="0"/>
                  <a:t>, there is </a:t>
                </a:r>
                <a:r>
                  <a:rPr sz="2800" b="1" dirty="0"/>
                  <a:t>no</a:t>
                </a:r>
                <a:r>
                  <a:rPr sz="2800" dirty="0"/>
                  <a:t> straight line </a:t>
                </a:r>
                <a:r>
                  <a:rPr sz="2800" b="1" dirty="0"/>
                  <a:t>horizontal</a:t>
                </a:r>
                <a:r>
                  <a:rPr sz="2800" dirty="0"/>
                  <a:t> or </a:t>
                </a:r>
                <a:r>
                  <a:rPr sz="2800" b="1" dirty="0"/>
                  <a:t>oblique asymptote</a:t>
                </a:r>
                <a:r>
                  <a:rPr sz="2800" dirty="0"/>
                  <a:t> for </a:t>
                </a:r>
                <a14:m>
                  <m:oMath xmlns:m="http://schemas.openxmlformats.org/officeDocument/2006/math">
                    <m:r>
                      <a:rPr>
                        <a:latin typeface="Cambria Math" panose="02040503050406030204" pitchFamily="18" charset="0"/>
                      </a:rPr>
                      <m:t>𝑓</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1110" b="-1973"/>
                </a:stretch>
              </a:blipFill>
            </p:spPr>
            <p:txBody>
              <a:bodyPr/>
              <a:lstStyle/>
              <a:p>
                <a:r>
                  <a:rPr lang="en-US">
                    <a:noFill/>
                  </a:rPr>
                  <a:t> </a:t>
                </a:r>
              </a:p>
            </p:txBody>
          </p:sp>
        </mc:Fallback>
      </mc:AlternateContent>
    </p:spTree>
    <p:extLst>
      <p:ext uri="{BB962C8B-B14F-4D97-AF65-F5344CB8AC3E}">
        <p14:creationId xmlns:p14="http://schemas.microsoft.com/office/powerpoint/2010/main" val="7985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Horizontal and Oblique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equation for the horizontal or oblique asymptote of the following functions.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15</m:t>
                        </m:r>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9</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10</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7</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6</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den>
                    </m:f>
                  </m:oMath>
                </a14:m>
                <a:endParaRPr/>
              </a:p>
              <a:p>
                <a:pPr marL="514350" indent="-514350">
                  <a:buFont typeface="+mj-lt"/>
                  <a:buAutoNum type="alphaLcPeriod" startAt="4"/>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𝑗</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8</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25</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Always begin by comparing the degrees of the numerator and the denominator.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Horizontal and Oblique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First, note that the degree</a:t>
                </a:r>
                <a:r>
                  <a:rPr lang="en-US" sz="2800" dirty="0"/>
                  <a:t>s</a:t>
                </a:r>
                <a:r>
                  <a:rPr sz="2800" dirty="0"/>
                  <a:t> of the numerator and denominator of </a:t>
                </a:r>
                <a14:m>
                  <m:oMath xmlns:m="http://schemas.openxmlformats.org/officeDocument/2006/math">
                    <m:r>
                      <a:rPr>
                        <a:latin typeface="Cambria Math" panose="02040503050406030204" pitchFamily="18" charset="0"/>
                      </a:rPr>
                      <m:t>𝑓</m:t>
                    </m:r>
                  </m:oMath>
                </a14:m>
                <a:r>
                  <a:rPr sz="2800" dirty="0"/>
                  <a:t> are both equal to two. This means that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num>
                      <m:den>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2</m:t>
                            </m:r>
                          </m:sub>
                        </m:sSub>
                      </m:den>
                    </m:f>
                    <m:r>
                      <a:rPr>
                        <a:latin typeface="Cambria Math" panose="02040503050406030204" pitchFamily="18" charset="0"/>
                      </a:rPr>
                      <m:t>=1</m:t>
                    </m:r>
                  </m:oMath>
                </a14:m>
                <a:r>
                  <a:rPr sz="2800" dirty="0"/>
                  <a:t> is the horizontal asymptote of </a:t>
                </a:r>
                <a14:m>
                  <m:oMath xmlns:m="http://schemas.openxmlformats.org/officeDocument/2006/math">
                    <m:r>
                      <a:rPr>
                        <a:latin typeface="Cambria Math" panose="02040503050406030204" pitchFamily="18" charset="0"/>
                      </a:rPr>
                      <m:t>𝑓</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Horizontal and Oblique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Here, the numerator and denominator have no common factors and the degree of the numerator is one more than the degree of the denominator. So we know </a:t>
                </a:r>
                <a14:m>
                  <m:oMath xmlns:m="http://schemas.openxmlformats.org/officeDocument/2006/math">
                    <m:r>
                      <a:rPr>
                        <a:latin typeface="Cambria Math" panose="02040503050406030204" pitchFamily="18" charset="0"/>
                      </a:rPr>
                      <m:t>𝑔</m:t>
                    </m:r>
                  </m:oMath>
                </a14:m>
                <a:r>
                  <a:rPr sz="2800" dirty="0"/>
                  <a:t> has an oblique asymptote, equal to the quotient polynomial of the numerator and denominator. To find it, we need to perform polynomial division</a:t>
                </a:r>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778"/>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Horizontal and Oblique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endParaRPr lang="en-US" dirty="0"/>
              </a:p>
              <a:p>
                <a:pPr>
                  <a:defRPr sz="2800"/>
                </a:pPr>
                <a:r>
                  <a:rPr dirty="0"/>
                  <a:t>​</a:t>
                </a:r>
                <a:r>
                  <a:rPr sz="2800" dirty="0"/>
                  <a:t>This tells us that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𝑥</m:t>
                        </m:r>
                        <m:r>
                          <a:rPr>
                            <a:latin typeface="Cambria Math" panose="02040503050406030204" pitchFamily="18" charset="0"/>
                          </a:rPr>
                          <m:t>−7</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den>
                    </m:f>
                  </m:oMath>
                </a14:m>
                <a:r>
                  <a:rPr sz="2800" dirty="0"/>
                  <a:t>, but we only need the quotient, </a:t>
                </a:r>
                <a14:m>
                  <m:oMath xmlns:m="http://schemas.openxmlformats.org/officeDocument/2006/math">
                    <m:r>
                      <a:rPr>
                        <a:latin typeface="Cambria Math" panose="02040503050406030204" pitchFamily="18" charset="0"/>
                      </a:rPr>
                      <m:t>𝑥</m:t>
                    </m:r>
                    <m:r>
                      <a:rPr>
                        <a:latin typeface="Cambria Math" panose="02040503050406030204" pitchFamily="18" charset="0"/>
                      </a:rPr>
                      <m:t>+1</m:t>
                    </m:r>
                  </m:oMath>
                </a14:m>
                <a:r>
                  <a:rPr sz="2800" dirty="0"/>
                  <a:t>, to find that the equation for</a:t>
                </a:r>
                <a:r>
                  <a:rPr lang="en-US" sz="2800" dirty="0"/>
                  <a:t> </a:t>
                </a:r>
                <a:r>
                  <a:rPr sz="2800" dirty="0"/>
                  <a:t>the oblique asymptote is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EC0A2FD-44AB-405A-8A4B-2E3158FDF989}"/>
              </a:ext>
            </a:extLst>
          </p:cNvPr>
          <p:cNvPicPr>
            <a:picLocks noChangeAspect="1"/>
          </p:cNvPicPr>
          <p:nvPr/>
        </p:nvPicPr>
        <p:blipFill rotWithShape="1">
          <a:blip r:embed="rId3"/>
          <a:srcRect l="2424" r="5442"/>
          <a:stretch/>
        </p:blipFill>
        <p:spPr>
          <a:xfrm>
            <a:off x="3124200" y="1029287"/>
            <a:ext cx="2895600" cy="3114286"/>
          </a:xfrm>
          <a:prstGeom prst="rect">
            <a:avLst/>
          </a:prstGeom>
        </p:spPr>
      </p:pic>
    </p:spTree>
    <p:extLst>
      <p:ext uri="{BB962C8B-B14F-4D97-AF65-F5344CB8AC3E}">
        <p14:creationId xmlns:p14="http://schemas.microsoft.com/office/powerpoint/2010/main" val="3019269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Horizontal and Oblique Asymptotes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In this case, the degree of the numerator of </a:t>
                </a:r>
                <a14:m>
                  <m:oMath xmlns:m="http://schemas.openxmlformats.org/officeDocument/2006/math">
                    <m:r>
                      <a:rPr>
                        <a:latin typeface="Cambria Math" panose="02040503050406030204" pitchFamily="18" charset="0"/>
                      </a:rPr>
                      <m:t>h</m:t>
                    </m:r>
                  </m:oMath>
                </a14:m>
                <a:r>
                  <a:rPr sz="2800" dirty="0"/>
                  <a:t> is two </a:t>
                </a:r>
                <a:r>
                  <a:rPr sz="2800" i="1" dirty="0"/>
                  <a:t>less</a:t>
                </a:r>
                <a:r>
                  <a:rPr sz="2800" dirty="0"/>
                  <a:t> than the degree of the denominator. This means that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0</m:t>
                    </m:r>
                  </m:oMath>
                </a14:m>
                <a:r>
                  <a:rPr sz="2800" dirty="0"/>
                  <a:t> is the horizontal asymptote of </a:t>
                </a:r>
                <a14:m>
                  <m:oMath xmlns:m="http://schemas.openxmlformats.org/officeDocument/2006/math">
                    <m:r>
                      <a:rPr>
                        <a:latin typeface="Cambria Math" panose="02040503050406030204" pitchFamily="18" charset="0"/>
                      </a:rPr>
                      <m:t>h</m:t>
                    </m:r>
                  </m:oMath>
                </a14:m>
                <a:r>
                  <a:rPr sz="2800" dirty="0"/>
                  <a:t>.</a:t>
                </a:r>
              </a:p>
              <a:p>
                <a:pPr marL="514350" indent="-514350">
                  <a:buFont typeface="+mj-lt"/>
                  <a:buAutoNum type="alphaLcPeriod" startAt="4"/>
                  <a:defRPr sz="2800"/>
                </a:pPr>
                <a:r>
                  <a:rPr dirty="0"/>
                  <a:t>​</a:t>
                </a:r>
                <a:r>
                  <a:rPr sz="2800" dirty="0"/>
                  <a:t>For </a:t>
                </a:r>
                <a14:m>
                  <m:oMath xmlns:m="http://schemas.openxmlformats.org/officeDocument/2006/math">
                    <m:r>
                      <a:rPr>
                        <a:latin typeface="Cambria Math" panose="02040503050406030204" pitchFamily="18" charset="0"/>
                      </a:rPr>
                      <m:t>𝑗</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the degree of the numerator is two </a:t>
                </a:r>
                <a:r>
                  <a:rPr sz="2800" i="1" dirty="0"/>
                  <a:t>more</a:t>
                </a:r>
                <a:r>
                  <a:rPr sz="2800" dirty="0"/>
                  <a:t> than the degree of the denominator. Thus, </a:t>
                </a:r>
                <a14:m>
                  <m:oMath xmlns:m="http://schemas.openxmlformats.org/officeDocument/2006/math">
                    <m:r>
                      <a:rPr>
                        <a:latin typeface="Cambria Math" panose="02040503050406030204" pitchFamily="18" charset="0"/>
                      </a:rPr>
                      <m:t>𝑗</m:t>
                    </m:r>
                  </m:oMath>
                </a14:m>
                <a:r>
                  <a:rPr sz="2800" dirty="0"/>
                  <a:t> has no horizontal or oblique asymptotes.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000"/>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Graphing Rational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sz="2400" dirty="0"/>
                  <a:t>Procedure</a:t>
                </a:r>
                <a:endParaRPr sz="2400" dirty="0"/>
              </a:p>
              <a:p>
                <a:pPr>
                  <a:defRPr sz="2800"/>
                </a:pPr>
                <a:r>
                  <a:rPr sz="2400" dirty="0"/>
                  <a:t>Given a rational function </a:t>
                </a:r>
                <a14:m>
                  <m:oMath xmlns:m="http://schemas.openxmlformats.org/officeDocument/2006/math">
                    <m:r>
                      <a:rPr sz="2400">
                        <a:latin typeface="Cambria Math" panose="02040503050406030204" pitchFamily="18" charset="0"/>
                      </a:rPr>
                      <m:t>𝑓</m:t>
                    </m:r>
                  </m:oMath>
                </a14:m>
                <a:r>
                  <a:rPr sz="24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959" t="-7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88FF6145-D1CE-4B04-862C-7E7D3DFE1494}"/>
                  </a:ext>
                </a:extLst>
              </p:cNvPr>
              <p:cNvGraphicFramePr>
                <a:graphicFrameLocks/>
              </p:cNvGraphicFramePr>
              <p:nvPr>
                <p:extLst>
                  <p:ext uri="{D42A27DB-BD31-4B8C-83A1-F6EECF244321}">
                    <p14:modId xmlns:p14="http://schemas.microsoft.com/office/powerpoint/2010/main" val="1258676724"/>
                  </p:ext>
                </p:extLst>
              </p:nvPr>
            </p:nvGraphicFramePr>
            <p:xfrm>
              <a:off x="457200" y="2209802"/>
              <a:ext cx="8229600" cy="3762645"/>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1227637">
                    <a:tc>
                      <a:txBody>
                        <a:bodyPr/>
                        <a:lstStyle/>
                        <a:p>
                          <a:pPr algn="ctr"/>
                          <a:r>
                            <a:rPr sz="2200" b="1" dirty="0">
                              <a:solidFill>
                                <a:srgbClr val="000000"/>
                              </a:solidFill>
                            </a:rPr>
                            <a:t>Step 1:</a:t>
                          </a:r>
                        </a:p>
                      </a:txBody>
                      <a:tcPr/>
                    </a:tc>
                    <a:tc>
                      <a:txBody>
                        <a:bodyPr/>
                        <a:lstStyle/>
                        <a:p>
                          <a:pPr algn="l">
                            <a:defRPr sz="1800"/>
                          </a:pPr>
                          <a:r>
                            <a:rPr lang="en-US" sz="2200" dirty="0">
                              <a:solidFill>
                                <a:srgbClr val="000000"/>
                              </a:solidFill>
                            </a:rPr>
                            <a:t>Factor the denominator in order to determine the domain of </a:t>
                          </a:r>
                          <a14:m>
                            <m:oMath xmlns:m="http://schemas.openxmlformats.org/officeDocument/2006/math">
                              <m:r>
                                <a:rPr lang="en-US" sz="2200">
                                  <a:solidFill>
                                    <a:srgbClr val="000000"/>
                                  </a:solidFill>
                                  <a:latin typeface="Cambria Math" panose="02040503050406030204" pitchFamily="18" charset="0"/>
                                </a:rPr>
                                <m:t>𝑓</m:t>
                              </m:r>
                            </m:oMath>
                          </a14:m>
                          <a:r>
                            <a:rPr lang="en-US" sz="2200" dirty="0">
                              <a:solidFill>
                                <a:srgbClr val="000000"/>
                              </a:solidFill>
                            </a:rPr>
                            <a:t>. Any points excluded from the domain correspond to holes (undefined points) or vertical asymptotes in the eventual graph.</a:t>
                          </a:r>
                        </a:p>
                      </a:txBody>
                      <a:tcPr/>
                    </a:tc>
                    <a:extLst>
                      <a:ext uri="{0D108BD9-81ED-4DB2-BD59-A6C34878D82A}">
                        <a16:rowId xmlns:a16="http://schemas.microsoft.com/office/drawing/2014/main" val="10000"/>
                      </a:ext>
                    </a:extLst>
                  </a:tr>
                  <a:tr h="1227637">
                    <a:tc>
                      <a:txBody>
                        <a:bodyPr/>
                        <a:lstStyle/>
                        <a:p>
                          <a:pPr algn="ctr"/>
                          <a:r>
                            <a:rPr sz="2200" b="1" dirty="0">
                              <a:solidFill>
                                <a:srgbClr val="000000"/>
                              </a:solidFill>
                            </a:rPr>
                            <a:t>Step 2:</a:t>
                          </a:r>
                        </a:p>
                      </a:txBody>
                      <a:tcPr/>
                    </a:tc>
                    <a:tc>
                      <a:txBody>
                        <a:bodyPr/>
                        <a:lstStyle/>
                        <a:p>
                          <a:pPr algn="l">
                            <a:defRPr sz="1800"/>
                          </a:pPr>
                          <a:r>
                            <a:rPr lang="en-US" sz="2200" dirty="0">
                              <a:solidFill>
                                <a:srgbClr val="000000"/>
                              </a:solidFill>
                            </a:rPr>
                            <a:t>Factor the numerator as well and cancel any common factors. Zeros of the numerator and denominator arising from common linear factors are the </a:t>
                          </a:r>
                          <a14:m>
                            <m:oMath xmlns:m="http://schemas.openxmlformats.org/officeDocument/2006/math">
                              <m:r>
                                <a:rPr lang="en-US" sz="2200">
                                  <a:solidFill>
                                    <a:srgbClr val="000000"/>
                                  </a:solidFill>
                                  <a:latin typeface="Cambria Math" panose="02040503050406030204" pitchFamily="18" charset="0"/>
                                </a:rPr>
                                <m:t>𝑥</m:t>
                              </m:r>
                            </m:oMath>
                          </a14:m>
                          <a:r>
                            <a:rPr lang="en-US" sz="2200" dirty="0">
                              <a:solidFill>
                                <a:srgbClr val="000000"/>
                              </a:solidFill>
                            </a:rPr>
                            <a:t>-coordinates of holes in the eventual graph.</a:t>
                          </a:r>
                        </a:p>
                      </a:txBody>
                      <a:tcPr/>
                    </a:tc>
                    <a:extLst>
                      <a:ext uri="{0D108BD9-81ED-4DB2-BD59-A6C34878D82A}">
                        <a16:rowId xmlns:a16="http://schemas.microsoft.com/office/drawing/2014/main" val="10001"/>
                      </a:ext>
                    </a:extLst>
                  </a:tr>
                  <a:tr h="897525">
                    <a:tc>
                      <a:txBody>
                        <a:bodyPr/>
                        <a:lstStyle/>
                        <a:p>
                          <a:pPr algn="ctr"/>
                          <a:r>
                            <a:rPr sz="2200" b="1" dirty="0">
                              <a:solidFill>
                                <a:srgbClr val="000000"/>
                              </a:solidFill>
                            </a:rPr>
                            <a:t>Step 3:</a:t>
                          </a:r>
                        </a:p>
                      </a:txBody>
                      <a:tcPr/>
                    </a:tc>
                    <a:tc>
                      <a:txBody>
                        <a:bodyPr/>
                        <a:lstStyle/>
                        <a:p>
                          <a:pPr algn="l"/>
                          <a:r>
                            <a:rPr sz="2200" dirty="0">
                              <a:solidFill>
                                <a:srgbClr val="000000"/>
                              </a:solidFill>
                            </a:rPr>
                            <a:t>Examine the remaining linear factors in the denominator to determine the equations for any vertical asymptotes.</a:t>
                          </a:r>
                        </a:p>
                      </a:txBody>
                      <a:tcPr/>
                    </a:tc>
                    <a:extLst>
                      <a:ext uri="{0D108BD9-81ED-4DB2-BD59-A6C34878D82A}">
                        <a16:rowId xmlns:a16="http://schemas.microsoft.com/office/drawing/2014/main" val="10002"/>
                      </a:ext>
                    </a:extLst>
                  </a:tr>
                </a:tbl>
              </a:graphicData>
            </a:graphic>
          </p:graphicFrame>
        </mc:Choice>
        <mc:Fallback xmlns="">
          <p:graphicFrame>
            <p:nvGraphicFramePr>
              <p:cNvPr id="4" name="Table Placeholder 2">
                <a:extLst>
                  <a:ext uri="{FF2B5EF4-FFF2-40B4-BE49-F238E27FC236}">
                    <a16:creationId xmlns:a16="http://schemas.microsoft.com/office/drawing/2014/main" id="{88FF6145-D1CE-4B04-862C-7E7D3DFE1494}"/>
                  </a:ext>
                </a:extLst>
              </p:cNvPr>
              <p:cNvGraphicFramePr>
                <a:graphicFrameLocks/>
              </p:cNvGraphicFramePr>
              <p:nvPr>
                <p:extLst>
                  <p:ext uri="{D42A27DB-BD31-4B8C-83A1-F6EECF244321}">
                    <p14:modId xmlns:p14="http://schemas.microsoft.com/office/powerpoint/2010/main" val="1258676724"/>
                  </p:ext>
                </p:extLst>
              </p:nvPr>
            </p:nvGraphicFramePr>
            <p:xfrm>
              <a:off x="457200" y="2209802"/>
              <a:ext cx="8229600" cy="3762645"/>
            </p:xfrm>
            <a:graphic>
              <a:graphicData uri="http://schemas.openxmlformats.org/drawingml/2006/table">
                <a:tbl>
                  <a:tblPr firstRow="1" bandRow="1">
                    <a:tableStyleId>{2D5ABB26-0587-4C30-8999-92F81FD0307C}</a:tableStyleId>
                  </a:tblPr>
                  <a:tblGrid>
                    <a:gridCol w="1066800">
                      <a:extLst>
                        <a:ext uri="{9D8B030D-6E8A-4147-A177-3AD203B41FA5}">
                          <a16:colId xmlns:a16="http://schemas.microsoft.com/office/drawing/2014/main" val="20000"/>
                        </a:ext>
                      </a:extLst>
                    </a:gridCol>
                    <a:gridCol w="7162800">
                      <a:extLst>
                        <a:ext uri="{9D8B030D-6E8A-4147-A177-3AD203B41FA5}">
                          <a16:colId xmlns:a16="http://schemas.microsoft.com/office/drawing/2014/main" val="20001"/>
                        </a:ext>
                      </a:extLst>
                    </a:gridCol>
                  </a:tblGrid>
                  <a:tr h="1432560">
                    <a:tc>
                      <a:txBody>
                        <a:bodyPr/>
                        <a:lstStyle/>
                        <a:p>
                          <a:pPr algn="ctr"/>
                          <a:r>
                            <a:rPr sz="2200" b="1" dirty="0">
                              <a:solidFill>
                                <a:srgbClr val="000000"/>
                              </a:solidFill>
                            </a:rPr>
                            <a:t>Step 1:</a:t>
                          </a:r>
                        </a:p>
                      </a:txBody>
                      <a:tcPr/>
                    </a:tc>
                    <a:tc>
                      <a:txBody>
                        <a:bodyPr/>
                        <a:lstStyle/>
                        <a:p>
                          <a:endParaRPr lang="en-US"/>
                        </a:p>
                      </a:txBody>
                      <a:tcPr>
                        <a:blipFill>
                          <a:blip r:embed="rId3"/>
                          <a:stretch>
                            <a:fillRect l="-14894" t="-2553" b="-162979"/>
                          </a:stretch>
                        </a:blipFill>
                      </a:tcPr>
                    </a:tc>
                    <a:extLst>
                      <a:ext uri="{0D108BD9-81ED-4DB2-BD59-A6C34878D82A}">
                        <a16:rowId xmlns:a16="http://schemas.microsoft.com/office/drawing/2014/main" val="10000"/>
                      </a:ext>
                    </a:extLst>
                  </a:tr>
                  <a:tr h="1432560">
                    <a:tc>
                      <a:txBody>
                        <a:bodyPr/>
                        <a:lstStyle/>
                        <a:p>
                          <a:pPr algn="ctr"/>
                          <a:r>
                            <a:rPr sz="2200" b="1" dirty="0">
                              <a:solidFill>
                                <a:srgbClr val="000000"/>
                              </a:solidFill>
                            </a:rPr>
                            <a:t>Step 2:</a:t>
                          </a:r>
                        </a:p>
                      </a:txBody>
                      <a:tcPr/>
                    </a:tc>
                    <a:tc>
                      <a:txBody>
                        <a:bodyPr/>
                        <a:lstStyle/>
                        <a:p>
                          <a:endParaRPr lang="en-US"/>
                        </a:p>
                      </a:txBody>
                      <a:tcPr>
                        <a:blipFill>
                          <a:blip r:embed="rId3"/>
                          <a:stretch>
                            <a:fillRect l="-14894" t="-102119" b="-62288"/>
                          </a:stretch>
                        </a:blipFill>
                      </a:tcPr>
                    </a:tc>
                    <a:extLst>
                      <a:ext uri="{0D108BD9-81ED-4DB2-BD59-A6C34878D82A}">
                        <a16:rowId xmlns:a16="http://schemas.microsoft.com/office/drawing/2014/main" val="10001"/>
                      </a:ext>
                    </a:extLst>
                  </a:tr>
                  <a:tr h="897525">
                    <a:tc>
                      <a:txBody>
                        <a:bodyPr/>
                        <a:lstStyle/>
                        <a:p>
                          <a:pPr algn="ctr"/>
                          <a:r>
                            <a:rPr sz="2200" b="1" dirty="0">
                              <a:solidFill>
                                <a:srgbClr val="000000"/>
                              </a:solidFill>
                            </a:rPr>
                            <a:t>Step 3:</a:t>
                          </a:r>
                        </a:p>
                      </a:txBody>
                      <a:tcPr/>
                    </a:tc>
                    <a:tc>
                      <a:txBody>
                        <a:bodyPr/>
                        <a:lstStyle/>
                        <a:p>
                          <a:pPr algn="l"/>
                          <a:r>
                            <a:rPr sz="2200" dirty="0">
                              <a:solidFill>
                                <a:srgbClr val="000000"/>
                              </a:solidFill>
                            </a:rPr>
                            <a:t>Examine the remaining linear factors in the denominator to determine the equations for any vertical asymptotes.</a:t>
                          </a:r>
                        </a:p>
                      </a:txBody>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Graphing Rational Functions (cont.)</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7BD1F227-B489-4581-AA0A-59626AFEA644}"/>
                  </a:ext>
                </a:extLst>
              </p:cNvPr>
              <p:cNvGraphicFramePr>
                <a:graphicFrameLocks/>
              </p:cNvGraphicFramePr>
              <p:nvPr>
                <p:extLst>
                  <p:ext uri="{D42A27DB-BD31-4B8C-83A1-F6EECF244321}">
                    <p14:modId xmlns:p14="http://schemas.microsoft.com/office/powerpoint/2010/main" val="858748721"/>
                  </p:ext>
                </p:extLst>
              </p:nvPr>
            </p:nvGraphicFramePr>
            <p:xfrm>
              <a:off x="457200" y="1105523"/>
              <a:ext cx="8229600" cy="365760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1027545">
                    <a:tc>
                      <a:txBody>
                        <a:bodyPr/>
                        <a:lstStyle/>
                        <a:p>
                          <a:pPr algn="ctr"/>
                          <a:r>
                            <a:rPr sz="2400" b="1">
                              <a:solidFill>
                                <a:srgbClr val="000000"/>
                              </a:solidFill>
                            </a:rPr>
                            <a:t>Step 4:</a:t>
                          </a:r>
                        </a:p>
                      </a:txBody>
                      <a:tcPr/>
                    </a:tc>
                    <a:tc>
                      <a:txBody>
                        <a:bodyPr/>
                        <a:lstStyle/>
                        <a:p>
                          <a:pPr algn="l"/>
                          <a:r>
                            <a:rPr sz="2400" dirty="0">
                              <a:solidFill>
                                <a:srgbClr val="000000"/>
                              </a:solidFill>
                            </a:rPr>
                            <a:t>Compare the degrees of the numerator and denominator to determine if there is a horizontal or oblique asymptote. If so, find its equation.</a:t>
                          </a:r>
                        </a:p>
                      </a:txBody>
                      <a:tcPr/>
                    </a:tc>
                    <a:extLst>
                      <a:ext uri="{0D108BD9-81ED-4DB2-BD59-A6C34878D82A}">
                        <a16:rowId xmlns:a16="http://schemas.microsoft.com/office/drawing/2014/main" val="10003"/>
                      </a:ext>
                    </a:extLst>
                  </a:tr>
                  <a:tr h="395210">
                    <a:tc>
                      <a:txBody>
                        <a:bodyPr/>
                        <a:lstStyle/>
                        <a:p>
                          <a:pPr algn="ctr"/>
                          <a:r>
                            <a:rPr sz="2400" b="1">
                              <a:solidFill>
                                <a:srgbClr val="000000"/>
                              </a:solidFill>
                            </a:rPr>
                            <a:t>Step 5:</a:t>
                          </a:r>
                        </a:p>
                      </a:txBody>
                      <a:tcPr/>
                    </a:tc>
                    <a:tc>
                      <a:txBody>
                        <a:bodyPr/>
                        <a:lstStyle/>
                        <a:p>
                          <a:pPr algn="l">
                            <a:defRPr sz="1800"/>
                          </a:pPr>
                          <a:r>
                            <a:rPr lang="en-US" sz="2400" dirty="0">
                              <a:solidFill>
                                <a:srgbClr val="000000"/>
                              </a:solidFill>
                            </a:rPr>
                            <a:t>Determine the </a:t>
                          </a:r>
                          <a14:m>
                            <m:oMath xmlns:m="http://schemas.openxmlformats.org/officeDocument/2006/math">
                              <m:r>
                                <a:rPr lang="en-US" sz="2400">
                                  <a:solidFill>
                                    <a:srgbClr val="000000"/>
                                  </a:solidFill>
                                  <a:latin typeface="Cambria Math" panose="02040503050406030204" pitchFamily="18" charset="0"/>
                                </a:rPr>
                                <m:t>𝑦</m:t>
                              </m:r>
                            </m:oMath>
                          </a14:m>
                          <a:r>
                            <a:rPr lang="en-US" sz="2400" dirty="0">
                              <a:solidFill>
                                <a:srgbClr val="000000"/>
                              </a:solidFill>
                            </a:rPr>
                            <a:t>-intercept, if 0 is in the domain of </a:t>
                          </a:r>
                          <a14:m>
                            <m:oMath xmlns:m="http://schemas.openxmlformats.org/officeDocument/2006/math">
                              <m:r>
                                <a:rPr lang="en-US" sz="2400">
                                  <a:solidFill>
                                    <a:srgbClr val="000000"/>
                                  </a:solidFill>
                                  <a:latin typeface="Cambria Math" panose="02040503050406030204" pitchFamily="18" charset="0"/>
                                </a:rPr>
                                <m:t>𝑓</m:t>
                              </m:r>
                            </m:oMath>
                          </a14:m>
                          <a:r>
                            <a:rPr lang="en-US" sz="2400" dirty="0">
                              <a:solidFill>
                                <a:srgbClr val="000000"/>
                              </a:solidFill>
                            </a:rPr>
                            <a:t>.</a:t>
                          </a:r>
                        </a:p>
                      </a:txBody>
                      <a:tcPr/>
                    </a:tc>
                    <a:extLst>
                      <a:ext uri="{0D108BD9-81ED-4DB2-BD59-A6C34878D82A}">
                        <a16:rowId xmlns:a16="http://schemas.microsoft.com/office/drawing/2014/main" val="10004"/>
                      </a:ext>
                    </a:extLst>
                  </a:tr>
                  <a:tr h="711377">
                    <a:tc>
                      <a:txBody>
                        <a:bodyPr/>
                        <a:lstStyle/>
                        <a:p>
                          <a:pPr algn="ctr"/>
                          <a:r>
                            <a:rPr sz="2400" b="1" dirty="0">
                              <a:solidFill>
                                <a:srgbClr val="000000"/>
                              </a:solidFill>
                            </a:rPr>
                            <a:t>Step 6:</a:t>
                          </a:r>
                        </a:p>
                      </a:txBody>
                      <a:tcPr/>
                    </a:tc>
                    <a:tc>
                      <a:txBody>
                        <a:bodyPr/>
                        <a:lstStyle/>
                        <a:p>
                          <a:pPr algn="l">
                            <a:defRPr sz="1800"/>
                          </a:pPr>
                          <a:r>
                            <a:rPr lang="en-US" sz="2400" dirty="0">
                              <a:solidFill>
                                <a:srgbClr val="000000"/>
                              </a:solidFill>
                            </a:rPr>
                            <a:t>Determine the </a:t>
                          </a:r>
                          <a14:m>
                            <m:oMath xmlns:m="http://schemas.openxmlformats.org/officeDocument/2006/math">
                              <m:r>
                                <a:rPr lang="en-US" sz="2400">
                                  <a:solidFill>
                                    <a:srgbClr val="000000"/>
                                  </a:solidFill>
                                  <a:latin typeface="Cambria Math" panose="02040503050406030204" pitchFamily="18" charset="0"/>
                                </a:rPr>
                                <m:t>𝑥</m:t>
                              </m:r>
                            </m:oMath>
                          </a14:m>
                          <a:r>
                            <a:rPr lang="en-US" sz="2400" dirty="0">
                              <a:solidFill>
                                <a:srgbClr val="000000"/>
                              </a:solidFill>
                            </a:rPr>
                            <a:t>-intercepts, if there are any, by setting the numerator of the reduced fraction equal to 0.</a:t>
                          </a:r>
                        </a:p>
                      </a:txBody>
                      <a:tcPr/>
                    </a:tc>
                    <a:extLst>
                      <a:ext uri="{0D108BD9-81ED-4DB2-BD59-A6C34878D82A}">
                        <a16:rowId xmlns:a16="http://schemas.microsoft.com/office/drawing/2014/main" val="10005"/>
                      </a:ext>
                    </a:extLst>
                  </a:tr>
                  <a:tr h="1027545">
                    <a:tc>
                      <a:txBody>
                        <a:bodyPr/>
                        <a:lstStyle/>
                        <a:p>
                          <a:pPr algn="ctr"/>
                          <a:r>
                            <a:rPr sz="2400" b="1" dirty="0">
                              <a:solidFill>
                                <a:srgbClr val="000000"/>
                              </a:solidFill>
                            </a:rPr>
                            <a:t>Step 7:</a:t>
                          </a:r>
                        </a:p>
                      </a:txBody>
                      <a:tcPr/>
                    </a:tc>
                    <a:tc>
                      <a:txBody>
                        <a:bodyPr/>
                        <a:lstStyle/>
                        <a:p>
                          <a:pPr algn="l">
                            <a:defRPr sz="1800"/>
                          </a:pPr>
                          <a:r>
                            <a:rPr lang="en-US" sz="2400" dirty="0">
                              <a:solidFill>
                                <a:srgbClr val="000000"/>
                              </a:solidFill>
                            </a:rPr>
                            <a:t>Plot enough points to determine the behavior of </a:t>
                          </a:r>
                          <a14:m>
                            <m:oMath xmlns:m="http://schemas.openxmlformats.org/officeDocument/2006/math">
                              <m:r>
                                <a:rPr lang="en-US" sz="2400">
                                  <a:solidFill>
                                    <a:srgbClr val="000000"/>
                                  </a:solidFill>
                                  <a:latin typeface="Cambria Math" panose="02040503050406030204" pitchFamily="18" charset="0"/>
                                </a:rPr>
                                <m:t>𝑓</m:t>
                              </m:r>
                            </m:oMath>
                          </a14:m>
                          <a:r>
                            <a:rPr lang="en-US" sz="2400" dirty="0">
                              <a:solidFill>
                                <a:srgbClr val="000000"/>
                              </a:solidFill>
                            </a:rPr>
                            <a:t> between </a:t>
                          </a:r>
                          <a14:m>
                            <m:oMath xmlns:m="http://schemas.openxmlformats.org/officeDocument/2006/math">
                              <m:r>
                                <a:rPr lang="en-US" sz="2400">
                                  <a:solidFill>
                                    <a:srgbClr val="000000"/>
                                  </a:solidFill>
                                  <a:latin typeface="Cambria Math" panose="02040503050406030204" pitchFamily="18" charset="0"/>
                                </a:rPr>
                                <m:t>𝑥</m:t>
                              </m:r>
                            </m:oMath>
                          </a14:m>
                          <a:r>
                            <a:rPr lang="en-US" sz="2400" dirty="0">
                              <a:solidFill>
                                <a:srgbClr val="000000"/>
                              </a:solidFill>
                            </a:rPr>
                            <a:t>-intercepts and between vertical asymptotes.</a:t>
                          </a:r>
                        </a:p>
                      </a:txBody>
                      <a:tcPr/>
                    </a:tc>
                    <a:extLst>
                      <a:ext uri="{0D108BD9-81ED-4DB2-BD59-A6C34878D82A}">
                        <a16:rowId xmlns:a16="http://schemas.microsoft.com/office/drawing/2014/main" val="10006"/>
                      </a:ext>
                    </a:extLst>
                  </a:tr>
                </a:tbl>
              </a:graphicData>
            </a:graphic>
          </p:graphicFrame>
        </mc:Choice>
        <mc:Fallback xmlns="">
          <p:graphicFrame>
            <p:nvGraphicFramePr>
              <p:cNvPr id="4" name="Table Placeholder 2">
                <a:extLst>
                  <a:ext uri="{FF2B5EF4-FFF2-40B4-BE49-F238E27FC236}">
                    <a16:creationId xmlns:a16="http://schemas.microsoft.com/office/drawing/2014/main" id="{7BD1F227-B489-4581-AA0A-59626AFEA644}"/>
                  </a:ext>
                </a:extLst>
              </p:cNvPr>
              <p:cNvGraphicFramePr>
                <a:graphicFrameLocks/>
              </p:cNvGraphicFramePr>
              <p:nvPr>
                <p:extLst>
                  <p:ext uri="{D42A27DB-BD31-4B8C-83A1-F6EECF244321}">
                    <p14:modId xmlns:p14="http://schemas.microsoft.com/office/powerpoint/2010/main" val="858748721"/>
                  </p:ext>
                </p:extLst>
              </p:nvPr>
            </p:nvGraphicFramePr>
            <p:xfrm>
              <a:off x="457200" y="1105523"/>
              <a:ext cx="8229600" cy="3657600"/>
            </p:xfrm>
            <a:graphic>
              <a:graphicData uri="http://schemas.openxmlformats.org/drawingml/2006/table">
                <a:tbl>
                  <a:tblPr firstRow="1" bandRow="1">
                    <a:tableStyleId>{2D5ABB26-0587-4C30-8999-92F81FD0307C}</a:tableStyleId>
                  </a:tblPr>
                  <a:tblGrid>
                    <a:gridCol w="11430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1188720">
                    <a:tc>
                      <a:txBody>
                        <a:bodyPr/>
                        <a:lstStyle/>
                        <a:p>
                          <a:pPr algn="ctr"/>
                          <a:r>
                            <a:rPr sz="2400" b="1">
                              <a:solidFill>
                                <a:srgbClr val="000000"/>
                              </a:solidFill>
                            </a:rPr>
                            <a:t>Step 4:</a:t>
                          </a:r>
                        </a:p>
                      </a:txBody>
                      <a:tcPr/>
                    </a:tc>
                    <a:tc>
                      <a:txBody>
                        <a:bodyPr/>
                        <a:lstStyle/>
                        <a:p>
                          <a:pPr algn="l"/>
                          <a:r>
                            <a:rPr sz="2400" dirty="0">
                              <a:solidFill>
                                <a:srgbClr val="000000"/>
                              </a:solidFill>
                            </a:rPr>
                            <a:t>Compare the degrees of the numerator and denominator to determine if there is a horizontal or oblique asymptote. If so, find its equation.</a:t>
                          </a:r>
                        </a:p>
                      </a:txBody>
                      <a:tcPr/>
                    </a:tc>
                    <a:extLst>
                      <a:ext uri="{0D108BD9-81ED-4DB2-BD59-A6C34878D82A}">
                        <a16:rowId xmlns:a16="http://schemas.microsoft.com/office/drawing/2014/main" val="10003"/>
                      </a:ext>
                    </a:extLst>
                  </a:tr>
                  <a:tr h="457200">
                    <a:tc>
                      <a:txBody>
                        <a:bodyPr/>
                        <a:lstStyle/>
                        <a:p>
                          <a:pPr algn="ctr"/>
                          <a:r>
                            <a:rPr sz="2400" b="1">
                              <a:solidFill>
                                <a:srgbClr val="000000"/>
                              </a:solidFill>
                            </a:rPr>
                            <a:t>Step 5:</a:t>
                          </a:r>
                        </a:p>
                      </a:txBody>
                      <a:tcPr/>
                    </a:tc>
                    <a:tc>
                      <a:txBody>
                        <a:bodyPr/>
                        <a:lstStyle/>
                        <a:p>
                          <a:endParaRPr lang="en-US"/>
                        </a:p>
                      </a:txBody>
                      <a:tcPr>
                        <a:blipFill>
                          <a:blip r:embed="rId2"/>
                          <a:stretch>
                            <a:fillRect l="-16179" t="-270667" b="-470667"/>
                          </a:stretch>
                        </a:blipFill>
                      </a:tcPr>
                    </a:tc>
                    <a:extLst>
                      <a:ext uri="{0D108BD9-81ED-4DB2-BD59-A6C34878D82A}">
                        <a16:rowId xmlns:a16="http://schemas.microsoft.com/office/drawing/2014/main" val="10004"/>
                      </a:ext>
                    </a:extLst>
                  </a:tr>
                  <a:tr h="822960">
                    <a:tc>
                      <a:txBody>
                        <a:bodyPr/>
                        <a:lstStyle/>
                        <a:p>
                          <a:pPr algn="ctr"/>
                          <a:r>
                            <a:rPr sz="2400" b="1" dirty="0">
                              <a:solidFill>
                                <a:srgbClr val="000000"/>
                              </a:solidFill>
                            </a:rPr>
                            <a:t>Step 6:</a:t>
                          </a:r>
                        </a:p>
                      </a:txBody>
                      <a:tcPr/>
                    </a:tc>
                    <a:tc>
                      <a:txBody>
                        <a:bodyPr/>
                        <a:lstStyle/>
                        <a:p>
                          <a:endParaRPr lang="en-US"/>
                        </a:p>
                      </a:txBody>
                      <a:tcPr>
                        <a:blipFill>
                          <a:blip r:embed="rId2"/>
                          <a:stretch>
                            <a:fillRect l="-16179" t="-204412" b="-159559"/>
                          </a:stretch>
                        </a:blipFill>
                      </a:tcPr>
                    </a:tc>
                    <a:extLst>
                      <a:ext uri="{0D108BD9-81ED-4DB2-BD59-A6C34878D82A}">
                        <a16:rowId xmlns:a16="http://schemas.microsoft.com/office/drawing/2014/main" val="10005"/>
                      </a:ext>
                    </a:extLst>
                  </a:tr>
                  <a:tr h="1188720">
                    <a:tc>
                      <a:txBody>
                        <a:bodyPr/>
                        <a:lstStyle/>
                        <a:p>
                          <a:pPr algn="ctr"/>
                          <a:r>
                            <a:rPr sz="2400" b="1" dirty="0">
                              <a:solidFill>
                                <a:srgbClr val="000000"/>
                              </a:solidFill>
                            </a:rPr>
                            <a:t>Step 7:</a:t>
                          </a:r>
                        </a:p>
                      </a:txBody>
                      <a:tcPr/>
                    </a:tc>
                    <a:tc>
                      <a:txBody>
                        <a:bodyPr/>
                        <a:lstStyle/>
                        <a:p>
                          <a:endParaRPr lang="en-US"/>
                        </a:p>
                      </a:txBody>
                      <a:tcPr>
                        <a:blipFill>
                          <a:blip r:embed="rId2"/>
                          <a:stretch>
                            <a:fillRect l="-16179" t="-212308" b="-11282"/>
                          </a:stretch>
                        </a:blipFill>
                      </a:tcPr>
                    </a:tc>
                    <a:extLst>
                      <a:ext uri="{0D108BD9-81ED-4DB2-BD59-A6C34878D82A}">
                        <a16:rowId xmlns:a16="http://schemas.microsoft.com/office/drawing/2014/main" val="10006"/>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Graphing Rational Functions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Sketch the graphs of the following rational functions.</a:t>
                </a:r>
              </a:p>
              <a:p>
                <a:pPr marL="514350" indent="-514350">
                  <a:buFont typeface="+mj-lt"/>
                  <a:buAutoNum type="alphaLcPeriod"/>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−1</m:t>
                        </m:r>
                      </m:den>
                    </m:f>
                  </m:oMath>
                </a14:m>
                <a:endParaRPr/>
              </a:p>
              <a:p>
                <a:pPr marL="514350" indent="-514350">
                  <a:buFont typeface="+mj-lt"/>
                  <a:buAutoNum type="alphaLcPeriod" startAt="2"/>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oMath>
                </a14:m>
                <a:endParaRPr/>
              </a:p>
              <a:p>
                <a:pPr marL="514350" indent="-514350">
                  <a:buFont typeface="+mj-lt"/>
                  <a:buAutoNum type="alphaLcPeriod" startAt="3"/>
                  <a:defRPr sz="2800"/>
                </a:pPr>
                <a:r>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+9</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A789E-CC8C-42B3-8458-30C8A915559A}"/>
              </a:ext>
            </a:extLst>
          </p:cNvPr>
          <p:cNvSpPr>
            <a:spLocks noGrp="1"/>
          </p:cNvSpPr>
          <p:nvPr>
            <p:ph type="title"/>
          </p:nvPr>
        </p:nvSpPr>
        <p:spPr/>
        <p:txBody>
          <a:bodyPr/>
          <a:lstStyle/>
          <a:p>
            <a:r>
              <a:rPr lang="en-US" dirty="0"/>
              <a:t>Rational Functions (cont.)</a:t>
            </a:r>
          </a:p>
        </p:txBody>
      </p:sp>
      <p:sp>
        <p:nvSpPr>
          <p:cNvPr id="3" name="Text Placeholder 2">
            <a:extLst>
              <a:ext uri="{FF2B5EF4-FFF2-40B4-BE49-F238E27FC236}">
                <a16:creationId xmlns:a16="http://schemas.microsoft.com/office/drawing/2014/main" id="{1C3B7190-8531-4FA6-9DF3-457BEDAC18EF}"/>
              </a:ext>
            </a:extLst>
          </p:cNvPr>
          <p:cNvSpPr>
            <a:spLocks noGrp="1"/>
          </p:cNvSpPr>
          <p:nvPr>
            <p:ph type="body" sz="quarter" idx="10"/>
          </p:nvPr>
        </p:nvSpPr>
        <p:spPr/>
        <p:txBody>
          <a:bodyPr anchor="b"/>
          <a:lstStyle/>
          <a:p>
            <a:pPr algn="ctr"/>
            <a:r>
              <a:rPr lang="en-US" dirty="0"/>
              <a:t> </a:t>
            </a:r>
          </a:p>
        </p:txBody>
      </p:sp>
      <p:pic>
        <p:nvPicPr>
          <p:cNvPr id="5" name="Graphic 4">
            <a:extLst>
              <a:ext uri="{FF2B5EF4-FFF2-40B4-BE49-F238E27FC236}">
                <a16:creationId xmlns:a16="http://schemas.microsoft.com/office/drawing/2014/main" id="{E620C07F-F961-4182-B405-09D5D01D95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33162" y="1736598"/>
            <a:ext cx="2476500" cy="2476500"/>
          </a:xfrm>
          <a:prstGeom prst="rect">
            <a:avLst/>
          </a:prstGeom>
        </p:spPr>
      </p:pic>
      <p:pic>
        <p:nvPicPr>
          <p:cNvPr id="7" name="Graphic 6">
            <a:extLst>
              <a:ext uri="{FF2B5EF4-FFF2-40B4-BE49-F238E27FC236}">
                <a16:creationId xmlns:a16="http://schemas.microsoft.com/office/drawing/2014/main" id="{38B0CBF8-F1FF-490D-9565-46B3628B2BF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740877"/>
            <a:ext cx="2476500" cy="2476500"/>
          </a:xfrm>
          <a:prstGeom prst="rect">
            <a:avLst/>
          </a:prstGeom>
        </p:spPr>
      </p:pic>
      <p:pic>
        <p:nvPicPr>
          <p:cNvPr id="9" name="Graphic 8">
            <a:extLst>
              <a:ext uri="{FF2B5EF4-FFF2-40B4-BE49-F238E27FC236}">
                <a16:creationId xmlns:a16="http://schemas.microsoft.com/office/drawing/2014/main" id="{1DDB18ED-5D8E-4470-AB98-F633B63DA0B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4338" y="1736598"/>
            <a:ext cx="2476500" cy="2476500"/>
          </a:xfrm>
          <a:prstGeom prst="rect">
            <a:avLst/>
          </a:prstGeom>
        </p:spPr>
      </p:pic>
      <p:sp>
        <p:nvSpPr>
          <p:cNvPr id="8" name="TextBox 7">
            <a:extLst>
              <a:ext uri="{FF2B5EF4-FFF2-40B4-BE49-F238E27FC236}">
                <a16:creationId xmlns:a16="http://schemas.microsoft.com/office/drawing/2014/main" id="{29393511-B00F-4D71-8E57-5F66BDAB2BE8}"/>
              </a:ext>
            </a:extLst>
          </p:cNvPr>
          <p:cNvSpPr txBox="1"/>
          <p:nvPr/>
        </p:nvSpPr>
        <p:spPr>
          <a:xfrm>
            <a:off x="457200" y="4598182"/>
            <a:ext cx="8229600" cy="523220"/>
          </a:xfrm>
          <a:prstGeom prst="rect">
            <a:avLst/>
          </a:prstGeom>
          <a:noFill/>
        </p:spPr>
        <p:txBody>
          <a:bodyPr wrap="square" rtlCol="0">
            <a:spAutoFit/>
          </a:bodyPr>
          <a:lstStyle/>
          <a:p>
            <a:pPr algn="ctr"/>
            <a:r>
              <a:rPr lang="en-US" sz="2800" dirty="0">
                <a:solidFill>
                  <a:srgbClr val="000000"/>
                </a:solidFill>
              </a:rPr>
              <a:t>Figure 1: Graphs of Three Rational Functions</a:t>
            </a:r>
          </a:p>
        </p:txBody>
      </p:sp>
    </p:spTree>
    <p:extLst>
      <p:ext uri="{BB962C8B-B14F-4D97-AF65-F5344CB8AC3E}">
        <p14:creationId xmlns:p14="http://schemas.microsoft.com/office/powerpoint/2010/main" val="25262381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marL="514350" indent="-514350">
                  <a:buFont typeface="+mj-lt"/>
                  <a:buAutoNum type="alphaLcPeriod"/>
                  <a:defRPr sz="2800"/>
                </a:pPr>
                <a:r>
                  <a:rPr lang="en-US" dirty="0"/>
                  <a:t>​</a:t>
                </a:r>
                <a:r>
                  <a:rPr lang="en-US" sz="2800" dirty="0"/>
                  <a:t>The denominator of </a:t>
                </a:r>
                <a14:m>
                  <m:oMath xmlns:m="http://schemas.openxmlformats.org/officeDocument/2006/math">
                    <m:r>
                      <a:rPr lang="en-US">
                        <a:latin typeface="Cambria Math" panose="02040503050406030204" pitchFamily="18" charset="0"/>
                      </a:rPr>
                      <m:t>𝑓</m:t>
                    </m:r>
                  </m:oMath>
                </a14:m>
                <a:r>
                  <a:rPr lang="en-US" sz="2800" dirty="0"/>
                  <a:t> is already factored, so we know that the domain of </a:t>
                </a:r>
                <a14:m>
                  <m:oMath xmlns:m="http://schemas.openxmlformats.org/officeDocument/2006/math">
                    <m:r>
                      <a:rPr lang="en-US">
                        <a:latin typeface="Cambria Math" panose="02040503050406030204" pitchFamily="18" charset="0"/>
                      </a:rPr>
                      <m:t>𝑓</m:t>
                    </m:r>
                  </m:oMath>
                </a14:m>
                <a:r>
                  <a:rPr lang="en-US" sz="2800" dirty="0"/>
                  <a:t> consists of all real numbers except for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m:t>
                    </m:r>
                    <m:r>
                      <a:rPr lang="en-US">
                        <a:latin typeface="Cambria Math" panose="02040503050406030204" pitchFamily="18" charset="0"/>
                      </a:rPr>
                      <m:t>1</m:t>
                    </m:r>
                  </m:oMath>
                </a14:m>
                <a:r>
                  <a:rPr lang="en-US" sz="2800" dirty="0"/>
                  <a:t>.</a:t>
                </a:r>
              </a:p>
              <a:p>
                <a:pPr marL="512064"/>
                <a:r>
                  <a:rPr lang="en-US" dirty="0"/>
                  <a:t>​</a:t>
                </a:r>
                <a:r>
                  <a:rPr lang="en-US" sz="2800" dirty="0"/>
                  <a:t>As in Example 1c, we factor the numerator to see if there are any common factors.</a:t>
                </a:r>
              </a:p>
              <a:p>
                <a:pPr marL="512064"/>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b="0" i="1" smtClean="0">
                                  <a:latin typeface="Cambria Math" panose="02040503050406030204" pitchFamily="18" charset="0"/>
                                </a:rPr>
                                <m:t>𝑥</m:t>
                              </m:r>
                            </m:e>
                          </m:d>
                        </m:e>
                      </m:func>
                      <m:r>
                        <m:rPr>
                          <m:aln/>
                        </m:rP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den>
                      </m:f>
                    </m:oMath>
                    <m:oMath xmlns:m="http://schemas.openxmlformats.org/officeDocument/2006/math">
                      <m:phant>
                        <m:phantPr>
                          <m:show m:val="off"/>
                          <m:ctrlPr>
                            <a:rPr lang="ar-AE" i="1">
                              <a:latin typeface="Cambria Math" panose="02040503050406030204" pitchFamily="18" charset="0"/>
                            </a:rPr>
                          </m:ctrlPr>
                        </m:phantPr>
                        <m:e>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en-US" b="0" i="1" smtClean="0">
                                  <a:latin typeface="Cambria Math" panose="02040503050406030204" pitchFamily="18" charset="0"/>
                                </a:rPr>
                                <m:t>𝑥</m:t>
                              </m:r>
                            </m:e>
                          </m:d>
                        </m:e>
                      </m:phant>
                      <m:r>
                        <m:rPr>
                          <m:aln/>
                        </m:rPr>
                        <a:rPr lang="ar-AE">
                          <a:latin typeface="Cambria Math" panose="02040503050406030204" pitchFamily="18" charset="0"/>
                        </a:rPr>
                        <m:t>=</m:t>
                      </m:r>
                      <m:r>
                        <a:rPr lang="ar-AE">
                          <a:latin typeface="Cambria Math" panose="02040503050406030204" pitchFamily="18" charset="0"/>
                        </a:rPr>
                        <m:t>𝑥</m:t>
                      </m:r>
                    </m:oMath>
                  </m:oMathPara>
                </a14:m>
                <a:endParaRPr lang="ar-AE"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22"/>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This means that, except for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 where </a:t>
                </a:r>
                <a14:m>
                  <m:oMath xmlns:m="http://schemas.openxmlformats.org/officeDocument/2006/math">
                    <m:r>
                      <a:rPr>
                        <a:latin typeface="Cambria Math" panose="02040503050406030204" pitchFamily="18" charset="0"/>
                      </a:rPr>
                      <m:t>𝑓</m:t>
                    </m:r>
                  </m:oMath>
                </a14:m>
                <a:r>
                  <a:rPr sz="2800" dirty="0"/>
                  <a:t> is undefined, we have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𝑥</m:t>
                    </m:r>
                  </m:oMath>
                </a14:m>
                <a:r>
                  <a:rPr sz="2800" dirty="0"/>
                  <a:t>. We already know how to graph this function, so the remaining steps are unnecessary. The graph of </a:t>
                </a:r>
                <a14:m>
                  <m:oMath xmlns:m="http://schemas.openxmlformats.org/officeDocument/2006/math">
                    <m:r>
                      <a:rPr>
                        <a:latin typeface="Cambria Math" panose="02040503050406030204" pitchFamily="18" charset="0"/>
                      </a:rPr>
                      <m:t>𝑓</m:t>
                    </m:r>
                  </m:oMath>
                </a14:m>
                <a:r>
                  <a:rPr sz="2800" dirty="0"/>
                  <a:t> is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oMath>
                </a14:m>
                <a:r>
                  <a:rPr sz="2800" dirty="0"/>
                  <a:t>, excluding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e>
                    </m:d>
                  </m:oMath>
                </a14:m>
                <a:r>
                  <a:rPr sz="2800" dirty="0"/>
                  <a:t>, since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 is not in the domain of </a:t>
                </a:r>
                <a14:m>
                  <m:oMath xmlns:m="http://schemas.openxmlformats.org/officeDocument/2006/math">
                    <m:r>
                      <a:rPr>
                        <a:latin typeface="Cambria Math" panose="02040503050406030204" pitchFamily="18" charset="0"/>
                      </a:rPr>
                      <m:t>𝑓</m:t>
                    </m:r>
                  </m:oMath>
                </a14:m>
                <a:r>
                  <a:rPr sz="2800" dirty="0"/>
                  <a:t>. The result is that a </a:t>
                </a:r>
                <a:r>
                  <a:rPr lang="en-US" sz="2800" dirty="0"/>
                  <a:t>“</a:t>
                </a:r>
                <a:r>
                  <a:rPr sz="2800" dirty="0"/>
                  <a:t>hole</a:t>
                </a:r>
                <a:r>
                  <a:rPr lang="en-US" dirty="0"/>
                  <a:t>”</a:t>
                </a:r>
                <a:r>
                  <a:rPr sz="2800" dirty="0"/>
                  <a:t> appears in the graph </a:t>
                </a:r>
                <a14:m>
                  <m:oMath xmlns:m="http://schemas.openxmlformats.org/officeDocument/2006/math">
                    <m:r>
                      <a:rPr>
                        <a:latin typeface="Cambria Math" panose="02040503050406030204" pitchFamily="18" charset="0"/>
                      </a:rPr>
                      <m:t>𝑓</m:t>
                    </m:r>
                  </m:oMath>
                </a14:m>
                <a:r>
                  <a:rPr sz="2800" dirty="0"/>
                  <a:t> at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a:t>
                </a: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370"/>
                </a:stretch>
              </a:blipFill>
            </p:spPr>
            <p:txBody>
              <a:bodyPr/>
              <a:lstStyle/>
              <a:p>
                <a:r>
                  <a:rPr lang="en-US">
                    <a:noFill/>
                  </a:rPr>
                  <a:t> </a:t>
                </a:r>
              </a:p>
            </p:txBody>
          </p:sp>
        </mc:Fallback>
      </mc:AlternateContent>
    </p:spTree>
    <p:extLst>
      <p:ext uri="{BB962C8B-B14F-4D97-AF65-F5344CB8AC3E}">
        <p14:creationId xmlns:p14="http://schemas.microsoft.com/office/powerpoint/2010/main" val="2092133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pic>
        <p:nvPicPr>
          <p:cNvPr id="5" name="Content Placeholder 4">
            <a:extLst>
              <a:ext uri="{FF2B5EF4-FFF2-40B4-BE49-F238E27FC236}">
                <a16:creationId xmlns:a16="http://schemas.microsoft.com/office/drawing/2014/main" id="{5999B7F8-44FD-4057-BF31-A7617C7392E8}"/>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
        <p:nvSpPr>
          <p:cNvPr id="3" name="TextBox 2">
            <a:extLst>
              <a:ext uri="{FF2B5EF4-FFF2-40B4-BE49-F238E27FC236}">
                <a16:creationId xmlns:a16="http://schemas.microsoft.com/office/drawing/2014/main" id="{E996886C-ABBC-4B99-9D00-51629878E845}"/>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6</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marL="514350" indent="-514350">
                  <a:buFont typeface="+mj-lt"/>
                  <a:buAutoNum type="alphaLcPeriod" startAt="2"/>
                  <a:defRPr sz="2800"/>
                </a:pPr>
                <a:r>
                  <a:rPr dirty="0"/>
                  <a:t>​</a:t>
                </a:r>
                <a:r>
                  <a:rPr sz="2800" dirty="0"/>
                  <a:t>In Example 1b, we factored the denominator as follows.</a:t>
                </a:r>
              </a:p>
              <a:p>
                <a:pPr marL="512064"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𝑔</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den>
                    </m:f>
                  </m:oMath>
                </a14:m>
                <a:endParaRPr dirty="0"/>
              </a:p>
              <a:p>
                <a:pPr marL="512064">
                  <a:defRPr sz="2800"/>
                </a:pPr>
                <a:r>
                  <a:rPr dirty="0"/>
                  <a:t>​</a:t>
                </a:r>
                <a:r>
                  <a:rPr sz="2800" dirty="0"/>
                  <a:t>This means the domain of </a:t>
                </a:r>
                <a14:m>
                  <m:oMath xmlns:m="http://schemas.openxmlformats.org/officeDocument/2006/math">
                    <m:r>
                      <a:rPr>
                        <a:latin typeface="Cambria Math" panose="02040503050406030204" pitchFamily="18" charset="0"/>
                      </a:rPr>
                      <m:t>𝑔</m:t>
                    </m:r>
                  </m:oMath>
                </a14:m>
                <a:r>
                  <a:rPr sz="2800" dirty="0"/>
                  <a:t> excludes the values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 Since the numerator cannot be factored, we also know that the lines </a:t>
                </a:r>
                <a14:m>
                  <m:oMath xmlns:m="http://schemas.openxmlformats.org/officeDocument/2006/math">
                    <m:r>
                      <a:rPr>
                        <a:latin typeface="Cambria Math" panose="02040503050406030204" pitchFamily="18" charset="0"/>
                      </a:rPr>
                      <m:t>𝑥</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 are vertical asymptotes of </a:t>
                </a:r>
                <a14:m>
                  <m:oMath xmlns:m="http://schemas.openxmlformats.org/officeDocument/2006/math">
                    <m:r>
                      <a:rPr>
                        <a:latin typeface="Cambria Math" panose="02040503050406030204" pitchFamily="18" charset="0"/>
                      </a:rPr>
                      <m:t>𝑔</m:t>
                    </m:r>
                  </m:oMath>
                </a14:m>
                <a:r>
                  <a:rPr sz="2800" dirty="0"/>
                  <a:t>.</a:t>
                </a:r>
              </a:p>
              <a:p>
                <a:pPr marL="512064">
                  <a:defRPr sz="2800"/>
                </a:pPr>
                <a:r>
                  <a:rPr dirty="0"/>
                  <a:t>​</a:t>
                </a:r>
                <a:r>
                  <a:rPr sz="2800" dirty="0"/>
                  <a:t>Next, we look at the degrees of the numerator and denominator. As we saw in Example 2a, the degrees are the same, so the line </a:t>
                </a:r>
                <a14:m>
                  <m:oMath xmlns:m="http://schemas.openxmlformats.org/officeDocument/2006/math">
                    <m:r>
                      <a:rPr>
                        <a:latin typeface="Cambria Math" panose="02040503050406030204" pitchFamily="18" charset="0"/>
                      </a:rPr>
                      <m:t>𝑦</m:t>
                    </m:r>
                    <m:r>
                      <a:rPr>
                        <a:latin typeface="Cambria Math" panose="02040503050406030204" pitchFamily="18" charset="0"/>
                      </a:rPr>
                      <m:t>=1</m:t>
                    </m:r>
                  </m:oMath>
                </a14:m>
                <a:r>
                  <a:rPr sz="2800" dirty="0"/>
                  <a:t> is the horizontal asymptote. Plotting the asymptotes provides us a framework for graphing </a:t>
                </a:r>
                <a14:m>
                  <m:oMath xmlns:m="http://schemas.openxmlformats.org/officeDocument/2006/math">
                    <m:r>
                      <a:rPr>
                        <a:latin typeface="Cambria Math" panose="02040503050406030204" pitchFamily="18" charset="0"/>
                      </a:rPr>
                      <m:t>𝑔</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a:t>
                </a: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086" r="-140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3A1AF393-961E-481A-9BFA-D666142F6FF1}"/>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7</a:t>
            </a:r>
          </a:p>
        </p:txBody>
      </p:sp>
      <p:pic>
        <p:nvPicPr>
          <p:cNvPr id="14" name="Content Placeholder 13">
            <a:extLst>
              <a:ext uri="{FF2B5EF4-FFF2-40B4-BE49-F238E27FC236}">
                <a16:creationId xmlns:a16="http://schemas.microsoft.com/office/drawing/2014/main" id="{2EB113AF-167B-484E-83E7-5013721BD62F}"/>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Setting </a:t>
                </a:r>
                <a14:m>
                  <m:oMath xmlns:m="http://schemas.openxmlformats.org/officeDocument/2006/math">
                    <m:r>
                      <a:rPr lang="en-US">
                        <a:latin typeface="Cambria Math" panose="02040503050406030204" pitchFamily="18" charset="0"/>
                      </a:rPr>
                      <m:t>𝑥</m:t>
                    </m:r>
                    <m:r>
                      <a:rPr lang="en-US">
                        <a:latin typeface="Cambria Math" panose="02040503050406030204" pitchFamily="18" charset="0"/>
                      </a:rPr>
                      <m:t>=0</m:t>
                    </m:r>
                  </m:oMath>
                </a14:m>
                <a:r>
                  <a:rPr lang="en-US" sz="2800" dirty="0"/>
                  <a:t>, we find that the </a:t>
                </a:r>
                <a14:m>
                  <m:oMath xmlns:m="http://schemas.openxmlformats.org/officeDocument/2006/math">
                    <m:r>
                      <a:rPr lang="en-US">
                        <a:latin typeface="Cambria Math" panose="02040503050406030204" pitchFamily="18" charset="0"/>
                      </a:rPr>
                      <m:t>𝑦</m:t>
                    </m:r>
                  </m:oMath>
                </a14:m>
                <a:r>
                  <a:rPr lang="en-US" sz="2800" dirty="0"/>
                  <a:t>-intercept lies 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0</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15</m:t>
                            </m:r>
                          </m:den>
                        </m:f>
                      </m:e>
                    </m:d>
                  </m:oMath>
                </a14:m>
                <a:r>
                  <a:rPr lang="en-US" sz="2800" dirty="0"/>
                  <a:t>. Since there is no real solution to the equation </a:t>
                </a:r>
                <a14:m>
                  <m:oMath xmlns:m="http://schemas.openxmlformats.org/officeDocument/2006/math">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0</m:t>
                    </m:r>
                  </m:oMath>
                </a14:m>
                <a:r>
                  <a:rPr lang="en-US" sz="2800" dirty="0"/>
                  <a:t>, </a:t>
                </a:r>
                <a14:m>
                  <m:oMath xmlns:m="http://schemas.openxmlformats.org/officeDocument/2006/math">
                    <m:r>
                      <a:rPr lang="ar-AE">
                        <a:latin typeface="Cambria Math" panose="02040503050406030204" pitchFamily="18" charset="0"/>
                      </a:rPr>
                      <m:t>𝑔</m:t>
                    </m:r>
                  </m:oMath>
                </a14:m>
                <a:r>
                  <a:rPr lang="ar-AE" sz="2800" dirty="0"/>
                  <a:t> </a:t>
                </a:r>
                <a:r>
                  <a:rPr lang="en-US" sz="2800" dirty="0"/>
                  <a:t>has no </a:t>
                </a:r>
                <a14:m>
                  <m:oMath xmlns:m="http://schemas.openxmlformats.org/officeDocument/2006/math">
                    <m:r>
                      <a:rPr lang="en-US">
                        <a:latin typeface="Cambria Math" panose="02040503050406030204" pitchFamily="18" charset="0"/>
                      </a:rPr>
                      <m:t>𝑥</m:t>
                    </m:r>
                  </m:oMath>
                </a14:m>
                <a:r>
                  <a:rPr lang="en-US" sz="2800" dirty="0"/>
                  <a:t>-intercepts.</a:t>
                </a:r>
              </a:p>
              <a:p>
                <a:r>
                  <a:rPr lang="en-US" dirty="0"/>
                  <a:t>​</a:t>
                </a:r>
                <a:r>
                  <a:rPr lang="en-US" sz="2800" dirty="0"/>
                  <a:t>Plotting a few points in each region between asymptotes gives us an idea of the general shape of the graph, shown in Figure 8.</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04"/>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BCC13200-E831-42D7-BBFB-DB144169A4E0}"/>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8</a:t>
            </a:r>
          </a:p>
        </p:txBody>
      </p:sp>
      <p:pic>
        <p:nvPicPr>
          <p:cNvPr id="10" name="Content Placeholder 9">
            <a:extLst>
              <a:ext uri="{FF2B5EF4-FFF2-40B4-BE49-F238E27FC236}">
                <a16:creationId xmlns:a16="http://schemas.microsoft.com/office/drawing/2014/main" id="{E71FD371-9626-4B63-96E6-C0904C5D2382}"/>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Incidentally, while the range of some rational functions, such as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−1</m:t>
                        </m:r>
                      </m:den>
                    </m:f>
                  </m:oMath>
                </a14:m>
                <a:r>
                  <a:rPr sz="2800"/>
                  <a:t>, is easy to determine (you should verify that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oMath>
                </a14:m>
                <a:r>
                  <a:rPr sz="2800"/>
                  <a:t> is the range of </a:t>
                </a:r>
                <a14:m>
                  <m:oMath xmlns:m="http://schemas.openxmlformats.org/officeDocument/2006/math">
                    <m:r>
                      <a:rPr>
                        <a:latin typeface="Cambria Math" panose="02040503050406030204" pitchFamily="18" charset="0"/>
                      </a:rPr>
                      <m:t>𝑓</m:t>
                    </m:r>
                  </m:oMath>
                </a14:m>
                <a:r>
                  <a:rPr sz="2800"/>
                  <a:t>), the range of </a:t>
                </a:r>
                <a14:m>
                  <m:oMath xmlns:m="http://schemas.openxmlformats.org/officeDocument/2006/math">
                    <m:r>
                      <a:rPr>
                        <a:latin typeface="Cambria Math" panose="02040503050406030204" pitchFamily="18" charset="0"/>
                      </a:rPr>
                      <m:t>𝑔</m:t>
                    </m:r>
                  </m:oMath>
                </a14:m>
                <a:r>
                  <a:rPr sz="2800"/>
                  <a:t> is deceptively difficult to determine without the tools of calculus. Although it's not apparent from the graph that we have just sketched, the range of </a:t>
                </a:r>
                <a14:m>
                  <m:oMath xmlns:m="http://schemas.openxmlformats.org/officeDocument/2006/math">
                    <m:r>
                      <a:rPr>
                        <a:latin typeface="Cambria Math" panose="02040503050406030204" pitchFamily="18" charset="0"/>
                      </a:rPr>
                      <m:t>𝑔</m:t>
                    </m:r>
                  </m:oMath>
                </a14:m>
                <a:r>
                  <a:rPr sz="2800"/>
                  <a:t> is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rad>
                              <m:radPr>
                                <m:degHide m:val="on"/>
                                <m:ctrlPr>
                                  <a:rPr i="1">
                                    <a:latin typeface="Cambria Math" panose="02040503050406030204" pitchFamily="18" charset="0"/>
                                  </a:rPr>
                                </m:ctrlPr>
                              </m:radPr>
                              <m:deg/>
                              <m:e>
                                <m:r>
                                  <a:rPr>
                                    <a:latin typeface="Cambria Math" panose="02040503050406030204" pitchFamily="18" charset="0"/>
                                  </a:rPr>
                                  <m:t>65</m:t>
                                </m:r>
                              </m:e>
                            </m:rad>
                          </m:num>
                          <m:den>
                            <m:r>
                              <a:rPr>
                                <a:latin typeface="Cambria Math" panose="02040503050406030204" pitchFamily="18" charset="0"/>
                              </a:rPr>
                              <m:t>16</m:t>
                            </m:r>
                          </m:den>
                        </m:f>
                      </m:e>
                    </m:d>
                    <m:r>
                      <a:rPr>
                        <a:latin typeface="Cambria Math" panose="02040503050406030204" pitchFamily="18" charset="0"/>
                      </a:rPr>
                      <m:t>∪</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7+</m:t>
                            </m:r>
                            <m:rad>
                              <m:radPr>
                                <m:degHide m:val="on"/>
                                <m:ctrlPr>
                                  <a:rPr i="1">
                                    <a:latin typeface="Cambria Math" panose="02040503050406030204" pitchFamily="18" charset="0"/>
                                  </a:rPr>
                                </m:ctrlPr>
                              </m:radPr>
                              <m:deg/>
                              <m:e>
                                <m:r>
                                  <a:rPr>
                                    <a:latin typeface="Cambria Math" panose="02040503050406030204" pitchFamily="18" charset="0"/>
                                  </a:rPr>
                                  <m:t>65</m:t>
                                </m:r>
                              </m:e>
                            </m:rad>
                          </m:num>
                          <m:den>
                            <m:r>
                              <a:rPr>
                                <a:latin typeface="Cambria Math" panose="02040503050406030204" pitchFamily="18" charset="0"/>
                              </a:rPr>
                              <m:t>16</m:t>
                            </m:r>
                          </m:den>
                        </m:f>
                        <m:r>
                          <a:rPr>
                            <a:latin typeface="Cambria Math" panose="02040503050406030204" pitchFamily="18" charset="0"/>
                          </a:rPr>
                          <m:t>,∞</m:t>
                        </m:r>
                      </m:e>
                    </m:d>
                  </m:oMath>
                </a14:m>
                <a:r>
                  <a:rPr sz="2800"/>
                  <a:t>, or approximately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−∞,−0.066</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0.941,∞</m:t>
                        </m:r>
                      </m:e>
                    </m:d>
                  </m:oMath>
                </a14:m>
                <a:r>
                  <a:rPr sz="2800"/>
                  <a:t>.</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852"/>
                </a:stretch>
              </a:blipFill>
            </p:spPr>
            <p:txBody>
              <a:bodyPr/>
              <a:lstStyle/>
              <a:p>
                <a:r>
                  <a:rPr lang="en-US">
                    <a:noFill/>
                  </a:rPr>
                  <a:t> </a:t>
                </a:r>
              </a:p>
            </p:txBody>
          </p:sp>
        </mc:Fallback>
      </mc:AlternateContent>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dirty="0"/>
              <a:t>There really is</a:t>
            </a:r>
            <a:r>
              <a:rPr lang="en-US" sz="2800" dirty="0"/>
              <a:t>n’t</a:t>
            </a:r>
            <a:r>
              <a:rPr sz="2800" dirty="0"/>
              <a:t> much we can say with honesty about the range of rational functions without the tools of calculus. For instance, even the range of the deceptively simple rational function in Example 3b is</a:t>
            </a:r>
            <a:r>
              <a:rPr lang="en-US" sz="2800" dirty="0"/>
              <a:t>n’t</a:t>
            </a:r>
            <a:r>
              <a:rPr sz="2800" dirty="0"/>
              <a:t> possible to determine without differentiation to find the critical points. The graphs </a:t>
            </a:r>
            <a:r>
              <a:rPr lang="en-US" sz="2800" dirty="0"/>
              <a:t>in Figures 9 and 10</a:t>
            </a:r>
            <a:r>
              <a:rPr sz="2800" dirty="0"/>
              <a:t> indicate subtle behavior near </a:t>
            </a:r>
            <a:r>
              <a:rPr sz="2800" dirty="0">
                <a:latin typeface="Cambria Math"/>
              </a:rPr>
              <a:t>0</a:t>
            </a:r>
            <a:r>
              <a:rPr sz="2800" dirty="0"/>
              <a:t> and </a:t>
            </a:r>
            <a:r>
              <a:rPr sz="2800" dirty="0">
                <a:latin typeface="Cambria Math"/>
              </a:rPr>
              <a:t>16</a:t>
            </a:r>
            <a:r>
              <a:rPr lang="en-US" sz="2800" dirty="0"/>
              <a:t>.</a:t>
            </a:r>
            <a:endParaRPr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7EFA8BF5-1A79-4F57-9598-F1F4B56677B5}"/>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9</a:t>
            </a:r>
          </a:p>
        </p:txBody>
      </p:sp>
      <p:pic>
        <p:nvPicPr>
          <p:cNvPr id="10" name="Content Placeholder 9">
            <a:extLst>
              <a:ext uri="{FF2B5EF4-FFF2-40B4-BE49-F238E27FC236}">
                <a16:creationId xmlns:a16="http://schemas.microsoft.com/office/drawing/2014/main" id="{5C92BE58-70BA-4A81-A87B-B45744D752DF}"/>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658303" y="1133856"/>
            <a:ext cx="5827395" cy="4379595"/>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Vertical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vertical line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𝑐</m:t>
                    </m:r>
                  </m:oMath>
                </a14:m>
                <a:r>
                  <a:rPr sz="2800" dirty="0"/>
                  <a:t> is a </a:t>
                </a:r>
                <a:r>
                  <a:rPr sz="2800" b="1" dirty="0"/>
                  <a:t>vertical asymptote</a:t>
                </a:r>
                <a:r>
                  <a:rPr sz="2800" dirty="0"/>
                  <a:t> of a function </a:t>
                </a:r>
                <a14:m>
                  <m:oMath xmlns:m="http://schemas.openxmlformats.org/officeDocument/2006/math">
                    <m:r>
                      <a:rPr>
                        <a:latin typeface="Cambria Math" panose="02040503050406030204" pitchFamily="18" charset="0"/>
                      </a:rPr>
                      <m:t>𝑓</m:t>
                    </m:r>
                  </m:oMath>
                </a14:m>
                <a:r>
                  <a:rPr sz="2800" dirty="0"/>
                  <a:t> if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increases in magnitude without bound as </a:t>
                </a:r>
                <a14:m>
                  <m:oMath xmlns:m="http://schemas.openxmlformats.org/officeDocument/2006/math">
                    <m:r>
                      <a:rPr>
                        <a:latin typeface="Cambria Math" panose="02040503050406030204" pitchFamily="18" charset="0"/>
                      </a:rPr>
                      <m:t>𝑥</m:t>
                    </m:r>
                  </m:oMath>
                </a14:m>
                <a:r>
                  <a:rPr sz="2800" dirty="0"/>
                  <a:t> approaches </a:t>
                </a:r>
                <a14:m>
                  <m:oMath xmlns:m="http://schemas.openxmlformats.org/officeDocument/2006/math">
                    <m:r>
                      <a:rPr>
                        <a:latin typeface="Cambria Math" panose="02040503050406030204" pitchFamily="18" charset="0"/>
                      </a:rPr>
                      <m:t>𝑐</m:t>
                    </m:r>
                  </m:oMath>
                </a14:m>
                <a:r>
                  <a:rPr sz="2800" dirty="0"/>
                  <a:t>. Examples of vertical asymptotes appear in Figure 2. The graph of a rational function cannot intersect a vertical asymptote.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A5DA8F1D-E0E9-4E0E-9570-CF5093B55A2E}"/>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10</a:t>
            </a:r>
          </a:p>
        </p:txBody>
      </p:sp>
      <p:pic>
        <p:nvPicPr>
          <p:cNvPr id="10" name="Content Placeholder 9">
            <a:extLst>
              <a:ext uri="{FF2B5EF4-FFF2-40B4-BE49-F238E27FC236}">
                <a16:creationId xmlns:a16="http://schemas.microsoft.com/office/drawing/2014/main" id="{3CA5979D-6A6C-499E-8E80-FCA2A316A6C0}"/>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1658303" y="1130968"/>
            <a:ext cx="5827395" cy="4379595"/>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The denominator of this function cannot be factored, so there are no restrictions on the domain of </a:t>
                </a:r>
                <a14:m>
                  <m:oMath xmlns:m="http://schemas.openxmlformats.org/officeDocument/2006/math">
                    <m:r>
                      <a:rPr>
                        <a:latin typeface="Cambria Math" panose="02040503050406030204" pitchFamily="18" charset="0"/>
                      </a:rPr>
                      <m:t>h</m:t>
                    </m:r>
                  </m:oMath>
                </a14:m>
                <a:r>
                  <a:rPr sz="2800" dirty="0"/>
                  <a:t>. Further, we saw in Example 2b that this function has an oblique asymptote of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oMath>
                </a14:m>
                <a:r>
                  <a:rPr sz="2800" dirty="0"/>
                  <a:t>.</a:t>
                </a:r>
              </a:p>
              <a:p>
                <a:pPr marL="512064">
                  <a:defRPr sz="2800"/>
                </a:pPr>
                <a:r>
                  <a:rPr dirty="0"/>
                  <a:t>​</a:t>
                </a:r>
                <a:r>
                  <a:rPr sz="2800" dirty="0"/>
                  <a:t>As usual, we calculate the </a:t>
                </a:r>
                <a14:m>
                  <m:oMath xmlns:m="http://schemas.openxmlformats.org/officeDocument/2006/math">
                    <m:r>
                      <a:rPr>
                        <a:latin typeface="Cambria Math" panose="02040503050406030204" pitchFamily="18" charset="0"/>
                      </a:rPr>
                      <m:t>𝑦</m:t>
                    </m:r>
                  </m:oMath>
                </a14:m>
                <a:r>
                  <a:rPr sz="2800" dirty="0"/>
                  <a:t>-intercept by substituting </a:t>
                </a:r>
                <a14:m>
                  <m:oMath xmlns:m="http://schemas.openxmlformats.org/officeDocument/2006/math">
                    <m:r>
                      <a:rPr>
                        <a:latin typeface="Cambria Math" panose="02040503050406030204" pitchFamily="18" charset="0"/>
                      </a:rPr>
                      <m:t>𝑥</m:t>
                    </m:r>
                    <m:r>
                      <a:rPr>
                        <a:latin typeface="Cambria Math" panose="02040503050406030204" pitchFamily="18" charset="0"/>
                      </a:rPr>
                      <m:t>=0</m:t>
                    </m:r>
                  </m:oMath>
                </a14:m>
                <a:r>
                  <a:rPr sz="2800" dirty="0"/>
                  <a:t>.</a:t>
                </a:r>
              </a:p>
              <a:p>
                <a:pPr marL="512064" algn="ctr">
                  <a:defRPr sz="2800"/>
                </a:pPr>
                <a:r>
                  <a:rPr dirty="0"/>
                  <a:t>​</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h</m:t>
                        </m:r>
                      </m:fName>
                      <m:e>
                        <m:d>
                          <m:dPr>
                            <m:ctrlPr>
                              <a:rPr i="1">
                                <a:latin typeface="Cambria Math" panose="02040503050406030204" pitchFamily="18" charset="0"/>
                              </a:rPr>
                            </m:ctrlPr>
                          </m:dPr>
                          <m:e>
                            <m:r>
                              <a:rPr>
                                <a:latin typeface="Cambria Math" panose="02040503050406030204" pitchFamily="18" charset="0"/>
                              </a:rPr>
                              <m:t>0</m:t>
                            </m:r>
                          </m:e>
                        </m:d>
                      </m:e>
                    </m:func>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2</m:t>
                            </m:r>
                          </m:sup>
                        </m:sSup>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0</m:t>
                            </m:r>
                          </m:e>
                        </m:d>
                        <m:r>
                          <a:rPr>
                            <a:latin typeface="Cambria Math" panose="02040503050406030204" pitchFamily="18" charset="0"/>
                          </a:rPr>
                          <m:t>+2</m:t>
                        </m:r>
                      </m:num>
                      <m:den>
                        <m:sSup>
                          <m:sSupPr>
                            <m:ctrlPr>
                              <a:rPr i="1">
                                <a:latin typeface="Cambria Math" panose="02040503050406030204" pitchFamily="18" charset="0"/>
                              </a:rPr>
                            </m:ctrlPr>
                          </m:sSupPr>
                          <m:e>
                            <m:r>
                              <a:rPr>
                                <a:latin typeface="Cambria Math" panose="02040503050406030204" pitchFamily="18" charset="0"/>
                              </a:rPr>
                              <m:t>0</m:t>
                            </m:r>
                          </m:e>
                          <m:sup>
                            <m:r>
                              <a:rPr>
                                <a:latin typeface="Cambria Math" panose="02040503050406030204" pitchFamily="18" charset="0"/>
                              </a:rPr>
                              <m:t>2</m:t>
                            </m:r>
                          </m:sup>
                        </m:sSup>
                        <m:r>
                          <a:rPr>
                            <a:latin typeface="Cambria Math" panose="02040503050406030204" pitchFamily="18" charset="0"/>
                          </a:rPr>
                          <m:t>+9</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9</m:t>
                        </m:r>
                      </m:den>
                    </m:f>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1630"/>
                </a:stretch>
              </a:blipFill>
            </p:spPr>
            <p:txBody>
              <a:bodyPr/>
              <a:lstStyle/>
              <a:p>
                <a:r>
                  <a:rPr lang="en-US">
                    <a:noFill/>
                  </a:rPr>
                  <a:t> </a:t>
                </a:r>
              </a:p>
            </p:txBody>
          </p:sp>
        </mc:Fallback>
      </mc:AlternateContent>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There are different approaches to finding the </a:t>
                </a:r>
                <a:br>
                  <a:rPr lang="en-US" sz="2800" dirty="0"/>
                </a:br>
                <a14:m>
                  <m:oMath xmlns:m="http://schemas.openxmlformats.org/officeDocument/2006/math">
                    <m:r>
                      <a:rPr>
                        <a:latin typeface="Cambria Math" panose="02040503050406030204" pitchFamily="18" charset="0"/>
                      </a:rPr>
                      <m:t>𝑥</m:t>
                    </m:r>
                  </m:oMath>
                </a14:m>
                <a:r>
                  <a:rPr sz="2800" dirty="0"/>
                  <a:t>-intercepts. Looking at the numerator, we might guess that </a:t>
                </a:r>
                <a14:m>
                  <m:oMath xmlns:m="http://schemas.openxmlformats.org/officeDocument/2006/math">
                    <m:r>
                      <a:rPr>
                        <a:latin typeface="Cambria Math" panose="02040503050406030204" pitchFamily="18" charset="0"/>
                      </a:rPr>
                      <m:t>−1</m:t>
                    </m:r>
                  </m:oMath>
                </a14:m>
                <a:r>
                  <a:rPr sz="2800" dirty="0"/>
                  <a:t> is a zero of the numerator. A quick calculation confirms this: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3</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2</m:t>
                        </m:r>
                      </m:sup>
                    </m:sSup>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+2=0</m:t>
                    </m:r>
                  </m:oMath>
                </a14:m>
                <a:r>
                  <a:rPr sz="2800" dirty="0"/>
                  <a:t>. This means we can factor the numerator. Using synthetic or long division, we have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e>
                    </m:d>
                  </m:oMath>
                </a14:m>
                <a:r>
                  <a:rPr sz="2800" dirty="0"/>
                  <a:t>. Thus, </a:t>
                </a:r>
                <a14:m>
                  <m:oMath xmlns:m="http://schemas.openxmlformats.org/officeDocument/2006/math">
                    <m:r>
                      <a:rPr>
                        <a:latin typeface="Cambria Math" panose="02040503050406030204" pitchFamily="18" charset="0"/>
                      </a:rPr>
                      <m:t>(−1,0)</m:t>
                    </m:r>
                  </m:oMath>
                </a14:m>
                <a:r>
                  <a:rPr sz="2800" dirty="0"/>
                  <a:t> is the only </a:t>
                </a:r>
                <a14:m>
                  <m:oMath xmlns:m="http://schemas.openxmlformats.org/officeDocument/2006/math">
                    <m:r>
                      <a:rPr>
                        <a:latin typeface="Cambria Math" panose="02040503050406030204" pitchFamily="18" charset="0"/>
                      </a:rPr>
                      <m:t>𝑥</m:t>
                    </m:r>
                  </m:oMath>
                </a14:m>
                <a:r>
                  <a:rPr sz="2800" dirty="0"/>
                  <a:t>-intercept.</a:t>
                </a:r>
              </a:p>
              <a:p>
                <a:pPr>
                  <a:defRPr sz="2800"/>
                </a:pPr>
                <a:r>
                  <a:rPr dirty="0"/>
                  <a:t>​</a:t>
                </a:r>
                <a:r>
                  <a:rPr sz="2800" dirty="0"/>
                  <a:t>With the intercepts and a few other plotted points, we obtain the graph of </a:t>
                </a:r>
                <a14:m>
                  <m:oMath xmlns:m="http://schemas.openxmlformats.org/officeDocument/2006/math">
                    <m:r>
                      <a:rPr>
                        <a:latin typeface="Cambria Math" panose="02040503050406030204" pitchFamily="18" charset="0"/>
                      </a:rPr>
                      <m:t>h</m:t>
                    </m:r>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000"/>
                </a:stretch>
              </a:blipFill>
            </p:spPr>
            <p:txBody>
              <a:bodyPr/>
              <a:lstStyle/>
              <a:p>
                <a:r>
                  <a:rPr lang="en-US">
                    <a:noFill/>
                  </a:rPr>
                  <a:t> </a:t>
                </a:r>
              </a:p>
            </p:txBody>
          </p:sp>
        </mc:Fallback>
      </mc:AlternateContent>
    </p:spTree>
    <p:extLst>
      <p:ext uri="{BB962C8B-B14F-4D97-AF65-F5344CB8AC3E}">
        <p14:creationId xmlns:p14="http://schemas.microsoft.com/office/powerpoint/2010/main" val="10755303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Graphing Rational Functions (cont.)</a:t>
            </a:r>
          </a:p>
        </p:txBody>
      </p:sp>
      <p:sp>
        <p:nvSpPr>
          <p:cNvPr id="3" name="TextBox 2">
            <a:extLst>
              <a:ext uri="{FF2B5EF4-FFF2-40B4-BE49-F238E27FC236}">
                <a16:creationId xmlns:a16="http://schemas.microsoft.com/office/drawing/2014/main" id="{8B68B4B6-65E8-47EC-9FDD-5E79A3E6DC4C}"/>
              </a:ext>
            </a:extLst>
          </p:cNvPr>
          <p:cNvSpPr txBox="1"/>
          <p:nvPr/>
        </p:nvSpPr>
        <p:spPr>
          <a:xfrm>
            <a:off x="266700" y="5526024"/>
            <a:ext cx="8610600" cy="523220"/>
          </a:xfrm>
          <a:prstGeom prst="rect">
            <a:avLst/>
          </a:prstGeom>
          <a:noFill/>
        </p:spPr>
        <p:txBody>
          <a:bodyPr wrap="square" rtlCol="0">
            <a:spAutoFit/>
          </a:bodyPr>
          <a:lstStyle/>
          <a:p>
            <a:pPr algn="ctr"/>
            <a:r>
              <a:rPr lang="en-US" sz="2800" dirty="0"/>
              <a:t>Figure 11</a:t>
            </a:r>
          </a:p>
        </p:txBody>
      </p:sp>
      <p:pic>
        <p:nvPicPr>
          <p:cNvPr id="8" name="Content Placeholder 7">
            <a:extLst>
              <a:ext uri="{FF2B5EF4-FFF2-40B4-BE49-F238E27FC236}">
                <a16:creationId xmlns:a16="http://schemas.microsoft.com/office/drawing/2014/main" id="{8D80C39F-A95C-428C-9EA9-EE7FCD17462F}"/>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86000" y="1054768"/>
            <a:ext cx="4572000" cy="4572000"/>
          </a:xfrm>
        </p:spPr>
      </p:pic>
    </p:spTree>
    <p:extLst>
      <p:ext uri="{BB962C8B-B14F-4D97-AF65-F5344CB8AC3E}">
        <p14:creationId xmlns:p14="http://schemas.microsoft.com/office/powerpoint/2010/main" val="39662562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Rational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r>
                  <a:rPr sz="2800" dirty="0"/>
                  <a:t>A </a:t>
                </a:r>
                <a:r>
                  <a:rPr sz="2800" b="1" dirty="0"/>
                  <a:t>rational inequality</a:t>
                </a:r>
                <a:r>
                  <a:rPr sz="2800" dirty="0"/>
                  <a:t> is any inequality that can be written in the form</a:t>
                </a:r>
                <a:endParaRPr lang="en-US" sz="2800" dirty="0"/>
              </a:p>
              <a:p>
                <a:endParaRPr lang="en-US" sz="1200" dirty="0"/>
              </a:p>
              <a:p>
                <a:pPr algn="ctr"/>
                <a14:m>
                  <m:oMath xmlns:m="http://schemas.openxmlformats.org/officeDocument/2006/math">
                    <m:r>
                      <a:rPr lang="ar-AE" smtClean="0">
                        <a:latin typeface="Cambria Math" panose="02040503050406030204" pitchFamily="18" charset="0"/>
                      </a:rPr>
                      <m:t>𝑓</m:t>
                    </m:r>
                    <m:r>
                      <a:rPr lang="ar-AE" smtClean="0">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&lt;</m:t>
                    </m:r>
                    <m:r>
                      <a:rPr lang="ar-AE">
                        <a:latin typeface="Cambria Math" panose="02040503050406030204" pitchFamily="18" charset="0"/>
                      </a:rPr>
                      <m:t>0</m:t>
                    </m:r>
                  </m:oMath>
                </a14:m>
                <a:r>
                  <a:rPr lang="en-US" dirty="0">
                    <a:solidFill>
                      <a:srgbClr val="191E3F"/>
                    </a:solidFill>
                  </a:rPr>
                  <a:t>, </a:t>
                </a:r>
                <a14:m>
                  <m:oMath xmlns:m="http://schemas.openxmlformats.org/officeDocument/2006/math">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m:t>
                    </m:r>
                    <m:r>
                      <a:rPr lang="ar-AE">
                        <a:latin typeface="Cambria Math" panose="02040503050406030204" pitchFamily="18" charset="0"/>
                      </a:rPr>
                      <m:t>0</m:t>
                    </m:r>
                  </m:oMath>
                </a14:m>
                <a:r>
                  <a:rPr lang="en-US" dirty="0">
                    <a:solidFill>
                      <a:srgbClr val="191E3F"/>
                    </a:solidFill>
                  </a:rPr>
                  <a:t>, </a:t>
                </a:r>
                <a14:m>
                  <m:oMath xmlns:m="http://schemas.openxmlformats.org/officeDocument/2006/math">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&gt;</m:t>
                    </m:r>
                    <m:r>
                      <a:rPr lang="ar-AE">
                        <a:latin typeface="Cambria Math" panose="02040503050406030204" pitchFamily="18" charset="0"/>
                      </a:rPr>
                      <m:t>0</m:t>
                    </m:r>
                  </m:oMath>
                </a14:m>
                <a:r>
                  <a:rPr lang="en-US" dirty="0">
                    <a:solidFill>
                      <a:srgbClr val="191E3F"/>
                    </a:solidFill>
                  </a:rPr>
                  <a:t>, or </a:t>
                </a:r>
                <a14:m>
                  <m:oMath xmlns:m="http://schemas.openxmlformats.org/officeDocument/2006/math">
                    <m:r>
                      <a:rPr lang="ar-AE">
                        <a:latin typeface="Cambria Math" panose="02040503050406030204" pitchFamily="18" charset="0"/>
                      </a:rPr>
                      <m:t>𝑓</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r>
                      <a:rPr lang="ar-AE">
                        <a:latin typeface="Cambria Math" panose="02040503050406030204" pitchFamily="18" charset="0"/>
                      </a:rPr>
                      <m:t>≥</m:t>
                    </m:r>
                    <m:r>
                      <a:rPr lang="ar-AE">
                        <a:latin typeface="Cambria Math" panose="02040503050406030204" pitchFamily="18" charset="0"/>
                      </a:rPr>
                      <m:t>0</m:t>
                    </m:r>
                  </m:oMath>
                </a14:m>
                <a:r>
                  <a:rPr lang="en-US" dirty="0">
                    <a:solidFill>
                      <a:srgbClr val="191E3F"/>
                    </a:solidFill>
                  </a:rPr>
                  <a:t>,</a:t>
                </a:r>
                <a:endParaRPr sz="2800" dirty="0"/>
              </a:p>
              <a:p>
                <a:pPr>
                  <a:defRPr sz="2800"/>
                </a:pPr>
                <a:endParaRPr lang="en-US" sz="1200" dirty="0"/>
              </a:p>
              <a:p>
                <a:pPr>
                  <a:defRPr sz="2800"/>
                </a:pPr>
                <a:r>
                  <a:rPr sz="2800" dirty="0"/>
                  <a:t>where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is a rational function.</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Solving Rational Inequalities</a:t>
            </a:r>
            <a:r>
              <a:rPr lang="en-US" dirty="0"/>
              <a:t> Using the</a:t>
            </a:r>
            <a:r>
              <a:rPr dirty="0"/>
              <a:t> Sign-Test Method</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Procedure</a:t>
                </a:r>
              </a:p>
              <a:p>
                <a:pPr>
                  <a:defRPr sz="2800"/>
                </a:pPr>
                <a:r>
                  <a:rPr sz="2800" dirty="0"/>
                  <a:t>To solve a rational inequality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&lt;</m:t>
                    </m:r>
                    <m:r>
                      <a:rPr>
                        <a:latin typeface="Cambria Math" panose="02040503050406030204" pitchFamily="18" charset="0"/>
                      </a:rPr>
                      <m:t>0</m:t>
                    </m:r>
                  </m:oMath>
                </a14:m>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m:t>
                    </m:r>
                    <m:r>
                      <a:rPr>
                        <a:latin typeface="Cambria Math" panose="02040503050406030204" pitchFamily="18" charset="0"/>
                      </a:rPr>
                      <m:t>0</m:t>
                    </m:r>
                  </m:oMath>
                </a14:m>
                <a:r>
                  <a:rPr sz="2800" dirty="0"/>
                  <a:t>, or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r>
                      <a:rPr>
                        <a:latin typeface="Cambria Math" panose="02040503050406030204" pitchFamily="18" charset="0"/>
                      </a:rPr>
                      <m:t>0</m:t>
                    </m:r>
                  </m:oMath>
                </a14:m>
                <a:r>
                  <a:rPr sz="2800" dirty="0"/>
                  <a:t>, where the rational function </a:t>
                </a:r>
                <a:br>
                  <a:rPr lang="en-US" sz="2800" dirty="0"/>
                </a:b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 is in reduced form:</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CED2E916-E18A-46E6-8C8B-77EAA20CD58A}"/>
                  </a:ext>
                </a:extLst>
              </p:cNvPr>
              <p:cNvGraphicFramePr>
                <a:graphicFrameLocks/>
              </p:cNvGraphicFramePr>
              <p:nvPr>
                <p:extLst>
                  <p:ext uri="{D42A27DB-BD31-4B8C-83A1-F6EECF244321}">
                    <p14:modId xmlns:p14="http://schemas.microsoft.com/office/powerpoint/2010/main" val="809675192"/>
                  </p:ext>
                </p:extLst>
              </p:nvPr>
            </p:nvGraphicFramePr>
            <p:xfrm>
              <a:off x="486936" y="3276601"/>
              <a:ext cx="8199863" cy="2514600"/>
            </p:xfrm>
            <a:graphic>
              <a:graphicData uri="http://schemas.openxmlformats.org/drawingml/2006/table">
                <a:tbl>
                  <a:tblPr firstRow="1" bandRow="1">
                    <a:tableStyleId>{2D5ABB26-0587-4C30-8999-92F81FD0307C}</a:tableStyleId>
                  </a:tblPr>
                  <a:tblGrid>
                    <a:gridCol w="1336485">
                      <a:extLst>
                        <a:ext uri="{9D8B030D-6E8A-4147-A177-3AD203B41FA5}">
                          <a16:colId xmlns:a16="http://schemas.microsoft.com/office/drawing/2014/main" val="20000"/>
                        </a:ext>
                      </a:extLst>
                    </a:gridCol>
                    <a:gridCol w="6863378">
                      <a:extLst>
                        <a:ext uri="{9D8B030D-6E8A-4147-A177-3AD203B41FA5}">
                          <a16:colId xmlns:a16="http://schemas.microsoft.com/office/drawing/2014/main" val="20001"/>
                        </a:ext>
                      </a:extLst>
                    </a:gridCol>
                  </a:tblGrid>
                  <a:tr h="1143000">
                    <a:tc>
                      <a:txBody>
                        <a:bodyPr/>
                        <a:lstStyle/>
                        <a:p>
                          <a:pPr algn="l"/>
                          <a:r>
                            <a:rPr sz="2800" b="1" dirty="0">
                              <a:solidFill>
                                <a:srgbClr val="000000"/>
                              </a:solidFill>
                            </a:rPr>
                            <a:t>Step 1:</a:t>
                          </a:r>
                        </a:p>
                      </a:txBody>
                      <a:tcPr/>
                    </a:tc>
                    <a:tc>
                      <a:txBody>
                        <a:bodyPr/>
                        <a:lstStyle/>
                        <a:p>
                          <a:pPr algn="l">
                            <a:defRPr sz="1800"/>
                          </a:pPr>
                          <a:r>
                            <a:rPr lang="en-US" sz="2800" dirty="0">
                              <a:solidFill>
                                <a:srgbClr val="000000"/>
                              </a:solidFill>
                            </a:rPr>
                            <a:t>Find the real zeros of the numerator </a:t>
                          </a:r>
                          <a14:m>
                            <m:oMath xmlns:m="http://schemas.openxmlformats.org/officeDocument/2006/math">
                              <m:r>
                                <a:rPr lang="en-US" sz="2800">
                                  <a:solidFill>
                                    <a:srgbClr val="000000"/>
                                  </a:solidFill>
                                  <a:latin typeface="Cambria Math" panose="02040503050406030204" pitchFamily="18" charset="0"/>
                                </a:rPr>
                                <m:t>𝑝</m:t>
                              </m:r>
                              <m:r>
                                <a:rPr lang="en-US" sz="2800">
                                  <a:solidFill>
                                    <a:srgbClr val="000000"/>
                                  </a:solidFill>
                                  <a:latin typeface="Cambria Math" panose="02040503050406030204" pitchFamily="18" charset="0"/>
                                </a:rPr>
                                <m:t>⁡</m:t>
                              </m:r>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oMath>
                          </a14:m>
                          <a:r>
                            <a:rPr lang="en-US" sz="2800" dirty="0">
                              <a:solidFill>
                                <a:srgbClr val="000000"/>
                              </a:solidFill>
                            </a:rPr>
                            <a:t>.</a:t>
                          </a:r>
                          <a:r>
                            <a:rPr lang="ar-AE" sz="2800" dirty="0">
                              <a:solidFill>
                                <a:srgbClr val="000000"/>
                              </a:solidFill>
                            </a:rPr>
                            <a:t> </a:t>
                          </a:r>
                          <a:r>
                            <a:rPr lang="en-US" sz="2800" dirty="0">
                              <a:solidFill>
                                <a:srgbClr val="000000"/>
                              </a:solidFill>
                            </a:rPr>
                            <a:t>These values are the </a:t>
                          </a:r>
                          <a:r>
                            <a:rPr lang="en-US" sz="2800" b="1" i="0" dirty="0">
                              <a:solidFill>
                                <a:srgbClr val="000000"/>
                              </a:solidFill>
                            </a:rPr>
                            <a:t>zeros</a:t>
                          </a:r>
                          <a:r>
                            <a:rPr lang="en-US" sz="2800" dirty="0">
                              <a:solidFill>
                                <a:srgbClr val="000000"/>
                              </a:solidFill>
                            </a:rPr>
                            <a:t> of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a:t>
                          </a:r>
                        </a:p>
                      </a:txBody>
                      <a:tcPr/>
                    </a:tc>
                    <a:extLst>
                      <a:ext uri="{0D108BD9-81ED-4DB2-BD59-A6C34878D82A}">
                        <a16:rowId xmlns:a16="http://schemas.microsoft.com/office/drawing/2014/main" val="10000"/>
                      </a:ext>
                    </a:extLst>
                  </a:tr>
                  <a:tr h="1238577">
                    <a:tc>
                      <a:txBody>
                        <a:bodyPr/>
                        <a:lstStyle/>
                        <a:p>
                          <a:pPr algn="l"/>
                          <a:r>
                            <a:rPr sz="2800" b="1" dirty="0">
                              <a:solidFill>
                                <a:srgbClr val="000000"/>
                              </a:solidFill>
                            </a:rPr>
                            <a:t>Step 2:</a:t>
                          </a:r>
                        </a:p>
                      </a:txBody>
                      <a:tcPr/>
                    </a:tc>
                    <a:tc>
                      <a:txBody>
                        <a:bodyPr/>
                        <a:lstStyle/>
                        <a:p>
                          <a:pPr algn="l">
                            <a:defRPr sz="1800"/>
                          </a:pPr>
                          <a:r>
                            <a:rPr lang="en-US" sz="2800" dirty="0">
                              <a:solidFill>
                                <a:srgbClr val="000000"/>
                              </a:solidFill>
                            </a:rPr>
                            <a:t>Find the real zeros of the denominator </a:t>
                          </a:r>
                          <a14:m>
                            <m:oMath xmlns:m="http://schemas.openxmlformats.org/officeDocument/2006/math">
                              <m:r>
                                <a:rPr lang="en-US" sz="2800">
                                  <a:solidFill>
                                    <a:srgbClr val="000000"/>
                                  </a:solidFill>
                                  <a:latin typeface="Cambria Math" panose="02040503050406030204" pitchFamily="18" charset="0"/>
                                </a:rPr>
                                <m:t>𝑞</m:t>
                              </m:r>
                              <m:r>
                                <a:rPr lang="en-US" sz="2800">
                                  <a:solidFill>
                                    <a:srgbClr val="000000"/>
                                  </a:solidFill>
                                  <a:latin typeface="Cambria Math" panose="02040503050406030204" pitchFamily="18" charset="0"/>
                                </a:rPr>
                                <m:t>⁡</m:t>
                              </m:r>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oMath>
                          </a14:m>
                          <a:r>
                            <a:rPr lang="en-US" sz="2800" dirty="0">
                              <a:solidFill>
                                <a:srgbClr val="000000"/>
                              </a:solidFill>
                            </a:rPr>
                            <a:t>.</a:t>
                          </a:r>
                          <a:r>
                            <a:rPr lang="ar-AE" sz="2800" dirty="0">
                              <a:solidFill>
                                <a:srgbClr val="000000"/>
                              </a:solidFill>
                            </a:rPr>
                            <a:t> </a:t>
                          </a:r>
                          <a:r>
                            <a:rPr lang="en-US" sz="2800" dirty="0">
                              <a:solidFill>
                                <a:srgbClr val="000000"/>
                              </a:solidFill>
                            </a:rPr>
                            <a:t>These values are the locations of the </a:t>
                          </a:r>
                          <a:r>
                            <a:rPr lang="en-US" sz="2800" b="1" dirty="0">
                              <a:solidFill>
                                <a:srgbClr val="000000"/>
                              </a:solidFill>
                            </a:rPr>
                            <a:t>vertical asymptotes </a:t>
                          </a:r>
                          <a:r>
                            <a:rPr lang="en-US" sz="2800" dirty="0">
                              <a:solidFill>
                                <a:srgbClr val="000000"/>
                              </a:solidFill>
                            </a:rPr>
                            <a:t>of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a:t>
                          </a:r>
                        </a:p>
                      </a:txBody>
                      <a:tcPr/>
                    </a:tc>
                    <a:extLst>
                      <a:ext uri="{0D108BD9-81ED-4DB2-BD59-A6C34878D82A}">
                        <a16:rowId xmlns:a16="http://schemas.microsoft.com/office/drawing/2014/main" val="10001"/>
                      </a:ext>
                    </a:extLst>
                  </a:tr>
                </a:tbl>
              </a:graphicData>
            </a:graphic>
          </p:graphicFrame>
        </mc:Choice>
        <mc:Fallback xmlns="">
          <p:graphicFrame>
            <p:nvGraphicFramePr>
              <p:cNvPr id="4" name="Table Placeholder 2">
                <a:extLst>
                  <a:ext uri="{FF2B5EF4-FFF2-40B4-BE49-F238E27FC236}">
                    <a16:creationId xmlns:a16="http://schemas.microsoft.com/office/drawing/2014/main" id="{CED2E916-E18A-46E6-8C8B-77EAA20CD58A}"/>
                  </a:ext>
                </a:extLst>
              </p:cNvPr>
              <p:cNvGraphicFramePr>
                <a:graphicFrameLocks/>
              </p:cNvGraphicFramePr>
              <p:nvPr>
                <p:extLst>
                  <p:ext uri="{D42A27DB-BD31-4B8C-83A1-F6EECF244321}">
                    <p14:modId xmlns:p14="http://schemas.microsoft.com/office/powerpoint/2010/main" val="809675192"/>
                  </p:ext>
                </p:extLst>
              </p:nvPr>
            </p:nvGraphicFramePr>
            <p:xfrm>
              <a:off x="486936" y="3276601"/>
              <a:ext cx="8199863" cy="2514600"/>
            </p:xfrm>
            <a:graphic>
              <a:graphicData uri="http://schemas.openxmlformats.org/drawingml/2006/table">
                <a:tbl>
                  <a:tblPr firstRow="1" bandRow="1">
                    <a:tableStyleId>{2D5ABB26-0587-4C30-8999-92F81FD0307C}</a:tableStyleId>
                  </a:tblPr>
                  <a:tblGrid>
                    <a:gridCol w="1336485">
                      <a:extLst>
                        <a:ext uri="{9D8B030D-6E8A-4147-A177-3AD203B41FA5}">
                          <a16:colId xmlns:a16="http://schemas.microsoft.com/office/drawing/2014/main" val="20000"/>
                        </a:ext>
                      </a:extLst>
                    </a:gridCol>
                    <a:gridCol w="6863378">
                      <a:extLst>
                        <a:ext uri="{9D8B030D-6E8A-4147-A177-3AD203B41FA5}">
                          <a16:colId xmlns:a16="http://schemas.microsoft.com/office/drawing/2014/main" val="20001"/>
                        </a:ext>
                      </a:extLst>
                    </a:gridCol>
                  </a:tblGrid>
                  <a:tr h="1143000">
                    <a:tc>
                      <a:txBody>
                        <a:bodyPr/>
                        <a:lstStyle/>
                        <a:p>
                          <a:pPr algn="l"/>
                          <a:r>
                            <a:rPr sz="2800" b="1" dirty="0">
                              <a:solidFill>
                                <a:srgbClr val="000000"/>
                              </a:solidFill>
                            </a:rPr>
                            <a:t>Step 1:</a:t>
                          </a:r>
                        </a:p>
                      </a:txBody>
                      <a:tcPr/>
                    </a:tc>
                    <a:tc>
                      <a:txBody>
                        <a:bodyPr/>
                        <a:lstStyle/>
                        <a:p>
                          <a:endParaRPr lang="en-US"/>
                        </a:p>
                      </a:txBody>
                      <a:tcPr>
                        <a:blipFill>
                          <a:blip r:embed="rId3"/>
                          <a:stretch>
                            <a:fillRect l="-19432" t="-6383" b="-135106"/>
                          </a:stretch>
                        </a:blipFill>
                      </a:tcPr>
                    </a:tc>
                    <a:extLst>
                      <a:ext uri="{0D108BD9-81ED-4DB2-BD59-A6C34878D82A}">
                        <a16:rowId xmlns:a16="http://schemas.microsoft.com/office/drawing/2014/main" val="10000"/>
                      </a:ext>
                    </a:extLst>
                  </a:tr>
                  <a:tr h="1371600">
                    <a:tc>
                      <a:txBody>
                        <a:bodyPr/>
                        <a:lstStyle/>
                        <a:p>
                          <a:pPr algn="l"/>
                          <a:r>
                            <a:rPr sz="2800" b="1" dirty="0">
                              <a:solidFill>
                                <a:srgbClr val="000000"/>
                              </a:solidFill>
                            </a:rPr>
                            <a:t>Step 2:</a:t>
                          </a:r>
                        </a:p>
                      </a:txBody>
                      <a:tcPr/>
                    </a:tc>
                    <a:tc>
                      <a:txBody>
                        <a:bodyPr/>
                        <a:lstStyle/>
                        <a:p>
                          <a:endParaRPr lang="en-US"/>
                        </a:p>
                      </a:txBody>
                      <a:tcPr>
                        <a:blipFill>
                          <a:blip r:embed="rId3"/>
                          <a:stretch>
                            <a:fillRect l="-19432" t="-88496" b="-12389"/>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Solving Rational Inequalities</a:t>
            </a:r>
            <a:r>
              <a:rPr lang="en-US" dirty="0"/>
              <a:t> Using the</a:t>
            </a:r>
            <a:r>
              <a:rPr dirty="0"/>
              <a:t> Sign-Test Method (cont.)</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678422579"/>
                  </p:ext>
                </p:extLst>
              </p:nvPr>
            </p:nvGraphicFramePr>
            <p:xfrm>
              <a:off x="457200" y="1105522"/>
              <a:ext cx="8229600" cy="3686136"/>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1143000">
                    <a:tc>
                      <a:txBody>
                        <a:bodyPr/>
                        <a:lstStyle/>
                        <a:p>
                          <a:pPr algn="ctr"/>
                          <a:r>
                            <a:rPr sz="2800" b="1">
                              <a:solidFill>
                                <a:srgbClr val="000000"/>
                              </a:solidFill>
                            </a:rPr>
                            <a:t>Step 3:</a:t>
                          </a:r>
                        </a:p>
                      </a:txBody>
                      <a:tcPr/>
                    </a:tc>
                    <a:tc>
                      <a:txBody>
                        <a:bodyPr/>
                        <a:lstStyle/>
                        <a:p>
                          <a:pPr algn="l"/>
                          <a:r>
                            <a:rPr sz="2800" dirty="0">
                              <a:solidFill>
                                <a:srgbClr val="000000"/>
                              </a:solidFill>
                            </a:rPr>
                            <a:t>Place the values from </a:t>
                          </a:r>
                          <a:r>
                            <a:rPr lang="en-US" sz="2800" dirty="0">
                              <a:solidFill>
                                <a:srgbClr val="000000"/>
                              </a:solidFill>
                            </a:rPr>
                            <a:t>s</a:t>
                          </a:r>
                          <a:r>
                            <a:rPr sz="2800" dirty="0">
                              <a:solidFill>
                                <a:srgbClr val="000000"/>
                              </a:solidFill>
                            </a:rPr>
                            <a:t>teps 1 and 2 on a number line, splitting it into intervals.</a:t>
                          </a:r>
                        </a:p>
                      </a:txBody>
                      <a:tcPr/>
                    </a:tc>
                    <a:extLst>
                      <a:ext uri="{0D108BD9-81ED-4DB2-BD59-A6C34878D82A}">
                        <a16:rowId xmlns:a16="http://schemas.microsoft.com/office/drawing/2014/main" val="10002"/>
                      </a:ext>
                    </a:extLst>
                  </a:tr>
                  <a:tr h="2543136">
                    <a:tc>
                      <a:txBody>
                        <a:bodyPr/>
                        <a:lstStyle/>
                        <a:p>
                          <a:pPr algn="ctr"/>
                          <a:r>
                            <a:rPr sz="2800" b="1">
                              <a:solidFill>
                                <a:srgbClr val="000000"/>
                              </a:solidFill>
                            </a:rPr>
                            <a:t>Step 4:</a:t>
                          </a:r>
                        </a:p>
                      </a:txBody>
                      <a:tcPr/>
                    </a:tc>
                    <a:tc>
                      <a:txBody>
                        <a:bodyPr/>
                        <a:lstStyle/>
                        <a:p>
                          <a:pPr algn="l">
                            <a:defRPr sz="1800"/>
                          </a:pPr>
                          <a:r>
                            <a:rPr lang="en-US" sz="2800" dirty="0">
                              <a:solidFill>
                                <a:srgbClr val="000000"/>
                              </a:solidFill>
                            </a:rPr>
                            <a:t>Within each interval, select a </a:t>
                          </a:r>
                          <a:r>
                            <a:rPr lang="en-US" sz="2800" b="1" dirty="0">
                              <a:solidFill>
                                <a:srgbClr val="000000"/>
                              </a:solidFill>
                            </a:rPr>
                            <a:t>test point</a:t>
                          </a:r>
                          <a:r>
                            <a:rPr lang="en-US" sz="2800" dirty="0">
                              <a:solidFill>
                                <a:srgbClr val="000000"/>
                              </a:solidFill>
                            </a:rPr>
                            <a:t> and evaluate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 at that number. If the result is positive, then </a:t>
                          </a:r>
                          <a14:m>
                            <m:oMath xmlns:m="http://schemas.openxmlformats.org/officeDocument/2006/math">
                              <m:func>
                                <m:funcPr>
                                  <m:ctrlPr>
                                    <a:rPr lang="ar-AE" sz="2800" i="1">
                                      <a:solidFill>
                                        <a:srgbClr val="000000"/>
                                      </a:solidFill>
                                      <a:latin typeface="Cambria Math" panose="02040503050406030204" pitchFamily="18" charset="0"/>
                                    </a:rPr>
                                  </m:ctrlPr>
                                </m:funcPr>
                                <m:fName>
                                  <m:r>
                                    <a:rPr lang="ar-AE" sz="2800">
                                      <a:solidFill>
                                        <a:srgbClr val="000000"/>
                                      </a:solidFill>
                                      <a:latin typeface="Cambria Math" panose="02040503050406030204" pitchFamily="18" charset="0"/>
                                    </a:rPr>
                                    <m:t>𝑓</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e>
                              </m:func>
                              <m:r>
                                <a:rPr lang="ar-AE" sz="2800">
                                  <a:solidFill>
                                    <a:srgbClr val="000000"/>
                                  </a:solidFill>
                                  <a:latin typeface="Cambria Math" panose="02040503050406030204" pitchFamily="18" charset="0"/>
                                </a:rPr>
                                <m:t>&gt;</m:t>
                              </m:r>
                              <m:r>
                                <a:rPr lang="ar-AE" sz="2800">
                                  <a:solidFill>
                                    <a:srgbClr val="000000"/>
                                  </a:solidFill>
                                  <a:latin typeface="Cambria Math" panose="02040503050406030204" pitchFamily="18" charset="0"/>
                                </a:rPr>
                                <m:t>0</m:t>
                              </m:r>
                            </m:oMath>
                          </a14:m>
                          <a:r>
                            <a:rPr lang="ar-AE" sz="2800" dirty="0">
                              <a:solidFill>
                                <a:srgbClr val="000000"/>
                              </a:solidFill>
                            </a:rPr>
                            <a:t> </a:t>
                          </a:r>
                          <a:r>
                            <a:rPr lang="en-US" sz="2800" dirty="0">
                              <a:solidFill>
                                <a:srgbClr val="000000"/>
                              </a:solidFill>
                            </a:rPr>
                            <a:t>for all </a:t>
                          </a:r>
                          <a14:m>
                            <m:oMath xmlns:m="http://schemas.openxmlformats.org/officeDocument/2006/math">
                              <m:r>
                                <a:rPr lang="en-US" sz="2800">
                                  <a:solidFill>
                                    <a:srgbClr val="000000"/>
                                  </a:solidFill>
                                  <a:latin typeface="Cambria Math" panose="02040503050406030204" pitchFamily="18" charset="0"/>
                                </a:rPr>
                                <m:t>𝑥</m:t>
                              </m:r>
                            </m:oMath>
                          </a14:m>
                          <a:r>
                            <a:rPr lang="en-US" sz="2800" dirty="0">
                              <a:solidFill>
                                <a:srgbClr val="000000"/>
                              </a:solidFill>
                            </a:rPr>
                            <a:t> in the interval. If the result is negative, then </a:t>
                          </a:r>
                          <a:br>
                            <a:rPr lang="en-US" sz="2800" dirty="0">
                              <a:solidFill>
                                <a:srgbClr val="000000"/>
                              </a:solidFill>
                            </a:rPr>
                          </a:br>
                          <a14:m>
                            <m:oMath xmlns:m="http://schemas.openxmlformats.org/officeDocument/2006/math">
                              <m:func>
                                <m:funcPr>
                                  <m:ctrlPr>
                                    <a:rPr lang="ar-AE" sz="2800" i="1">
                                      <a:solidFill>
                                        <a:srgbClr val="000000"/>
                                      </a:solidFill>
                                      <a:latin typeface="Cambria Math" panose="02040503050406030204" pitchFamily="18" charset="0"/>
                                    </a:rPr>
                                  </m:ctrlPr>
                                </m:funcPr>
                                <m:fName>
                                  <m:r>
                                    <a:rPr lang="ar-AE" sz="2800">
                                      <a:solidFill>
                                        <a:srgbClr val="000000"/>
                                      </a:solidFill>
                                      <a:latin typeface="Cambria Math" panose="02040503050406030204" pitchFamily="18" charset="0"/>
                                    </a:rPr>
                                    <m:t>𝑓</m:t>
                                  </m:r>
                                </m:fName>
                                <m:e>
                                  <m:d>
                                    <m:dPr>
                                      <m:ctrlPr>
                                        <a:rPr lang="ar-AE" sz="2800" i="1">
                                          <a:solidFill>
                                            <a:srgbClr val="000000"/>
                                          </a:solidFill>
                                          <a:latin typeface="Cambria Math" panose="02040503050406030204" pitchFamily="18" charset="0"/>
                                        </a:rPr>
                                      </m:ctrlPr>
                                    </m:dPr>
                                    <m:e>
                                      <m:r>
                                        <a:rPr lang="ar-AE" sz="2800">
                                          <a:solidFill>
                                            <a:srgbClr val="000000"/>
                                          </a:solidFill>
                                          <a:latin typeface="Cambria Math" panose="02040503050406030204" pitchFamily="18" charset="0"/>
                                        </a:rPr>
                                        <m:t>𝑥</m:t>
                                      </m:r>
                                    </m:e>
                                  </m:d>
                                </m:e>
                              </m:func>
                              <m:r>
                                <a:rPr lang="ar-AE" sz="2800">
                                  <a:solidFill>
                                    <a:srgbClr val="000000"/>
                                  </a:solidFill>
                                  <a:latin typeface="Cambria Math" panose="02040503050406030204" pitchFamily="18" charset="0"/>
                                </a:rPr>
                                <m:t>&lt;</m:t>
                              </m:r>
                              <m:r>
                                <a:rPr lang="ar-AE" sz="2800">
                                  <a:solidFill>
                                    <a:srgbClr val="000000"/>
                                  </a:solidFill>
                                  <a:latin typeface="Cambria Math" panose="02040503050406030204" pitchFamily="18" charset="0"/>
                                </a:rPr>
                                <m:t>0</m:t>
                              </m:r>
                            </m:oMath>
                          </a14:m>
                          <a:r>
                            <a:rPr lang="ar-AE" sz="2800" dirty="0">
                              <a:solidFill>
                                <a:srgbClr val="000000"/>
                              </a:solidFill>
                            </a:rPr>
                            <a:t> </a:t>
                          </a:r>
                          <a:r>
                            <a:rPr lang="en-US" sz="2800" dirty="0">
                              <a:solidFill>
                                <a:srgbClr val="000000"/>
                              </a:solidFill>
                            </a:rPr>
                            <a:t>for all </a:t>
                          </a:r>
                          <a14:m>
                            <m:oMath xmlns:m="http://schemas.openxmlformats.org/officeDocument/2006/math">
                              <m:r>
                                <a:rPr lang="en-US" sz="2800">
                                  <a:solidFill>
                                    <a:srgbClr val="000000"/>
                                  </a:solidFill>
                                  <a:latin typeface="Cambria Math" panose="02040503050406030204" pitchFamily="18" charset="0"/>
                                </a:rPr>
                                <m:t>𝑥</m:t>
                              </m:r>
                            </m:oMath>
                          </a14:m>
                          <a:r>
                            <a:rPr lang="en-US" sz="2800" dirty="0">
                              <a:solidFill>
                                <a:srgbClr val="000000"/>
                              </a:solidFill>
                            </a:rPr>
                            <a:t> in the interval.</a:t>
                          </a:r>
                        </a:p>
                      </a:txBody>
                      <a:tcPr/>
                    </a:tc>
                    <a:extLst>
                      <a:ext uri="{0D108BD9-81ED-4DB2-BD59-A6C34878D82A}">
                        <a16:rowId xmlns:a16="http://schemas.microsoft.com/office/drawing/2014/main" val="10003"/>
                      </a:ext>
                    </a:extLst>
                  </a:tr>
                </a:tbl>
              </a:graphicData>
            </a:graphic>
          </p:graphicFrame>
        </mc:Choice>
        <mc:Fallback xmlns="">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678422579"/>
                  </p:ext>
                </p:extLst>
              </p:nvPr>
            </p:nvGraphicFramePr>
            <p:xfrm>
              <a:off x="457200" y="1105522"/>
              <a:ext cx="8229600" cy="3686136"/>
            </p:xfrm>
            <a:graphic>
              <a:graphicData uri="http://schemas.openxmlformats.org/drawingml/2006/table">
                <a:tbl>
                  <a:tblPr firstRow="1" bandRow="1">
                    <a:tableStyleId>{2D5ABB26-0587-4C30-8999-92F81FD0307C}</a:tableStyleId>
                  </a:tblPr>
                  <a:tblGrid>
                    <a:gridCol w="14478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1143000">
                    <a:tc>
                      <a:txBody>
                        <a:bodyPr/>
                        <a:lstStyle/>
                        <a:p>
                          <a:pPr algn="ctr"/>
                          <a:r>
                            <a:rPr sz="2800" b="1">
                              <a:solidFill>
                                <a:srgbClr val="000000"/>
                              </a:solidFill>
                            </a:rPr>
                            <a:t>Step 3:</a:t>
                          </a:r>
                        </a:p>
                      </a:txBody>
                      <a:tcPr/>
                    </a:tc>
                    <a:tc>
                      <a:txBody>
                        <a:bodyPr/>
                        <a:lstStyle/>
                        <a:p>
                          <a:pPr algn="l"/>
                          <a:r>
                            <a:rPr sz="2800" dirty="0">
                              <a:solidFill>
                                <a:srgbClr val="000000"/>
                              </a:solidFill>
                            </a:rPr>
                            <a:t>Place the values from </a:t>
                          </a:r>
                          <a:r>
                            <a:rPr lang="en-US" sz="2800" dirty="0">
                              <a:solidFill>
                                <a:srgbClr val="000000"/>
                              </a:solidFill>
                            </a:rPr>
                            <a:t>s</a:t>
                          </a:r>
                          <a:r>
                            <a:rPr sz="2800" dirty="0">
                              <a:solidFill>
                                <a:srgbClr val="000000"/>
                              </a:solidFill>
                            </a:rPr>
                            <a:t>teps 1 and 2 on a number line, splitting it into intervals.</a:t>
                          </a:r>
                        </a:p>
                      </a:txBody>
                      <a:tcPr/>
                    </a:tc>
                    <a:extLst>
                      <a:ext uri="{0D108BD9-81ED-4DB2-BD59-A6C34878D82A}">
                        <a16:rowId xmlns:a16="http://schemas.microsoft.com/office/drawing/2014/main" val="10002"/>
                      </a:ext>
                    </a:extLst>
                  </a:tr>
                  <a:tr h="2543136">
                    <a:tc>
                      <a:txBody>
                        <a:bodyPr/>
                        <a:lstStyle/>
                        <a:p>
                          <a:pPr algn="ctr"/>
                          <a:r>
                            <a:rPr sz="2800" b="1">
                              <a:solidFill>
                                <a:srgbClr val="000000"/>
                              </a:solidFill>
                            </a:rPr>
                            <a:t>Step 4:</a:t>
                          </a:r>
                        </a:p>
                      </a:txBody>
                      <a:tcPr/>
                    </a:tc>
                    <a:tc>
                      <a:txBody>
                        <a:bodyPr/>
                        <a:lstStyle/>
                        <a:p>
                          <a:endParaRPr lang="en-US"/>
                        </a:p>
                      </a:txBody>
                      <a:tcPr>
                        <a:blipFill>
                          <a:blip r:embed="rId2"/>
                          <a:stretch>
                            <a:fillRect l="-21403" t="-47129"/>
                          </a:stretch>
                        </a:blipFill>
                      </a:tcPr>
                    </a:tc>
                    <a:extLst>
                      <a:ext uri="{0D108BD9-81ED-4DB2-BD59-A6C34878D82A}">
                        <a16:rowId xmlns:a16="http://schemas.microsoft.com/office/drawing/2014/main" val="10003"/>
                      </a:ext>
                    </a:extLst>
                  </a:tr>
                </a:tbl>
              </a:graphicData>
            </a:graphic>
          </p:graphicFrame>
        </mc:Fallback>
      </mc:AlternateContent>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Solving Rational Inequalities</a:t>
            </a:r>
            <a:r>
              <a:rPr lang="en-US" dirty="0"/>
              <a:t> Using the</a:t>
            </a:r>
            <a:r>
              <a:rPr dirty="0"/>
              <a:t> Sign-Test Method (cont.)</a:t>
            </a:r>
          </a:p>
        </p:txBody>
      </p:sp>
      <p:sp>
        <p:nvSpPr>
          <p:cNvPr id="3" name="Text Placeholder 2"/>
          <p:cNvSpPr>
            <a:spLocks noGrp="1"/>
          </p:cNvSpPr>
          <p:nvPr>
            <p:ph type="body" sz="quarter" idx="10"/>
          </p:nvPr>
        </p:nvSpPr>
        <p:spPr/>
        <p:txBody>
          <a:bodyPr>
            <a:normAutofit/>
          </a:bodyPr>
          <a:lstStyle/>
          <a:p>
            <a:r>
              <a:rPr lang="en-US" dirty="0"/>
              <a:t> </a:t>
            </a:r>
            <a:endParaRPr dirty="0"/>
          </a:p>
        </p:txBody>
      </p:sp>
      <mc:AlternateContent xmlns:mc="http://schemas.openxmlformats.org/markup-compatibility/2006" xmlns:a14="http://schemas.microsoft.com/office/drawing/2010/main">
        <mc:Choice Requires="a14">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097135958"/>
                  </p:ext>
                </p:extLst>
              </p:nvPr>
            </p:nvGraphicFramePr>
            <p:xfrm>
              <a:off x="457200" y="1105522"/>
              <a:ext cx="8229600" cy="3618878"/>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3618878">
                    <a:tc>
                      <a:txBody>
                        <a:bodyPr/>
                        <a:lstStyle/>
                        <a:p>
                          <a:pPr algn="ctr"/>
                          <a:r>
                            <a:rPr sz="2800" b="1" dirty="0">
                              <a:solidFill>
                                <a:srgbClr val="000000"/>
                              </a:solidFill>
                            </a:rPr>
                            <a:t>Step 5:</a:t>
                          </a:r>
                        </a:p>
                      </a:txBody>
                      <a:tcPr/>
                    </a:tc>
                    <a:tc>
                      <a:txBody>
                        <a:bodyPr/>
                        <a:lstStyle/>
                        <a:p>
                          <a:pPr algn="l">
                            <a:defRPr sz="1800"/>
                          </a:pPr>
                          <a:r>
                            <a:rPr lang="en-US" sz="2800" dirty="0">
                              <a:solidFill>
                                <a:srgbClr val="000000"/>
                              </a:solidFill>
                            </a:rPr>
                            <a:t>Write the </a:t>
                          </a:r>
                          <a:r>
                            <a:rPr lang="en-US" sz="2800" b="1" dirty="0">
                              <a:solidFill>
                                <a:srgbClr val="000000"/>
                              </a:solidFill>
                            </a:rPr>
                            <a:t>solution set</a:t>
                          </a:r>
                          <a:r>
                            <a:rPr lang="en-US" sz="2800" dirty="0">
                              <a:solidFill>
                                <a:srgbClr val="000000"/>
                              </a:solidFill>
                            </a:rPr>
                            <a:t>, consisting of all of the intervals that satisfy the given inequality. If the inequality is not strict (uses </a:t>
                          </a:r>
                          <a14:m>
                            <m:oMath xmlns:m="http://schemas.openxmlformats.org/officeDocument/2006/math">
                              <m:r>
                                <a:rPr lang="en-US" sz="2800" i="1" dirty="0" smtClean="0">
                                  <a:solidFill>
                                    <a:srgbClr val="000000"/>
                                  </a:solidFill>
                                  <a:latin typeface="Cambria Math" panose="02040503050406030204" pitchFamily="18" charset="0"/>
                                </a:rPr>
                                <m:t>≤</m:t>
                              </m:r>
                            </m:oMath>
                          </a14:m>
                          <a:r>
                            <a:rPr lang="en-US" sz="2800" dirty="0">
                              <a:solidFill>
                                <a:srgbClr val="000000"/>
                              </a:solidFill>
                            </a:rPr>
                            <a:t> or </a:t>
                          </a:r>
                          <a14:m>
                            <m:oMath xmlns:m="http://schemas.openxmlformats.org/officeDocument/2006/math">
                              <m:r>
                                <a:rPr lang="en-US" sz="2800" i="1" dirty="0" smtClean="0">
                                  <a:solidFill>
                                    <a:srgbClr val="000000"/>
                                  </a:solidFill>
                                  <a:latin typeface="Cambria Math" panose="02040503050406030204" pitchFamily="18" charset="0"/>
                                </a:rPr>
                                <m:t>≥</m:t>
                              </m:r>
                            </m:oMath>
                          </a14:m>
                          <a:r>
                            <a:rPr lang="en-US" sz="2800" dirty="0">
                              <a:solidFill>
                                <a:srgbClr val="000000"/>
                              </a:solidFill>
                            </a:rPr>
                            <a:t>), then the zeros of </a:t>
                          </a:r>
                          <a14:m>
                            <m:oMath xmlns:m="http://schemas.openxmlformats.org/officeDocument/2006/math">
                              <m:r>
                                <a:rPr lang="en-US" sz="2800">
                                  <a:solidFill>
                                    <a:srgbClr val="000000"/>
                                  </a:solidFill>
                                  <a:latin typeface="Cambria Math" panose="02040503050406030204" pitchFamily="18" charset="0"/>
                                </a:rPr>
                                <m:t>𝑝</m:t>
                              </m:r>
                            </m:oMath>
                          </a14:m>
                          <a:r>
                            <a:rPr lang="en-US" sz="2800" dirty="0">
                              <a:solidFill>
                                <a:srgbClr val="000000"/>
                              </a:solidFill>
                            </a:rPr>
                            <a:t> are included in the solution set as well. The zeros of </a:t>
                          </a:r>
                          <a14:m>
                            <m:oMath xmlns:m="http://schemas.openxmlformats.org/officeDocument/2006/math">
                              <m:r>
                                <a:rPr lang="en-US" sz="2800">
                                  <a:solidFill>
                                    <a:srgbClr val="000000"/>
                                  </a:solidFill>
                                  <a:latin typeface="Cambria Math" panose="02040503050406030204" pitchFamily="18" charset="0"/>
                                </a:rPr>
                                <m:t>𝑞</m:t>
                              </m:r>
                            </m:oMath>
                          </a14:m>
                          <a:r>
                            <a:rPr lang="en-US" sz="2800" dirty="0">
                              <a:solidFill>
                                <a:srgbClr val="000000"/>
                              </a:solidFill>
                            </a:rPr>
                            <a:t> are never included in the solution set (as they are not in the domain of </a:t>
                          </a:r>
                          <a14:m>
                            <m:oMath xmlns:m="http://schemas.openxmlformats.org/officeDocument/2006/math">
                              <m:r>
                                <a:rPr lang="en-US" sz="2800">
                                  <a:solidFill>
                                    <a:srgbClr val="000000"/>
                                  </a:solidFill>
                                  <a:latin typeface="Cambria Math" panose="02040503050406030204" pitchFamily="18" charset="0"/>
                                </a:rPr>
                                <m:t>𝑓</m:t>
                              </m:r>
                            </m:oMath>
                          </a14:m>
                          <a:r>
                            <a:rPr lang="en-US" sz="2800" dirty="0">
                              <a:solidFill>
                                <a:srgbClr val="000000"/>
                              </a:solidFill>
                            </a:rPr>
                            <a: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Placeholder 2">
                <a:extLst>
                  <a:ext uri="{FF2B5EF4-FFF2-40B4-BE49-F238E27FC236}">
                    <a16:creationId xmlns:a16="http://schemas.microsoft.com/office/drawing/2014/main" id="{6768DB81-73F6-49D4-BB6F-5EF0D74671F3}"/>
                  </a:ext>
                </a:extLst>
              </p:cNvPr>
              <p:cNvGraphicFramePr>
                <a:graphicFrameLocks/>
              </p:cNvGraphicFramePr>
              <p:nvPr>
                <p:extLst>
                  <p:ext uri="{D42A27DB-BD31-4B8C-83A1-F6EECF244321}">
                    <p14:modId xmlns:p14="http://schemas.microsoft.com/office/powerpoint/2010/main" val="3097135958"/>
                  </p:ext>
                </p:extLst>
              </p:nvPr>
            </p:nvGraphicFramePr>
            <p:xfrm>
              <a:off x="457200" y="1105522"/>
              <a:ext cx="8229600" cy="3618878"/>
            </p:xfrm>
            <a:graphic>
              <a:graphicData uri="http://schemas.openxmlformats.org/drawingml/2006/table">
                <a:tbl>
                  <a:tblPr firstRow="1" bandRow="1">
                    <a:tableStyleId>{2D5ABB26-0587-4C30-8999-92F81FD0307C}</a:tableStyleId>
                  </a:tblPr>
                  <a:tblGrid>
                    <a:gridCol w="1295400">
                      <a:extLst>
                        <a:ext uri="{9D8B030D-6E8A-4147-A177-3AD203B41FA5}">
                          <a16:colId xmlns:a16="http://schemas.microsoft.com/office/drawing/2014/main" val="20000"/>
                        </a:ext>
                      </a:extLst>
                    </a:gridCol>
                    <a:gridCol w="6934200">
                      <a:extLst>
                        <a:ext uri="{9D8B030D-6E8A-4147-A177-3AD203B41FA5}">
                          <a16:colId xmlns:a16="http://schemas.microsoft.com/office/drawing/2014/main" val="20001"/>
                        </a:ext>
                      </a:extLst>
                    </a:gridCol>
                  </a:tblGrid>
                  <a:tr h="3618878">
                    <a:tc>
                      <a:txBody>
                        <a:bodyPr/>
                        <a:lstStyle/>
                        <a:p>
                          <a:pPr algn="ctr"/>
                          <a:r>
                            <a:rPr sz="2800" b="1" dirty="0">
                              <a:solidFill>
                                <a:srgbClr val="000000"/>
                              </a:solidFill>
                            </a:rPr>
                            <a:t>Step 5:</a:t>
                          </a:r>
                        </a:p>
                      </a:txBody>
                      <a:tcPr/>
                    </a:tc>
                    <a:tc>
                      <a:txBody>
                        <a:bodyPr/>
                        <a:lstStyle/>
                        <a:p>
                          <a:endParaRPr lang="en-US"/>
                        </a:p>
                      </a:txBody>
                      <a:tcPr>
                        <a:blipFill>
                          <a:blip r:embed="rId2"/>
                          <a:stretch>
                            <a:fillRect l="-18734" t="-1515"/>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811078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Solving Rational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Solve the rational inequality </a:t>
                </a:r>
                <a14:m>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−15</m:t>
                        </m:r>
                      </m:den>
                    </m:f>
                    <m:r>
                      <a:rPr>
                        <a:latin typeface="Cambria Math" panose="02040503050406030204" pitchFamily="18" charset="0"/>
                      </a:rPr>
                      <m:t>&gt;0</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Begin by finding the zeros of the numerator and denominator. As w</a:t>
                </a:r>
                <a:r>
                  <a:rPr lang="en-US" sz="2800" dirty="0"/>
                  <a:t>e’ve</a:t>
                </a:r>
                <a:r>
                  <a:rPr sz="2800" dirty="0"/>
                  <a:t> seen in previous examples, the rational expression can be factored as follows</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15</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m:t>
                          </m:r>
                        </m:num>
                        <m:den>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e>
                          </m:d>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3901-63A9-4F71-8B2D-D1ABC70EEC2D}"/>
              </a:ext>
            </a:extLst>
          </p:cNvPr>
          <p:cNvSpPr>
            <a:spLocks noGrp="1"/>
          </p:cNvSpPr>
          <p:nvPr>
            <p:ph type="title"/>
          </p:nvPr>
        </p:nvSpPr>
        <p:spPr/>
        <p:txBody>
          <a:bodyPr/>
          <a:lstStyle/>
          <a:p>
            <a:r>
              <a:rPr lang="en-US" dirty="0"/>
              <a:t>Vertical Asymptotes (cont.)</a:t>
            </a:r>
          </a:p>
        </p:txBody>
      </p:sp>
      <p:sp>
        <p:nvSpPr>
          <p:cNvPr id="3" name="Text Placeholder 2">
            <a:extLst>
              <a:ext uri="{FF2B5EF4-FFF2-40B4-BE49-F238E27FC236}">
                <a16:creationId xmlns:a16="http://schemas.microsoft.com/office/drawing/2014/main" id="{8A20810B-0AC2-496F-BE0D-21F6EA5379EB}"/>
              </a:ext>
            </a:extLst>
          </p:cNvPr>
          <p:cNvSpPr>
            <a:spLocks noGrp="1"/>
          </p:cNvSpPr>
          <p:nvPr>
            <p:ph type="body" sz="quarter" idx="10"/>
          </p:nvPr>
        </p:nvSpPr>
        <p:spPr/>
        <p:txBody>
          <a:bodyPr anchor="b"/>
          <a:lstStyle/>
          <a:p>
            <a:pPr algn="ctr"/>
            <a:r>
              <a:rPr lang="en-US" dirty="0"/>
              <a:t> </a:t>
            </a:r>
          </a:p>
        </p:txBody>
      </p:sp>
      <p:pic>
        <p:nvPicPr>
          <p:cNvPr id="5" name="Graphic 4">
            <a:extLst>
              <a:ext uri="{FF2B5EF4-FFF2-40B4-BE49-F238E27FC236}">
                <a16:creationId xmlns:a16="http://schemas.microsoft.com/office/drawing/2014/main" id="{28ED52CA-C43D-462F-A0FA-9C4567EDDF1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1719205"/>
            <a:ext cx="2476500" cy="2476500"/>
          </a:xfrm>
          <a:prstGeom prst="rect">
            <a:avLst/>
          </a:prstGeom>
        </p:spPr>
      </p:pic>
      <p:pic>
        <p:nvPicPr>
          <p:cNvPr id="7" name="Graphic 6">
            <a:extLst>
              <a:ext uri="{FF2B5EF4-FFF2-40B4-BE49-F238E27FC236}">
                <a16:creationId xmlns:a16="http://schemas.microsoft.com/office/drawing/2014/main" id="{130ABA84-D6DC-4E10-A7DD-92F87EDC875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719205"/>
            <a:ext cx="2476500" cy="2476500"/>
          </a:xfrm>
          <a:prstGeom prst="rect">
            <a:avLst/>
          </a:prstGeom>
        </p:spPr>
      </p:pic>
      <p:pic>
        <p:nvPicPr>
          <p:cNvPr id="9" name="Graphic 8">
            <a:extLst>
              <a:ext uri="{FF2B5EF4-FFF2-40B4-BE49-F238E27FC236}">
                <a16:creationId xmlns:a16="http://schemas.microsoft.com/office/drawing/2014/main" id="{FA0B74E4-1E78-4E99-B1E0-AF20DAAB4F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0275" y="1719976"/>
            <a:ext cx="2476500" cy="2476500"/>
          </a:xfrm>
          <a:prstGeom prst="rect">
            <a:avLst/>
          </a:prstGeom>
        </p:spPr>
      </p:pic>
      <p:sp>
        <p:nvSpPr>
          <p:cNvPr id="8" name="TextBox 7">
            <a:extLst>
              <a:ext uri="{FF2B5EF4-FFF2-40B4-BE49-F238E27FC236}">
                <a16:creationId xmlns:a16="http://schemas.microsoft.com/office/drawing/2014/main" id="{C00DC4E0-5F67-431B-B030-1E446C43C8A4}"/>
              </a:ext>
            </a:extLst>
          </p:cNvPr>
          <p:cNvSpPr txBox="1"/>
          <p:nvPr/>
        </p:nvSpPr>
        <p:spPr>
          <a:xfrm>
            <a:off x="457200" y="4615576"/>
            <a:ext cx="8229600" cy="523220"/>
          </a:xfrm>
          <a:prstGeom prst="rect">
            <a:avLst/>
          </a:prstGeom>
          <a:noFill/>
        </p:spPr>
        <p:txBody>
          <a:bodyPr wrap="square" rtlCol="0">
            <a:spAutoFit/>
          </a:bodyPr>
          <a:lstStyle/>
          <a:p>
            <a:pPr algn="ctr"/>
            <a:r>
              <a:rPr lang="en-US" sz="2800" dirty="0">
                <a:solidFill>
                  <a:srgbClr val="000000"/>
                </a:solidFill>
              </a:rPr>
              <a:t>Figure 2: Vertical Asymptotes</a:t>
            </a:r>
          </a:p>
        </p:txBody>
      </p:sp>
    </p:spTree>
    <p:extLst>
      <p:ext uri="{BB962C8B-B14F-4D97-AF65-F5344CB8AC3E}">
        <p14:creationId xmlns:p14="http://schemas.microsoft.com/office/powerpoint/2010/main" val="35591212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Thus, we can see that the numerator has no zeros, while the denominator has zeros at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a:t>
                </a:r>
              </a:p>
              <a:p>
                <a:pPr>
                  <a:defRPr sz="2800"/>
                </a:pPr>
                <a:r>
                  <a:rPr sz="2800" dirty="0"/>
                  <a:t>Therefore, we place the values </a:t>
                </a:r>
                <a14:m>
                  <m:oMath xmlns:m="http://schemas.openxmlformats.org/officeDocument/2006/math">
                    <m:r>
                      <a:rPr>
                        <a:latin typeface="Cambria Math" panose="02040503050406030204" pitchFamily="18" charset="0"/>
                      </a:rPr>
                      <m:t>−</m:t>
                    </m:r>
                    <m:r>
                      <a:rPr>
                        <a:latin typeface="Cambria Math" panose="02040503050406030204" pitchFamily="18" charset="0"/>
                      </a:rPr>
                      <m:t>5</m:t>
                    </m:r>
                  </m:oMath>
                </a14:m>
                <a:r>
                  <a:rPr sz="2800" dirty="0"/>
                  <a:t> and </a:t>
                </a:r>
                <a:r>
                  <a:rPr sz="2800" dirty="0">
                    <a:latin typeface="Cambria Math"/>
                  </a:rPr>
                  <a:t>3</a:t>
                </a:r>
                <a:r>
                  <a:rPr sz="2800" dirty="0"/>
                  <a:t> on a number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3D6F3874-43A6-4BDC-894A-64D0202273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172" y="3352800"/>
            <a:ext cx="7917656" cy="833438"/>
          </a:xfrm>
          <a:prstGeom prst="rect">
            <a:avLst/>
          </a:prstGeom>
        </p:spPr>
      </p:pic>
      <p:sp>
        <p:nvSpPr>
          <p:cNvPr id="5" name="TextBox 4">
            <a:extLst>
              <a:ext uri="{FF2B5EF4-FFF2-40B4-BE49-F238E27FC236}">
                <a16:creationId xmlns:a16="http://schemas.microsoft.com/office/drawing/2014/main" id="{42FC5D0D-ADB0-4654-ADF8-458BBE974179}"/>
              </a:ext>
            </a:extLst>
          </p:cNvPr>
          <p:cNvSpPr txBox="1"/>
          <p:nvPr/>
        </p:nvSpPr>
        <p:spPr>
          <a:xfrm>
            <a:off x="266700" y="3962400"/>
            <a:ext cx="8610600" cy="523220"/>
          </a:xfrm>
          <a:prstGeom prst="rect">
            <a:avLst/>
          </a:prstGeom>
          <a:noFill/>
        </p:spPr>
        <p:txBody>
          <a:bodyPr wrap="square" rtlCol="0">
            <a:spAutoFit/>
          </a:bodyPr>
          <a:lstStyle/>
          <a:p>
            <a:pPr algn="ctr"/>
            <a:r>
              <a:rPr lang="en-US" sz="2800" dirty="0"/>
              <a:t>Figure 12</a:t>
            </a:r>
          </a:p>
        </p:txBody>
      </p:sp>
    </p:spTree>
    <p:extLst>
      <p:ext uri="{BB962C8B-B14F-4D97-AF65-F5344CB8AC3E}">
        <p14:creationId xmlns:p14="http://schemas.microsoft.com/office/powerpoint/2010/main" val="3130474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This splits the number line into the intervals </a:t>
                </a:r>
                <a14:m>
                  <m:oMath xmlns:m="http://schemas.openxmlformats.org/officeDocument/2006/math">
                    <m:r>
                      <a:rPr>
                        <a:latin typeface="Cambria Math" panose="02040503050406030204" pitchFamily="18" charset="0"/>
                      </a:rPr>
                      <m:t>(−∞,−5)</m:t>
                    </m:r>
                  </m:oMath>
                </a14:m>
                <a:r>
                  <a:rPr sz="2800" dirty="0"/>
                  <a:t>, </a:t>
                </a:r>
                <a14:m>
                  <m:oMath xmlns:m="http://schemas.openxmlformats.org/officeDocument/2006/math">
                    <m:r>
                      <a:rPr>
                        <a:latin typeface="Cambria Math" panose="02040503050406030204" pitchFamily="18" charset="0"/>
                      </a:rPr>
                      <m:t>(−5,3)</m:t>
                    </m:r>
                  </m:oMath>
                </a14:m>
                <a:r>
                  <a:rPr sz="2800" dirty="0"/>
                  <a:t>, </a:t>
                </a:r>
                <a14:m>
                  <m:oMath xmlns:m="http://schemas.openxmlformats.org/officeDocument/2006/math">
                    <m:r>
                      <a:rPr>
                        <a:latin typeface="Cambria Math" panose="02040503050406030204" pitchFamily="18" charset="0"/>
                      </a:rPr>
                      <m:t>(3,∞)</m:t>
                    </m:r>
                  </m:oMath>
                </a14:m>
                <a:r>
                  <a:rPr sz="2800" dirty="0"/>
                  <a:t>. We then evaluate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for a test point in each interval.</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29293670"/>
                  </p:ext>
                </p:extLst>
              </p:nvPr>
            </p:nvGraphicFramePr>
            <p:xfrm>
              <a:off x="457200" y="1105523"/>
              <a:ext cx="8229600" cy="4352481"/>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708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(−∞,−5)</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=−6</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6</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37</m:t>
                                    </m:r>
                                  </m:num>
                                  <m:den>
                                    <m:r>
                                      <a:rPr lang="ar-AE" sz="2000">
                                        <a:latin typeface="Cambria Math" panose="02040503050406030204" pitchFamily="18" charset="0"/>
                                      </a:rPr>
                                      <m:t>9</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func>
                                <m:funcPr>
                                  <m:ctrlPr>
                                    <a:rPr sz="2000" i="1">
                                      <a:latin typeface="Cambria Math" panose="02040503050406030204" pitchFamily="18" charset="0"/>
                                    </a:rPr>
                                  </m:ctrlPr>
                                </m:funcPr>
                                <m:fName>
                                  <m:r>
                                    <a:rPr sz="2000">
                                      <a:latin typeface="Cambria Math"/>
                                    </a:rPr>
                                    <m:t>𝑓</m:t>
                                  </m:r>
                                </m:fName>
                                <m:e>
                                  <m:d>
                                    <m:dPr>
                                      <m:ctrlPr>
                                        <a:rPr sz="2000" i="1">
                                          <a:latin typeface="Cambria Math" panose="02040503050406030204" pitchFamily="18" charset="0"/>
                                        </a:rPr>
                                      </m:ctrlPr>
                                    </m:dPr>
                                    <m:e>
                                      <m:r>
                                        <a:rPr sz="2000">
                                          <a:latin typeface="Cambria Math"/>
                                        </a:rPr>
                                        <m:t>𝑥</m:t>
                                      </m:r>
                                    </m:e>
                                  </m:d>
                                </m:e>
                              </m:func>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m:t>
                              </m:r>
                              <m:r>
                                <a:rPr sz="2000">
                                  <a:latin typeface="Cambria Math"/>
                                </a:rPr>
                                <m:t>,−</m:t>
                              </m:r>
                              <m:r>
                                <a:rPr sz="2000">
                                  <a:latin typeface="Cambria Math"/>
                                </a:rPr>
                                <m:t>5</m:t>
                              </m:r>
                              <m:r>
                                <a:rPr sz="2000">
                                  <a:latin typeface="Cambria Math"/>
                                </a:rPr>
                                <m:t>)</m:t>
                              </m:r>
                            </m:oMath>
                          </a14:m>
                          <a:endParaRPr lang="en-US" sz="2000" dirty="0"/>
                        </a:p>
                        <a:p>
                          <a:pPr algn="ctr">
                            <a:defRPr sz="1600"/>
                          </a:pPr>
                          <a:endParaRPr lang="en-US" sz="2000" dirty="0"/>
                        </a:p>
                        <a:p>
                          <a:pPr algn="ctr">
                            <a:defRPr sz="1600"/>
                          </a:pPr>
                          <a:r>
                            <a:rPr sz="2000" dirty="0"/>
                            <a:t> </a:t>
                          </a: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5</m:t>
                                </m:r>
                                <m:r>
                                  <a:rPr sz="2000">
                                    <a:latin typeface="Cambria Math"/>
                                  </a:rPr>
                                  <m:t>,</m:t>
                                </m:r>
                                <m:r>
                                  <a:rPr sz="2000">
                                    <a:latin typeface="Cambria Math"/>
                                  </a:rPr>
                                  <m:t>3</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0</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0</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0</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0</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0</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m:t>
                                    </m:r>
                                  </m:num>
                                  <m:den>
                                    <m:r>
                                      <a:rPr lang="ar-AE" sz="2000">
                                        <a:latin typeface="Cambria Math" panose="02040503050406030204" pitchFamily="18" charset="0"/>
                                      </a:rPr>
                                      <m:t>15</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&lt;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5</m:t>
                              </m:r>
                              <m:r>
                                <a:rPr sz="2000">
                                  <a:latin typeface="Cambria Math"/>
                                </a:rPr>
                                <m:t>,</m:t>
                              </m:r>
                              <m:r>
                                <a:rPr sz="2000">
                                  <a:latin typeface="Cambria Math"/>
                                </a:rPr>
                                <m:t>3</m:t>
                              </m:r>
                              <m:r>
                                <a:rPr sz="2000">
                                  <a:latin typeface="Cambria Math"/>
                                </a:rPr>
                                <m:t>)</m:t>
                              </m:r>
                            </m:oMath>
                          </a14:m>
                          <a:endParaRPr lang="en-US" sz="2000" dirty="0"/>
                        </a:p>
                        <a:p>
                          <a:pPr algn="ctr">
                            <a:defRPr sz="1600"/>
                          </a:pPr>
                          <a:endParaRPr lang="en-US" sz="2000" dirty="0"/>
                        </a:p>
                        <a:p>
                          <a:pPr algn="ctr">
                            <a:defRPr sz="1600"/>
                          </a:pPr>
                          <a:r>
                            <a:rPr sz="2000" b="0" dirty="0"/>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4</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4</m:t>
                                        </m:r>
                                      </m:e>
                                    </m:d>
                                  </m:e>
                                </m:func>
                                <m:r>
                                  <a:rPr lang="ar-AE" sz="2000">
                                    <a:latin typeface="Cambria Math" panose="02040503050406030204" pitchFamily="18" charset="0"/>
                                  </a:rPr>
                                  <m:t>=</m:t>
                                </m:r>
                                <m:f>
                                  <m:fPr>
                                    <m:ctrlPr>
                                      <a:rPr lang="ar-AE" sz="2000" i="1">
                                        <a:latin typeface="Cambria Math" panose="02040503050406030204" pitchFamily="18" charset="0"/>
                                      </a:rPr>
                                    </m:ctrlPr>
                                  </m:fPr>
                                  <m:num>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4</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1</m:t>
                                    </m:r>
                                  </m:num>
                                  <m:den>
                                    <m:sSup>
                                      <m:sSupPr>
                                        <m:ctrlPr>
                                          <a:rPr lang="ar-AE" sz="2000" i="1">
                                            <a:latin typeface="Cambria Math" panose="02040503050406030204" pitchFamily="18" charset="0"/>
                                          </a:rPr>
                                        </m:ctrlPr>
                                      </m:sSupPr>
                                      <m:e>
                                        <m:d>
                                          <m:dPr>
                                            <m:ctrlPr>
                                              <a:rPr lang="ar-AE" sz="2000" i="1">
                                                <a:latin typeface="Cambria Math" panose="02040503050406030204" pitchFamily="18" charset="0"/>
                                              </a:rPr>
                                            </m:ctrlPr>
                                          </m:dPr>
                                          <m:e>
                                            <m:r>
                                              <a:rPr lang="ar-AE" sz="2000">
                                                <a:latin typeface="Cambria Math" panose="02040503050406030204" pitchFamily="18" charset="0"/>
                                              </a:rPr>
                                              <m:t>4</m:t>
                                            </m:r>
                                          </m:e>
                                        </m:d>
                                      </m:e>
                                      <m:sup>
                                        <m:r>
                                          <a:rPr lang="ar-AE" sz="2000">
                                            <a:latin typeface="Cambria Math" panose="02040503050406030204" pitchFamily="18" charset="0"/>
                                          </a:rPr>
                                          <m:t>2</m:t>
                                        </m:r>
                                      </m:sup>
                                    </m:sSup>
                                    <m:r>
                                      <a:rPr lang="ar-AE" sz="2000">
                                        <a:latin typeface="Cambria Math" panose="02040503050406030204" pitchFamily="18" charset="0"/>
                                      </a:rPr>
                                      <m:t>+</m:t>
                                    </m:r>
                                    <m:r>
                                      <a:rPr lang="ar-AE" sz="2000">
                                        <a:latin typeface="Cambria Math" panose="02040503050406030204" pitchFamily="18" charset="0"/>
                                      </a:rPr>
                                      <m:t>2</m:t>
                                    </m:r>
                                    <m:d>
                                      <m:dPr>
                                        <m:ctrlPr>
                                          <a:rPr lang="ar-AE" sz="2000" i="1">
                                            <a:latin typeface="Cambria Math" panose="02040503050406030204" pitchFamily="18" charset="0"/>
                                          </a:rPr>
                                        </m:ctrlPr>
                                      </m:dPr>
                                      <m:e>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15</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4</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17</m:t>
                                    </m:r>
                                  </m:num>
                                  <m:den>
                                    <m:r>
                                      <a:rPr lang="ar-AE" sz="2000">
                                        <a:latin typeface="Cambria Math" panose="02040503050406030204" pitchFamily="18" charset="0"/>
                                      </a:rPr>
                                      <m:t>9</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func>
                                <m:funcPr>
                                  <m:ctrlPr>
                                    <a:rPr sz="2000" i="1">
                                      <a:latin typeface="Cambria Math" panose="02040503050406030204" pitchFamily="18" charset="0"/>
                                    </a:rPr>
                                  </m:ctrlPr>
                                </m:funcPr>
                                <m:fName>
                                  <m:r>
                                    <a:rPr sz="2000">
                                      <a:latin typeface="Cambria Math"/>
                                    </a:rPr>
                                    <m:t>𝑓</m:t>
                                  </m:r>
                                </m:fName>
                                <m:e>
                                  <m:d>
                                    <m:dPr>
                                      <m:ctrlPr>
                                        <a:rPr sz="2000" i="1">
                                          <a:latin typeface="Cambria Math" panose="02040503050406030204" pitchFamily="18" charset="0"/>
                                        </a:rPr>
                                      </m:ctrlPr>
                                    </m:dPr>
                                    <m:e>
                                      <m:r>
                                        <a:rPr sz="2000">
                                          <a:latin typeface="Cambria Math"/>
                                        </a:rPr>
                                        <m:t>𝑥</m:t>
                                      </m:r>
                                    </m:e>
                                  </m:d>
                                </m:e>
                              </m:func>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m:t>
                              </m:r>
                              <m:r>
                                <a:rPr sz="2000">
                                  <a:latin typeface="Cambria Math"/>
                                </a:rPr>
                                <m:t>)</m:t>
                              </m:r>
                            </m:oMath>
                          </a14:m>
                          <a:endParaRPr lang="en-US" sz="2000" dirty="0"/>
                        </a:p>
                        <a:p>
                          <a:pPr algn="ctr">
                            <a:defRPr sz="1600"/>
                          </a:pPr>
                          <a:endParaRPr lang="en-US" sz="2000" b="0"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3629293670"/>
                  </p:ext>
                </p:extLst>
              </p:nvPr>
            </p:nvGraphicFramePr>
            <p:xfrm>
              <a:off x="457200" y="1105523"/>
              <a:ext cx="8229600" cy="4352481"/>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350520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tblGrid>
                  <a:tr h="3962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31876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32258" r="-576500"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32258" r="-476500"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32258" r="-65739" b="-200461"/>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32258" r="-800" b="-200461"/>
                          </a:stretch>
                        </a:blipFill>
                      </a:tcPr>
                    </a:tc>
                    <a:extLst>
                      <a:ext uri="{0D108BD9-81ED-4DB2-BD59-A6C34878D82A}">
                        <a16:rowId xmlns:a16="http://schemas.microsoft.com/office/drawing/2014/main" val="10001"/>
                      </a:ext>
                    </a:extLst>
                  </a:tr>
                  <a:tr h="1318705">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132870" r="-576500"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132870" r="-476500"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132870" r="-65739" b="-10138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132870" r="-800" b="-101389"/>
                          </a:stretch>
                        </a:blipFill>
                      </a:tcPr>
                    </a:tc>
                    <a:extLst>
                      <a:ext uri="{0D108BD9-81ED-4DB2-BD59-A6C34878D82A}">
                        <a16:rowId xmlns:a16="http://schemas.microsoft.com/office/drawing/2014/main" val="10002"/>
                      </a:ext>
                    </a:extLst>
                  </a:tr>
                  <a:tr h="1318768">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231797" r="-576500"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000" t="-231797" r="-476500"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69913" t="-231797" r="-65739" b="-92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60533" t="-231797" r="-800" b="-922"/>
                          </a:stretch>
                        </a:blipFill>
                      </a:tcPr>
                    </a:tc>
                    <a:extLst>
                      <a:ext uri="{0D108BD9-81ED-4DB2-BD59-A6C34878D82A}">
                        <a16:rowId xmlns:a16="http://schemas.microsoft.com/office/drawing/2014/main" val="10003"/>
                      </a:ext>
                    </a:extLst>
                  </a:tr>
                </a:tbl>
              </a:graphicData>
            </a:graphic>
          </p:graphicFrame>
        </mc:Fallback>
      </mc:AlternateContent>
      <p:sp>
        <p:nvSpPr>
          <p:cNvPr id="4" name="TextBox 3">
            <a:extLst>
              <a:ext uri="{FF2B5EF4-FFF2-40B4-BE49-F238E27FC236}">
                <a16:creationId xmlns:a16="http://schemas.microsoft.com/office/drawing/2014/main" id="{3E7F1807-1F93-43E7-8568-8AA0B26FA2C6}"/>
              </a:ext>
            </a:extLst>
          </p:cNvPr>
          <p:cNvSpPr txBox="1"/>
          <p:nvPr/>
        </p:nvSpPr>
        <p:spPr>
          <a:xfrm>
            <a:off x="190500" y="5496580"/>
            <a:ext cx="8763000" cy="523220"/>
          </a:xfrm>
          <a:prstGeom prst="rect">
            <a:avLst/>
          </a:prstGeom>
          <a:noFill/>
        </p:spPr>
        <p:txBody>
          <a:bodyPr wrap="square" rtlCol="0">
            <a:spAutoFit/>
          </a:bodyPr>
          <a:lstStyle/>
          <a:p>
            <a:pPr algn="ctr"/>
            <a:r>
              <a:rPr lang="en-US" sz="2800" dirty="0"/>
              <a:t>Table 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Solving 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Then, the solution to the inequality consists of those intervals where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&gt;0</m:t>
                    </m:r>
                  </m:oMath>
                </a14:m>
                <a:r>
                  <a:rPr sz="2800" dirty="0"/>
                  <a:t>, which is the set </a:t>
                </a:r>
                <a:br>
                  <a:rPr lang="en-US" sz="2800" dirty="0"/>
                </a:b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−∞,−5</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3594276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sz="2800"/>
                </a:pPr>
                <a:r>
                  <a:rPr sz="2800" dirty="0"/>
                  <a:t>It is very important to write rational inequalities in their proper form before solving them. Attempting to simplify them may cause us to neglect asymptotes. Suppose, for example, we tried to solve the inequality</a:t>
                </a:r>
                <a:endParaRPr lang="en-US" sz="2800" dirty="0"/>
              </a:p>
              <a:p>
                <a:pP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&lt;</m:t>
                      </m:r>
                      <m:r>
                        <a:rPr>
                          <a:latin typeface="Cambria Math" panose="02040503050406030204" pitchFamily="18" charset="0"/>
                        </a:rPr>
                        <m:t>3</m:t>
                      </m:r>
                    </m:oMath>
                  </m:oMathPara>
                </a14:m>
                <a:endParaRPr sz="2800" dirty="0"/>
              </a:p>
              <a:p>
                <a:pPr>
                  <a:defRPr sz="2800"/>
                </a:pPr>
                <a:r>
                  <a:rPr sz="2800" dirty="0"/>
                  <a:t>by multiplying through by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oMath>
                </a14:m>
                <a:r>
                  <a:rPr sz="2800" dirty="0"/>
                  <a:t>, thus clearing the inequality of fractions. The result would be</a:t>
                </a:r>
              </a:p>
              <a:p>
                <a:pPr algn="ctr">
                  <a:defRPr sz="2800"/>
                </a:pPr>
                <a:r>
                  <a:rPr sz="2800" dirty="0"/>
                  <a:t> </a:t>
                </a:r>
                <a14:m>
                  <m:oMath xmlns:m="http://schemas.openxmlformats.org/officeDocument/2006/math">
                    <m:r>
                      <a:rPr>
                        <a:latin typeface="Cambria Math" panose="02040503050406030204" pitchFamily="18" charset="0"/>
                      </a:rPr>
                      <m:t>𝑥</m:t>
                    </m:r>
                    <m:r>
                      <a:rPr>
                        <a:latin typeface="Cambria Math" panose="02040503050406030204" pitchFamily="18" charset="0"/>
                      </a:rPr>
                      <m:t>&lt;</m:t>
                    </m:r>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6</m:t>
                    </m:r>
                  </m:oMath>
                </a14:m>
                <a:r>
                  <a:rPr sz="2800" dirty="0"/>
                  <a:t>,</a:t>
                </a:r>
              </a:p>
              <a:p>
                <a:pPr>
                  <a:defRPr sz="2800"/>
                </a:pPr>
                <a:r>
                  <a:rPr sz="2800" dirty="0"/>
                  <a:t>a simple linear inequality. We can solve this to obtain </a:t>
                </a:r>
                <a14:m>
                  <m:oMath xmlns:m="http://schemas.openxmlformats.org/officeDocument/2006/math">
                    <m:r>
                      <a:rPr>
                        <a:latin typeface="Cambria Math" panose="02040503050406030204" pitchFamily="18" charset="0"/>
                      </a:rPr>
                      <m:t>𝑥</m:t>
                    </m:r>
                    <m:r>
                      <a:rPr>
                        <a:latin typeface="Cambria Math" panose="02040503050406030204" pitchFamily="18" charset="0"/>
                      </a:rPr>
                      <m:t>&gt;−</m:t>
                    </m:r>
                    <m:r>
                      <a:rPr>
                        <a:latin typeface="Cambria Math" panose="02040503050406030204" pitchFamily="18" charset="0"/>
                      </a:rPr>
                      <m:t>3</m:t>
                    </m:r>
                  </m:oMath>
                </a14:m>
                <a:r>
                  <a:rPr sz="2800" dirty="0"/>
                  <a:t>, or the interval </a:t>
                </a:r>
                <a14:m>
                  <m:oMath xmlns:m="http://schemas.openxmlformats.org/officeDocument/2006/math">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m:t>
                    </m:r>
                    <m:r>
                      <a:rPr>
                        <a:latin typeface="Cambria Math" panose="02040503050406030204" pitchFamily="18" charset="0"/>
                      </a:rPr>
                      <m:t>)</m:t>
                    </m:r>
                  </m:oMath>
                </a14:m>
                <a:r>
                  <a:rPr sz="2800" dirty="0"/>
                  <a:t>. But does this really work?</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73"/>
                </a:stretch>
              </a:blipFill>
            </p:spPr>
            <p:txBody>
              <a:bodyPr/>
              <a:lstStyle/>
              <a:p>
                <a:r>
                  <a:rPr lang="en-US">
                    <a:noFill/>
                  </a:rPr>
                  <a:t> </a:t>
                </a:r>
              </a:p>
            </p:txBody>
          </p:sp>
        </mc:Fallback>
      </mc:AlternateContent>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 (cont.)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sz="2800"/>
                </a:pPr>
                <a:r>
                  <a:rPr sz="2800" dirty="0"/>
                  <a:t>The number </a:t>
                </a:r>
                <a14:m>
                  <m:oMath xmlns:m="http://schemas.openxmlformats.org/officeDocument/2006/math">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oMath>
                </a14:m>
                <a:r>
                  <a:rPr sz="2800" dirty="0"/>
                  <a:t> is in this interval, but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num>
                      <m:den>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2</m:t>
                            </m:r>
                          </m:den>
                        </m:f>
                        <m:r>
                          <a:rPr>
                            <a:latin typeface="Cambria Math" panose="02040503050406030204" pitchFamily="18" charset="0"/>
                          </a:rPr>
                          <m:t>+2</m:t>
                        </m:r>
                      </m:den>
                    </m:f>
                    <m:r>
                      <a:rPr>
                        <a:latin typeface="Cambria Math" panose="02040503050406030204" pitchFamily="18" charset="0"/>
                      </a:rPr>
                      <m:t>=5</m:t>
                    </m:r>
                  </m:oMath>
                </a14:m>
                <a:r>
                  <a:rPr sz="2800" dirty="0"/>
                  <a:t>,</a:t>
                </a:r>
              </a:p>
              <a:p>
                <a:pPr>
                  <a:defRPr sz="2800"/>
                </a:pPr>
                <a:r>
                  <a:rPr sz="2800" dirty="0"/>
                  <a:t>which is not less than </a:t>
                </a:r>
                <a:r>
                  <a:rPr sz="2800" dirty="0">
                    <a:latin typeface="Cambria Math"/>
                  </a:rPr>
                  <a:t>3</a:t>
                </a:r>
                <a:r>
                  <a:rPr sz="2800" dirty="0"/>
                  <a:t>. Also, note that </a:t>
                </a:r>
                <a14:m>
                  <m:oMath xmlns:m="http://schemas.openxmlformats.org/officeDocument/2006/math">
                    <m:r>
                      <a:rPr>
                        <a:latin typeface="Cambria Math" panose="02040503050406030204" pitchFamily="18" charset="0"/>
                      </a:rPr>
                      <m:t>−4</m:t>
                    </m:r>
                  </m:oMath>
                </a14:m>
                <a:r>
                  <a:rPr sz="2800" dirty="0"/>
                  <a:t> solves the inequality, but </a:t>
                </a:r>
                <a14:m>
                  <m:oMath xmlns:m="http://schemas.openxmlformats.org/officeDocument/2006/math">
                    <m:r>
                      <a:rPr>
                        <a:latin typeface="Cambria Math" panose="02040503050406030204" pitchFamily="18" charset="0"/>
                      </a:rPr>
                      <m:t>−4</m:t>
                    </m:r>
                  </m:oMath>
                </a14:m>
                <a:r>
                  <a:rPr sz="2800" dirty="0"/>
                  <a:t> is not in the interval </a:t>
                </a:r>
                <a14:m>
                  <m:oMath xmlns:m="http://schemas.openxmlformats.org/officeDocument/2006/math">
                    <m:r>
                      <a:rPr>
                        <a:latin typeface="Cambria Math" panose="02040503050406030204" pitchFamily="18" charset="0"/>
                      </a:rPr>
                      <m:t>(−3,∞)</m:t>
                    </m:r>
                  </m:oMath>
                </a14:m>
                <a:r>
                  <a:rPr sz="2800" dirty="0"/>
                  <a:t>.</a:t>
                </a:r>
              </a:p>
              <a:p>
                <a:pPr>
                  <a:defRPr sz="2800"/>
                </a:pPr>
                <a:r>
                  <a:rPr sz="2800" dirty="0"/>
                  <a:t>What went wrong? By multiplying through by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we made the assumption that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was positive, since we did not worry about possibly reversing the inequality symbol. But we don't know beforehand if </a:t>
                </a: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is positive or not, since we are trying to solve for the variable </a:t>
                </a:r>
                <a14:m>
                  <m:oMath xmlns:m="http://schemas.openxmlformats.org/officeDocument/2006/math">
                    <m:r>
                      <a:rPr>
                        <a:latin typeface="Cambria Math" panose="02040503050406030204" pitchFamily="18" charset="0"/>
                      </a:rPr>
                      <m:t>𝑥</m:t>
                    </m:r>
                  </m:oMath>
                </a14:m>
                <a:r>
                  <a:rPr sz="2800" dirty="0"/>
                  <a:t>.</a:t>
                </a:r>
              </a:p>
              <a:p>
                <a:r>
                  <a:rPr sz="2800" dirty="0"/>
                  <a:t>To solve this inequality correctly, we have to write it in the standard form of a rational inequality, as shown in Example 5.</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r="-369"/>
                </a:stretch>
              </a:blipFill>
            </p:spPr>
            <p:txBody>
              <a:bodyPr/>
              <a:lstStyle/>
              <a:p>
                <a:r>
                  <a:rPr lang="en-US">
                    <a:noFill/>
                  </a:rPr>
                  <a:t> </a:t>
                </a:r>
              </a:p>
            </p:txBody>
          </p:sp>
        </mc:Fallback>
      </mc:AlternateContent>
    </p:spTree>
    <p:extLst>
      <p:ext uri="{BB962C8B-B14F-4D97-AF65-F5344CB8AC3E}">
        <p14:creationId xmlns:p14="http://schemas.microsoft.com/office/powerpoint/2010/main" val="15756426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5: </a:t>
            </a:r>
            <a:r>
              <a:rPr lang="en-US" dirty="0"/>
              <a:t>Solving </a:t>
            </a:r>
            <a:r>
              <a:rPr dirty="0"/>
              <a:t>Rational Inequalities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Solve the rational inequalities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&lt;</m:t>
                    </m:r>
                    <m:r>
                      <a:rPr>
                        <a:latin typeface="Cambria Math" panose="02040503050406030204" pitchFamily="18" charset="0"/>
                      </a:rPr>
                      <m:t>3</m:t>
                    </m:r>
                  </m:oMath>
                </a14:m>
                <a:r>
                  <a:rPr sz="2800"/>
                  <a:t> and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3</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3"/>
                </a:stretch>
              </a:blipFill>
            </p:spPr>
            <p:txBody>
              <a:bodyPr/>
              <a:lstStyle/>
              <a:p>
                <a:r>
                  <a:rPr lang="en-US">
                    <a:noFill/>
                  </a:rPr>
                  <a:t> </a:t>
                </a:r>
              </a:p>
            </p:txBody>
          </p:sp>
        </mc:Fallback>
      </mc:AlternateContent>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p:sp>
        <p:nvSpPr>
          <p:cNvPr id="3" name="Text Placeholder 2"/>
          <p:cNvSpPr>
            <a:spLocks noGrp="1"/>
          </p:cNvSpPr>
          <p:nvPr>
            <p:ph type="body" sz="quarter" idx="10"/>
          </p:nvPr>
        </p:nvSpPr>
        <p:spPr/>
        <p:txBody>
          <a:bodyPr>
            <a:normAutofit/>
          </a:bodyPr>
          <a:lstStyle/>
          <a:p>
            <a:r>
              <a:rPr sz="2800" b="1" dirty="0"/>
              <a:t>Solution</a:t>
            </a:r>
          </a:p>
          <a:p>
            <a:r>
              <a:rPr sz="2800" dirty="0"/>
              <a:t>Most of the work can be done for both inequalities at the same time.</a:t>
            </a:r>
          </a:p>
          <a:p>
            <a:r>
              <a:rPr sz="2800" dirty="0"/>
              <a:t>We begin by subtracting 3 from both sides and then write the left-hand side as a single rational function</a:t>
            </a:r>
            <a:r>
              <a:rPr lang="en-US" sz="2800" dirty="0"/>
              <a:t>.</a:t>
            </a:r>
            <a:endParaRPr dirty="0"/>
          </a:p>
          <a:p>
            <a:pPr algn="l"/>
            <a:endParaRPr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590395364"/>
                  </p:ext>
                </p:extLst>
              </p:nvPr>
            </p:nvGraphicFramePr>
            <p:xfrm>
              <a:off x="1072389" y="3601289"/>
              <a:ext cx="3804411" cy="2031747"/>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gridCol w="1143000">
                      <a:extLst>
                        <a:ext uri="{9D8B030D-6E8A-4147-A177-3AD203B41FA5}">
                          <a16:colId xmlns:a16="http://schemas.microsoft.com/office/drawing/2014/main" val="3164387678"/>
                        </a:ext>
                      </a:extLst>
                    </a:gridCol>
                  </a:tblGrid>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−3</m:t>
                              </m:r>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r>
                            <a:rPr lang="en-US" sz="2800" dirty="0"/>
                            <a:t>and</a:t>
                          </a:r>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m:t>
                              </m:r>
                              <m:f>
                                <m:fPr>
                                  <m:ctrlPr>
                                    <a:rPr sz="2800" i="1">
                                      <a:latin typeface="Cambria Math" panose="02040503050406030204" pitchFamily="18" charset="0"/>
                                    </a:rPr>
                                  </m:ctrlPr>
                                </m:fPr>
                                <m:num>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+2</m:t>
                                      </m:r>
                                    </m:e>
                                  </m:d>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−2</m:t>
                                  </m:r>
                                  <m:r>
                                    <a:rPr sz="2800">
                                      <a:latin typeface="Cambria Math"/>
                                    </a:rPr>
                                    <m:t>𝑥</m:t>
                                  </m:r>
                                  <m:r>
                                    <a:rPr sz="2800">
                                      <a:latin typeface="Cambria Math"/>
                                    </a:rPr>
                                    <m:t>−6</m:t>
                                  </m:r>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&lt;0</m:t>
                              </m:r>
                            </m:oMath>
                          </a14:m>
                          <a:endParaRPr sz="2800" dirty="0"/>
                        </a:p>
                      </a:txBody>
                      <a:tcPr marL="36576" marR="36576" marT="36576" marB="36576" anchor="ct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590395364"/>
                  </p:ext>
                </p:extLst>
              </p:nvPr>
            </p:nvGraphicFramePr>
            <p:xfrm>
              <a:off x="1072389" y="3601289"/>
              <a:ext cx="3804411" cy="2031747"/>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gridCol w="1143000">
                      <a:extLst>
                        <a:ext uri="{9D8B030D-6E8A-4147-A177-3AD203B41FA5}">
                          <a16:colId xmlns:a16="http://schemas.microsoft.com/office/drawing/2014/main" val="3164387678"/>
                        </a:ext>
                      </a:extLst>
                    </a:gridCol>
                  </a:tblGrid>
                  <a:tr h="644081">
                    <a:tc>
                      <a:txBody>
                        <a:bodyPr/>
                        <a:lstStyle/>
                        <a:p>
                          <a:endParaRPr lang="en-US"/>
                        </a:p>
                      </a:txBody>
                      <a:tcPr marL="36576" marR="36576" marT="36576" marB="36576" anchor="ctr">
                        <a:blipFill>
                          <a:blip r:embed="rId2"/>
                          <a:stretch>
                            <a:fillRect t="-943" r="-95313" b="-230189"/>
                          </a:stretch>
                        </a:blipFill>
                      </a:tcPr>
                    </a:tc>
                    <a:tc>
                      <a:txBody>
                        <a:bodyPr/>
                        <a:lstStyle/>
                        <a:p>
                          <a:endParaRPr lang="en-US"/>
                        </a:p>
                      </a:txBody>
                      <a:tcPr marL="36576" marR="36576" marT="36576" marB="36576" anchor="ctr">
                        <a:blipFill>
                          <a:blip r:embed="rId2"/>
                          <a:stretch>
                            <a:fillRect l="-273504" t="-943" r="-160684" b="-230189"/>
                          </a:stretch>
                        </a:blipFill>
                      </a:tcPr>
                    </a:tc>
                    <a:tc>
                      <a:txBody>
                        <a:bodyPr/>
                        <a:lstStyle/>
                        <a:p>
                          <a:pPr algn="r">
                            <a:defRPr sz="1600"/>
                          </a:pPr>
                          <a:r>
                            <a:rPr lang="en-US" sz="2800" dirty="0"/>
                            <a:t>and</a:t>
                          </a:r>
                          <a:endParaRPr sz="2800" dirty="0"/>
                        </a:p>
                      </a:txBody>
                      <a:tcPr marL="36576" marR="36576" marT="36576" marB="36576" anchor="ctr"/>
                    </a:tc>
                    <a:extLst>
                      <a:ext uri="{0D108BD9-81ED-4DB2-BD59-A6C34878D82A}">
                        <a16:rowId xmlns:a16="http://schemas.microsoft.com/office/drawing/2014/main" val="10000"/>
                      </a:ext>
                    </a:extLst>
                  </a:tr>
                  <a:tr h="708851">
                    <a:tc>
                      <a:txBody>
                        <a:bodyPr/>
                        <a:lstStyle/>
                        <a:p>
                          <a:endParaRPr lang="en-US"/>
                        </a:p>
                      </a:txBody>
                      <a:tcPr marL="36576" marR="36576" marT="36576" marB="36576" anchor="ctr">
                        <a:blipFill>
                          <a:blip r:embed="rId2"/>
                          <a:stretch>
                            <a:fillRect t="-91453" r="-95313" b="-108547"/>
                          </a:stretch>
                        </a:blipFill>
                      </a:tcPr>
                    </a:tc>
                    <a:tc>
                      <a:txBody>
                        <a:bodyPr/>
                        <a:lstStyle/>
                        <a:p>
                          <a:endParaRPr lang="en-US"/>
                        </a:p>
                      </a:txBody>
                      <a:tcPr marL="36576" marR="36576" marT="36576" marB="36576" anchor="ctr">
                        <a:blipFill>
                          <a:blip r:embed="rId2"/>
                          <a:stretch>
                            <a:fillRect l="-273504" t="-91453" r="-160684" b="-108547"/>
                          </a:stretch>
                        </a:blipFill>
                      </a:tcP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1"/>
                      </a:ext>
                    </a:extLst>
                  </a:tr>
                  <a:tr h="678815">
                    <a:tc>
                      <a:txBody>
                        <a:bodyPr/>
                        <a:lstStyle/>
                        <a:p>
                          <a:endParaRPr lang="en-US"/>
                        </a:p>
                      </a:txBody>
                      <a:tcPr marL="36576" marR="36576" marT="36576" marB="36576" anchor="ctr">
                        <a:blipFill>
                          <a:blip r:embed="rId2"/>
                          <a:stretch>
                            <a:fillRect t="-200000" r="-95313" b="-13393"/>
                          </a:stretch>
                        </a:blipFill>
                      </a:tcPr>
                    </a:tc>
                    <a:tc>
                      <a:txBody>
                        <a:bodyPr/>
                        <a:lstStyle/>
                        <a:p>
                          <a:endParaRPr lang="en-US"/>
                        </a:p>
                      </a:txBody>
                      <a:tcPr marL="36576" marR="36576" marT="36576" marB="36576" anchor="ctr">
                        <a:blipFill>
                          <a:blip r:embed="rId2"/>
                          <a:stretch>
                            <a:fillRect l="-273504" t="-200000" r="-160684" b="-13393"/>
                          </a:stretch>
                        </a:blipFill>
                      </a:tcPr>
                    </a:tc>
                    <a:tc>
                      <a:txBody>
                        <a:bodyPr/>
                        <a:lstStyle/>
                        <a:p>
                          <a:pPr algn="r">
                            <a:defRPr sz="1600"/>
                          </a:pPr>
                          <a:endParaRPr sz="2800" dirty="0"/>
                        </a:p>
                      </a:txBody>
                      <a:tcPr marL="36576" marR="36576" marT="36576" marB="36576" anchor="ct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318692752"/>
                  </p:ext>
                </p:extLst>
              </p:nvPr>
            </p:nvGraphicFramePr>
            <p:xfrm>
              <a:off x="5410200" y="3601289"/>
              <a:ext cx="2661411" cy="2074005"/>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tblGrid>
                  <a:tr h="68257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−3</m:t>
                              </m:r>
                            </m:oMath>
                          </a14:m>
                          <a:endParaRPr sz="2800" dirty="0"/>
                        </a:p>
                      </a:txBody>
                      <a:tcPr marL="36576" marR="36576" marT="36576" marB="36576" anchor="ctr"/>
                    </a:tc>
                    <a:tc>
                      <a:txBody>
                        <a:bodyPr/>
                        <a:lstStyle/>
                        <a:p>
                          <a:pPr algn="r">
                            <a:defRPr sz="1600"/>
                          </a:pPr>
                          <a:r>
                            <a:rPr sz="2800"/>
                            <a:t>​</a:t>
                          </a:r>
                          <a14:m>
                            <m:oMath xmlns:m="http://schemas.openxmlformats.org/officeDocument/2006/math">
                              <m:r>
                                <a:rPr sz="2800">
                                  <a:latin typeface="Cambria Math"/>
                                </a:rPr>
                                <m:t>≤0</m:t>
                              </m:r>
                            </m:oMath>
                          </a14:m>
                          <a:endParaRPr sz="2800"/>
                        </a:p>
                      </a:txBody>
                      <a:tcPr marL="36576" marR="36576" marT="36576" marB="36576" anchor="ctr"/>
                    </a:tc>
                    <a:extLst>
                      <a:ext uri="{0D108BD9-81ED-4DB2-BD59-A6C34878D82A}">
                        <a16:rowId xmlns:a16="http://schemas.microsoft.com/office/drawing/2014/main" val="10000"/>
                      </a:ext>
                    </a:extLst>
                  </a:tr>
                  <a:tr h="69224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𝑥</m:t>
                                  </m:r>
                                </m:num>
                                <m:den>
                                  <m:r>
                                    <a:rPr sz="2800">
                                      <a:latin typeface="Cambria Math"/>
                                    </a:rPr>
                                    <m:t>𝑥</m:t>
                                  </m:r>
                                  <m:r>
                                    <a:rPr sz="2800">
                                      <a:latin typeface="Cambria Math"/>
                                    </a:rPr>
                                    <m:t>+2</m:t>
                                  </m:r>
                                </m:den>
                              </m:f>
                              <m:r>
                                <a:rPr sz="2800">
                                  <a:latin typeface="Cambria Math"/>
                                </a:rPr>
                                <m:t>−</m:t>
                              </m:r>
                              <m:f>
                                <m:fPr>
                                  <m:ctrlPr>
                                    <a:rPr sz="2800" i="1">
                                      <a:latin typeface="Cambria Math" panose="02040503050406030204" pitchFamily="18" charset="0"/>
                                    </a:rPr>
                                  </m:ctrlPr>
                                </m:fPr>
                                <m:num>
                                  <m:r>
                                    <a:rPr sz="2800">
                                      <a:latin typeface="Cambria Math"/>
                                    </a:rPr>
                                    <m:t>3</m:t>
                                  </m:r>
                                  <m:d>
                                    <m:dPr>
                                      <m:ctrlPr>
                                        <a:rPr sz="2800" i="1">
                                          <a:latin typeface="Cambria Math" panose="02040503050406030204" pitchFamily="18" charset="0"/>
                                        </a:rPr>
                                      </m:ctrlPr>
                                    </m:dPr>
                                    <m:e>
                                      <m:r>
                                        <a:rPr sz="2800">
                                          <a:latin typeface="Cambria Math"/>
                                        </a:rPr>
                                        <m:t>𝑥</m:t>
                                      </m:r>
                                      <m:r>
                                        <a:rPr sz="2800">
                                          <a:latin typeface="Cambria Math"/>
                                        </a:rPr>
                                        <m:t>+2</m:t>
                                      </m:r>
                                    </m:e>
                                  </m:d>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1"/>
                      </a:ext>
                    </a:extLst>
                  </a:tr>
                  <a:tr h="682577">
                    <a:tc>
                      <a:txBody>
                        <a:bodyPr/>
                        <a:lstStyle/>
                        <a:p>
                          <a:pPr algn="r">
                            <a:defRPr sz="1600"/>
                          </a:pPr>
                          <a:r>
                            <a:rPr sz="2800" dirty="0"/>
                            <a:t>​</a:t>
                          </a:r>
                          <a14:m>
                            <m:oMath xmlns:m="http://schemas.openxmlformats.org/officeDocument/2006/math">
                              <m:f>
                                <m:fPr>
                                  <m:ctrlPr>
                                    <a:rPr sz="2800" i="1">
                                      <a:latin typeface="Cambria Math" panose="02040503050406030204" pitchFamily="18" charset="0"/>
                                    </a:rPr>
                                  </m:ctrlPr>
                                </m:fPr>
                                <m:num>
                                  <m:r>
                                    <a:rPr sz="2800">
                                      <a:latin typeface="Cambria Math"/>
                                    </a:rPr>
                                    <m:t>−2</m:t>
                                  </m:r>
                                  <m:r>
                                    <a:rPr sz="2800">
                                      <a:latin typeface="Cambria Math"/>
                                    </a:rPr>
                                    <m:t>𝑥</m:t>
                                  </m:r>
                                  <m:r>
                                    <a:rPr sz="2800">
                                      <a:latin typeface="Cambria Math"/>
                                    </a:rPr>
                                    <m:t>−6</m:t>
                                  </m:r>
                                </m:num>
                                <m:den>
                                  <m:r>
                                    <a:rPr sz="2800">
                                      <a:latin typeface="Cambria Math"/>
                                    </a:rPr>
                                    <m:t>𝑥</m:t>
                                  </m:r>
                                  <m:r>
                                    <a:rPr sz="2800">
                                      <a:latin typeface="Cambria Math"/>
                                    </a:rPr>
                                    <m:t>+2</m:t>
                                  </m:r>
                                </m:den>
                              </m:f>
                            </m:oMath>
                          </a14:m>
                          <a:endParaRPr sz="2800" dirty="0"/>
                        </a:p>
                      </a:txBody>
                      <a:tcPr marL="36576" marR="36576" marT="36576" marB="36576" anchor="ctr"/>
                    </a:tc>
                    <a:tc>
                      <a:txBody>
                        <a:bodyPr/>
                        <a:lstStyle/>
                        <a:p>
                          <a:pPr algn="r">
                            <a:defRPr sz="1600"/>
                          </a:pPr>
                          <a:r>
                            <a:rPr sz="2800" dirty="0"/>
                            <a:t>​</a:t>
                          </a:r>
                          <a14:m>
                            <m:oMath xmlns:m="http://schemas.openxmlformats.org/officeDocument/2006/math">
                              <m:r>
                                <a:rPr sz="2800">
                                  <a:latin typeface="Cambria Math"/>
                                </a:rPr>
                                <m:t>≤0</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318692752"/>
                  </p:ext>
                </p:extLst>
              </p:nvPr>
            </p:nvGraphicFramePr>
            <p:xfrm>
              <a:off x="5410200" y="3601289"/>
              <a:ext cx="2661411" cy="2074005"/>
            </p:xfrm>
            <a:graphic>
              <a:graphicData uri="http://schemas.openxmlformats.org/drawingml/2006/table">
                <a:tbl>
                  <a:tblPr firstRow="1" bandRow="1">
                    <a:tableStyleId>{2D5ABB26-0587-4C30-8999-92F81FD0307C}</a:tableStyleId>
                  </a:tblPr>
                  <a:tblGrid>
                    <a:gridCol w="1944941">
                      <a:extLst>
                        <a:ext uri="{9D8B030D-6E8A-4147-A177-3AD203B41FA5}">
                          <a16:colId xmlns:a16="http://schemas.microsoft.com/office/drawing/2014/main" val="20000"/>
                        </a:ext>
                      </a:extLst>
                    </a:gridCol>
                    <a:gridCol w="716470">
                      <a:extLst>
                        <a:ext uri="{9D8B030D-6E8A-4147-A177-3AD203B41FA5}">
                          <a16:colId xmlns:a16="http://schemas.microsoft.com/office/drawing/2014/main" val="20001"/>
                        </a:ext>
                      </a:extLst>
                    </a:gridCol>
                  </a:tblGrid>
                  <a:tr h="682577">
                    <a:tc>
                      <a:txBody>
                        <a:bodyPr/>
                        <a:lstStyle/>
                        <a:p>
                          <a:endParaRPr lang="en-US"/>
                        </a:p>
                      </a:txBody>
                      <a:tcPr marL="36576" marR="36576" marT="36576" marB="36576" anchor="ctr">
                        <a:blipFill>
                          <a:blip r:embed="rId3"/>
                          <a:stretch>
                            <a:fillRect r="-36875" b="-218750"/>
                          </a:stretch>
                        </a:blipFill>
                      </a:tcPr>
                    </a:tc>
                    <a:tc>
                      <a:txBody>
                        <a:bodyPr/>
                        <a:lstStyle/>
                        <a:p>
                          <a:endParaRPr lang="en-US"/>
                        </a:p>
                      </a:txBody>
                      <a:tcPr marL="36576" marR="36576" marT="36576" marB="36576" anchor="ctr">
                        <a:blipFill>
                          <a:blip r:embed="rId3"/>
                          <a:stretch>
                            <a:fillRect l="-271186" b="-218750"/>
                          </a:stretch>
                        </a:blipFill>
                      </a:tcPr>
                    </a:tc>
                    <a:extLst>
                      <a:ext uri="{0D108BD9-81ED-4DB2-BD59-A6C34878D82A}">
                        <a16:rowId xmlns:a16="http://schemas.microsoft.com/office/drawing/2014/main" val="10000"/>
                      </a:ext>
                    </a:extLst>
                  </a:tr>
                  <a:tr h="708851">
                    <a:tc>
                      <a:txBody>
                        <a:bodyPr/>
                        <a:lstStyle/>
                        <a:p>
                          <a:endParaRPr lang="en-US"/>
                        </a:p>
                      </a:txBody>
                      <a:tcPr marL="36576" marR="36576" marT="36576" marB="36576" anchor="ctr">
                        <a:blipFill>
                          <a:blip r:embed="rId3"/>
                          <a:stretch>
                            <a:fillRect t="-95726" r="-36875" b="-109402"/>
                          </a:stretch>
                        </a:blipFill>
                      </a:tcPr>
                    </a:tc>
                    <a:tc>
                      <a:txBody>
                        <a:bodyPr/>
                        <a:lstStyle/>
                        <a:p>
                          <a:endParaRPr lang="en-US"/>
                        </a:p>
                      </a:txBody>
                      <a:tcPr marL="36576" marR="36576" marT="36576" marB="36576" anchor="ctr">
                        <a:blipFill>
                          <a:blip r:embed="rId3"/>
                          <a:stretch>
                            <a:fillRect l="-271186" t="-95726" b="-109402"/>
                          </a:stretch>
                        </a:blipFill>
                      </a:tcPr>
                    </a:tc>
                    <a:extLst>
                      <a:ext uri="{0D108BD9-81ED-4DB2-BD59-A6C34878D82A}">
                        <a16:rowId xmlns:a16="http://schemas.microsoft.com/office/drawing/2014/main" val="10001"/>
                      </a:ext>
                    </a:extLst>
                  </a:tr>
                  <a:tr h="682577">
                    <a:tc>
                      <a:txBody>
                        <a:bodyPr/>
                        <a:lstStyle/>
                        <a:p>
                          <a:endParaRPr lang="en-US"/>
                        </a:p>
                      </a:txBody>
                      <a:tcPr marL="36576" marR="36576" marT="36576" marB="36576" anchor="ctr">
                        <a:blipFill>
                          <a:blip r:embed="rId3"/>
                          <a:stretch>
                            <a:fillRect t="-204464" r="-36875" b="-14286"/>
                          </a:stretch>
                        </a:blipFill>
                      </a:tcPr>
                    </a:tc>
                    <a:tc>
                      <a:txBody>
                        <a:bodyPr/>
                        <a:lstStyle/>
                        <a:p>
                          <a:endParaRPr lang="en-US"/>
                        </a:p>
                      </a:txBody>
                      <a:tcPr marL="36576" marR="36576" marT="36576" marB="36576" anchor="ctr">
                        <a:blipFill>
                          <a:blip r:embed="rId3"/>
                          <a:stretch>
                            <a:fillRect l="-271186" t="-204464" b="-14286"/>
                          </a:stretch>
                        </a:blipFill>
                      </a:tcPr>
                    </a:tc>
                    <a:extLst>
                      <a:ext uri="{0D108BD9-81ED-4DB2-BD59-A6C34878D82A}">
                        <a16:rowId xmlns:a16="http://schemas.microsoft.com/office/drawing/2014/main" val="10002"/>
                      </a:ext>
                    </a:extLst>
                  </a:tr>
                </a:tbl>
              </a:graphicData>
            </a:graphic>
          </p:graphicFrame>
        </mc:Fallback>
      </mc:AlternateContent>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Then factor </a:t>
                </a:r>
                <a14:m>
                  <m:oMath xmlns:m="http://schemas.openxmlformats.org/officeDocument/2006/math">
                    <m:r>
                      <a:rPr>
                        <a:latin typeface="Cambria Math" panose="02040503050406030204" pitchFamily="18" charset="0"/>
                      </a:rPr>
                      <m:t>−2</m:t>
                    </m:r>
                  </m:oMath>
                </a14:m>
                <a:r>
                  <a:rPr sz="2800" dirty="0"/>
                  <a:t> from the numerator of the fraction and divide both sides by </a:t>
                </a:r>
                <a14:m>
                  <m:oMath xmlns:m="http://schemas.openxmlformats.org/officeDocument/2006/math">
                    <m:r>
                      <a:rPr>
                        <a:latin typeface="Cambria Math" panose="02040503050406030204" pitchFamily="18" charset="0"/>
                      </a:rPr>
                      <m:t>−2</m:t>
                    </m:r>
                  </m:oMath>
                </a14:m>
                <a:r>
                  <a:rPr sz="2800" dirty="0"/>
                  <a:t> (reversing the inequality symbol) to obtain the simpler inequalities</a:t>
                </a:r>
              </a:p>
              <a:p>
                <a:pPr algn="ctr">
                  <a:defRPr sz="2800"/>
                </a:pP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+3</m:t>
                        </m:r>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&gt;0</m:t>
                    </m:r>
                  </m:oMath>
                </a14:m>
                <a:r>
                  <a:rPr lang="en-US" dirty="0">
                    <a:solidFill>
                      <a:srgbClr val="191E3F"/>
                    </a:solidFill>
                  </a:rPr>
                  <a:t> </a:t>
                </a:r>
                <a:r>
                  <a:rPr sz="2800" dirty="0"/>
                  <a:t>and</a:t>
                </a:r>
                <a:r>
                  <a:rPr lang="en-US" dirty="0">
                    <a:solidFill>
                      <a:srgbClr val="191E3F"/>
                    </a:solidFill>
                  </a:rPr>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𝑥</m:t>
                        </m:r>
                        <m:r>
                          <a:rPr>
                            <a:latin typeface="Cambria Math" panose="02040503050406030204" pitchFamily="18" charset="0"/>
                          </a:rPr>
                          <m:t>+3</m:t>
                        </m:r>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≥0</m:t>
                    </m:r>
                  </m:oMath>
                </a14:m>
                <a:r>
                  <a:rPr sz="2800" dirty="0"/>
                  <a:t>.</a:t>
                </a:r>
              </a:p>
              <a:p>
                <a:r>
                  <a:rPr sz="2800" dirty="0"/>
                  <a:t>Now that the inequalities are in standard form, we can follow the procedure for solving rational inequalities.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037"/>
                </a:stretch>
              </a:blipFill>
            </p:spPr>
            <p:txBody>
              <a:bodyPr/>
              <a:lstStyle/>
              <a:p>
                <a:r>
                  <a:rPr lang="en-US">
                    <a:noFill/>
                  </a:rPr>
                  <a:t> </a:t>
                </a:r>
              </a:p>
            </p:txBody>
          </p:sp>
        </mc:Fallback>
      </mc:AlternateContent>
    </p:spTree>
    <p:extLst>
      <p:ext uri="{BB962C8B-B14F-4D97-AF65-F5344CB8AC3E}">
        <p14:creationId xmlns:p14="http://schemas.microsoft.com/office/powerpoint/2010/main" val="448340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zeros of the numerator and denominator are </a:t>
                </a:r>
                <a14:m>
                  <m:oMath xmlns:m="http://schemas.openxmlformats.org/officeDocument/2006/math">
                    <m:r>
                      <a:rPr>
                        <a:latin typeface="Cambria Math" panose="02040503050406030204" pitchFamily="18" charset="0"/>
                      </a:rPr>
                      <m:t>−3</m:t>
                    </m:r>
                  </m:oMath>
                </a14:m>
                <a:r>
                  <a:rPr sz="2800" dirty="0"/>
                  <a:t> and </a:t>
                </a:r>
                <a14:m>
                  <m:oMath xmlns:m="http://schemas.openxmlformats.org/officeDocument/2006/math">
                    <m:r>
                      <a:rPr>
                        <a:latin typeface="Cambria Math" panose="02040503050406030204" pitchFamily="18" charset="0"/>
                      </a:rPr>
                      <m:t>−2</m:t>
                    </m:r>
                  </m:oMath>
                </a14:m>
                <a:r>
                  <a:rPr sz="2800" dirty="0"/>
                  <a:t>, respectively. Placing these values on a number line,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333"/>
                </a:stretch>
              </a:blipFill>
            </p:spPr>
            <p:txBody>
              <a:bodyPr/>
              <a:lstStyle/>
              <a:p>
                <a:r>
                  <a:rPr lang="en-US">
                    <a:noFill/>
                  </a:rPr>
                  <a:t> </a:t>
                </a:r>
              </a:p>
            </p:txBody>
          </p:sp>
        </mc:Fallback>
      </mc:AlternateContent>
      <p:pic>
        <p:nvPicPr>
          <p:cNvPr id="4" name="Content Placeholder 4">
            <a:extLst>
              <a:ext uri="{FF2B5EF4-FFF2-40B4-BE49-F238E27FC236}">
                <a16:creationId xmlns:a16="http://schemas.microsoft.com/office/drawing/2014/main" id="{353DA570-A411-4BAC-86C8-83ABC2C243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3172" y="2590800"/>
            <a:ext cx="7917656" cy="833438"/>
          </a:xfrm>
          <a:prstGeom prst="rect">
            <a:avLst/>
          </a:prstGeom>
        </p:spPr>
      </p:pic>
      <mc:AlternateContent xmlns:mc="http://schemas.openxmlformats.org/markup-compatibility/2006" xmlns:a14="http://schemas.microsoft.com/office/drawing/2010/main">
        <mc:Choice Requires="a14">
          <p:sp>
            <p:nvSpPr>
              <p:cNvPr id="5" name="Text Placeholder 2">
                <a:extLst>
                  <a:ext uri="{FF2B5EF4-FFF2-40B4-BE49-F238E27FC236}">
                    <a16:creationId xmlns:a16="http://schemas.microsoft.com/office/drawing/2014/main" id="{9B6ABEAF-F857-459D-8474-4AEAE772CFBF}"/>
                  </a:ext>
                </a:extLst>
              </p:cNvPr>
              <p:cNvSpPr txBox="1">
                <a:spLocks/>
              </p:cNvSpPr>
              <p:nvPr/>
            </p:nvSpPr>
            <p:spPr>
              <a:xfrm>
                <a:off x="457200" y="3833446"/>
                <a:ext cx="8229600" cy="1805354"/>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r>
                  <a:rPr lang="en-US" dirty="0"/>
                  <a:t>we have the intervals </a:t>
                </a:r>
                <a14:m>
                  <m:oMath xmlns:m="http://schemas.openxmlformats.org/officeDocument/2006/math">
                    <m:r>
                      <a:rPr lang="en-US">
                        <a:latin typeface="Cambria Math" panose="02040503050406030204" pitchFamily="18" charset="0"/>
                      </a:rPr>
                      <m:t>(−∞,−3)</m:t>
                    </m:r>
                  </m:oMath>
                </a14:m>
                <a:r>
                  <a:rPr lang="en-US" dirty="0"/>
                  <a:t>, </a:t>
                </a:r>
                <a14:m>
                  <m:oMath xmlns:m="http://schemas.openxmlformats.org/officeDocument/2006/math">
                    <m:r>
                      <a:rPr lang="en-US">
                        <a:latin typeface="Cambria Math" panose="02040503050406030204" pitchFamily="18" charset="0"/>
                      </a:rPr>
                      <m:t>(−3,−2)</m:t>
                    </m:r>
                  </m:oMath>
                </a14:m>
                <a:r>
                  <a:rPr lang="en-US" dirty="0"/>
                  <a:t>, and </a:t>
                </a:r>
                <a14:m>
                  <m:oMath xmlns:m="http://schemas.openxmlformats.org/officeDocument/2006/math">
                    <m:r>
                      <a:rPr lang="en-US">
                        <a:latin typeface="Cambria Math" panose="02040503050406030204" pitchFamily="18" charset="0"/>
                      </a:rPr>
                      <m:t>(−2,∞)</m:t>
                    </m:r>
                  </m:oMath>
                </a14:m>
                <a:r>
                  <a:rPr lang="en-US" dirty="0"/>
                  <a:t>.</a:t>
                </a:r>
              </a:p>
            </p:txBody>
          </p:sp>
        </mc:Choice>
        <mc:Fallback xmlns="">
          <p:sp>
            <p:nvSpPr>
              <p:cNvPr id="5" name="Text Placeholder 2">
                <a:extLst>
                  <a:ext uri="{FF2B5EF4-FFF2-40B4-BE49-F238E27FC236}">
                    <a16:creationId xmlns:a16="http://schemas.microsoft.com/office/drawing/2014/main" id="{9B6ABEAF-F857-459D-8474-4AEAE772CFBF}"/>
                  </a:ext>
                </a:extLst>
              </p:cNvPr>
              <p:cNvSpPr txBox="1">
                <a:spLocks noRot="1" noChangeAspect="1" noMove="1" noResize="1" noEditPoints="1" noAdjustHandles="1" noChangeArrowheads="1" noChangeShapeType="1" noTextEdit="1"/>
              </p:cNvSpPr>
              <p:nvPr/>
            </p:nvSpPr>
            <p:spPr>
              <a:xfrm>
                <a:off x="457200" y="3833446"/>
                <a:ext cx="8229600" cy="1805354"/>
              </a:xfrm>
              <a:prstGeom prst="rect">
                <a:avLst/>
              </a:prstGeom>
              <a:blipFill>
                <a:blip r:embed="rId5"/>
                <a:stretch>
                  <a:fillRect l="-1481" t="-3378"/>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275561C-60B1-4FEC-A412-CEB6D25B01B3}"/>
              </a:ext>
            </a:extLst>
          </p:cNvPr>
          <p:cNvSpPr txBox="1"/>
          <p:nvPr/>
        </p:nvSpPr>
        <p:spPr>
          <a:xfrm>
            <a:off x="457200" y="3200400"/>
            <a:ext cx="8229600" cy="523220"/>
          </a:xfrm>
          <a:prstGeom prst="rect">
            <a:avLst/>
          </a:prstGeom>
          <a:noFill/>
        </p:spPr>
        <p:txBody>
          <a:bodyPr wrap="square" rtlCol="0">
            <a:spAutoFit/>
          </a:bodyPr>
          <a:lstStyle/>
          <a:p>
            <a:pPr algn="ctr"/>
            <a:r>
              <a:rPr lang="en-US" sz="2800" dirty="0"/>
              <a:t>Figure 13</a:t>
            </a:r>
          </a:p>
        </p:txBody>
      </p:sp>
    </p:spTree>
    <p:extLst>
      <p:ext uri="{BB962C8B-B14F-4D97-AF65-F5344CB8AC3E}">
        <p14:creationId xmlns:p14="http://schemas.microsoft.com/office/powerpoint/2010/main" val="1093209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Horizontal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The horizontal line </a:t>
                </a:r>
                <a14:m>
                  <m:oMath xmlns:m="http://schemas.openxmlformats.org/officeDocument/2006/math">
                    <m:r>
                      <a:rPr>
                        <a:latin typeface="Cambria Math" panose="02040503050406030204" pitchFamily="18" charset="0"/>
                      </a:rPr>
                      <m:t>𝑦</m:t>
                    </m:r>
                    <m:r>
                      <a:rPr>
                        <a:latin typeface="Cambria Math" panose="02040503050406030204" pitchFamily="18" charset="0"/>
                      </a:rPr>
                      <m:t>=</m:t>
                    </m:r>
                    <m:r>
                      <a:rPr>
                        <a:latin typeface="Cambria Math" panose="02040503050406030204" pitchFamily="18" charset="0"/>
                      </a:rPr>
                      <m:t>𝑐</m:t>
                    </m:r>
                  </m:oMath>
                </a14:m>
                <a:r>
                  <a:rPr sz="2800" dirty="0"/>
                  <a:t> is a </a:t>
                </a:r>
                <a:r>
                  <a:rPr sz="2800" b="1" dirty="0"/>
                  <a:t>horizontal asymptote</a:t>
                </a:r>
                <a:r>
                  <a:rPr sz="2800" dirty="0"/>
                  <a:t> of a function </a:t>
                </a:r>
                <a14:m>
                  <m:oMath xmlns:m="http://schemas.openxmlformats.org/officeDocument/2006/math">
                    <m:r>
                      <a:rPr>
                        <a:latin typeface="Cambria Math" panose="02040503050406030204" pitchFamily="18" charset="0"/>
                      </a:rPr>
                      <m:t>𝑓</m:t>
                    </m:r>
                  </m:oMath>
                </a14:m>
                <a:r>
                  <a:rPr sz="2800" dirty="0"/>
                  <a:t> if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approaches the value </a:t>
                </a:r>
                <a14:m>
                  <m:oMath xmlns:m="http://schemas.openxmlformats.org/officeDocument/2006/math">
                    <m:r>
                      <a:rPr>
                        <a:latin typeface="Cambria Math" panose="02040503050406030204" pitchFamily="18" charset="0"/>
                      </a:rPr>
                      <m:t>𝑐</m:t>
                    </m:r>
                  </m:oMath>
                </a14:m>
                <a:r>
                  <a:rPr sz="2800" dirty="0"/>
                  <a:t> 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 or 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 Examples of horizontal asymptotes appear in Figure 3. The graph of a rational function may intersect a horizontal asymptote near the origin, but will eventually approach the asymptote from one side only as </a:t>
                </a:r>
                <a14:m>
                  <m:oMath xmlns:m="http://schemas.openxmlformats.org/officeDocument/2006/math">
                    <m:r>
                      <a:rPr>
                        <a:latin typeface="Cambria Math" panose="02040503050406030204" pitchFamily="18" charset="0"/>
                      </a:rPr>
                      <m:t>𝑥</m:t>
                    </m:r>
                  </m:oMath>
                </a14:m>
                <a:r>
                  <a:rPr sz="2800" dirty="0"/>
                  <a:t> increases in magnitude.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845"/>
                </a:stretch>
              </a:blipFill>
            </p:spPr>
            <p:txBody>
              <a:bodyPr/>
              <a:lstStyle/>
              <a:p>
                <a:r>
                  <a:rPr lang="en-US">
                    <a:noFill/>
                  </a:rPr>
                  <a:t> </a:t>
                </a:r>
              </a:p>
            </p:txBody>
          </p:sp>
        </mc:Fallback>
      </mc:AlternateContent>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mc:AlternateContent xmlns:mc="http://schemas.openxmlformats.org/markup-compatibility/2006" xmlns:a14="http://schemas.microsoft.com/office/drawing/2010/main">
        <mc:Choice Requires="a14">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52065330"/>
                  </p:ext>
                </p:extLst>
              </p:nvPr>
            </p:nvGraphicFramePr>
            <p:xfrm>
              <a:off x="457200" y="1105523"/>
              <a:ext cx="8229600" cy="402043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708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(−∞,−3)</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=−4</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4</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1</m:t>
                                    </m:r>
                                  </m:num>
                                  <m:den>
                                    <m:r>
                                      <a:rPr lang="ar-AE" sz="2000">
                                        <a:latin typeface="Cambria Math" panose="02040503050406030204" pitchFamily="18" charset="0"/>
                                      </a:rPr>
                                      <m:t>2</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m:t>
                              </m:r>
                              <m:r>
                                <a:rPr sz="2000">
                                  <a:latin typeface="Cambria Math"/>
                                </a:rPr>
                                <m:t>,−</m:t>
                              </m:r>
                              <m:r>
                                <a:rPr sz="2000">
                                  <a:latin typeface="Cambria Math"/>
                                </a:rPr>
                                <m:t>3</m:t>
                              </m:r>
                              <m:r>
                                <a:rPr sz="2000">
                                  <a:latin typeface="Cambria Math"/>
                                </a:rPr>
                                <m:t>)</m:t>
                              </m:r>
                            </m:oMath>
                          </a14:m>
                          <a:endParaRPr lang="en-US" sz="2000" dirty="0"/>
                        </a:p>
                        <a:p>
                          <a:pPr algn="ctr">
                            <a:defRPr sz="1600"/>
                          </a:pPr>
                          <a:endParaRPr lang="en-US" sz="2000" b="1"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2</m:t>
                                </m:r>
                                <m:r>
                                  <a:rPr sz="2000">
                                    <a:latin typeface="Cambria Math"/>
                                  </a:rPr>
                                  <m:t>)</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2</m:t>
                                </m:r>
                                <m:r>
                                  <a:rPr sz="2000">
                                    <a:latin typeface="Cambria Math"/>
                                  </a:rPr>
                                  <m:t>.</m:t>
                                </m:r>
                                <m:r>
                                  <a:rPr sz="2000">
                                    <a:latin typeface="Cambria Math"/>
                                  </a:rPr>
                                  <m:t>5</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m:t>
                                        </m:r>
                                        <m:r>
                                          <a:rPr lang="ar-AE" sz="2000">
                                            <a:latin typeface="Cambria Math" panose="02040503050406030204" pitchFamily="18" charset="0"/>
                                          </a:rPr>
                                          <m:t>2</m:t>
                                        </m:r>
                                        <m:r>
                                          <a:rPr lang="ar-AE" sz="2000">
                                            <a:latin typeface="Cambria Math" panose="02040503050406030204" pitchFamily="18" charset="0"/>
                                          </a:rPr>
                                          <m:t>.</m:t>
                                        </m:r>
                                        <m:r>
                                          <a:rPr lang="ar-AE" sz="2000">
                                            <a:latin typeface="Cambria Math" panose="02040503050406030204" pitchFamily="18" charset="0"/>
                                          </a:rPr>
                                          <m:t>5</m:t>
                                        </m:r>
                                      </m:e>
                                    </m:d>
                                  </m:e>
                                </m:phant>
                                <m:r>
                                  <a:rPr lang="ar-AE" sz="2000">
                                    <a:latin typeface="Cambria Math" panose="02040503050406030204" pitchFamily="18" charset="0"/>
                                  </a:rPr>
                                  <m:t>=−</m:t>
                                </m:r>
                                <m:r>
                                  <a:rPr lang="ar-AE" sz="2000">
                                    <a:latin typeface="Cambria Math" panose="02040503050406030204" pitchFamily="18" charset="0"/>
                                  </a:rPr>
                                  <m:t>1</m:t>
                                </m:r>
                              </m:oMath>
                            </m:oMathPara>
                          </a14:m>
                          <a:endParaRPr lang="ar-AE"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&lt;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3</m:t>
                              </m:r>
                              <m:r>
                                <a:rPr sz="2000">
                                  <a:latin typeface="Cambria Math"/>
                                </a:rPr>
                                <m:t>,−</m:t>
                              </m:r>
                              <m:r>
                                <a:rPr sz="2000">
                                  <a:latin typeface="Cambria Math"/>
                                </a:rPr>
                                <m:t>2</m:t>
                              </m:r>
                              <m:r>
                                <a:rPr sz="2000">
                                  <a:latin typeface="Cambria Math"/>
                                </a:rPr>
                                <m:t>)</m:t>
                              </m:r>
                            </m:oMath>
                          </a14:m>
                          <a:endParaRPr lang="en-US" sz="2000" dirty="0"/>
                        </a:p>
                        <a:p>
                          <a:pPr algn="ctr">
                            <a:defRPr sz="1600"/>
                          </a:pPr>
                          <a:endParaRPr lang="en-US" sz="2000" b="1" dirty="0"/>
                        </a:p>
                        <a:p>
                          <a:pPr algn="ctr">
                            <a:defRPr sz="1600"/>
                          </a:pPr>
                          <a:r>
                            <a:rPr sz="2000" b="0" dirty="0"/>
                            <a:t>Negative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m:t>
                                </m:r>
                                <m:r>
                                  <a:rPr sz="2000">
                                    <a:latin typeface="Cambria Math"/>
                                  </a:rPr>
                                  <m:t>2</m:t>
                                </m:r>
                                <m:r>
                                  <a:rPr sz="2000">
                                    <a:latin typeface="Cambria Math"/>
                                  </a:rPr>
                                  <m:t>,</m:t>
                                </m:r>
                                <m:r>
                                  <a:rPr sz="2000">
                                    <a:latin typeface="Cambria Math"/>
                                  </a:rPr>
                                  <m:t>∞</m:t>
                                </m:r>
                                <m:r>
                                  <a:rPr sz="2000">
                                    <a:latin typeface="Cambria Math"/>
                                  </a:rPr>
                                  <m:t>)</m:t>
                                </m:r>
                              </m:oMath>
                            </m:oMathPara>
                          </a14:m>
                          <a:endParaRPr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14:m>
                            <m:oMathPara xmlns:m="http://schemas.openxmlformats.org/officeDocument/2006/math">
                              <m:oMathParaPr>
                                <m:jc m:val="centerGroup"/>
                              </m:oMathParaPr>
                              <m:oMath xmlns:m="http://schemas.openxmlformats.org/officeDocument/2006/math">
                                <m:r>
                                  <a:rPr sz="2000">
                                    <a:latin typeface="Cambria Math"/>
                                  </a:rPr>
                                  <m:t>𝑥</m:t>
                                </m:r>
                                <m:r>
                                  <a:rPr sz="2000">
                                    <a:latin typeface="Cambria Math"/>
                                  </a:rPr>
                                  <m:t>=</m:t>
                                </m:r>
                                <m:r>
                                  <a:rPr sz="2000">
                                    <a:latin typeface="Cambria Math"/>
                                  </a:rPr>
                                  <m:t>0</m:t>
                                </m:r>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func>
                                  <m:funcPr>
                                    <m:ctrlPr>
                                      <a:rPr lang="ar-AE" sz="2000" i="1" smtClean="0">
                                        <a:latin typeface="Cambria Math" panose="02040503050406030204" pitchFamily="18" charset="0"/>
                                      </a:rPr>
                                    </m:ctrlPr>
                                  </m:funcPr>
                                  <m:fName>
                                    <m:r>
                                      <a:rPr lang="ar-AE" sz="2000">
                                        <a:latin typeface="Cambria Math" panose="02040503050406030204" pitchFamily="18" charset="0"/>
                                      </a:rPr>
                                      <m:t>𝑓</m:t>
                                    </m:r>
                                  </m:fName>
                                  <m:e>
                                    <m:d>
                                      <m:dPr>
                                        <m:ctrlPr>
                                          <a:rPr lang="ar-AE" sz="2000" i="1">
                                            <a:latin typeface="Cambria Math" panose="02040503050406030204" pitchFamily="18" charset="0"/>
                                          </a:rPr>
                                        </m:ctrlPr>
                                      </m:dPr>
                                      <m:e>
                                        <m:r>
                                          <a:rPr lang="ar-AE" sz="2000">
                                            <a:latin typeface="Cambria Math" panose="02040503050406030204" pitchFamily="18" charset="0"/>
                                          </a:rPr>
                                          <m:t>0</m:t>
                                        </m:r>
                                      </m:e>
                                    </m:d>
                                  </m:e>
                                </m:func>
                                <m:r>
                                  <a:rPr lang="ar-AE" sz="2000">
                                    <a:latin typeface="Cambria Math" panose="02040503050406030204" pitchFamily="18" charset="0"/>
                                  </a:rPr>
                                  <m:t>=</m:t>
                                </m:r>
                                <m:f>
                                  <m:fPr>
                                    <m:ctrlPr>
                                      <a:rPr lang="ar-AE" sz="2000" i="1">
                                        <a:latin typeface="Cambria Math" panose="02040503050406030204" pitchFamily="18" charset="0"/>
                                      </a:rPr>
                                    </m:ctrlPr>
                                  </m:fPr>
                                  <m:num>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3</m:t>
                                    </m:r>
                                  </m:num>
                                  <m:den>
                                    <m:d>
                                      <m:dPr>
                                        <m:ctrlPr>
                                          <a:rPr lang="ar-AE" sz="2000" i="1">
                                            <a:latin typeface="Cambria Math" panose="02040503050406030204" pitchFamily="18" charset="0"/>
                                          </a:rPr>
                                        </m:ctrlPr>
                                      </m:dPr>
                                      <m:e>
                                        <m:r>
                                          <a:rPr lang="ar-AE" sz="2000">
                                            <a:latin typeface="Cambria Math" panose="02040503050406030204" pitchFamily="18" charset="0"/>
                                          </a:rPr>
                                          <m:t>0</m:t>
                                        </m:r>
                                      </m:e>
                                    </m:d>
                                    <m:r>
                                      <a:rPr lang="ar-AE" sz="2000">
                                        <a:latin typeface="Cambria Math" panose="02040503050406030204" pitchFamily="18" charset="0"/>
                                      </a:rPr>
                                      <m:t>+</m:t>
                                    </m:r>
                                    <m:r>
                                      <a:rPr lang="ar-AE" sz="2000">
                                        <a:latin typeface="Cambria Math" panose="02040503050406030204" pitchFamily="18" charset="0"/>
                                      </a:rPr>
                                      <m:t>2</m:t>
                                    </m:r>
                                  </m:den>
                                </m:f>
                              </m:oMath>
                              <m:oMath xmlns:m="http://schemas.openxmlformats.org/officeDocument/2006/math">
                                <m:phant>
                                  <m:phantPr>
                                    <m:show m:val="off"/>
                                    <m:ctrlPr>
                                      <a:rPr lang="ar-AE" sz="2000" i="1">
                                        <a:latin typeface="Cambria Math" panose="02040503050406030204" pitchFamily="18" charset="0"/>
                                      </a:rPr>
                                    </m:ctrlPr>
                                  </m:phantPr>
                                  <m:e>
                                    <m:r>
                                      <a:rPr lang="ar-AE" sz="2000">
                                        <a:latin typeface="Cambria Math" panose="02040503050406030204" pitchFamily="18" charset="0"/>
                                      </a:rPr>
                                      <m:t>𝑓</m:t>
                                    </m:r>
                                    <m:r>
                                      <a:rPr lang="ar-AE" sz="2000">
                                        <a:latin typeface="Cambria Math" panose="02040503050406030204" pitchFamily="18" charset="0"/>
                                      </a:rPr>
                                      <m:t>⁡</m:t>
                                    </m:r>
                                    <m:d>
                                      <m:dPr>
                                        <m:ctrlPr>
                                          <a:rPr lang="ar-AE" sz="2000" i="1">
                                            <a:latin typeface="Cambria Math" panose="02040503050406030204" pitchFamily="18" charset="0"/>
                                          </a:rPr>
                                        </m:ctrlPr>
                                      </m:dPr>
                                      <m:e>
                                        <m:r>
                                          <a:rPr lang="ar-AE" sz="2000">
                                            <a:latin typeface="Cambria Math" panose="02040503050406030204" pitchFamily="18" charset="0"/>
                                          </a:rPr>
                                          <m:t>0</m:t>
                                        </m:r>
                                      </m:e>
                                    </m:d>
                                  </m:e>
                                </m:phant>
                                <m:r>
                                  <a:rPr lang="ar-AE" sz="2000">
                                    <a:latin typeface="Cambria Math" panose="02040503050406030204" pitchFamily="18" charset="0"/>
                                  </a:rPr>
                                  <m:t>=</m:t>
                                </m:r>
                                <m:f>
                                  <m:fPr>
                                    <m:ctrlPr>
                                      <a:rPr lang="ar-AE" sz="2000" i="1">
                                        <a:latin typeface="Cambria Math" panose="02040503050406030204" pitchFamily="18" charset="0"/>
                                      </a:rPr>
                                    </m:ctrlPr>
                                  </m:fPr>
                                  <m:num>
                                    <m:r>
                                      <a:rPr lang="ar-AE" sz="2000">
                                        <a:latin typeface="Cambria Math" panose="02040503050406030204" pitchFamily="18" charset="0"/>
                                      </a:rPr>
                                      <m:t>3</m:t>
                                    </m:r>
                                  </m:num>
                                  <m:den>
                                    <m:r>
                                      <a:rPr lang="ar-AE" sz="2000">
                                        <a:latin typeface="Cambria Math" panose="02040503050406030204" pitchFamily="18" charset="0"/>
                                      </a:rPr>
                                      <m:t>2</m:t>
                                    </m:r>
                                  </m:den>
                                </m:f>
                              </m:oMath>
                            </m:oMathPara>
                          </a14:m>
                          <a:endParaRPr sz="20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a:pPr>
                          <a:r>
                            <a:rPr sz="2000" dirty="0"/>
                            <a:t> </a:t>
                          </a:r>
                          <a14:m>
                            <m:oMath xmlns:m="http://schemas.openxmlformats.org/officeDocument/2006/math">
                              <m:r>
                                <a:rPr sz="2000">
                                  <a:latin typeface="Cambria Math"/>
                                </a:rPr>
                                <m:t>𝑓</m:t>
                              </m:r>
                              <m:r>
                                <a:rPr sz="2000">
                                  <a:latin typeface="Cambria Math"/>
                                </a:rPr>
                                <m:t>⁡</m:t>
                              </m:r>
                              <m:d>
                                <m:dPr>
                                  <m:ctrlPr>
                                    <a:rPr sz="2000" i="1">
                                      <a:latin typeface="Cambria Math" panose="02040503050406030204" pitchFamily="18" charset="0"/>
                                    </a:rPr>
                                  </m:ctrlPr>
                                </m:dPr>
                                <m:e>
                                  <m:r>
                                    <a:rPr sz="2000">
                                      <a:latin typeface="Cambria Math"/>
                                    </a:rPr>
                                    <m:t>𝑥</m:t>
                                  </m:r>
                                </m:e>
                              </m:d>
                              <m:r>
                                <a:rPr sz="2000">
                                  <a:latin typeface="Cambria Math"/>
                                </a:rPr>
                                <m:t>&gt;</m:t>
                              </m:r>
                              <m:r>
                                <a:rPr sz="2000">
                                  <a:latin typeface="Cambria Math"/>
                                </a:rPr>
                                <m:t>0</m:t>
                              </m:r>
                            </m:oMath>
                          </a14:m>
                          <a:r>
                            <a:rPr sz="2000" dirty="0"/>
                            <a:t> on </a:t>
                          </a:r>
                          <a14:m>
                            <m:oMath xmlns:m="http://schemas.openxmlformats.org/officeDocument/2006/math">
                              <m:r>
                                <a:rPr sz="2000">
                                  <a:latin typeface="Cambria Math"/>
                                </a:rPr>
                                <m:t>(−</m:t>
                              </m:r>
                              <m:r>
                                <a:rPr sz="2000">
                                  <a:latin typeface="Cambria Math"/>
                                </a:rPr>
                                <m:t>2</m:t>
                              </m:r>
                              <m:r>
                                <a:rPr sz="2000">
                                  <a:latin typeface="Cambria Math"/>
                                </a:rPr>
                                <m:t>,</m:t>
                              </m:r>
                              <m:r>
                                <a:rPr sz="2000">
                                  <a:latin typeface="Cambria Math"/>
                                </a:rPr>
                                <m:t>∞</m:t>
                              </m:r>
                              <m:r>
                                <a:rPr sz="2000">
                                  <a:latin typeface="Cambria Math"/>
                                </a:rPr>
                                <m:t>)</m:t>
                              </m:r>
                            </m:oMath>
                          </a14:m>
                          <a:endParaRPr lang="en-US" sz="2000" dirty="0"/>
                        </a:p>
                        <a:p>
                          <a:pPr algn="ctr">
                            <a:defRPr sz="1600"/>
                          </a:pPr>
                          <a:endParaRPr lang="en-US" sz="2000" b="1" dirty="0"/>
                        </a:p>
                        <a:p>
                          <a:pPr algn="ctr">
                            <a:defRPr sz="1600"/>
                          </a:pPr>
                          <a:r>
                            <a:rPr sz="2000" b="0" dirty="0"/>
                            <a:t>Positive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mc:Choice>
        <mc:Fallback xmlns="">
          <p:graphicFrame>
            <p:nvGraphicFramePr>
              <p:cNvPr id="3" name="Table Placeholder 2"/>
              <p:cNvGraphicFramePr>
                <a:graphicFrameLocks noGrp="1"/>
              </p:cNvGraphicFramePr>
              <p:nvPr>
                <p:ph type="tbl" sz="quarter" idx="10"/>
                <p:extLst>
                  <p:ext uri="{D42A27DB-BD31-4B8C-83A1-F6EECF244321}">
                    <p14:modId xmlns:p14="http://schemas.microsoft.com/office/powerpoint/2010/main" val="452065330"/>
                  </p:ext>
                </p:extLst>
              </p:nvPr>
            </p:nvGraphicFramePr>
            <p:xfrm>
              <a:off x="457200" y="1105523"/>
              <a:ext cx="8229600" cy="4020439"/>
            </p:xfrm>
            <a:graphic>
              <a:graphicData uri="http://schemas.openxmlformats.org/drawingml/2006/table">
                <a:tbl>
                  <a:tblPr firstRow="1" bandRow="1">
                    <a:tableStyleId>{2D5ABB26-0587-4C30-8999-92F81FD0307C}</a:tableStyleId>
                  </a:tblPr>
                  <a:tblGrid>
                    <a:gridCol w="12192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667000">
                      <a:extLst>
                        <a:ext uri="{9D8B030D-6E8A-4147-A177-3AD203B41FA5}">
                          <a16:colId xmlns:a16="http://schemas.microsoft.com/office/drawing/2014/main" val="20003"/>
                        </a:ext>
                      </a:extLst>
                    </a:gridCol>
                  </a:tblGrid>
                  <a:tr h="396240">
                    <a:tc>
                      <a:txBody>
                        <a:bodyPr/>
                        <a:lstStyle/>
                        <a:p>
                          <a:pPr algn="ctr">
                            <a:defRPr sz="1600" b="1"/>
                          </a:pPr>
                          <a:r>
                            <a:rPr sz="2000" dirty="0"/>
                            <a:t>Interval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Test Point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Evaluate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defRPr sz="1600" b="1"/>
                          </a:pPr>
                          <a:r>
                            <a:rPr sz="2000"/>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9667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32864" r="-576500"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32864" r="-441315"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32864" r="-88000" b="-180282"/>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32864" r="-686" b="-180282"/>
                          </a:stretch>
                        </a:blipFill>
                      </a:tcPr>
                    </a:tc>
                    <a:extLst>
                      <a:ext uri="{0D108BD9-81ED-4DB2-BD59-A6C34878D82A}">
                        <a16:rowId xmlns:a16="http://schemas.microsoft.com/office/drawing/2014/main" val="10001"/>
                      </a:ext>
                    </a:extLst>
                  </a:tr>
                  <a:tr h="1030859">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167456" r="-576500"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167456" r="-441315"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167456" r="-88000" b="-12721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167456" r="-686" b="-127219"/>
                          </a:stretch>
                        </a:blipFill>
                      </a:tcPr>
                    </a:tc>
                    <a:extLst>
                      <a:ext uri="{0D108BD9-81ED-4DB2-BD59-A6C34878D82A}">
                        <a16:rowId xmlns:a16="http://schemas.microsoft.com/office/drawing/2014/main" val="10002"/>
                      </a:ext>
                    </a:extLst>
                  </a:tr>
                  <a:tr h="1296670">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00" t="-212207" r="-576500"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94836" t="-212207" r="-441315"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83000" t="-212207" r="-88000" b="-939"/>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09382" t="-212207" r="-686" b="-939"/>
                          </a:stretch>
                        </a:blipFill>
                      </a:tcPr>
                    </a:tc>
                    <a:extLst>
                      <a:ext uri="{0D108BD9-81ED-4DB2-BD59-A6C34878D82A}">
                        <a16:rowId xmlns:a16="http://schemas.microsoft.com/office/drawing/2014/main" val="10003"/>
                      </a:ext>
                    </a:extLst>
                  </a:tr>
                </a:tbl>
              </a:graphicData>
            </a:graphic>
          </p:graphicFrame>
        </mc:Fallback>
      </mc:AlternateContent>
      <p:sp>
        <p:nvSpPr>
          <p:cNvPr id="4" name="TextBox 3">
            <a:extLst>
              <a:ext uri="{FF2B5EF4-FFF2-40B4-BE49-F238E27FC236}">
                <a16:creationId xmlns:a16="http://schemas.microsoft.com/office/drawing/2014/main" id="{EF1E42F7-8D95-4E7D-A5EC-2D59B0B52F01}"/>
              </a:ext>
            </a:extLst>
          </p:cNvPr>
          <p:cNvSpPr txBox="1"/>
          <p:nvPr/>
        </p:nvSpPr>
        <p:spPr>
          <a:xfrm>
            <a:off x="457200" y="5172456"/>
            <a:ext cx="8229600" cy="523220"/>
          </a:xfrm>
          <a:prstGeom prst="rect">
            <a:avLst/>
          </a:prstGeom>
          <a:noFill/>
        </p:spPr>
        <p:txBody>
          <a:bodyPr wrap="square" rtlCol="0">
            <a:spAutoFit/>
          </a:bodyPr>
          <a:lstStyle/>
          <a:p>
            <a:pPr algn="ctr"/>
            <a:r>
              <a:rPr lang="en-US" sz="2800" dirty="0"/>
              <a:t>Table 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5: </a:t>
            </a:r>
            <a:r>
              <a:rPr lang="en-US" dirty="0"/>
              <a:t>Solving </a:t>
            </a:r>
            <a:r>
              <a:rPr dirty="0"/>
              <a:t>Rational Inequalities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The final step is to evaluate which intervals satisfy each inequality. The solution to the first inequality is the union of the two intervals where </a:t>
                </a:r>
                <a14:m>
                  <m:oMath xmlns:m="http://schemas.openxmlformats.org/officeDocument/2006/math">
                    <m:r>
                      <a:rPr>
                        <a:latin typeface="Cambria Math" panose="02040503050406030204" pitchFamily="18" charset="0"/>
                      </a:rPr>
                      <m:t>𝑓</m:t>
                    </m:r>
                  </m:oMath>
                </a14:m>
                <a:r>
                  <a:rPr sz="2800" dirty="0"/>
                  <a:t> is positive</a:t>
                </a:r>
                <a:r>
                  <a:rPr lang="en-US" sz="2800" dirty="0"/>
                  <a:t>.</a:t>
                </a:r>
                <a:endParaRPr sz="2800" dirty="0"/>
              </a:p>
              <a:p>
                <a:pPr algn="ctr">
                  <a:defRPr sz="2800"/>
                </a:pPr>
                <a14:m>
                  <m:oMathPara xmlns:m="http://schemas.openxmlformats.org/officeDocument/2006/math">
                    <m:oMathParaPr>
                      <m:jc m:val="centerGroup"/>
                    </m:oMathParaPr>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m:oMathPara>
                </a14:m>
                <a:endParaRPr sz="2800" dirty="0"/>
              </a:p>
              <a:p>
                <a:pPr>
                  <a:defRPr sz="2800"/>
                </a:pPr>
                <a:r>
                  <a:rPr sz="2800" dirty="0"/>
                  <a:t>For the second inequality, we have to decide which endpoints to include. We include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 since this is a zero of the rational function, but we do not include </a:t>
                </a:r>
                <a:br>
                  <a:rPr lang="en-US" sz="2800" dirty="0"/>
                </a:br>
                <a14:m>
                  <m:oMath xmlns:m="http://schemas.openxmlformats.org/officeDocument/2006/math">
                    <m:r>
                      <a:rPr>
                        <a:latin typeface="Cambria Math" panose="02040503050406030204" pitchFamily="18" charset="0"/>
                      </a:rPr>
                      <m:t>𝑥</m:t>
                    </m:r>
                    <m:r>
                      <a:rPr>
                        <a:latin typeface="Cambria Math" panose="02040503050406030204" pitchFamily="18" charset="0"/>
                      </a:rPr>
                      <m:t>=−2</m:t>
                    </m:r>
                  </m:oMath>
                </a14:m>
                <a:r>
                  <a:rPr sz="2800" dirty="0"/>
                  <a:t>, since the value is not in the domain of </a:t>
                </a:r>
                <a14:m>
                  <m:oMath xmlns:m="http://schemas.openxmlformats.org/officeDocument/2006/math">
                    <m:r>
                      <a:rPr>
                        <a:latin typeface="Cambria Math" panose="02040503050406030204" pitchFamily="18" charset="0"/>
                      </a:rPr>
                      <m:t>𝑓</m:t>
                    </m:r>
                  </m:oMath>
                </a14:m>
                <a:r>
                  <a:rPr sz="2800" dirty="0"/>
                  <a:t>. Thus, the solution to the second inequality is</a:t>
                </a:r>
              </a:p>
              <a:p>
                <a:pPr algn="ctr">
                  <a:defRPr sz="2800"/>
                </a:pPr>
                <a14:m>
                  <m:oMath xmlns:m="http://schemas.openxmlformats.org/officeDocument/2006/math">
                    <m:d>
                      <m:dPr>
                        <m:endChr m:val="]"/>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p:spTree>
    <p:extLst>
      <p:ext uri="{BB962C8B-B14F-4D97-AF65-F5344CB8AC3E}">
        <p14:creationId xmlns:p14="http://schemas.microsoft.com/office/powerpoint/2010/main" val="374210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38686-3FA1-4539-882A-8198296D8159}"/>
              </a:ext>
            </a:extLst>
          </p:cNvPr>
          <p:cNvSpPr>
            <a:spLocks noGrp="1"/>
          </p:cNvSpPr>
          <p:nvPr>
            <p:ph type="title"/>
          </p:nvPr>
        </p:nvSpPr>
        <p:spPr/>
        <p:txBody>
          <a:bodyPr/>
          <a:lstStyle/>
          <a:p>
            <a:r>
              <a:rPr lang="en-US" dirty="0"/>
              <a:t>Horizontal Asymptotes (cont.)</a:t>
            </a:r>
          </a:p>
        </p:txBody>
      </p:sp>
      <p:sp>
        <p:nvSpPr>
          <p:cNvPr id="3" name="Text Placeholder 2">
            <a:extLst>
              <a:ext uri="{FF2B5EF4-FFF2-40B4-BE49-F238E27FC236}">
                <a16:creationId xmlns:a16="http://schemas.microsoft.com/office/drawing/2014/main" id="{966C876E-0D6F-41A2-9D39-89B5BF3C75C6}"/>
              </a:ext>
            </a:extLst>
          </p:cNvPr>
          <p:cNvSpPr>
            <a:spLocks noGrp="1"/>
          </p:cNvSpPr>
          <p:nvPr>
            <p:ph type="body" sz="quarter" idx="10"/>
          </p:nvPr>
        </p:nvSpPr>
        <p:spPr/>
        <p:txBody>
          <a:bodyPr anchor="b"/>
          <a:lstStyle/>
          <a:p>
            <a:pPr algn="ctr"/>
            <a:r>
              <a:rPr lang="en-US" dirty="0"/>
              <a:t> </a:t>
            </a:r>
          </a:p>
        </p:txBody>
      </p:sp>
      <p:grpSp>
        <p:nvGrpSpPr>
          <p:cNvPr id="4" name="Group 3">
            <a:extLst>
              <a:ext uri="{FF2B5EF4-FFF2-40B4-BE49-F238E27FC236}">
                <a16:creationId xmlns:a16="http://schemas.microsoft.com/office/drawing/2014/main" id="{547B2E1A-EFCD-4DDB-BF71-A10C1DC02F0D}"/>
              </a:ext>
            </a:extLst>
          </p:cNvPr>
          <p:cNvGrpSpPr/>
          <p:nvPr/>
        </p:nvGrpSpPr>
        <p:grpSpPr>
          <a:xfrm>
            <a:off x="457200" y="1724255"/>
            <a:ext cx="8229600" cy="3409490"/>
            <a:chOff x="457200" y="2295330"/>
            <a:chExt cx="8229600" cy="3409490"/>
          </a:xfrm>
        </p:grpSpPr>
        <p:pic>
          <p:nvPicPr>
            <p:cNvPr id="5" name="Graphic 4">
              <a:extLst>
                <a:ext uri="{FF2B5EF4-FFF2-40B4-BE49-F238E27FC236}">
                  <a16:creationId xmlns:a16="http://schemas.microsoft.com/office/drawing/2014/main" id="{E520B4D3-9FDF-4D76-8608-7995DB1863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295330"/>
              <a:ext cx="2476500" cy="2476500"/>
            </a:xfrm>
            <a:prstGeom prst="rect">
              <a:avLst/>
            </a:prstGeom>
          </p:spPr>
        </p:pic>
        <p:pic>
          <p:nvPicPr>
            <p:cNvPr id="7" name="Graphic 6">
              <a:extLst>
                <a:ext uri="{FF2B5EF4-FFF2-40B4-BE49-F238E27FC236}">
                  <a16:creationId xmlns:a16="http://schemas.microsoft.com/office/drawing/2014/main" id="{CADF82B6-DC89-4F76-A742-BCD90CB390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2295330"/>
              <a:ext cx="2476500" cy="2476500"/>
            </a:xfrm>
            <a:prstGeom prst="rect">
              <a:avLst/>
            </a:prstGeom>
          </p:spPr>
        </p:pic>
        <p:pic>
          <p:nvPicPr>
            <p:cNvPr id="9" name="Graphic 8">
              <a:extLst>
                <a:ext uri="{FF2B5EF4-FFF2-40B4-BE49-F238E27FC236}">
                  <a16:creationId xmlns:a16="http://schemas.microsoft.com/office/drawing/2014/main" id="{8C874601-11C8-422E-A755-F453BE707C0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0275" y="2295330"/>
              <a:ext cx="2476500" cy="2476500"/>
            </a:xfrm>
            <a:prstGeom prst="rect">
              <a:avLst/>
            </a:prstGeom>
          </p:spPr>
        </p:pic>
        <p:sp>
          <p:nvSpPr>
            <p:cNvPr id="6" name="TextBox 5">
              <a:extLst>
                <a:ext uri="{FF2B5EF4-FFF2-40B4-BE49-F238E27FC236}">
                  <a16:creationId xmlns:a16="http://schemas.microsoft.com/office/drawing/2014/main" id="{6DA4325D-B713-4CA2-B660-0A98EFAD861B}"/>
                </a:ext>
              </a:extLst>
            </p:cNvPr>
            <p:cNvSpPr txBox="1"/>
            <p:nvPr/>
          </p:nvSpPr>
          <p:spPr>
            <a:xfrm>
              <a:off x="457200" y="5181600"/>
              <a:ext cx="8229600" cy="523220"/>
            </a:xfrm>
            <a:prstGeom prst="rect">
              <a:avLst/>
            </a:prstGeom>
            <a:noFill/>
          </p:spPr>
          <p:txBody>
            <a:bodyPr wrap="square" rtlCol="0">
              <a:spAutoFit/>
            </a:bodyPr>
            <a:lstStyle/>
            <a:p>
              <a:pPr algn="ctr"/>
              <a:r>
                <a:rPr lang="en-US" sz="2800" dirty="0">
                  <a:solidFill>
                    <a:srgbClr val="000000"/>
                  </a:solidFill>
                </a:rPr>
                <a:t>Figure 3: Horizontal Asymptotes</a:t>
              </a:r>
            </a:p>
          </p:txBody>
        </p:sp>
      </p:grpSp>
    </p:spTree>
    <p:extLst>
      <p:ext uri="{BB962C8B-B14F-4D97-AF65-F5344CB8AC3E}">
        <p14:creationId xmlns:p14="http://schemas.microsoft.com/office/powerpoint/2010/main" val="392339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Oblique Asymptotes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A nonvertical, nonhorizontal line may also be an asymptote of a function </a:t>
                </a:r>
                <a14:m>
                  <m:oMath xmlns:m="http://schemas.openxmlformats.org/officeDocument/2006/math">
                    <m:r>
                      <a:rPr>
                        <a:latin typeface="Cambria Math" panose="02040503050406030204" pitchFamily="18" charset="0"/>
                      </a:rPr>
                      <m:t>𝑓</m:t>
                    </m:r>
                  </m:oMath>
                </a14:m>
                <a:r>
                  <a:rPr sz="2800" dirty="0"/>
                  <a:t>. Examples of </a:t>
                </a:r>
                <a:r>
                  <a:rPr sz="2800" b="1" dirty="0"/>
                  <a:t>oblique</a:t>
                </a:r>
                <a:r>
                  <a:rPr sz="2800" dirty="0"/>
                  <a:t> (or </a:t>
                </a:r>
                <a:r>
                  <a:rPr sz="2800" b="1" dirty="0"/>
                  <a:t>slant</a:t>
                </a:r>
                <a:r>
                  <a:rPr sz="2800" dirty="0"/>
                  <a:t>) </a:t>
                </a:r>
                <a:r>
                  <a:rPr sz="2800" b="1" dirty="0"/>
                  <a:t>asymptotes</a:t>
                </a:r>
                <a:r>
                  <a:rPr sz="2800" dirty="0"/>
                  <a:t> appear in Figure 4. Again, the graph of a rational function may intersect an oblique asymptote near the origin, but will eventually approach the asymptote from one side only as </a:t>
                </a: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 or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𝑥</m:t>
                    </m:r>
                    <m:r>
                      <a:rPr>
                        <a:latin typeface="Cambria Math" panose="02040503050406030204" pitchFamily="18" charset="0"/>
                      </a:rPr>
                      <m:t>→−∞</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550"/>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7CF75-73E7-4ECC-B076-60C682C34D92}"/>
              </a:ext>
            </a:extLst>
          </p:cNvPr>
          <p:cNvSpPr>
            <a:spLocks noGrp="1"/>
          </p:cNvSpPr>
          <p:nvPr>
            <p:ph type="title"/>
          </p:nvPr>
        </p:nvSpPr>
        <p:spPr/>
        <p:txBody>
          <a:bodyPr/>
          <a:lstStyle/>
          <a:p>
            <a:r>
              <a:rPr lang="en-US" dirty="0"/>
              <a:t>Oblique Asymptotes (cont.)</a:t>
            </a:r>
          </a:p>
        </p:txBody>
      </p:sp>
      <p:sp>
        <p:nvSpPr>
          <p:cNvPr id="3" name="Text Placeholder 2">
            <a:extLst>
              <a:ext uri="{FF2B5EF4-FFF2-40B4-BE49-F238E27FC236}">
                <a16:creationId xmlns:a16="http://schemas.microsoft.com/office/drawing/2014/main" id="{DC447EC8-C500-45C3-B6D3-7F8A61E9AD22}"/>
              </a:ext>
            </a:extLst>
          </p:cNvPr>
          <p:cNvSpPr>
            <a:spLocks noGrp="1"/>
          </p:cNvSpPr>
          <p:nvPr>
            <p:ph type="body" sz="quarter" idx="10"/>
          </p:nvPr>
        </p:nvSpPr>
        <p:spPr/>
        <p:txBody>
          <a:bodyPr anchor="b"/>
          <a:lstStyle/>
          <a:p>
            <a:pPr algn="ctr"/>
            <a:r>
              <a:rPr lang="en-US" dirty="0"/>
              <a:t> </a:t>
            </a:r>
          </a:p>
        </p:txBody>
      </p:sp>
      <p:pic>
        <p:nvPicPr>
          <p:cNvPr id="5" name="Graphic 4">
            <a:extLst>
              <a:ext uri="{FF2B5EF4-FFF2-40B4-BE49-F238E27FC236}">
                <a16:creationId xmlns:a16="http://schemas.microsoft.com/office/drawing/2014/main" id="{E735E280-9BC4-4B20-8817-E9E44712BBA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1719590"/>
            <a:ext cx="2476500" cy="2476500"/>
          </a:xfrm>
          <a:prstGeom prst="rect">
            <a:avLst/>
          </a:prstGeom>
        </p:spPr>
      </p:pic>
      <p:pic>
        <p:nvPicPr>
          <p:cNvPr id="7" name="Graphic 6">
            <a:extLst>
              <a:ext uri="{FF2B5EF4-FFF2-40B4-BE49-F238E27FC236}">
                <a16:creationId xmlns:a16="http://schemas.microsoft.com/office/drawing/2014/main" id="{F02894B7-95A5-43FA-8847-A0AD44EAF6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33750" y="1719590"/>
            <a:ext cx="2476500" cy="2476500"/>
          </a:xfrm>
          <a:prstGeom prst="rect">
            <a:avLst/>
          </a:prstGeom>
        </p:spPr>
      </p:pic>
      <p:pic>
        <p:nvPicPr>
          <p:cNvPr id="9" name="Graphic 8">
            <a:extLst>
              <a:ext uri="{FF2B5EF4-FFF2-40B4-BE49-F238E27FC236}">
                <a16:creationId xmlns:a16="http://schemas.microsoft.com/office/drawing/2014/main" id="{EAEC2398-16C2-483C-B28B-3ABC8038D46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10275" y="1719590"/>
            <a:ext cx="2476500" cy="2476500"/>
          </a:xfrm>
          <a:prstGeom prst="rect">
            <a:avLst/>
          </a:prstGeom>
        </p:spPr>
      </p:pic>
      <p:sp>
        <p:nvSpPr>
          <p:cNvPr id="8" name="TextBox 7">
            <a:extLst>
              <a:ext uri="{FF2B5EF4-FFF2-40B4-BE49-F238E27FC236}">
                <a16:creationId xmlns:a16="http://schemas.microsoft.com/office/drawing/2014/main" id="{82CAF57A-1C43-4483-BF6D-A4690C5EA1A3}"/>
              </a:ext>
            </a:extLst>
          </p:cNvPr>
          <p:cNvSpPr txBox="1"/>
          <p:nvPr/>
        </p:nvSpPr>
        <p:spPr>
          <a:xfrm>
            <a:off x="457200" y="4615190"/>
            <a:ext cx="8229600" cy="523220"/>
          </a:xfrm>
          <a:prstGeom prst="rect">
            <a:avLst/>
          </a:prstGeom>
          <a:noFill/>
        </p:spPr>
        <p:txBody>
          <a:bodyPr wrap="square" rtlCol="0">
            <a:spAutoFit/>
          </a:bodyPr>
          <a:lstStyle/>
          <a:p>
            <a:pPr algn="ctr"/>
            <a:r>
              <a:rPr lang="en-US" sz="2800" dirty="0">
                <a:solidFill>
                  <a:srgbClr val="000000"/>
                </a:solidFill>
              </a:rPr>
              <a:t>Figure 4: Oblique Asymptotes</a:t>
            </a:r>
          </a:p>
        </p:txBody>
      </p:sp>
    </p:spTree>
    <p:extLst>
      <p:ext uri="{BB962C8B-B14F-4D97-AF65-F5344CB8AC3E}">
        <p14:creationId xmlns:p14="http://schemas.microsoft.com/office/powerpoint/2010/main" val="398262846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845</TotalTime>
  <Words>3690</Words>
  <Application>Microsoft Office PowerPoint</Application>
  <PresentationFormat>On-screen Show (4:3)</PresentationFormat>
  <Paragraphs>295</Paragraphs>
  <Slides>61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Calibri</vt:lpstr>
      <vt:lpstr>Cambria Math</vt:lpstr>
      <vt:lpstr>Courier New</vt:lpstr>
      <vt:lpstr>Arial</vt:lpstr>
      <vt:lpstr>Office Theme</vt:lpstr>
      <vt:lpstr>Section 6.5</vt:lpstr>
      <vt:lpstr>Rational Functions</vt:lpstr>
      <vt:lpstr>Rational Functions (cont.)</vt:lpstr>
      <vt:lpstr>Vertical Asymptotes</vt:lpstr>
      <vt:lpstr>Vertical Asymptotes (cont.)</vt:lpstr>
      <vt:lpstr>Horizontal Asymptotes</vt:lpstr>
      <vt:lpstr>Horizontal Asymptotes (cont.)</vt:lpstr>
      <vt:lpstr>Oblique Asymptotes</vt:lpstr>
      <vt:lpstr>Oblique Asymptotes (cont.)</vt:lpstr>
      <vt:lpstr>Asymptote Notation</vt:lpstr>
      <vt:lpstr>Asymptote Notation (cont.)</vt:lpstr>
      <vt:lpstr>Equations for Vertical Asymptotes</vt:lpstr>
      <vt:lpstr>Example 1: Vertical Asymptotes</vt:lpstr>
      <vt:lpstr>Note:</vt:lpstr>
      <vt:lpstr>Example 1: Vertical Asymptotes (cont.)</vt:lpstr>
      <vt:lpstr>Example 1: Vertical Asymptotes (cont.)</vt:lpstr>
      <vt:lpstr>Example 1: Vertical Asymptotes (cont.)</vt:lpstr>
      <vt:lpstr>Example 1: Vertical Asymptotes (cont.)</vt:lpstr>
      <vt:lpstr>Equations for Horizontal and Oblique Asymptotes</vt:lpstr>
      <vt:lpstr>Equations for Horizontal and Oblique Asymptotes (cont.)</vt:lpstr>
      <vt:lpstr>Example 2: Horizontal and Oblique Asymptotes</vt:lpstr>
      <vt:lpstr>Note:</vt:lpstr>
      <vt:lpstr>Example 2: Horizontal and Oblique Asymptotes (cont.)</vt:lpstr>
      <vt:lpstr>Example 2: Horizontal and Oblique Asymptotes (cont.)</vt:lpstr>
      <vt:lpstr>Example 2: Horizontal and Oblique Asymptotes (cont.)</vt:lpstr>
      <vt:lpstr>Example 2: Horizontal and Oblique Asymptotes (cont.)</vt:lpstr>
      <vt:lpstr>Graphing Rational Functions</vt:lpstr>
      <vt:lpstr>Graphing Rational Functions (cont.)</vt:lpstr>
      <vt:lpstr>Example 3: Graphing Rational Functions</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Note:</vt:lpstr>
      <vt:lpstr>Example 3: Graphing Rational Functions (cont.)</vt:lpstr>
      <vt:lpstr>Example 3: Graphing Rational Functions (cont.)</vt:lpstr>
      <vt:lpstr>Example 3: Graphing Rational Functions (cont.)</vt:lpstr>
      <vt:lpstr>Example 3: Graphing Rational Functions (cont.)</vt:lpstr>
      <vt:lpstr>Example 3: Graphing Rational Functions (cont.)</vt:lpstr>
      <vt:lpstr>Rational Inequalities</vt:lpstr>
      <vt:lpstr>Solving Rational Inequalities Using the Sign-Test Method</vt:lpstr>
      <vt:lpstr>Solving Rational Inequalities Using the Sign-Test Method (cont.)</vt:lpstr>
      <vt:lpstr>Solving Rational Inequalities Using the Sign-Test Method (cont.)</vt:lpstr>
      <vt:lpstr>Example 4: Solving Rational Inequalities</vt:lpstr>
      <vt:lpstr>Example 4: Solving Rational Inequalities (cont.)</vt:lpstr>
      <vt:lpstr>Example 4: Solving Rational Inequalities (cont.)</vt:lpstr>
      <vt:lpstr>Example 4: Solving Rational Inequalities (cont.)</vt:lpstr>
      <vt:lpstr>Example 4: Solving Rational Inequalities (cont.)</vt:lpstr>
      <vt:lpstr>Example 4: Solving Rational Inequalities (cont.)</vt:lpstr>
      <vt:lpstr>CAUTION!</vt:lpstr>
      <vt:lpstr>CAUTION! (cont.)</vt:lpstr>
      <vt:lpstr>Example 5: Solving Rational Inequalities</vt:lpstr>
      <vt:lpstr>Example 5: Solving Rational Inequalities (cont.)</vt:lpstr>
      <vt:lpstr>Example 5: Solving Rational Inequalities (cont.)</vt:lpstr>
      <vt:lpstr>Example 5: Solving Rational Inequalities (cont.)</vt:lpstr>
      <vt:lpstr>Example 5: Solving Rational Inequalities (cont.)</vt:lpstr>
      <vt:lpstr>Example 5: Solving Rational Inequalities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Claudia Vance</cp:lastModifiedBy>
  <cp:revision>163</cp:revision>
  <dcterms:created xsi:type="dcterms:W3CDTF">2013-04-26T14:43:13Z</dcterms:created>
  <dcterms:modified xsi:type="dcterms:W3CDTF">2022-08-22T20:03:51Z</dcterms:modified>
</cp:coreProperties>
</file>