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6" r:id="rId10"/>
    <p:sldId id="264" r:id="rId11"/>
    <p:sldId id="266" r:id="rId12"/>
    <p:sldId id="265" r:id="rId13"/>
    <p:sldId id="307" r:id="rId14"/>
    <p:sldId id="308" r:id="rId15"/>
    <p:sldId id="267" r:id="rId16"/>
    <p:sldId id="283" r:id="rId17"/>
    <p:sldId id="268" r:id="rId18"/>
    <p:sldId id="274" r:id="rId19"/>
    <p:sldId id="279" r:id="rId20"/>
    <p:sldId id="284" r:id="rId21"/>
    <p:sldId id="285" r:id="rId22"/>
    <p:sldId id="287" r:id="rId23"/>
    <p:sldId id="290" r:id="rId24"/>
    <p:sldId id="292" r:id="rId25"/>
    <p:sldId id="294" r:id="rId26"/>
    <p:sldId id="297" r:id="rId27"/>
    <p:sldId id="298" r:id="rId28"/>
    <p:sldId id="30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3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4660"/>
  </p:normalViewPr>
  <p:slideViewPr>
    <p:cSldViewPr>
      <p:cViewPr varScale="1">
        <p:scale>
          <a:sx n="86" d="100"/>
          <a:sy n="86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Logarithmic Functions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7</a:t>
            </a:r>
            <a:r>
              <a:rPr dirty="0"/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Begin by graphing the base function, then apply any transformations.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-1676400" y="51624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Begin by graphing the base function, which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. This is the dashed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has been replaced by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we shift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units to the left.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find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, we shift the result up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unit, 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has been added to the function. This is the solid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Note that the asymptote has also been shifted to the left.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blipFill>
                <a:blip r:embed="rId2"/>
                <a:stretch>
                  <a:fillRect l="-1538" t="-733" r="-2615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/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blipFill>
                <a:blip r:embed="rId3"/>
                <a:stretch>
                  <a:fillRect l="-14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7FDA81E-CFD6-4FE4-A413-DEC02C04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55995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b.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basic shape of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same as the shape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which is the dashed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the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replaced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which shifts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unit to the right, and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replaced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 which reflects the graph with respect to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-axis.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blipFill>
                <a:blip r:embed="rId2"/>
                <a:stretch>
                  <a:fillRect l="-1601" t="-1367" r="-873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/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l="-137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2B80B979-7C0C-49D2-A957-1CFF056B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103515"/>
            <a:ext cx="36576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6D288-0F29-482E-9047-FB821C01B982}"/>
              </a:ext>
            </a:extLst>
          </p:cNvPr>
          <p:cNvSpPr txBox="1"/>
          <p:nvPr/>
        </p:nvSpPr>
        <p:spPr>
          <a:xfrm>
            <a:off x="-304800" y="476111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6784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342900" y="4720894"/>
            <a:ext cx="453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961860" y="1124552"/>
                <a:ext cx="4029740" cy="207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begin with the dashed curve, which is the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We then shift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units down to obtain the graph of 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60" y="1124552"/>
                <a:ext cx="4029740" cy="2075953"/>
              </a:xfrm>
              <a:prstGeom prst="rect">
                <a:avLst/>
              </a:prstGeom>
              <a:blipFill>
                <a:blip r:embed="rId2"/>
                <a:stretch>
                  <a:fillRect l="-1664" t="-1466" b="-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/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blipFill>
                <a:blip r:embed="rId3"/>
                <a:stretch>
                  <a:fillRect l="-153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B29B99C7-4895-4E6B-924C-DA51E1572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066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write each of the equivalent exponential equations as a reference.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func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sz="2400" b="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phant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25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26" r="-1453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145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07" t="-112000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5E25F2-2B82-4B5F-9BBA-AD8C6878A59C}"/>
              </a:ext>
            </a:extLst>
          </p:cNvPr>
          <p:cNvSpPr txBox="1">
            <a:spLocks/>
          </p:cNvSpPr>
          <p:nvPr/>
        </p:nvSpPr>
        <p:spPr>
          <a:xfrm>
            <a:off x="457200" y="2971800"/>
            <a:ext cx="8229600" cy="332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900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⁡2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59619" b="-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49" b="-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7059" r="-159619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649" t="-147059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6C2628-793A-42F9-9BC4-AC48026409EE}"/>
              </a:ext>
            </a:extLst>
          </p:cNvPr>
          <p:cNvSpPr txBox="1">
            <a:spLocks/>
          </p:cNvSpPr>
          <p:nvPr/>
        </p:nvSpPr>
        <p:spPr>
          <a:xfrm>
            <a:off x="457200" y="4751034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3"/>
              <a:defRPr sz="2800"/>
            </a:pPr>
            <a:r>
              <a:rPr lang="en-US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690184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r="-210773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t="-98000" r="-21077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807" t="-98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8933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:br>
                            <a:rPr lang="en-US" sz="20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10" r="-13460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299" r="-134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90" t="-90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AEADA2-4D09-409E-AC88-3B9754493430}"/>
              </a:ext>
            </a:extLst>
          </p:cNvPr>
          <p:cNvSpPr txBox="1">
            <a:spLocks/>
          </p:cNvSpPr>
          <p:nvPr/>
        </p:nvSpPr>
        <p:spPr>
          <a:xfrm>
            <a:off x="457200" y="2881533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e.​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EA8453-C883-49F8-B405-AF6A32B5F0EF}"/>
              </a:ext>
            </a:extLst>
          </p:cNvPr>
          <p:cNvSpPr txBox="1">
            <a:spLocks/>
          </p:cNvSpPr>
          <p:nvPr/>
        </p:nvSpPr>
        <p:spPr>
          <a:xfrm>
            <a:off x="457200" y="4427220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f.​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16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⁡4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</a:t>
                          </a:r>
                          <a:r>
                            <a:rPr sz="2000" b="0" dirty="0"/>
                            <a:t>quivalent exponential equation: </a:t>
                          </a:r>
                          <a:br>
                            <a:rPr lang="en-US" sz="2000" b="0" dirty="0"/>
                          </a:b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43" r="-133938" b="-1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58" r="-133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61" t="-78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Equivalent exponential equation: </a:t>
                          </a:r>
                          <a:br>
                            <a:rPr lang="en-US" sz="2000" b="0" i="1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310" r="-134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526" t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7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9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  <a:r>
                            <a:rPr sz="200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8" r="-73529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17" t="-4938" r="-131006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13" t="-4938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549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417" t="-103659" r="-131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0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E9EC15-DF11-4C07-AA81-CE011CD49564}"/>
              </a:ext>
            </a:extLst>
          </p:cNvPr>
          <p:cNvSpPr txBox="1">
            <a:spLocks/>
          </p:cNvSpPr>
          <p:nvPr/>
        </p:nvSpPr>
        <p:spPr>
          <a:xfrm>
            <a:off x="457200" y="34911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8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10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9688" b="-1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b="-1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42" r="-99688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t="-7664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be a fixed positive real number not equal to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 </a:t>
                </a:r>
                <a:r>
                  <a:rPr lang="en-US" b="1" dirty="0"/>
                  <a:t>logarithmic function with base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dirty="0"/>
                  <a:t> is defined to be the inverse of the exponential function with base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and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In symbols,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In equation form, the definition of logarithm means that the equations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are equivalent. Note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the base in both equations: either the base of the exponential function or the base of the logarithmic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Solving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elementary properties of exponents and logarithms to solve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744315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462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the exponent, then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744315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90" r="-312252" b="-3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9890" r="-191950" b="-3791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890" r="-312252" b="-2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09890" r="-191950" b="-2791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2800" r="-312252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52800" r="-191950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06" t="-152800" b="-1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9016" r="-312252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259016" r="-191950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00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298642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We can equate the bases, just like we equate the exponents in an elementary exponential equation.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298642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184" r="-389535" b="-3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9184" r="-229508" b="-37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We can equate the bases, just like we equate the exponents in an elementary exponential equation.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632" r="-389535" b="-2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12632" r="-229508" b="-2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632" r="-389535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212632" r="-229508" b="-1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4088" r="-3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64088" r="-2295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36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586336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77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586336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2" r="-408745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112" r="-353586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408745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7692" r="-353586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408745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10000" r="-353586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408745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310000" r="-353586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2857" r="-408745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92857" r="-35358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9091" r="-408745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409091" r="-353586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Common and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common logarithm</a:t>
                </a:r>
                <a:r>
                  <a:rPr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natural logarithm</a:t>
                </a:r>
                <a:r>
                  <a:rPr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ar-AE"/>
                        <m:t>⇔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dirty="0"/>
              </a:p>
              <a:p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06643"/>
                  </p:ext>
                </p:extLst>
              </p:nvPr>
            </p:nvGraphicFramePr>
            <p:xfrm>
              <a:off x="457200" y="243332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to the power 0 to get 1.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1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is the power to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must be raised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06643"/>
                  </p:ext>
                </p:extLst>
              </p:nvPr>
            </p:nvGraphicFramePr>
            <p:xfrm>
              <a:off x="457200" y="243332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110588" r="-219638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110588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08140" r="-219638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08140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311765" r="-219638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311765" b="-21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25806" r="-219638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25806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Evaluating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rad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⁡1000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4.78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10.5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Evaluating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4267079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g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4267079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08" r="-115954" b="-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6B2511-313F-4915-BA35-4E88363B384E}"/>
              </a:ext>
            </a:extLst>
          </p:cNvPr>
          <p:cNvSpPr txBox="1">
            <a:spLocks/>
          </p:cNvSpPr>
          <p:nvPr/>
        </p:nvSpPr>
        <p:spPr>
          <a:xfrm>
            <a:off x="457200" y="33387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498300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498300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451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Evaluating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2045403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4.78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≈1.564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2045403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2" r="-13345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9536820-CFC3-408B-92BC-9B879D977135}"/>
              </a:ext>
            </a:extLst>
          </p:cNvPr>
          <p:cNvSpPr txBox="1">
            <a:spLocks/>
          </p:cNvSpPr>
          <p:nvPr/>
        </p:nvSpPr>
        <p:spPr>
          <a:xfrm>
            <a:off x="489857" y="3276600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4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241901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10.5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≈1.021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200" dirty="0"/>
                            <a:t>Again, we must use a calculator, though we can say beforehand that the answer should be only slightly larger than 1, as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func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sz="2200" dirty="0"/>
                            <a:t> and 10.5 is only slightly larger than 10.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241901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05" r="-144677" b="-6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120" t="-2405" b="-6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Exponential and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Use the definition of logarithmic functions to rewrite the following exponential equations as logarithmic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dirty="0"/>
              </a:p>
              <a:p>
                <a:r>
                  <a:rPr sz="2800" dirty="0"/>
                  <a:t>Then rewrite the following logarithmic equations as exponential equations.</a:t>
                </a:r>
              </a:p>
              <a:p>
                <a:pPr marL="514350" indent="-514350"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Exponential and Logarithmic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625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6BB928-15B5-424E-B266-1748FDEA99E4}"/>
              </a:ext>
            </a:extLst>
          </p:cNvPr>
          <p:cNvSpPr txBox="1"/>
          <p:nvPr/>
        </p:nvSpPr>
        <p:spPr>
          <a:xfrm>
            <a:off x="3962400" y="15240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 that in each case, the base of the exponential equation is the base of the logarithmic equation.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While it may appear so on the graph, logarithmic functions do </a:t>
                </a:r>
                <a:r>
                  <a:rPr sz="2800" b="1"/>
                  <a:t>not</a:t>
                </a:r>
                <a:r>
                  <a:rPr sz="2800"/>
                  <a:t> have a horizontal asymptote. The reason that logarithmic functions often look like they have a horizontal asymptote is because they are among the slowest growing functions in mathematics! Consider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4096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/>
                  <a:t>. While the function may increase its value very slowly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increases, it never approaches an asymptote.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logarithmic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Once again, plotting a few key points will provide a good idea of the shape of the function.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486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448AE5-EC89-4935-A843-ADCF12526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334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54484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FB39832-0984-475A-AD71-501BFC85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1482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Cambria Math</vt:lpstr>
      <vt:lpstr>Courier New</vt:lpstr>
      <vt:lpstr>Arial</vt:lpstr>
      <vt:lpstr>Office Theme</vt:lpstr>
      <vt:lpstr>Section 7.3</vt:lpstr>
      <vt:lpstr>Logarithmic Functions</vt:lpstr>
      <vt:lpstr>Example 1: Exponential and Logarithmic Equations</vt:lpstr>
      <vt:lpstr>Example 1: Exponential and Logarithmic Equations (cont.)</vt:lpstr>
      <vt:lpstr>CAUTION!</vt:lpstr>
      <vt:lpstr>Example 2: Graphing Logarithmic Functions</vt:lpstr>
      <vt:lpstr>Note:</vt:lpstr>
      <vt:lpstr>Example 2: Graphing Logarithmic Functions (cont.)</vt:lpstr>
      <vt:lpstr>Example 2: Graphing Logarithmic Functions (cont.)</vt:lpstr>
      <vt:lpstr>Example 3: Graphing Logarithmic Functions</vt:lpstr>
      <vt:lpstr>Note:</vt:lpstr>
      <vt:lpstr>Example 3: Graphing Logarithmic Functions (cont.)</vt:lpstr>
      <vt:lpstr>Example 3: Graphing Logarithmic Functions (cont.)</vt:lpstr>
      <vt:lpstr>Example 3: Graphing Logarithmic Functions (cont.)</vt:lpstr>
      <vt:lpstr>Example 4: Logarithmic Expressions</vt:lpstr>
      <vt:lpstr>Note:</vt:lpstr>
      <vt:lpstr>Example 4: Logarithmic Expressions (cont.)</vt:lpstr>
      <vt:lpstr>Example 4: Logarithmic Expressions (cont.)</vt:lpstr>
      <vt:lpstr>Example 4: Logarithmic Expressions (cont.)</vt:lpstr>
      <vt:lpstr>Example 5: Solving Logarithmic Equations</vt:lpstr>
      <vt:lpstr>Example 5: Solving Logarithmic Equations (cont.)</vt:lpstr>
      <vt:lpstr>Example 5: Solving Logarithmic Equations (cont.)</vt:lpstr>
      <vt:lpstr>Example 5: Solving Logarithmic Equations (cont.)</vt:lpstr>
      <vt:lpstr>Common and Natural Logarithms</vt:lpstr>
      <vt:lpstr>Properties of Natural Logarithms</vt:lpstr>
      <vt:lpstr>Example 6: Evaluating Logarithmic Expressions</vt:lpstr>
      <vt:lpstr>Example 6: Evaluating Logarithmic Expressions (cont.)</vt:lpstr>
      <vt:lpstr>Example 6: Evaluating Logarithmic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153</cp:revision>
  <dcterms:created xsi:type="dcterms:W3CDTF">2013-04-26T14:43:13Z</dcterms:created>
  <dcterms:modified xsi:type="dcterms:W3CDTF">2022-08-22T20:06:55Z</dcterms:modified>
</cp:coreProperties>
</file>