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61" r:id="rId5"/>
    <p:sldId id="262" r:id="rId6"/>
    <p:sldId id="263" r:id="rId7"/>
    <p:sldId id="264" r:id="rId8"/>
    <p:sldId id="266" r:id="rId9"/>
    <p:sldId id="276" r:id="rId10"/>
    <p:sldId id="267" r:id="rId11"/>
    <p:sldId id="270" r:id="rId12"/>
    <p:sldId id="273" r:id="rId13"/>
    <p:sldId id="277" r:id="rId14"/>
    <p:sldId id="286" r:id="rId15"/>
    <p:sldId id="278" r:id="rId16"/>
    <p:sldId id="281" r:id="rId17"/>
    <p:sldId id="284" r:id="rId18"/>
    <p:sldId id="287" r:id="rId19"/>
    <p:sldId id="288" r:id="rId20"/>
    <p:sldId id="295" r:id="rId21"/>
    <p:sldId id="289" r:id="rId22"/>
    <p:sldId id="291" r:id="rId23"/>
    <p:sldId id="293" r:id="rId24"/>
    <p:sldId id="296" r:id="rId25"/>
    <p:sldId id="297"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F2CE"/>
    <a:srgbClr val="9CE49C"/>
    <a:srgbClr val="E1F7E1"/>
    <a:srgbClr val="F7E1E1"/>
    <a:srgbClr val="B8ECB8"/>
    <a:srgbClr val="ECB8B8"/>
    <a:srgbClr val="600000"/>
    <a:srgbClr val="006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Logarithmic Properties and Models</a:t>
            </a:r>
          </a:p>
        </p:txBody>
      </p:sp>
      <p:sp>
        <p:nvSpPr>
          <p:cNvPr id="3" name="Title 2"/>
          <p:cNvSpPr>
            <a:spLocks noGrp="1"/>
          </p:cNvSpPr>
          <p:nvPr>
            <p:ph type="title"/>
          </p:nvPr>
        </p:nvSpPr>
        <p:spPr/>
        <p:txBody>
          <a:bodyPr/>
          <a:lstStyle/>
          <a:p>
            <a:r>
              <a:t>Section </a:t>
            </a:r>
            <a:r>
              <a:rPr lang="en-US"/>
              <a:t>7</a:t>
            </a:r>
            <a:r>
              <a:t>.4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370840">
                    <a:tc>
                      <a:txBody>
                        <a:bodyPr/>
                        <a:lstStyle/>
                        <a:p>
                          <a:pPr algn="r">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4</m:t>
                                      </m:r>
                                    </m:sub>
                                  </m:sSub>
                                </m:fName>
                                <m:e>
                                  <m:d>
                                    <m:dPr>
                                      <m:ctrlPr>
                                        <a:rPr sz="1800" i="1">
                                          <a:latin typeface="Cambria Math" panose="02040503050406030204" pitchFamily="18" charset="0"/>
                                        </a:rPr>
                                      </m:ctrlPr>
                                    </m:dPr>
                                    <m:e>
                                      <m:r>
                                        <a:rPr sz="1800">
                                          <a:latin typeface="Cambria Math"/>
                                        </a:rPr>
                                        <m:t>64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ad>
                                        <m:radPr>
                                          <m:degHide m:val="on"/>
                                          <m:ctrlPr>
                                            <a:rPr sz="1800" i="1">
                                              <a:latin typeface="Cambria Math" panose="02040503050406030204" pitchFamily="18" charset="0"/>
                                            </a:rPr>
                                          </m:ctrlPr>
                                        </m:radPr>
                                        <m:deg/>
                                        <m:e>
                                          <m:r>
                                            <a:rPr sz="1800">
                                              <a:latin typeface="Cambria Math"/>
                                            </a:rPr>
                                            <m:t>𝑦</m:t>
                                          </m:r>
                                        </m:e>
                                      </m:rad>
                                    </m:e>
                                  </m:d>
                                </m:e>
                              </m:func>
                            </m:oMath>
                          </a14:m>
                          <a:endParaRPr dirty="0"/>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64</m:t>
                                    </m:r>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rad>
                                          <m:radPr>
                                            <m:degHide m:val="on"/>
                                            <m:ctrlPr>
                                              <a:rPr lang="ar-AE" sz="1800" i="1">
                                                <a:latin typeface="Cambria Math" panose="02040503050406030204" pitchFamily="18" charset="0"/>
                                              </a:rPr>
                                            </m:ctrlPr>
                                          </m:radPr>
                                          <m:deg/>
                                          <m:e>
                                            <m:r>
                                              <a:rPr lang="ar-AE" sz="1800">
                                                <a:latin typeface="Cambria Math"/>
                                              </a:rPr>
                                              <m:t>𝑦</m:t>
                                            </m:r>
                                          </m:e>
                                        </m:rad>
                                      </m:e>
                                    </m:d>
                                  </m:e>
                                </m:func>
                              </m:oMath>
                            </m:oMathPara>
                          </a14:m>
                          <a:endParaRPr b="0" dirty="0"/>
                        </a:p>
                      </a:txBody>
                      <a:tcPr anchor="ctr"/>
                    </a:tc>
                    <a:tc>
                      <a:txBody>
                        <a:bodyPr/>
                        <a:lstStyle/>
                        <a:p>
                          <a:pPr algn="l">
                            <a:defRPr b="1"/>
                          </a:pPr>
                          <a:r>
                            <a:rPr lang="en-US" sz="1600" b="0" dirty="0"/>
                            <a:t>Use the first property to rewrite the expression as three terms.</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p>
                      </a:txBody>
                      <a:tcPr anchor="ctr"/>
                    </a:tc>
                    <a:tc>
                      <a:txBody>
                        <a:bodyPr/>
                        <a:lstStyle/>
                        <a:p>
                          <a:pPr algn="l"/>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4</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𝑦</m:t>
                                            </m:r>
                                          </m:e>
                                          <m:sup>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sup>
                                        </m:sSup>
                                      </m:e>
                                    </m:d>
                                  </m:e>
                                </m:func>
                              </m:oMath>
                            </m:oMathPara>
                          </a14:m>
                          <a:endParaRPr dirty="0"/>
                        </a:p>
                      </a:txBody>
                      <a:tcPr anchor="ctr"/>
                    </a:tc>
                    <a:tc rowSpan="2">
                      <a:txBody>
                        <a:bodyPr/>
                        <a:lstStyle/>
                        <a:p>
                          <a:r>
                            <a:rPr lang="en-US" sz="1600" b="0" i="0" u="none" strike="noStrike" kern="1200" baseline="0" dirty="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370840">
                    <a:tc>
                      <a:txBody>
                        <a:bodyPr/>
                        <a:lstStyle/>
                        <a:p>
                          <a:pPr algn="l">
                            <a:defRPr sz="1800"/>
                          </a:pPr>
                          <a:r>
                            <a:rPr dirty="0"/>
                            <a:t>​</a:t>
                          </a:r>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r>
                                  <a:rPr lang="ar-AE" sz="1800" smtClean="0">
                                    <a:latin typeface="Cambria Math"/>
                                  </a:rPr>
                                  <m:t>3</m:t>
                                </m:r>
                                <m:r>
                                  <a:rPr lang="ar-AE" sz="1800" smtClean="0">
                                    <a:latin typeface="Cambria Math"/>
                                  </a:rPr>
                                  <m:t>+</m:t>
                                </m:r>
                                <m:r>
                                  <a:rPr lang="ar-AE" sz="1800" smtClean="0">
                                    <a:latin typeface="Cambria Math"/>
                                  </a:rPr>
                                  <m:t>3</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𝑥</m:t>
                                    </m:r>
                                  </m:e>
                                </m:func>
                                <m:r>
                                  <a:rPr lang="ar-AE" sz="1800">
                                    <a:latin typeface="Cambria Math"/>
                                  </a:rPr>
                                  <m:t>+</m:t>
                                </m:r>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𝑦</m:t>
                                    </m:r>
                                  </m:e>
                                </m:func>
                              </m:oMath>
                            </m:oMathPara>
                          </a14:m>
                          <a:endParaRPr b="0" dirty="0"/>
                        </a:p>
                      </a:txBody>
                      <a:tcPr anchor="ct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579120">
                    <a:tc>
                      <a:txBody>
                        <a:bodyPr/>
                        <a:lstStyle/>
                        <a:p>
                          <a:endParaRPr lang="en-US"/>
                        </a:p>
                      </a:txBody>
                      <a:tcPr anchor="ctr">
                        <a:blipFill>
                          <a:blip r:embed="rId2"/>
                          <a:stretch>
                            <a:fillRect t="-3158" r="-408745" b="-191579"/>
                          </a:stretch>
                        </a:blipFill>
                      </a:tcPr>
                    </a:tc>
                    <a:tc>
                      <a:txBody>
                        <a:bodyPr/>
                        <a:lstStyle/>
                        <a:p>
                          <a:endParaRPr lang="en-US"/>
                        </a:p>
                      </a:txBody>
                      <a:tcPr anchor="ctr">
                        <a:blipFill>
                          <a:blip r:embed="rId2"/>
                          <a:stretch>
                            <a:fillRect l="-44652" t="-3158" r="-82513" b="-191579"/>
                          </a:stretch>
                        </a:blipFill>
                      </a:tcPr>
                    </a:tc>
                    <a:tc>
                      <a:txBody>
                        <a:bodyPr/>
                        <a:lstStyle/>
                        <a:p>
                          <a:pPr algn="l">
                            <a:defRPr b="1"/>
                          </a:pPr>
                          <a:r>
                            <a:rPr lang="en-US" sz="1600" b="0" dirty="0" smtClean="0"/>
                            <a:t>Use the first property to rewrite the expression as three terms.</a:t>
                          </a:r>
                          <a:endParaRPr sz="1600" b="0" dirty="0"/>
                        </a:p>
                      </a:txBody>
                      <a:tcPr/>
                    </a:tc>
                    <a:extLst>
                      <a:ext uri="{0D108BD9-81ED-4DB2-BD59-A6C34878D82A}">
                        <a16:rowId xmlns:a16="http://schemas.microsoft.com/office/drawing/2014/main" val="10000"/>
                      </a:ext>
                    </a:extLst>
                  </a:tr>
                  <a:tr h="50196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18072" r="-82513" b="-119277"/>
                          </a:stretch>
                        </a:blipFill>
                      </a:tcPr>
                    </a:tc>
                    <a:tc rowSpan="2">
                      <a:txBody>
                        <a:bodyPr/>
                        <a:lstStyle/>
                        <a:p>
                          <a:r>
                            <a:rPr lang="en-US" sz="1600" b="0" i="0" u="none" strike="noStrike" kern="1200" baseline="0" dirty="0" smtClean="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60502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82828" r="-82513"/>
                          </a:stretch>
                        </a:blipFill>
                      </a:tcP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func>
                              <m:r>
                                <a:rPr sz="1800" smtClean="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e>
                                        <m:sup>
                                          <m:f>
                                            <m:fPr>
                                              <m:ctrlPr>
                                                <a:rPr sz="1800" i="1">
                                                  <a:latin typeface="Cambria Math" panose="02040503050406030204" pitchFamily="18" charset="0"/>
                                                </a:rPr>
                                              </m:ctrlPr>
                                            </m:fPr>
                                            <m:num>
                                              <m:r>
                                                <a:rPr sz="1800">
                                                  <a:latin typeface="Cambria Math"/>
                                                </a:rPr>
                                                <m:t>1</m:t>
                                              </m:r>
                                            </m:num>
                                            <m:den>
                                              <m:r>
                                                <a:rPr sz="1800">
                                                  <a:latin typeface="Cambria Math"/>
                                                </a:rPr>
                                                <m:t>3</m:t>
                                              </m:r>
                                            </m:den>
                                          </m:f>
                                        </m:sup>
                                      </m:sSup>
                                    </m:e>
                                  </m:d>
                                </m:e>
                              </m:func>
                            </m:oMath>
                          </a14:m>
                          <a:endParaRPr dirty="0"/>
                        </a:p>
                      </a:txBody>
                      <a:tcPr anchor="ctr"/>
                    </a:tc>
                    <a:tc>
                      <a:txBody>
                        <a:bodyPr/>
                        <a:lstStyle/>
                        <a:p>
                          <a:pPr algn="l">
                            <a:defRPr b="1"/>
                          </a:pPr>
                          <a:r>
                            <a:rPr lang="en-US" sz="1600" b="0" dirty="0"/>
                            <a:t>Rewrite the radical as an exponent.</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smtClean="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oMath>
                          </a14:m>
                          <a:endParaRPr dirty="0"/>
                        </a:p>
                      </a:txBody>
                      <a:tcPr anchor="ctr"/>
                    </a:tc>
                    <a:tc>
                      <a:txBody>
                        <a:bodyPr/>
                        <a:lstStyle/>
                        <a:p>
                          <a:r>
                            <a:rPr lang="en-US" sz="1600" b="0" i="0" u="none" strike="noStrike" kern="1200" baseline="0" dirty="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𝑧</m:t>
                                              </m:r>
                                            </m:e>
                                            <m:sup>
                                              <m:r>
                                                <a:rPr sz="1800">
                                                  <a:latin typeface="Cambria Math"/>
                                                </a:rPr>
                                                <m:t>4</m:t>
                                              </m:r>
                                            </m:sup>
                                          </m:sSup>
                                        </m:e>
                                      </m:d>
                                    </m:e>
                                  </m:func>
                                </m:e>
                              </m:d>
                            </m:oMath>
                          </a14:m>
                          <a:endParaRPr dirty="0"/>
                        </a:p>
                      </a:txBody>
                      <a:tcPr anchor="ctr"/>
                    </a:tc>
                    <a:tc>
                      <a:txBody>
                        <a:bodyPr/>
                        <a:lstStyle/>
                        <a:p>
                          <a:pPr algn="l">
                            <a:defRPr b="1"/>
                          </a:pPr>
                          <a:r>
                            <a:rPr lang="en-US" sz="1600" b="0" dirty="0"/>
                            <a:t>Expand the expression using the first two properties.</a:t>
                          </a:r>
                          <a:endParaRPr sz="1600" b="0" dirty="0"/>
                        </a:p>
                      </a:txBody>
                      <a:tcPr anchor="ct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+2</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𝑦</m:t>
                                      </m:r>
                                    </m:e>
                                  </m:func>
                                  <m:r>
                                    <a:rPr sz="1800">
                                      <a:latin typeface="Cambria Math"/>
                                    </a:rPr>
                                    <m:t>−4</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𝑧</m:t>
                                      </m:r>
                                    </m:e>
                                  </m:func>
                                </m:e>
                              </m:d>
                            </m:oMath>
                          </a14:m>
                          <a:endParaRPr dirty="0"/>
                        </a:p>
                      </a:txBody>
                      <a:tcPr anchor="ctr"/>
                    </a:tc>
                    <a:tc>
                      <a:txBody>
                        <a:bodyPr/>
                        <a:lstStyle/>
                        <a:p>
                          <a:pPr algn="l">
                            <a:defRPr b="1"/>
                          </a:pPr>
                          <a:r>
                            <a:rPr lang="en-US" sz="1600" b="0" dirty="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791655">
                    <a:tc>
                      <a:txBody>
                        <a:bodyPr/>
                        <a:lstStyle/>
                        <a:p>
                          <a:endParaRPr lang="en-US"/>
                        </a:p>
                      </a:txBody>
                      <a:tcPr anchor="ctr">
                        <a:blipFill>
                          <a:blip r:embed="rId2"/>
                          <a:stretch>
                            <a:fillRect r="-65625" b="-271538"/>
                          </a:stretch>
                        </a:blipFill>
                      </a:tcPr>
                    </a:tc>
                    <a:tc>
                      <a:txBody>
                        <a:bodyPr/>
                        <a:lstStyle/>
                        <a:p>
                          <a:pPr algn="l">
                            <a:defRPr b="1"/>
                          </a:pPr>
                          <a:r>
                            <a:rPr lang="en-US" sz="1600" b="0" dirty="0" smtClean="0"/>
                            <a:t>Rewrite the radical as an exponent.</a:t>
                          </a:r>
                          <a:endParaRPr sz="1600" b="0" dirty="0"/>
                        </a:p>
                      </a:txBody>
                      <a:tcPr anchor="ctr"/>
                    </a:tc>
                    <a:extLst>
                      <a:ext uri="{0D108BD9-81ED-4DB2-BD59-A6C34878D82A}">
                        <a16:rowId xmlns:a16="http://schemas.microsoft.com/office/drawing/2014/main" val="10000"/>
                      </a:ext>
                    </a:extLst>
                  </a:tr>
                  <a:tr h="711645">
                    <a:tc>
                      <a:txBody>
                        <a:bodyPr/>
                        <a:lstStyle/>
                        <a:p>
                          <a:endParaRPr lang="en-US"/>
                        </a:p>
                      </a:txBody>
                      <a:tcPr anchor="ctr">
                        <a:blipFill>
                          <a:blip r:embed="rId2"/>
                          <a:stretch>
                            <a:fillRect t="-111111" r="-65625" b="-201709"/>
                          </a:stretch>
                        </a:blipFill>
                      </a:tcPr>
                    </a:tc>
                    <a:tc>
                      <a:txBody>
                        <a:bodyPr/>
                        <a:lstStyle/>
                        <a:p>
                          <a:r>
                            <a:rPr lang="en-US" sz="1600" b="0" i="0" u="none" strike="noStrike" kern="1200" baseline="0" dirty="0" smtClean="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711645">
                    <a:tc>
                      <a:txBody>
                        <a:bodyPr/>
                        <a:lstStyle/>
                        <a:p>
                          <a:endParaRPr lang="en-US"/>
                        </a:p>
                      </a:txBody>
                      <a:tcPr anchor="ctr">
                        <a:blipFill>
                          <a:blip r:embed="rId2"/>
                          <a:stretch>
                            <a:fillRect t="-211111" r="-65625" b="-101709"/>
                          </a:stretch>
                        </a:blipFill>
                      </a:tcPr>
                    </a:tc>
                    <a:tc>
                      <a:txBody>
                        <a:bodyPr/>
                        <a:lstStyle/>
                        <a:p>
                          <a:pPr algn="l">
                            <a:defRPr b="1"/>
                          </a:pPr>
                          <a:r>
                            <a:rPr lang="en-US" sz="1600" b="0" dirty="0" smtClean="0"/>
                            <a:t>Expand the expression using the first two properties.</a:t>
                          </a:r>
                          <a:endParaRPr sz="1600" b="0" dirty="0"/>
                        </a:p>
                      </a:txBody>
                      <a:tcPr anchor="ctr"/>
                    </a:tc>
                    <a:extLst>
                      <a:ext uri="{0D108BD9-81ED-4DB2-BD59-A6C34878D82A}">
                        <a16:rowId xmlns:a16="http://schemas.microsoft.com/office/drawing/2014/main" val="10002"/>
                      </a:ext>
                    </a:extLst>
                  </a:tr>
                  <a:tr h="711645">
                    <a:tc>
                      <a:txBody>
                        <a:bodyPr/>
                        <a:lstStyle/>
                        <a:p>
                          <a:endParaRPr lang="en-US"/>
                        </a:p>
                      </a:txBody>
                      <a:tcPr anchor="ctr">
                        <a:blipFill>
                          <a:blip r:embed="rId2"/>
                          <a:stretch>
                            <a:fillRect t="-311111" r="-65625" b="-1709"/>
                          </a:stretch>
                        </a:blipFill>
                      </a:tcPr>
                    </a:tc>
                    <a:tc>
                      <a:txBody>
                        <a:bodyPr/>
                        <a:lstStyle/>
                        <a:p>
                          <a:pPr algn="l">
                            <a:defRPr b="1"/>
                          </a:pPr>
                          <a:r>
                            <a:rPr lang="en-US" sz="1600" b="0" dirty="0" smtClean="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Recall that if a base is not explicitly written, it is assumed to be </a:t>
                </a:r>
                <a:r>
                  <a:rPr sz="2800" dirty="0">
                    <a:latin typeface="Cambria Math"/>
                  </a:rPr>
                  <a:t>10</a:t>
                </a:r>
                <a:r>
                  <a:rPr sz="2800" dirty="0"/>
                  <a:t>. This base is convenient when working with numbers in scientific notation.</a:t>
                </a:r>
                <a:br>
                  <a:rPr lang="en-US" sz="2800" dirty="0"/>
                </a:br>
                <a:br>
                  <a:rPr lang="en-US" sz="2800" dirty="0"/>
                </a:br>
                <a:br>
                  <a:rPr lang="en-US" sz="2800" dirty="0"/>
                </a:br>
                <a:br>
                  <a:rPr lang="en-US" sz="2800" dirty="0"/>
                </a:br>
                <a:br>
                  <a:rPr lang="en-US" sz="2800" dirty="0"/>
                </a:br>
                <a:br>
                  <a:rPr lang="en-US" sz="2800" dirty="0"/>
                </a:br>
                <a:br>
                  <a:rPr lang="en-US" sz="2800" dirty="0"/>
                </a:br>
                <a:r>
                  <a:rPr lang="en-US" dirty="0"/>
                  <a:t>It is appropriate to either evaluate </a:t>
                </a:r>
                <a14:m>
                  <m:oMath xmlns:m="http://schemas.openxmlformats.org/officeDocument/2006/math">
                    <m:r>
                      <m:rPr>
                        <m:sty m:val="p"/>
                      </m:rPr>
                      <a:rPr lang="en-US">
                        <a:latin typeface="Cambria Math" panose="02040503050406030204" pitchFamily="18" charset="0"/>
                      </a:rPr>
                      <m:t>log</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7</m:t>
                        </m:r>
                      </m:e>
                    </m:d>
                  </m:oMath>
                </a14:m>
                <a:r>
                  <a:rPr lang="ar-AE" dirty="0"/>
                  <a:t> </a:t>
                </a:r>
                <a:r>
                  <a:rPr lang="en-US" dirty="0"/>
                  <a:t>or leave it in exact form. Use the context of the problem to decide which form is more convenient.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10</m:t>
                                          </m:r>
                                        </m:e>
                                        <m:sup>
                                          <m:r>
                                            <a:rPr sz="1800">
                                              <a:latin typeface="Cambria Math"/>
                                            </a:rPr>
                                            <m:t>4</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e>
                                  </m:d>
                                </m:e>
                              </m:func>
                            </m:oMath>
                          </a14:m>
                          <a:endParaRPr dirty="0"/>
                        </a:p>
                      </a:txBody>
                      <a:tcPr anchor="ctr"/>
                    </a:tc>
                    <a:tc>
                      <a:txBody>
                        <a:bodyPr/>
                        <a:lstStyle/>
                        <a:p>
                          <a:pPr algn="l">
                            <a:defRPr b="1"/>
                          </a:pPr>
                          <a:r>
                            <a:rPr lang="en-US" sz="1600" b="0" dirty="0"/>
                            <a:t>Expand using the first and second properties.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r>
                                <a:rPr sz="1800">
                                  <a:latin typeface="Cambria Math"/>
                                </a:rPr>
                                <m:t>4</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r>
                            <a:rPr lang="en-US" sz="1600" b="0" dirty="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r>
                                <a:rPr sz="1800">
                                  <a:latin typeface="Cambria Math"/>
                                </a:rPr>
                                <m:t>4</m:t>
                              </m:r>
                              <m:r>
                                <a:rPr sz="1800">
                                  <a:latin typeface="Cambria Math"/>
                                </a:rPr>
                                <m:t>.</m:t>
                              </m:r>
                              <m:r>
                                <a:rPr sz="1800">
                                  <a:latin typeface="Cambria Math"/>
                                </a:rPr>
                                <m:t>43</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79120">
                    <a:tc>
                      <a:txBody>
                        <a:bodyPr/>
                        <a:lstStyle/>
                        <a:p>
                          <a:endParaRPr lang="en-US"/>
                        </a:p>
                      </a:txBody>
                      <a:tcPr anchor="ctr">
                        <a:blipFill>
                          <a:blip r:embed="rId3"/>
                          <a:stretch>
                            <a:fillRect t="-3158" r="-67742" b="-196842"/>
                          </a:stretch>
                        </a:blipFill>
                      </a:tcPr>
                    </a:tc>
                    <a:tc>
                      <a:txBody>
                        <a:bodyPr/>
                        <a:lstStyle/>
                        <a:p>
                          <a:pPr algn="l">
                            <a:defRPr b="1"/>
                          </a:pPr>
                          <a:r>
                            <a:rPr lang="en-US" sz="1600" b="0" dirty="0" smtClean="0"/>
                            <a:t>Expand using the first and second properties.</a:t>
                          </a:r>
                          <a:endParaRPr sz="1600" b="0" dirty="0"/>
                        </a:p>
                      </a:txBody>
                      <a:tcPr anchor="ctr"/>
                    </a:tc>
                    <a:extLst>
                      <a:ext uri="{0D108BD9-81ED-4DB2-BD59-A6C34878D82A}">
                        <a16:rowId xmlns:a16="http://schemas.microsoft.com/office/drawing/2014/main" val="10000"/>
                      </a:ext>
                    </a:extLst>
                  </a:tr>
                  <a:tr h="579120">
                    <a:tc>
                      <a:txBody>
                        <a:bodyPr/>
                        <a:lstStyle/>
                        <a:p>
                          <a:endParaRPr lang="en-US"/>
                        </a:p>
                      </a:txBody>
                      <a:tcPr anchor="ctr">
                        <a:blipFill>
                          <a:blip r:embed="rId3"/>
                          <a:stretch>
                            <a:fillRect t="-102083" r="-67742" b="-94792"/>
                          </a:stretch>
                        </a:blipFill>
                      </a:tcPr>
                    </a:tc>
                    <a:tc>
                      <a:txBody>
                        <a:bodyPr/>
                        <a:lstStyle/>
                        <a:p>
                          <a:pPr algn="l">
                            <a:defRPr b="1"/>
                          </a:pPr>
                          <a:r>
                            <a:rPr lang="en-US" sz="1600" b="0" dirty="0" smtClean="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524828">
                    <a:tc>
                      <a:txBody>
                        <a:bodyPr/>
                        <a:lstStyle/>
                        <a:p>
                          <a:endParaRPr lang="en-US"/>
                        </a:p>
                      </a:txBody>
                      <a:tcPr anchor="ctr">
                        <a:blipFill>
                          <a:blip r:embed="rId3"/>
                          <a:stretch>
                            <a:fillRect t="-225581" r="-67742" b="-5814"/>
                          </a:stretch>
                        </a:blipFill>
                      </a:tcP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Condensing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condense the following expressions as much as possible (that is, rewrite the expressions as a sum or difference of as few logarithms as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3</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e>
                        </m:d>
                      </m:e>
                    </m:func>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m:rPr>
                        <m:sty m:val="p"/>
                      </m:rPr>
                      <a:rPr>
                        <a:latin typeface="Cambria Math" panose="02040503050406030204" pitchFamily="18" charset="0"/>
                      </a:rPr>
                      <m:t>ln</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5</m:t>
                        </m:r>
                      </m:e>
                    </m:func>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Often, there will be multiple orders in which we can apply the properties to find the final result.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sup>
                                          <m:r>
                                            <a:rPr sz="1800">
                                              <a:latin typeface="Cambria Math"/>
                                            </a:rPr>
                                            <m:t>−1</m:t>
                                          </m:r>
                                        </m:sup>
                                      </m:sSup>
                                    </m:e>
                                  </m:d>
                                </m:e>
                              </m:func>
                            </m:oMath>
                          </a14:m>
                          <a:endParaRPr dirty="0"/>
                        </a:p>
                      </a:txBody>
                      <a:tcPr anchor="ctr"/>
                    </a:tc>
                    <a:tc>
                      <a:txBody>
                        <a:bodyPr/>
                        <a:lstStyle/>
                        <a:p>
                          <a:pPr algn="l">
                            <a:defRPr b="1"/>
                          </a:pPr>
                          <a:r>
                            <a:rPr lang="en-US" sz="1600" b="0" dirty="0"/>
                            <a:t>Use the third property to make the coefficients appear as exponents.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
                                            <a:rPr sz="1800">
                                              <a:latin typeface="Cambria Math"/>
                                            </a:rPr>
                                            <m:t>9</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r>
                                    <a:rPr sz="1800">
                                      <a:latin typeface="Cambria Math"/>
                                    </a:rPr>
                                    <m:t>𝑦</m:t>
                                  </m:r>
                                </m:e>
                              </m:func>
                            </m:oMath>
                          </a14:m>
                          <a:endParaRPr dirty="0"/>
                        </a:p>
                      </a:txBody>
                      <a:tcPr anchor="ctr"/>
                    </a:tc>
                    <a:tc>
                      <a:txBody>
                        <a:bodyPr/>
                        <a:lstStyle/>
                        <a:p>
                          <a:pPr algn="l">
                            <a:defRPr b="1"/>
                          </a:pPr>
                          <a:r>
                            <a:rPr lang="en-US" sz="1600" b="0" dirty="0"/>
                            <a:t>Evaluate the exponents.</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num>
                                        <m:den>
                                          <m:r>
                                            <a:rPr sz="1800">
                                              <a:latin typeface="Cambria Math"/>
                                            </a:rPr>
                                            <m:t>9</m:t>
                                          </m:r>
                                        </m:den>
                                      </m:f>
                                    </m:e>
                                  </m:d>
                                </m:e>
                              </m:func>
                            </m:oMath>
                          </a14:m>
                          <a:endParaRPr dirty="0"/>
                        </a:p>
                      </a:txBody>
                      <a:tcPr anchor="ctr"/>
                    </a:tc>
                    <a:tc>
                      <a:txBody>
                        <a:bodyPr/>
                        <a:lstStyle/>
                        <a:p>
                          <a:pPr algn="l">
                            <a:defRPr b="1"/>
                          </a:pPr>
                          <a:r>
                            <a:rPr lang="en-US" sz="1600" b="0" dirty="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54471" b="-146667"/>
                          </a:stretch>
                        </a:blipFill>
                      </a:tcPr>
                    </a:tc>
                    <a:tc>
                      <a:txBody>
                        <a:bodyPr/>
                        <a:lstStyle/>
                        <a:p>
                          <a:pPr algn="l">
                            <a:defRPr b="1"/>
                          </a:pPr>
                          <a:r>
                            <a:rPr lang="en-US" sz="1600" b="0" dirty="0" smtClean="0"/>
                            <a:t>Use the third property to make the coefficients appear as exponents.</a:t>
                          </a:r>
                          <a:endParaRPr sz="1600" b="0" dirty="0"/>
                        </a:p>
                      </a:txBody>
                      <a:tcPr anchor="ctr"/>
                    </a:tc>
                    <a:extLst>
                      <a:ext uri="{0D108BD9-81ED-4DB2-BD59-A6C34878D82A}">
                        <a16:rowId xmlns:a16="http://schemas.microsoft.com/office/drawing/2014/main" val="10000"/>
                      </a:ext>
                    </a:extLst>
                  </a:tr>
                  <a:tr h="549783">
                    <a:tc>
                      <a:txBody>
                        <a:bodyPr/>
                        <a:lstStyle/>
                        <a:p>
                          <a:endParaRPr lang="en-US"/>
                        </a:p>
                      </a:txBody>
                      <a:tcPr anchor="ctr">
                        <a:blipFill>
                          <a:blip r:embed="rId2"/>
                          <a:stretch>
                            <a:fillRect t="-151648" r="-54471" b="-117582"/>
                          </a:stretch>
                        </a:blipFill>
                      </a:tcPr>
                    </a:tc>
                    <a:tc>
                      <a:txBody>
                        <a:bodyPr/>
                        <a:lstStyle/>
                        <a:p>
                          <a:pPr algn="l">
                            <a:defRPr b="1"/>
                          </a:pPr>
                          <a:r>
                            <a:rPr lang="en-US" sz="1600" b="0" dirty="0" smtClean="0"/>
                            <a:t>Evaluate the exponents.</a:t>
                          </a:r>
                          <a:endParaRPr sz="1600" b="0" dirty="0"/>
                        </a:p>
                      </a:txBody>
                      <a:tcPr anchor="ctr"/>
                    </a:tc>
                    <a:extLst>
                      <a:ext uri="{0D108BD9-81ED-4DB2-BD59-A6C34878D82A}">
                        <a16:rowId xmlns:a16="http://schemas.microsoft.com/office/drawing/2014/main" val="10001"/>
                      </a:ext>
                    </a:extLst>
                  </a:tr>
                  <a:tr h="579120">
                    <a:tc>
                      <a:txBody>
                        <a:bodyPr/>
                        <a:lstStyle/>
                        <a:p>
                          <a:endParaRPr lang="en-US"/>
                        </a:p>
                      </a:txBody>
                      <a:tcPr anchor="ctr">
                        <a:blipFill>
                          <a:blip r:embed="rId2"/>
                          <a:stretch>
                            <a:fillRect t="-241053" r="-54471" b="-12632"/>
                          </a:stretch>
                        </a:blipFill>
                      </a:tcPr>
                    </a:tc>
                    <a:tc>
                      <a:txBody>
                        <a:bodyPr/>
                        <a:lstStyle/>
                        <a:p>
                          <a:pPr algn="l">
                            <a:defRPr b="1"/>
                          </a:pPr>
                          <a:r>
                            <a:rPr lang="en-US" sz="1600" b="0" dirty="0" smtClean="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a:xfrm>
            <a:off x="457200" y="1295400"/>
            <a:ext cx="8229600" cy="47009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sz="1100" b="1"/>
                          </a:pPr>
                          <a:r>
                            <a:rPr sz="1600" b="0" dirty="0"/>
                            <a:t>Rewrite each term to have a coefficient of </a:t>
                          </a:r>
                          <a:r>
                            <a:rPr sz="1600" b="0" dirty="0">
                              <a:latin typeface="Cambria Math"/>
                            </a:rPr>
                            <a:t>1</a:t>
                          </a:r>
                          <a:r>
                            <a:rPr sz="1600" b="0" dirty="0"/>
                            <a:t> or </a:t>
                          </a:r>
                          <a14:m>
                            <m:oMath xmlns:m="http://schemas.openxmlformats.org/officeDocument/2006/math">
                              <m:r>
                                <a:rPr sz="1600" b="0">
                                  <a:latin typeface="Cambria Math"/>
                                </a:rPr>
                                <m:t>−1</m:t>
                              </m:r>
                            </m:oMath>
                          </a14:m>
                          <a:r>
                            <a:rPr sz="1600" b="0" dirty="0"/>
                            <a:t> using the third property.</a:t>
                          </a:r>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b="1"/>
                          </a:pPr>
                          <a:r>
                            <a:rPr lang="en-US" sz="1600" b="0" dirty="0"/>
                            <a:t>We can then combine the terms using the second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m:rPr>
                                  <m:nor/>
                                </m:rPr>
                                <a:rPr sz="1800">
                                  <a:latin typeface="Cambria Math"/>
                                </a:rPr>
                                <m:t>or</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ad>
                                            <m:radPr>
                                              <m:degHide m:val="on"/>
                                              <m:ctrlPr>
                                                <a:rPr sz="1800" i="1">
                                                  <a:latin typeface="Cambria Math" panose="02040503050406030204" pitchFamily="18" charset="0"/>
                                                </a:rPr>
                                              </m:ctrlPr>
                                            </m:radPr>
                                            <m:deg/>
                                            <m:e>
                                              <m:r>
                                                <a:rPr sz="1800">
                                                  <a:latin typeface="Cambria Math"/>
                                                </a:rPr>
                                                <m:t>𝑦</m:t>
                                              </m:r>
                                            </m:e>
                                          </m:rad>
                                        </m:den>
                                      </m:f>
                                    </m:e>
                                  </m:d>
                                </m:e>
                              </m:func>
                            </m:oMath>
                          </a14:m>
                          <a:endParaRPr dirty="0"/>
                        </a:p>
                      </a:txBody>
                      <a:tcPr anchor="ctr"/>
                    </a:tc>
                    <a:tc>
                      <a:txBody>
                        <a:bodyPr/>
                        <a:lstStyle/>
                        <a:p>
                          <a:pPr algn="l">
                            <a:defRPr b="1"/>
                          </a:pPr>
                          <a:r>
                            <a:rPr lang="en-US" sz="1600" b="0" dirty="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67350" b="-197037"/>
                          </a:stretch>
                        </a:blipFill>
                      </a:tcPr>
                    </a:tc>
                    <a:tc>
                      <a:txBody>
                        <a:bodyPr/>
                        <a:lstStyle/>
                        <a:p>
                          <a:endParaRPr lang="en-US"/>
                        </a:p>
                      </a:txBody>
                      <a:tcPr anchor="ctr">
                        <a:blipFill>
                          <a:blip r:embed="rId2"/>
                          <a:stretch>
                            <a:fillRect l="-148479" t="-2222" b="-197037"/>
                          </a:stretch>
                        </a:blipFill>
                      </a:tcPr>
                    </a:tc>
                    <a:extLst>
                      <a:ext uri="{0D108BD9-81ED-4DB2-BD59-A6C34878D82A}">
                        <a16:rowId xmlns:a16="http://schemas.microsoft.com/office/drawing/2014/main" val="10000"/>
                      </a:ext>
                    </a:extLst>
                  </a:tr>
                  <a:tr h="721805">
                    <a:tc>
                      <a:txBody>
                        <a:bodyPr/>
                        <a:lstStyle/>
                        <a:p>
                          <a:endParaRPr lang="en-US"/>
                        </a:p>
                      </a:txBody>
                      <a:tcPr anchor="ctr">
                        <a:blipFill>
                          <a:blip r:embed="rId2"/>
                          <a:stretch>
                            <a:fillRect t="-115966" r="-67350" b="-123529"/>
                          </a:stretch>
                        </a:blipFill>
                      </a:tcPr>
                    </a:tc>
                    <a:tc>
                      <a:txBody>
                        <a:bodyPr/>
                        <a:lstStyle/>
                        <a:p>
                          <a:pPr algn="l">
                            <a:defRPr b="1"/>
                          </a:pPr>
                          <a:r>
                            <a:rPr lang="en-US" sz="1600" b="0" dirty="0" smtClean="0"/>
                            <a:t>We can then combine the terms using the second property.</a:t>
                          </a:r>
                          <a:endParaRPr sz="1600" b="0" dirty="0"/>
                        </a:p>
                      </a:txBody>
                      <a:tcPr anchor="ctr"/>
                    </a:tc>
                    <a:extLst>
                      <a:ext uri="{0D108BD9-81ED-4DB2-BD59-A6C34878D82A}">
                        <a16:rowId xmlns:a16="http://schemas.microsoft.com/office/drawing/2014/main" val="10001"/>
                      </a:ext>
                    </a:extLst>
                  </a:tr>
                  <a:tr h="822960">
                    <a:tc>
                      <a:txBody>
                        <a:bodyPr/>
                        <a:lstStyle/>
                        <a:p>
                          <a:endParaRPr lang="en-US"/>
                        </a:p>
                      </a:txBody>
                      <a:tcPr anchor="ctr">
                        <a:blipFill>
                          <a:blip r:embed="rId2"/>
                          <a:stretch>
                            <a:fillRect t="-190370" r="-67350" b="-8889"/>
                          </a:stretch>
                        </a:blipFill>
                      </a:tcPr>
                    </a:tc>
                    <a:tc>
                      <a:txBody>
                        <a:bodyPr/>
                        <a:lstStyle/>
                        <a:p>
                          <a:pPr algn="l">
                            <a:defRPr b="1"/>
                          </a:pPr>
                          <a:r>
                            <a:rPr lang="en-US" sz="1600" b="0" dirty="0" smtClean="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oMath>
                          </a14:m>
                          <a:endParaRPr dirty="0"/>
                        </a:p>
                      </a:txBody>
                      <a:tcPr/>
                    </a:tc>
                    <a:tc rowSpan="2">
                      <a:txBody>
                        <a:bodyPr/>
                        <a:lstStyle/>
                        <a:p>
                          <a:pPr algn="l">
                            <a:defRPr b="1"/>
                          </a:pPr>
                          <a:r>
                            <a:rPr lang="en-US" sz="1800" b="0" dirty="0"/>
                            <a:t>Rewrite the coefficient as an exponent, then combine terms.</a:t>
                          </a:r>
                          <a:endParaRPr sz="18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e>
                              </m:phant>
                              <m:r>
                                <a:rPr sz="1800">
                                  <a:latin typeface="Cambria Math"/>
                                </a:rPr>
                                <m:t>=</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m:rPr>
                                  <m:nor/>
                                </m:rPr>
                                <a:rPr sz="1800">
                                  <a:latin typeface="Cambria Math"/>
                                </a:rPr>
                                <m:t>or</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e>
                                  </m:d>
                                </m:e>
                              </m:func>
                            </m:oMath>
                          </a14:m>
                          <a:endParaRPr dirty="0"/>
                        </a:p>
                      </a:txBody>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065" r="-68176" b="-141935"/>
                          </a:stretch>
                        </a:blipFill>
                      </a:tcPr>
                    </a:tc>
                    <a:tc rowSpan="2">
                      <a:txBody>
                        <a:bodyPr/>
                        <a:lstStyle/>
                        <a:p>
                          <a:pPr algn="l">
                            <a:defRPr b="1"/>
                          </a:pPr>
                          <a:r>
                            <a:rPr lang="en-US" sz="1800" b="0" dirty="0" smtClean="0"/>
                            <a:t>Rewrite the coefficient as an exponent, then combine terms.</a:t>
                          </a:r>
                          <a:endParaRPr sz="1800" b="0" dirty="0"/>
                        </a:p>
                      </a:txBody>
                      <a:tcPr/>
                    </a:tc>
                    <a:extLst>
                      <a:ext uri="{0D108BD9-81ED-4DB2-BD59-A6C34878D82A}">
                        <a16:rowId xmlns:a16="http://schemas.microsoft.com/office/drawing/2014/main" val="10000"/>
                      </a:ext>
                    </a:extLst>
                  </a:tr>
                  <a:tr h="501968">
                    <a:tc>
                      <a:txBody>
                        <a:bodyPr/>
                        <a:lstStyle/>
                        <a:p>
                          <a:endParaRPr lang="en-US"/>
                        </a:p>
                      </a:txBody>
                      <a:tcPr>
                        <a:blipFill>
                          <a:blip r:embed="rId2"/>
                          <a:stretch>
                            <a:fillRect t="-80723" r="-68176" b="-6024"/>
                          </a:stretch>
                        </a:blipFill>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both be positive real numbers, neither of them equal to </a:t>
                </a:r>
                <a:r>
                  <a:rPr sz="2800" dirty="0">
                    <a:latin typeface="Cambria Math"/>
                  </a:rPr>
                  <a:t>1</a:t>
                </a:r>
                <a:r>
                  <a:rPr sz="2800" dirty="0"/>
                  <a:t>, and let </a:t>
                </a:r>
                <a14:m>
                  <m:oMath xmlns:m="http://schemas.openxmlformats.org/officeDocument/2006/math">
                    <m:r>
                      <a:rPr>
                        <a:latin typeface="Cambria Math" panose="02040503050406030204" pitchFamily="18" charset="0"/>
                      </a:rPr>
                      <m:t>𝑥</m:t>
                    </m:r>
                  </m:oMath>
                </a14:m>
                <a:r>
                  <a:rPr sz="2800" dirty="0"/>
                  <a:t> be a positive real number.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num>
                      <m:den>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𝑏</m:t>
                            </m:r>
                          </m:e>
                        </m:func>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following logarithmic expressions, using the base of your choice.</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r>
                      <a:rPr>
                        <a:latin typeface="Cambria Math" panose="02040503050406030204" pitchFamily="18" charset="0"/>
                      </a:rPr>
                      <m:t>15</m:t>
                    </m:r>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b>
                    </m:sSub>
                    <m:r>
                      <a:rPr>
                        <a:latin typeface="Cambria Math" panose="02040503050406030204" pitchFamily="18" charset="0"/>
                      </a:rPr>
                      <m:t>⁡</m:t>
                    </m:r>
                    <m:r>
                      <a:rPr>
                        <a:latin typeface="Cambria Math" panose="02040503050406030204" pitchFamily="18" charset="0"/>
                      </a:rPr>
                      <m:t>3</m:t>
                    </m:r>
                  </m:oMath>
                </a14:m>
                <a:endParaRPr dirty="0"/>
              </a:p>
              <a:p>
                <a:pPr marL="514350" indent="-514350">
                  <a:buFont typeface="+mj-lt"/>
                  <a:buAutoNum type="alphaLcPeriod" startAt="3"/>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𝜋</m:t>
                        </m:r>
                      </m:sub>
                    </m:sSub>
                    <m:r>
                      <a:rPr>
                        <a:latin typeface="Cambria Math" panose="02040503050406030204" pitchFamily="18" charset="0"/>
                      </a:rPr>
                      <m:t>⁡</m:t>
                    </m:r>
                    <m:r>
                      <a:rPr>
                        <a:latin typeface="Cambria Math" panose="02040503050406030204" pitchFamily="18" charset="0"/>
                      </a:rPr>
                      <m:t>5</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Continuously Compounded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Anne reads an ad in the paper for a new bank in town. The bank is advertising </a:t>
                </a:r>
                <a:r>
                  <a:rPr lang="en-US" sz="2800" dirty="0"/>
                  <a:t>“</a:t>
                </a:r>
                <a:r>
                  <a:rPr sz="2800" dirty="0"/>
                  <a:t>continuously compounded savings accounts</a:t>
                </a:r>
                <a:r>
                  <a:rPr lang="en-US" dirty="0"/>
                  <a:t>”</a:t>
                </a:r>
                <a:r>
                  <a:rPr sz="2800" dirty="0"/>
                  <a:t> in an attempt to attract customers, but fails to mention the annual interest rate. Curious, she goes to the bank and is told by an account agent that if she were to invest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 in an account, her money would grow to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202</m:t>
                    </m:r>
                    <m:r>
                      <a:rPr>
                        <a:latin typeface="Cambria Math" panose="02040503050406030204" pitchFamily="18" charset="0"/>
                      </a:rPr>
                      <m:t>.</m:t>
                    </m:r>
                    <m:r>
                      <a:rPr>
                        <a:latin typeface="Cambria Math" panose="02040503050406030204" pitchFamily="18" charset="0"/>
                      </a:rPr>
                      <m:t>01</m:t>
                    </m:r>
                  </m:oMath>
                </a14:m>
                <a:r>
                  <a:rPr sz="2800" dirty="0"/>
                  <a:t> in one </a:t>
                </a:r>
                <a:r>
                  <a:rPr lang="en-US" sz="2800" dirty="0"/>
                  <a:t>year’s </a:t>
                </a:r>
                <a:r>
                  <a:rPr sz="2800" dirty="0"/>
                  <a:t> time. But strangely, the agent also refuses to divulge the yearly interest rate. What rate is the bank offering?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Both the common and natural logarithm work in solving these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fName>
                                <m:e>
                                  <m:r>
                                    <a:rPr sz="2800">
                                      <a:latin typeface="Cambria Math"/>
                                    </a:rPr>
                                    <m:t>15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15</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7</m:t>
                                      </m:r>
                                    </m:e>
                                  </m:func>
                                </m:den>
                              </m:f>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⁡15</m:t>
                                  </m:r>
                                </m:e>
                              </m:phant>
                              <m:r>
                                <a:rPr sz="2800">
                                  <a:latin typeface="Cambria Math"/>
                                </a:rPr>
                                <m:t>≈1.392</m:t>
                              </m:r>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715709">
                    <a:tc>
                      <a:txBody>
                        <a:bodyPr/>
                        <a:lstStyle/>
                        <a:p>
                          <a:endParaRPr lang="en-US"/>
                        </a:p>
                      </a:txBody>
                      <a:tcPr anchor="ctr">
                        <a:blipFill>
                          <a:blip r:embed="rId2"/>
                          <a:stretch>
                            <a:fillRect r="-194091" b="-96610"/>
                          </a:stretch>
                        </a:blipFill>
                      </a:tcPr>
                    </a:tc>
                    <a:tc>
                      <a:txBody>
                        <a:bodyPr/>
                        <a:lstStyle/>
                        <a:p>
                          <a:pPr algn="l">
                            <a:defRPr b="1"/>
                          </a:pPr>
                          <a:r>
                            <a:rPr lang="en-US" sz="2800" b="0" i="0" u="none" strike="noStrike" kern="1200" baseline="0" dirty="0" smtClean="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38824" r="-194091" b="-34118"/>
                          </a:stretch>
                        </a:blipFill>
                      </a:tcPr>
                    </a:tc>
                    <a:tc>
                      <a:txBody>
                        <a:bodyPr/>
                        <a:lstStyle/>
                        <a:p>
                          <a:pPr algn="l">
                            <a:defRPr b="1"/>
                          </a:pPr>
                          <a:r>
                            <a:rPr lang="en-US" sz="2800" b="0" i="0" u="none" strike="noStrike" kern="1200" baseline="0" dirty="0" smtClean="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fName>
                                <m:e>
                                  <m:r>
                                    <a:rPr sz="2800">
                                      <a:latin typeface="Cambria Math"/>
                                    </a:rPr>
                                    <m:t>3</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3</m:t>
                                      </m:r>
                                    </m:e>
                                  </m:func>
                                </m:num>
                                <m:den>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m:t>
                                              </m:r>
                                            </m:num>
                                            <m:den>
                                              <m:r>
                                                <a:rPr sz="2800">
                                                  <a:latin typeface="Cambria Math"/>
                                                </a:rPr>
                                                <m:t>2</m:t>
                                              </m:r>
                                            </m:den>
                                          </m:f>
                                        </m:e>
                                      </m:d>
                                    </m:e>
                                  </m:func>
                                </m:den>
                              </m:f>
                            </m:oMath>
                          </a14:m>
                          <a:endParaRPr sz="2800" dirty="0"/>
                        </a:p>
                      </a:txBody>
                      <a:tcPr anchor="ctr"/>
                    </a:tc>
                    <a:tc>
                      <a:txBody>
                        <a:bodyPr/>
                        <a:lstStyle/>
                        <a:p>
                          <a:pPr algn="l">
                            <a:defRPr b="1"/>
                          </a:pPr>
                          <a:r>
                            <a:rPr lang="en-US" sz="2400" b="0" dirty="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r>
                                    <a:rPr sz="2800">
                                      <a:latin typeface="Cambria Math"/>
                                    </a:rPr>
                                    <m:t>⁡3</m:t>
                                  </m:r>
                                </m:e>
                              </m:phant>
                              <m:r>
                                <a:rPr sz="2800">
                                  <a:latin typeface="Cambria Math"/>
                                </a:rPr>
                                <m:t>≈−1.585</m:t>
                              </m:r>
                            </m:oMath>
                          </a14:m>
                          <a:endParaRPr sz="2800" dirty="0"/>
                        </a:p>
                      </a:txBody>
                      <a:tcPr/>
                    </a:tc>
                    <a:tc>
                      <a:txBody>
                        <a:bodyPr/>
                        <a:lstStyle/>
                        <a:p>
                          <a:pPr algn="l">
                            <a:defRPr b="1"/>
                          </a:pPr>
                          <a:r>
                            <a:rPr lang="en-US" sz="2400" b="0" dirty="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897509">
                    <a:tc>
                      <a:txBody>
                        <a:bodyPr/>
                        <a:lstStyle/>
                        <a:p>
                          <a:endParaRPr lang="en-US"/>
                        </a:p>
                      </a:txBody>
                      <a:tcPr anchor="ctr">
                        <a:blipFill>
                          <a:blip r:embed="rId2"/>
                          <a:stretch>
                            <a:fillRect t="-1351" r="-193736" b="-146622"/>
                          </a:stretch>
                        </a:blipFill>
                      </a:tcPr>
                    </a:tc>
                    <a:tc>
                      <a:txBody>
                        <a:bodyPr/>
                        <a:lstStyle/>
                        <a:p>
                          <a:pPr algn="l">
                            <a:defRPr b="1"/>
                          </a:pPr>
                          <a:r>
                            <a:rPr lang="en-US" sz="2400" b="0" dirty="0" smtClean="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1188720">
                    <a:tc>
                      <a:txBody>
                        <a:bodyPr/>
                        <a:lstStyle/>
                        <a:p>
                          <a:endParaRPr lang="en-US"/>
                        </a:p>
                      </a:txBody>
                      <a:tcPr>
                        <a:blipFill>
                          <a:blip r:embed="rId2"/>
                          <a:stretch>
                            <a:fillRect t="-76923" r="-193736" b="-11282"/>
                          </a:stretch>
                        </a:blipFill>
                      </a:tcPr>
                    </a:tc>
                    <a:tc>
                      <a:txBody>
                        <a:bodyPr/>
                        <a:lstStyle/>
                        <a:p>
                          <a:pPr algn="l">
                            <a:defRPr b="1"/>
                          </a:pPr>
                          <a:r>
                            <a:rPr lang="en-US" sz="2400" b="0" dirty="0" smtClean="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219200"/>
            <a:ext cx="8229600" cy="4777154"/>
          </a:xfrm>
        </p:spPr>
        <p:txBody>
          <a:bodyPr>
            <a:normAutofit/>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fName>
                                <m:e>
                                  <m:r>
                                    <a:rPr sz="2800">
                                      <a:latin typeface="Cambria Math"/>
                                    </a:rPr>
                                    <m:t>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𝜋</m:t>
                                      </m:r>
                                    </m:e>
                                  </m:func>
                                </m:den>
                              </m:f>
                            </m:oMath>
                          </a14:m>
                          <a:endParaRPr sz="2800" dirty="0"/>
                        </a:p>
                      </a:txBody>
                      <a:tcPr/>
                    </a:tc>
                    <a:tc rowSpan="2">
                      <a:txBody>
                        <a:bodyPr/>
                        <a:lstStyle/>
                        <a:p>
                          <a:pPr algn="l">
                            <a:defRPr b="1"/>
                          </a:pPr>
                          <a:r>
                            <a:rPr lang="en-US" sz="2400" b="0" dirty="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r>
                                    <a:rPr sz="2800">
                                      <a:latin typeface="Cambria Math"/>
                                    </a:rPr>
                                    <m:t>⁡5</m:t>
                                  </m:r>
                                </m:e>
                              </m:phant>
                              <m:r>
                                <a:rPr sz="2800">
                                  <a:latin typeface="Cambria Math"/>
                                </a:rPr>
                                <m:t>≈1.406</m:t>
                              </m:r>
                            </m:oMath>
                          </a14:m>
                          <a:endParaRPr sz="2800" dirty="0"/>
                        </a:p>
                      </a:txBody>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771589">
                    <a:tc>
                      <a:txBody>
                        <a:bodyPr/>
                        <a:lstStyle/>
                        <a:p>
                          <a:endParaRPr lang="en-US"/>
                        </a:p>
                      </a:txBody>
                      <a:tcPr>
                        <a:blipFill>
                          <a:blip r:embed="rId2"/>
                          <a:stretch>
                            <a:fillRect r="-221500" b="-89764"/>
                          </a:stretch>
                        </a:blipFill>
                      </a:tcPr>
                    </a:tc>
                    <a:tc rowSpan="2">
                      <a:txBody>
                        <a:bodyPr/>
                        <a:lstStyle/>
                        <a:p>
                          <a:pPr algn="l">
                            <a:defRPr b="1"/>
                          </a:pPr>
                          <a:r>
                            <a:rPr lang="en-US" sz="2400" b="0" dirty="0" smtClean="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518160">
                    <a:tc>
                      <a:txBody>
                        <a:bodyPr/>
                        <a:lstStyle/>
                        <a:p>
                          <a:endParaRPr lang="en-US"/>
                        </a:p>
                      </a:txBody>
                      <a:tcPr>
                        <a:blipFill>
                          <a:blip r:embed="rId2"/>
                          <a:stretch>
                            <a:fillRect t="-149412" r="-221500" b="-34118"/>
                          </a:stretch>
                        </a:blipFill>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pH</a:t>
                </a:r>
                <a:r>
                  <a:rPr sz="2800" dirty="0"/>
                  <a:t> of a solution is defined to be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a:latin typeface="Cambria Math" panose="02040503050406030204" pitchFamily="18" charset="0"/>
                                  </a:rPr>
                                  <m:t>H</m:t>
                                </m:r>
                              </m:e>
                              <m:sub>
                                <m:r>
                                  <a:rPr lang="ar-AE">
                                    <a:latin typeface="Cambria Math" panose="02040503050406030204" pitchFamily="18" charset="0"/>
                                  </a:rPr>
                                  <m:t>3</m:t>
                                </m:r>
                              </m:sub>
                            </m:sSub>
                            <m:sSup>
                              <m:sSupPr>
                                <m:ctrlPr>
                                  <a:rPr lang="ar-AE" i="1">
                                    <a:latin typeface="Cambria Math" panose="02040503050406030204" pitchFamily="18" charset="0"/>
                                  </a:rPr>
                                </m:ctrlPr>
                              </m:sSupPr>
                              <m:e>
                                <m:r>
                                  <m:rPr>
                                    <m:sty m:val="p"/>
                                  </m:rPr>
                                  <a:rPr lang="en-US">
                                    <a:latin typeface="Cambria Math" panose="02040503050406030204" pitchFamily="18" charset="0"/>
                                  </a:rPr>
                                  <m:t>O</m:t>
                                </m:r>
                              </m:e>
                              <m:sup>
                                <m:r>
                                  <a:rPr lang="ar-AE">
                                    <a:latin typeface="Cambria Math" panose="02040503050406030204" pitchFamily="18" charset="0"/>
                                  </a:rPr>
                                  <m:t>+</m:t>
                                </m:r>
                              </m:sup>
                            </m:sSup>
                          </m:e>
                        </m:d>
                      </m:e>
                    </m:func>
                  </m:oMath>
                </a14:m>
                <a:r>
                  <a:rPr sz="2800" dirty="0"/>
                  <a:t>, where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is the concentration of hydronium ions in units of moles/liter. Solutions with a pH less than </a:t>
                </a:r>
                <a:r>
                  <a:rPr sz="2800" dirty="0">
                    <a:latin typeface="Cambria Math"/>
                  </a:rPr>
                  <a:t>7</a:t>
                </a:r>
                <a:r>
                  <a:rPr sz="2800" dirty="0"/>
                  <a:t> are said to be </a:t>
                </a:r>
                <a:r>
                  <a:rPr sz="2800" i="1" dirty="0"/>
                  <a:t>acidic</a:t>
                </a:r>
                <a:r>
                  <a:rPr sz="2800" dirty="0"/>
                  <a:t>, while those with a pH greater than </a:t>
                </a:r>
                <a:r>
                  <a:rPr sz="2800" dirty="0">
                    <a:latin typeface="Cambria Math"/>
                  </a:rPr>
                  <a:t>7</a:t>
                </a:r>
                <a:r>
                  <a:rPr sz="2800" dirty="0"/>
                  <a:t> are </a:t>
                </a:r>
                <a:r>
                  <a:rPr sz="2800" i="1" dirty="0"/>
                  <a:t>basic</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 (cont.)</a:t>
            </a:r>
          </a:p>
        </p:txBody>
      </p:sp>
      <p:pic>
        <p:nvPicPr>
          <p:cNvPr id="5" name="Content Placeholder 4">
            <a:extLst>
              <a:ext uri="{FF2B5EF4-FFF2-40B4-BE49-F238E27FC236}">
                <a16:creationId xmlns:a16="http://schemas.microsoft.com/office/drawing/2014/main" id="{3EAAFB24-6473-46AB-9464-569FFF08E67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5201" y="1172076"/>
            <a:ext cx="3833599" cy="4325944"/>
          </a:xfrm>
        </p:spPr>
      </p:pic>
      <p:sp>
        <p:nvSpPr>
          <p:cNvPr id="4" name="Text Placeholder 2"/>
          <p:cNvSpPr txBox="1">
            <a:spLocks/>
          </p:cNvSpPr>
          <p:nvPr/>
        </p:nvSpPr>
        <p:spPr>
          <a:xfrm>
            <a:off x="457200" y="5410200"/>
            <a:ext cx="8229600" cy="5861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solidFill>
                  <a:srgbClr val="000000"/>
                </a:solidFill>
              </a:rPr>
              <a:t>Figure 1: pH of Common Substances</a:t>
            </a:r>
          </a:p>
          <a:p>
            <a:pPr marL="0" indent="0">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 sample of orange juice is determined to have a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concentration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4</m:t>
                        </m:r>
                      </m:sup>
                    </m:sSup>
                  </m:oMath>
                </a14:m>
                <a:r>
                  <a:rPr sz="2800" dirty="0"/>
                  <a:t> moles/liter, what is its pH?</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The pH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Applying the formula</a:t>
                </a:r>
                <a:r>
                  <a:rPr lang="en-US" sz="2800" dirty="0"/>
                  <a:t> from the definition</a:t>
                </a:r>
                <a:r>
                  <a:rPr sz="2800" dirty="0"/>
                  <a:t> (and using a calculator), the pH is equal to</a:t>
                </a:r>
              </a:p>
              <a:p>
                <a:pPr algn="ctr">
                  <a:defRPr sz="2800"/>
                </a:pPr>
                <a:r>
                  <a:rPr sz="2800" dirty="0"/>
                  <a:t> </a:t>
                </a:r>
                <a14:m>
                  <m:oMath xmlns:m="http://schemas.openxmlformats.org/officeDocument/2006/math">
                    <m:r>
                      <m:rPr>
                        <m:sty m:val="p"/>
                      </m:rPr>
                      <a:rPr>
                        <a:latin typeface="Cambria Math" panose="02040503050406030204" pitchFamily="18" charset="0"/>
                      </a:rPr>
                      <m:t>pH</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4</m:t>
                                </m:r>
                              </m:sup>
                            </m:sSup>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80</m:t>
                        </m:r>
                      </m:e>
                    </m:d>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m:t>
                    </m:r>
                  </m:oMath>
                </a14:m>
                <a:r>
                  <a:rPr sz="2800" dirty="0"/>
                  <a:t>.</a:t>
                </a:r>
              </a:p>
              <a:p>
                <a:pPr>
                  <a:defRPr sz="2800"/>
                </a:pPr>
                <a:r>
                  <a:rPr sz="2800" dirty="0"/>
                  <a:t>After doing this calculation, the reason for the minus sign in the formula is more apparent. By multiplying the log of the concentration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the pH of a solution is positive, which is convenient for comparative purposes.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Richter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dirty="0"/>
                  <a:t>Definition</a:t>
                </a:r>
              </a:p>
              <a:p>
                <a:pPr>
                  <a:defRPr sz="2800"/>
                </a:pPr>
                <a:r>
                  <a:rPr sz="2800" dirty="0"/>
                  <a:t>Earthquake intensity is measured on the </a:t>
                </a:r>
                <a:r>
                  <a:rPr sz="2800" b="1" dirty="0"/>
                  <a:t>Richter scale</a:t>
                </a:r>
                <a:r>
                  <a:rPr sz="2800" dirty="0"/>
                  <a:t> (named for the American seismologist Charles Richter, 1900−1985). In the original formula that follows,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is the intensity of a just-discernible earthquake, </a:t>
                </a:r>
                <a14:m>
                  <m:oMath xmlns:m="http://schemas.openxmlformats.org/officeDocument/2006/math">
                    <m:r>
                      <a:rPr>
                        <a:latin typeface="Cambria Math" panose="02040503050406030204" pitchFamily="18" charset="0"/>
                      </a:rPr>
                      <m:t>𝐼</m:t>
                    </m:r>
                  </m:oMath>
                </a14:m>
                <a:r>
                  <a:rPr sz="2800" dirty="0"/>
                  <a:t> is the intensity of an earthquake being analyzed, and </a:t>
                </a:r>
                <a14:m>
                  <m:oMath xmlns:m="http://schemas.openxmlformats.org/officeDocument/2006/math">
                    <m:r>
                      <a:rPr>
                        <a:latin typeface="Cambria Math" panose="02040503050406030204" pitchFamily="18" charset="0"/>
                      </a:rPr>
                      <m:t>𝑅</m:t>
                    </m:r>
                  </m:oMath>
                </a14:m>
                <a:r>
                  <a:rPr sz="2800" dirty="0"/>
                  <a:t> is its ranking on the Richter scale.</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Para>
                </a14:m>
                <a:endParaRPr sz="2800" dirty="0"/>
              </a:p>
              <a:p>
                <a:pPr>
                  <a:defRPr sz="2800"/>
                </a:pPr>
                <a:r>
                  <a:rPr sz="2800" dirty="0"/>
                  <a:t>By this measure, earthquakes range from a classification of minor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4</m:t>
                        </m:r>
                      </m:e>
                    </m:d>
                  </m:oMath>
                </a14:m>
                <a:r>
                  <a:rPr sz="2800" dirty="0"/>
                  <a:t>, to light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5</m:t>
                        </m:r>
                      </m:e>
                    </m:d>
                  </m:oMath>
                </a14:m>
                <a:r>
                  <a:rPr sz="2800" dirty="0"/>
                  <a:t>, to moderate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6</m:t>
                        </m:r>
                      </m:e>
                    </m:d>
                  </m:oMath>
                </a14:m>
                <a:r>
                  <a:rPr sz="2800" dirty="0"/>
                  <a:t>, to strong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7</m:t>
                        </m:r>
                      </m:e>
                    </m:d>
                  </m:oMath>
                </a14:m>
                <a:r>
                  <a:rPr sz="2800" dirty="0"/>
                  <a:t>, to major</a:t>
                </a:r>
                <a:r>
                  <a:rPr lang="en-US" sz="2800" dirty="0"/>
                  <a: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8</m:t>
                        </m:r>
                      </m:e>
                    </m:d>
                  </m:oMath>
                </a14:m>
                <a:r>
                  <a:rPr sz="2800" dirty="0"/>
                  <a:t>, to great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𝑅</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328"/>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Richter Scale</a:t>
            </a:r>
          </a:p>
        </p:txBody>
      </p:sp>
      <p:sp>
        <p:nvSpPr>
          <p:cNvPr id="3" name="Text Placeholder 2"/>
          <p:cNvSpPr>
            <a:spLocks noGrp="1"/>
          </p:cNvSpPr>
          <p:nvPr>
            <p:ph type="body" sz="quarter" idx="10"/>
          </p:nvPr>
        </p:nvSpPr>
        <p:spPr/>
        <p:txBody>
          <a:bodyPr>
            <a:normAutofit/>
          </a:bodyPr>
          <a:lstStyle/>
          <a:p>
            <a:r>
              <a:rPr sz="2800"/>
              <a:t>The January 2001 earthquake in the state of Gujarat in India was </a:t>
            </a:r>
            <a:r>
              <a:rPr sz="2800">
                <a:latin typeface="Cambria Math"/>
              </a:rPr>
              <a:t>7,940,000</a:t>
            </a:r>
            <a:r>
              <a:rPr sz="2800"/>
              <a:t> times as intense as a 0-level earthquake. </a:t>
            </a:r>
            <a:r>
              <a:rPr sz="2800" dirty="0"/>
              <a:t>What was the Richter ranking of this devastating event?</a:t>
            </a:r>
          </a:p>
          <a:p>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Continuously Compounded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need to solve the equation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 for </a:t>
                </a:r>
                <a14:m>
                  <m:oMath xmlns:m="http://schemas.openxmlformats.org/officeDocument/2006/math">
                    <m:r>
                      <a:rPr>
                        <a:latin typeface="Cambria Math" panose="02040503050406030204" pitchFamily="18" charset="0"/>
                      </a:rPr>
                      <m:t>𝑟</m:t>
                    </m:r>
                  </m:oMath>
                </a14:m>
                <a:r>
                  <a:rPr sz="2800" dirty="0"/>
                  <a:t>, given that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202</m:t>
                    </m:r>
                    <m:r>
                      <a:rPr>
                        <a:latin typeface="Cambria Math" panose="02040503050406030204" pitchFamily="18" charset="0"/>
                      </a:rPr>
                      <m:t>.</m:t>
                    </m:r>
                    <m:r>
                      <a:rPr>
                        <a:latin typeface="Cambria Math" panose="02040503050406030204" pitchFamily="18" charset="0"/>
                      </a:rPr>
                      <m:t>01</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oMath>
                </a14:m>
                <a:r>
                  <a:rPr sz="2800" dirty="0"/>
                  <a:t>.</a:t>
                </a: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r>
                  <a:rPr lang="en-US" dirty="0"/>
                  <a:t>Note that we use the natural logarithm since the base of the exponential function is </a:t>
                </a:r>
                <a14:m>
                  <m:oMath xmlns:m="http://schemas.openxmlformats.org/officeDocument/2006/math">
                    <m:r>
                      <a:rPr lang="en-US">
                        <a:latin typeface="Cambria Math" panose="02040503050406030204" pitchFamily="18" charset="0"/>
                      </a:rPr>
                      <m:t>𝑒</m:t>
                    </m:r>
                  </m:oMath>
                </a14:m>
                <a:r>
                  <a:rPr lang="en-US" dirty="0"/>
                  <a:t>. While we must use a calculator, we can now solve the equation for </a:t>
                </a:r>
                <a14:m>
                  <m:oMath xmlns:m="http://schemas.openxmlformats.org/officeDocument/2006/math">
                    <m:r>
                      <a:rPr lang="en-US">
                        <a:latin typeface="Cambria Math" panose="02040503050406030204" pitchFamily="18" charset="0"/>
                      </a:rPr>
                      <m:t>𝑟</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10,202.01</a:t>
                          </a:r>
                        </a:p>
                      </a:txBody>
                      <a:tcPr anchor="ctr"/>
                    </a:tc>
                    <a:tc>
                      <a:txBody>
                        <a:bodyPr/>
                        <a:lstStyle/>
                        <a:p>
                          <a:pPr algn="l">
                            <a:defRPr sz="1800"/>
                          </a:pPr>
                          <a:r>
                            <a:rPr sz="2800"/>
                            <a:t>​</a:t>
                          </a:r>
                          <a14:m>
                            <m:oMath xmlns:m="http://schemas.openxmlformats.org/officeDocument/2006/math">
                              <m:r>
                                <a:rPr sz="2800">
                                  <a:latin typeface="Cambria Math"/>
                                </a:rPr>
                                <m:t>=</m:t>
                              </m:r>
                              <m:r>
                                <a:rPr sz="2800">
                                  <a:latin typeface="Cambria Math"/>
                                </a:rPr>
                                <m:t>10</m:t>
                              </m:r>
                              <m:r>
                                <a:rPr sz="2800">
                                  <a:latin typeface="Cambria Math"/>
                                </a:rPr>
                                <m:t>,</m:t>
                              </m:r>
                              <m:r>
                                <a:rPr sz="2800">
                                  <a:latin typeface="Cambria Math"/>
                                </a:rPr>
                                <m:t>000</m:t>
                              </m:r>
                              <m:sSup>
                                <m:sSupPr>
                                  <m:ctrlPr>
                                    <a:rPr sz="2800" i="1">
                                      <a:latin typeface="Cambria Math" panose="02040503050406030204" pitchFamily="18" charset="0"/>
                                    </a:rPr>
                                  </m:ctrlPr>
                                </m:sSupPr>
                                <m:e>
                                  <m:r>
                                    <a:rPr sz="2800">
                                      <a:latin typeface="Cambria Math"/>
                                    </a:rPr>
                                    <m:t>𝑒</m:t>
                                  </m:r>
                                </m:e>
                                <m:sup>
                                  <m:r>
                                    <a:rPr sz="2800">
                                      <a:latin typeface="Cambria Math"/>
                                    </a:rPr>
                                    <m:t>𝑟</m:t>
                                  </m:r>
                                  <m:d>
                                    <m:dPr>
                                      <m:ctrlPr>
                                        <a:rPr sz="2800" i="1">
                                          <a:latin typeface="Cambria Math" panose="02040503050406030204" pitchFamily="18" charset="0"/>
                                        </a:rPr>
                                      </m:ctrlPr>
                                    </m:dPr>
                                    <m:e>
                                      <m:r>
                                        <a:rPr sz="2800">
                                          <a:latin typeface="Cambria Math"/>
                                        </a:rPr>
                                        <m:t>1</m:t>
                                      </m:r>
                                    </m:e>
                                  </m:d>
                                </m:sup>
                              </m:sSup>
                            </m:oMath>
                          </a14:m>
                          <a:endParaRPr sz="2800"/>
                        </a:p>
                      </a:txBody>
                      <a:tcPr anchor="ctr"/>
                    </a:tc>
                    <a:tc>
                      <a:txBody>
                        <a:bodyPr/>
                        <a:lstStyle/>
                        <a:p>
                          <a:pPr algn="l">
                            <a:defRPr b="1"/>
                          </a:pPr>
                          <a:r>
                            <a:rPr lang="en-US" sz="2200" b="0" dirty="0"/>
                            <a:t>Substitute the given values.</a:t>
                          </a:r>
                          <a:endParaRPr sz="2200" b="0" dirty="0"/>
                        </a:p>
                      </a:txBody>
                      <a:tcPr anchor="ctr"/>
                    </a:tc>
                    <a:extLst>
                      <a:ext uri="{0D108BD9-81ED-4DB2-BD59-A6C34878D82A}">
                        <a16:rowId xmlns:a16="http://schemas.microsoft.com/office/drawing/2014/main" val="10000"/>
                      </a:ext>
                    </a:extLst>
                  </a:tr>
                  <a:tr h="370840">
                    <a:tc>
                      <a:txBody>
                        <a:bodyPr/>
                        <a:lstStyle/>
                        <a:p>
                          <a:pPr algn="r"/>
                          <a:r>
                            <a:rPr sz="2800" dirty="0"/>
                            <a:t>​</a:t>
                          </a:r>
                          <a:r>
                            <a:rPr sz="2800" dirty="0">
                              <a:latin typeface="Cambria Math"/>
                            </a:rPr>
                            <a:t>1.020201</a:t>
                          </a:r>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𝑒</m:t>
                                  </m:r>
                                </m:e>
                                <m:sup>
                                  <m:r>
                                    <a:rPr sz="2800">
                                      <a:latin typeface="Cambria Math"/>
                                    </a:rPr>
                                    <m:t>𝑟</m:t>
                                  </m:r>
                                </m:sup>
                              </m:sSup>
                            </m:oMath>
                          </a14:m>
                          <a:endParaRPr sz="2800" dirty="0"/>
                        </a:p>
                      </a:txBody>
                      <a:tcPr anchor="ctr"/>
                    </a:tc>
                    <a:tc>
                      <a:txBody>
                        <a:bodyPr/>
                        <a:lstStyle/>
                        <a:p>
                          <a:pPr algn="l">
                            <a:defRPr b="1"/>
                          </a:pPr>
                          <a:r>
                            <a:rPr sz="2200" b="0" dirty="0"/>
                            <a:t>Divide 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020201</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𝑟</m:t>
                              </m:r>
                            </m:oMath>
                          </a14:m>
                          <a:endParaRPr sz="2800" dirty="0"/>
                        </a:p>
                      </a:txBody>
                      <a:tcPr anchor="ctr"/>
                    </a:tc>
                    <a:tc>
                      <a:txBody>
                        <a:bodyPr/>
                        <a:lstStyle/>
                        <a:p>
                          <a:pPr algn="l">
                            <a:defRPr b="1"/>
                          </a:pPr>
                          <a:r>
                            <a:rPr lang="en-US" sz="2200" b="0" dirty="0"/>
                            <a:t>Convert to logarithmic form.</a:t>
                          </a:r>
                          <a:endParaRPr sz="2200" b="0" dirty="0"/>
                        </a:p>
                      </a:txBody>
                      <a:tcPr anchor="ct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𝑟</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0</m:t>
                              </m:r>
                              <m:r>
                                <a:rPr sz="2800">
                                  <a:latin typeface="Cambria Math"/>
                                </a:rPr>
                                <m:t>.</m:t>
                              </m:r>
                              <m:r>
                                <a:rPr sz="2800">
                                  <a:latin typeface="Cambria Math"/>
                                </a:rPr>
                                <m:t>02</m:t>
                              </m:r>
                            </m:oMath>
                          </a14:m>
                          <a:endParaRPr sz="2800" dirty="0"/>
                        </a:p>
                      </a:txBody>
                      <a:tcPr anchor="ctr"/>
                    </a:tc>
                    <a:tc>
                      <a:txBody>
                        <a:bodyPr/>
                        <a:lstStyle/>
                        <a:p>
                          <a:pPr algn="l">
                            <a:defRPr b="1"/>
                          </a:pPr>
                          <a:r>
                            <a:rPr lang="en-US" sz="2200" b="0" dirty="0"/>
                            <a:t>Evaluate using a calculator.</a:t>
                          </a:r>
                          <a:endParaRPr sz="22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546926">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111" r="-144975" b="-315556"/>
                          </a:stretch>
                        </a:blipFill>
                      </a:tcPr>
                    </a:tc>
                    <a:tc>
                      <a:txBody>
                        <a:bodyPr/>
                        <a:lstStyle/>
                        <a:p>
                          <a:pPr algn="l">
                            <a:defRPr b="1"/>
                          </a:pPr>
                          <a:r>
                            <a:rPr lang="en-US" sz="2200" b="0" dirty="0" smtClean="0"/>
                            <a:t>Substitute the given values.</a:t>
                          </a:r>
                          <a:endParaRPr sz="2200" b="0" dirty="0"/>
                        </a:p>
                      </a:txBody>
                      <a:tcPr anchor="ctr"/>
                    </a:tc>
                    <a:extLst>
                      <a:ext uri="{0D108BD9-81ED-4DB2-BD59-A6C34878D82A}">
                        <a16:rowId xmlns:a16="http://schemas.microsoft.com/office/drawing/2014/main" val="10000"/>
                      </a:ext>
                    </a:extLst>
                  </a:tr>
                  <a:tr h="518160">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7647" r="-144975" b="-234118"/>
                          </a:stretch>
                        </a:blipFill>
                      </a:tcPr>
                    </a:tc>
                    <a:tc>
                      <a:txBody>
                        <a:bodyPr/>
                        <a:lstStyle/>
                        <a:p>
                          <a:pPr algn="l">
                            <a:defRPr b="1"/>
                          </a:pPr>
                          <a:r>
                            <a:rPr sz="2200" b="0" dirty="0" smtClean="0"/>
                            <a:t>Divide </a:t>
                          </a:r>
                          <a:r>
                            <a:rPr sz="2200" b="0" dirty="0"/>
                            <a:t>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17647" r="-260000" b="-134118"/>
                          </a:stretch>
                        </a:blipFill>
                      </a:tcPr>
                    </a:tc>
                    <a:tc>
                      <a:txBody>
                        <a:bodyPr/>
                        <a:lstStyle/>
                        <a:p>
                          <a:endParaRPr lang="en-US"/>
                        </a:p>
                      </a:txBody>
                      <a:tcPr anchor="ctr">
                        <a:blipFill>
                          <a:blip r:embed="rId3"/>
                          <a:stretch>
                            <a:fillRect l="-94221" t="-217647" r="-144975" b="-134118"/>
                          </a:stretch>
                        </a:blipFill>
                      </a:tcPr>
                    </a:tc>
                    <a:tc>
                      <a:txBody>
                        <a:bodyPr/>
                        <a:lstStyle/>
                        <a:p>
                          <a:pPr algn="l">
                            <a:defRPr b="1"/>
                          </a:pPr>
                          <a:r>
                            <a:rPr lang="en-US" sz="2200" b="0" dirty="0" smtClean="0"/>
                            <a:t>Convert to logarithmic form.</a:t>
                          </a:r>
                          <a:endParaRPr sz="2200" b="0" dirty="0"/>
                        </a:p>
                      </a:txBody>
                      <a:tcPr anchor="ctr"/>
                    </a:tc>
                    <a:extLst>
                      <a:ext uri="{0D108BD9-81ED-4DB2-BD59-A6C34878D82A}">
                        <a16:rowId xmlns:a16="http://schemas.microsoft.com/office/drawing/2014/main" val="10002"/>
                      </a:ext>
                    </a:extLst>
                  </a:tr>
                  <a:tr h="518160">
                    <a:tc>
                      <a:txBody>
                        <a:bodyPr/>
                        <a:lstStyle/>
                        <a:p>
                          <a:endParaRPr lang="en-US"/>
                        </a:p>
                      </a:txBody>
                      <a:tcPr anchor="ctr">
                        <a:blipFill>
                          <a:blip r:embed="rId3"/>
                          <a:stretch>
                            <a:fillRect t="-317647" r="-260000" b="-34118"/>
                          </a:stretch>
                        </a:blipFill>
                      </a:tcPr>
                    </a:tc>
                    <a:tc>
                      <a:txBody>
                        <a:bodyPr/>
                        <a:lstStyle/>
                        <a:p>
                          <a:endParaRPr lang="en-US"/>
                        </a:p>
                      </a:txBody>
                      <a:tcPr anchor="ctr">
                        <a:blipFill>
                          <a:blip r:embed="rId3"/>
                          <a:stretch>
                            <a:fillRect l="-94221" t="-317647" r="-144975" b="-34118"/>
                          </a:stretch>
                        </a:blipFill>
                      </a:tcPr>
                    </a:tc>
                    <a:tc>
                      <a:txBody>
                        <a:bodyPr/>
                        <a:lstStyle/>
                        <a:p>
                          <a:pPr algn="l">
                            <a:defRPr b="1"/>
                          </a:pPr>
                          <a:r>
                            <a:rPr lang="en-US" sz="2200" b="0" dirty="0" smtClean="0"/>
                            <a:t>Evaluate using a calculator.</a:t>
                          </a:r>
                          <a:endParaRPr sz="22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Richter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If we let </a:t>
                </a:r>
                <a14:m>
                  <m:oMath xmlns:m="http://schemas.openxmlformats.org/officeDocument/2006/math">
                    <m:r>
                      <a:rPr>
                        <a:latin typeface="Cambria Math" panose="02040503050406030204" pitchFamily="18" charset="0"/>
                      </a:rPr>
                      <m:t>𝐼</m:t>
                    </m:r>
                  </m:oMath>
                </a14:m>
                <a:r>
                  <a:rPr sz="2800" dirty="0"/>
                  <a:t> denote the intensity of the Gujarat earthquake, then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so</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lang="en-US">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r>
                        <a:rPr>
                          <a:latin typeface="Cambria Math" panose="02040503050406030204" pitchFamily="18" charset="0"/>
                        </a:rPr>
                        <m:t>6</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m:t>
                      </m:r>
                      <m:r>
                        <m:rPr>
                          <m:nor/>
                        </m:rPr>
                        <a:rPr/>
                        <m:t>.</m:t>
                      </m:r>
                    </m:oMath>
                  </m:oMathPara>
                </a14:m>
                <a:endParaRPr sz="2800" dirty="0"/>
              </a:p>
              <a:p>
                <a:r>
                  <a:rPr sz="2800" dirty="0"/>
                  <a:t>The Gujarat earthquake thus fell in the category of strong on the Richter scale.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110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t>Definition</a:t>
                </a:r>
              </a:p>
              <a:p>
                <a:pPr>
                  <a:defRPr sz="2800"/>
                </a:pPr>
                <a:r>
                  <a:rPr sz="2800"/>
                  <a:t>In the </a:t>
                </a:r>
                <a:r>
                  <a:rPr sz="2800" b="1"/>
                  <a:t>decibel scale</a:t>
                </a: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a:t> is the intensity of a just-discernible sound, </a:t>
                </a:r>
                <a14:m>
                  <m:oMath xmlns:m="http://schemas.openxmlformats.org/officeDocument/2006/math">
                    <m:r>
                      <a:rPr>
                        <a:latin typeface="Cambria Math" panose="02040503050406030204" pitchFamily="18" charset="0"/>
                      </a:rPr>
                      <m:t>𝐼</m:t>
                    </m:r>
                  </m:oMath>
                </a14:m>
                <a:r>
                  <a:rPr sz="2800"/>
                  <a:t> is the intensity of the sound being analyzed, and </a:t>
                </a:r>
                <a14:m>
                  <m:oMath xmlns:m="http://schemas.openxmlformats.org/officeDocument/2006/math">
                    <m:r>
                      <a:rPr>
                        <a:latin typeface="Cambria Math" panose="02040503050406030204" pitchFamily="18" charset="0"/>
                      </a:rPr>
                      <m:t>𝐷</m:t>
                    </m:r>
                  </m:oMath>
                </a14:m>
                <a:r>
                  <a:rPr sz="2800"/>
                  <a:t> is its decibel level.</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oMath>
                  </m:oMathPara>
                </a14:m>
                <a:endParaRPr sz="2800"/>
              </a:p>
              <a:p>
                <a:r>
                  <a:rPr sz="2800"/>
                  <a:t>Decibel levels range from </a:t>
                </a:r>
                <a:r>
                  <a:rPr sz="2800">
                    <a:latin typeface="Cambria Math"/>
                  </a:rPr>
                  <a:t>0</a:t>
                </a:r>
                <a:r>
                  <a:rPr sz="2800"/>
                  <a:t> for a barely discernible sound, to </a:t>
                </a:r>
                <a:r>
                  <a:rPr sz="2800">
                    <a:latin typeface="Cambria Math"/>
                  </a:rPr>
                  <a:t>60</a:t>
                </a:r>
                <a:r>
                  <a:rPr sz="2800"/>
                  <a:t> for the level of normal conversation, to </a:t>
                </a:r>
                <a:r>
                  <a:rPr sz="2800">
                    <a:latin typeface="Cambria Math"/>
                  </a:rPr>
                  <a:t>80</a:t>
                </a:r>
                <a:r>
                  <a:rPr sz="2800"/>
                  <a:t> for heavy traffic, to </a:t>
                </a:r>
                <a:r>
                  <a:rPr sz="2800">
                    <a:latin typeface="Cambria Math"/>
                  </a:rPr>
                  <a:t>120</a:t>
                </a:r>
                <a:r>
                  <a:rPr sz="2800"/>
                  <a:t> for a loud rock concert, and finally (as far as humans are concerned) to around </a:t>
                </a:r>
                <a:r>
                  <a:rPr sz="2800">
                    <a:latin typeface="Cambria Math"/>
                  </a:rPr>
                  <a:t>160</a:t>
                </a:r>
                <a:r>
                  <a:rPr sz="2800"/>
                  <a:t>, at which point the eardrum is likely to rupture.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55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ar-AE">
                            <a:latin typeface="Cambria Math" panose="02040503050406030204" pitchFamily="18" charset="0"/>
                          </a:rPr>
                          <m:t>0</m:t>
                        </m:r>
                      </m:sub>
                    </m:sSub>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12</m:t>
                        </m:r>
                      </m:sup>
                    </m:sSup>
                    <m:r>
                      <m:rPr>
                        <m:nor/>
                      </m:rPr>
                      <a:rPr lang="ar-AE"/>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ar-AE" b="0" i="1" smtClean="0">
                            <a:latin typeface="Cambria Math" panose="02040503050406030204" pitchFamily="18" charset="0"/>
                          </a:rPr>
                          <m:t>2</m:t>
                        </m:r>
                      </m:sup>
                    </m:sSup>
                  </m:oMath>
                </a14:m>
                <a:r>
                  <a:rPr lang="en-US" sz="2800" dirty="0"/>
                  <a:t>, what is the decibel level of a jet airliner’s engines at a distance of </a:t>
                </a:r>
                <a:r>
                  <a:rPr lang="en-US" sz="2800" dirty="0">
                    <a:latin typeface="Cambria Math"/>
                  </a:rPr>
                  <a:t>45</a:t>
                </a:r>
                <a:r>
                  <a:rPr lang="en-US" sz="2800" dirty="0"/>
                  <a:t> meters, for which the sound intensity is </a:t>
                </a:r>
                <a:br>
                  <a:rPr lang="en-US" sz="2800" dirty="0"/>
                </a:br>
                <a14:m>
                  <m:oMath xmlns:m="http://schemas.openxmlformats.org/officeDocument/2006/math">
                    <m:r>
                      <a:rPr lang="en-US">
                        <a:latin typeface="Cambria Math" panose="02040503050406030204" pitchFamily="18" charset="0"/>
                      </a:rPr>
                      <m:t>50</m:t>
                    </m:r>
                    <m:r>
                      <m:rPr>
                        <m:nor/>
                      </m:rPr>
                      <a:rPr lang="en-US"/>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en-US"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The Decibel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50</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12</m:t>
                                  </m:r>
                                </m:sup>
                              </m:sSup>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13</m:t>
                              </m:r>
                            </m:sup>
                          </m:sSup>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r>
                            <a:rPr>
                              <a:latin typeface="Cambria Math" panose="02040503050406030204" pitchFamily="18" charset="0"/>
                            </a:rPr>
                            <m:t>13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137</m:t>
                      </m:r>
                    </m:oMath>
                  </m:oMathPara>
                </a14:m>
                <a:endParaRPr sz="2800" b="1" dirty="0"/>
              </a:p>
              <a:p>
                <a:r>
                  <a:rPr sz="2800" dirty="0"/>
                  <a:t>In other words, the sound level would probably not be literally earsplitting, but it would be very painful.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Logarithmic Regression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manufacturer of aviation instruments has designed a new pressure altimeter, a device that determines altitude as a function of atmospheric pressure. The data in </a:t>
                </a:r>
                <a:r>
                  <a:rPr lang="en-US" sz="2800" dirty="0"/>
                  <a:t>T</a:t>
                </a:r>
                <a:r>
                  <a:rPr sz="2800" dirty="0"/>
                  <a:t>able</a:t>
                </a:r>
                <a:r>
                  <a:rPr lang="en-US" sz="2800" dirty="0"/>
                  <a:t> 1</a:t>
                </a:r>
                <a:r>
                  <a:rPr sz="2800" dirty="0"/>
                  <a:t> was collected in order to calibrate the device, where the pressure </a:t>
                </a:r>
                <a14:m>
                  <m:oMath xmlns:m="http://schemas.openxmlformats.org/officeDocument/2006/math">
                    <m:r>
                      <a:rPr lang="en-US" sz="2800" i="1" dirty="0" smtClean="0">
                        <a:latin typeface="Cambria Math" panose="02040503050406030204" pitchFamily="18" charset="0"/>
                      </a:rPr>
                      <m:t>𝑝</m:t>
                    </m:r>
                  </m:oMath>
                </a14:m>
                <a:r>
                  <a:rPr sz="2800" dirty="0"/>
                  <a:t> (in </a:t>
                </a:r>
                <a:r>
                  <a:rPr sz="2800" dirty="0" err="1"/>
                  <a:t>pascals</a:t>
                </a:r>
                <a:r>
                  <a:rPr sz="2800" dirty="0"/>
                  <a:t>) was measured by the new device and its altitude </a:t>
                </a:r>
                <a14:m>
                  <m:oMath xmlns:m="http://schemas.openxmlformats.org/officeDocument/2006/math">
                    <m:r>
                      <a:rPr lang="en-US" sz="2800" i="1" dirty="0" smtClean="0">
                        <a:latin typeface="Cambria Math" panose="02040503050406030204" pitchFamily="18" charset="0"/>
                      </a:rPr>
                      <m:t>h</m:t>
                    </m:r>
                  </m:oMath>
                </a14:m>
                <a:r>
                  <a:rPr sz="2800" dirty="0"/>
                  <a:t> above sea level (in meters) was measured by another instrument of known accuracy. Use the data and logarithmic regression to find a logarithmic function that models altitude as a function of pressure and plot its graph along with the given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2000" dirty="0"/>
                            <a:t>Pressure </a:t>
                          </a:r>
                          <a14:m>
                            <m:oMath xmlns:m="http://schemas.openxmlformats.org/officeDocument/2006/math">
                              <m:r>
                                <a:rPr sz="2000">
                                  <a:latin typeface="Cambria Math"/>
                                </a:rPr>
                                <m:t>𝑝</m:t>
                              </m:r>
                            </m:oMath>
                          </a14:m>
                          <a:r>
                            <a:rPr sz="2000" dirty="0"/>
                            <a:t> (in </a:t>
                          </a:r>
                          <a:r>
                            <a:rPr sz="2000" dirty="0" err="1"/>
                            <a:t>pascals</a:t>
                          </a:r>
                          <a:r>
                            <a:rPr sz="2000" dirty="0"/>
                            <a:t>)</a:t>
                          </a:r>
                        </a:p>
                      </a:txBody>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370840">
                    <a:tc>
                      <a:txBody>
                        <a:bodyPr/>
                        <a:lstStyle/>
                        <a:p>
                          <a:pPr algn="ctr">
                            <a:defRPr sz="1400" b="1"/>
                          </a:pPr>
                          <a:r>
                            <a:rPr sz="2000" dirty="0"/>
                            <a:t>Altitude </a:t>
                          </a:r>
                          <a14:m>
                            <m:oMath xmlns:m="http://schemas.openxmlformats.org/officeDocument/2006/math">
                              <m:r>
                                <a:rPr sz="2000">
                                  <a:latin typeface="Cambria Math"/>
                                </a:rPr>
                                <m:t>h</m:t>
                              </m:r>
                            </m:oMath>
                          </a14:m>
                          <a:r>
                            <a:rPr sz="2000" dirty="0"/>
                            <a:t> (in meters)</a:t>
                          </a:r>
                        </a:p>
                      </a:txBody>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701040">
                    <a:tc>
                      <a:txBody>
                        <a:bodyPr/>
                        <a:lstStyle/>
                        <a:p>
                          <a:endParaRPr lang="en-US"/>
                        </a:p>
                      </a:txBody>
                      <a:tcPr>
                        <a:blipFill>
                          <a:blip r:embed="rId2"/>
                          <a:stretch>
                            <a:fillRect l="-444" t="-56897" r="-532889" b="-113793"/>
                          </a:stretch>
                        </a:blipFill>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701040">
                    <a:tc>
                      <a:txBody>
                        <a:bodyPr/>
                        <a:lstStyle/>
                        <a:p>
                          <a:endParaRPr lang="en-US"/>
                        </a:p>
                      </a:txBody>
                      <a:tcPr>
                        <a:blipFill>
                          <a:blip r:embed="rId2"/>
                          <a:stretch>
                            <a:fillRect l="-444" t="-158261" r="-532889" b="-14783"/>
                          </a:stretch>
                        </a:blipFill>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Entering the data into a TI-84 Plus and performing a logarithmic regression results in the function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𝑝</m:t>
                            </m:r>
                          </m:e>
                        </m:d>
                      </m:e>
                    </m:func>
                    <m:r>
                      <a:rPr lang="ar-AE">
                        <a:latin typeface="Cambria Math" panose="02040503050406030204" pitchFamily="18" charset="0"/>
                      </a:rPr>
                      <m:t>=</m:t>
                    </m:r>
                    <m:r>
                      <a:rPr lang="ar-AE">
                        <a:latin typeface="Cambria Math" panose="02040503050406030204" pitchFamily="18" charset="0"/>
                      </a:rPr>
                      <m:t>90</m:t>
                    </m:r>
                    <m:r>
                      <a:rPr lang="ar-AE">
                        <a:latin typeface="Cambria Math" panose="02040503050406030204" pitchFamily="18" charset="0"/>
                      </a:rPr>
                      <m:t>,</m:t>
                    </m:r>
                    <m:r>
                      <a:rPr lang="ar-AE" b="0" i="0" smtClean="0">
                        <a:latin typeface="Cambria Math" panose="02040503050406030204" pitchFamily="18" charset="0"/>
                      </a:rPr>
                      <m:t>6</m:t>
                    </m:r>
                    <m:r>
                      <a:rPr lang="en-US" b="0" i="0" smtClean="0">
                        <a:latin typeface="Cambria Math" panose="02040503050406030204" pitchFamily="18" charset="0"/>
                      </a:rPr>
                      <m:t>7</m:t>
                    </m:r>
                    <m:r>
                      <a:rPr lang="ar-AE">
                        <a:latin typeface="Cambria Math" panose="02040503050406030204" pitchFamily="18" charset="0"/>
                      </a:rPr>
                      <m:t>8</m:t>
                    </m:r>
                    <m:r>
                      <a:rPr lang="en-US" b="0" i="0" smtClean="0">
                        <a:latin typeface="Cambria Math" panose="02040503050406030204" pitchFamily="18" charset="0"/>
                      </a:rPr>
                      <m:t>.</m:t>
                    </m:r>
                    <m:r>
                      <a:rPr lang="en-US" b="0" i="0" smtClean="0">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7859</m:t>
                    </m:r>
                    <m:r>
                      <a:rPr lang="ar-AE">
                        <a:latin typeface="Cambria Math" panose="02040503050406030204" pitchFamily="18" charset="0"/>
                      </a:rPr>
                      <m:t>.</m:t>
                    </m:r>
                    <m:r>
                      <a:rPr lang="ar-AE">
                        <a:latin typeface="Cambria Math" panose="02040503050406030204" pitchFamily="18" charset="0"/>
                      </a:rPr>
                      <m:t>23</m:t>
                    </m:r>
                    <m:func>
                      <m:funcPr>
                        <m:ctrlPr>
                          <a:rPr lang="ar-AE" i="1">
                            <a:latin typeface="Cambria Math" panose="02040503050406030204" pitchFamily="18" charset="0"/>
                          </a:rPr>
                        </m:ctrlPr>
                      </m:funcPr>
                      <m:fName>
                        <m:r>
                          <m:rPr>
                            <m:sty m:val="p"/>
                          </m:rPr>
                          <a:rPr lang="en-US">
                            <a:latin typeface="Cambria Math" panose="02040503050406030204" pitchFamily="18" charset="0"/>
                          </a:rPr>
                          <m:t>ln</m:t>
                        </m:r>
                      </m:fName>
                      <m:e>
                        <m:r>
                          <a:rPr lang="ar-AE">
                            <a:latin typeface="Cambria Math" panose="02040503050406030204" pitchFamily="18" charset="0"/>
                          </a:rPr>
                          <m:t>𝑝</m:t>
                        </m:r>
                      </m:e>
                    </m:func>
                  </m:oMath>
                </a14:m>
                <a:r>
                  <a:rPr lang="ar-AE" sz="2800" dirty="0"/>
                  <a:t>. </a:t>
                </a:r>
                <a:r>
                  <a:rPr lang="en-US" sz="2800" dirty="0"/>
                  <a:t>This is the logarithmic curve of best fit for the given data. The regression equation is displayed in Figure 2, and the graph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endParaRPr lang="en-US" sz="2800" dirty="0"/>
          </a:p>
          <a:p>
            <a:pPr algn="ctr"/>
            <a:endParaRPr lang="en-US" dirty="0"/>
          </a:p>
          <a:p>
            <a:pPr algn="ctr"/>
            <a:endParaRPr lang="en-US" dirty="0"/>
          </a:p>
          <a:p>
            <a:pPr algn="ctr"/>
            <a:endParaRPr lang="en-US" dirty="0"/>
          </a:p>
          <a:p>
            <a:pPr algn="ctr"/>
            <a:endParaRPr lang="en-US" dirty="0"/>
          </a:p>
          <a:p>
            <a:pPr algn="ctr"/>
            <a:r>
              <a:rPr lang="en-US" sz="2800" dirty="0"/>
              <a:t>Figure 2                                    Figure 3</a:t>
            </a:r>
            <a:endParaRPr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9235"/>
            <a:ext cx="3987165" cy="29965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35" y="1499235"/>
            <a:ext cx="3987165" cy="2996565"/>
          </a:xfrm>
          <a:prstGeom prst="rect">
            <a:avLst/>
          </a:prstGeom>
        </p:spPr>
      </p:pic>
    </p:spTree>
    <p:extLst>
      <p:ext uri="{BB962C8B-B14F-4D97-AF65-F5344CB8AC3E}">
        <p14:creationId xmlns:p14="http://schemas.microsoft.com/office/powerpoint/2010/main" val="75272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sup>
                    </m:sSup>
                    <m:r>
                      <a:rPr>
                        <a:latin typeface="Cambria Math" panose="02040503050406030204" pitchFamily="18" charset="0"/>
                      </a:rPr>
                      <m:t>=9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convert the equation to logarithmic form to obtain the solution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fName>
                      <m:e>
                        <m:r>
                          <a:rPr>
                            <a:latin typeface="Cambria Math" panose="02040503050406030204" pitchFamily="18" charset="0"/>
                          </a:rPr>
                          <m:t>9</m:t>
                        </m:r>
                      </m:e>
                    </m:func>
                  </m:oMath>
                </a14:m>
                <a:r>
                  <a:rPr sz="2800" dirty="0"/>
                  <a:t>. Unfortunately, this answer still does</a:t>
                </a:r>
                <a:r>
                  <a:rPr lang="en-US" sz="2800" dirty="0"/>
                  <a:t>n’t </a:t>
                </a:r>
                <a:r>
                  <a:rPr sz="2800" dirty="0"/>
                  <a:t>tell us anything about </a:t>
                </a:r>
                <a14:m>
                  <m:oMath xmlns:m="http://schemas.openxmlformats.org/officeDocument/2006/math">
                    <m:r>
                      <a:rPr>
                        <a:latin typeface="Cambria Math" panose="02040503050406030204" pitchFamily="18" charset="0"/>
                      </a:rPr>
                      <m:t>𝑥</m:t>
                    </m:r>
                  </m:oMath>
                </a14:m>
                <a:r>
                  <a:rPr sz="2800" dirty="0"/>
                  <a:t> in decimal form, other than that it is bound to be slightly more than </a:t>
                </a:r>
                <a:r>
                  <a:rPr sz="2800" dirty="0">
                    <a:latin typeface="Cambria Math"/>
                  </a:rPr>
                  <a:t>3</a:t>
                </a:r>
                <a:r>
                  <a:rPr sz="2800" dirty="0"/>
                  <a:t>. Further, we ca</a:t>
                </a:r>
                <a:r>
                  <a:rPr lang="en-US" sz="2800" dirty="0"/>
                  <a:t>n’t</a:t>
                </a:r>
                <a:r>
                  <a:rPr sz="2800" dirty="0"/>
                  <a:t> use a calculator to evaluate </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9</m:t>
                    </m:r>
                  </m:oMath>
                </a14:m>
                <a:r>
                  <a:rPr sz="2800" dirty="0"/>
                  <a:t> since the base is neither </a:t>
                </a:r>
                <a:r>
                  <a:rPr sz="2800" dirty="0">
                    <a:latin typeface="Cambria Math"/>
                  </a:rPr>
                  <a:t>10</a:t>
                </a:r>
                <a:r>
                  <a:rPr sz="2800" dirty="0"/>
                  <a:t> nor </a:t>
                </a:r>
                <a14:m>
                  <m:oMath xmlns:m="http://schemas.openxmlformats.org/officeDocument/2006/math">
                    <m:r>
                      <a:rPr>
                        <a:latin typeface="Cambria Math" panose="02040503050406030204" pitchFamily="18" charset="0"/>
                      </a:rPr>
                      <m:t>𝑒</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Properties</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(the logarithmic base) be a positive real number not equal to </a:t>
                </a:r>
                <a:r>
                  <a:rPr sz="2800" dirty="0">
                    <a:latin typeface="Cambria Math"/>
                  </a:rPr>
                  <a:t>1</a:t>
                </a:r>
                <a:r>
                  <a:rPr sz="2800" dirty="0"/>
                  <a:t>, let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be positive real numbers, and let </a:t>
                </a:r>
                <a14:m>
                  <m:oMath xmlns:m="http://schemas.openxmlformats.org/officeDocument/2006/math">
                    <m:r>
                      <a:rPr>
                        <a:latin typeface="Cambria Math" panose="02040503050406030204" pitchFamily="18" charset="0"/>
                      </a:rPr>
                      <m:t>𝑟</m:t>
                    </m:r>
                  </m:oMath>
                </a14:m>
                <a:r>
                  <a:rPr sz="2800" dirty="0"/>
                  <a:t> be any real number.</a:t>
                </a:r>
              </a:p>
              <a:p>
                <a:pPr marL="514350" indent="-514350">
                  <a:buFont typeface="+mj-lt"/>
                  <a:buAutoNum type="arabicPeriod"/>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a:p>
                <a:pPr marL="514350" indent="-514350">
                  <a:buFont typeface="+mj-lt"/>
                  <a:buAutoNum type="arabicPeriod" startAt="2"/>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3"/>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r>
                      <a:rPr>
                        <a:latin typeface="Cambria Math" panose="02040503050406030204" pitchFamily="18" charset="0"/>
                      </a:rPr>
                      <m:t>𝑥</m:t>
                    </m:r>
                  </m:oMath>
                </a14:m>
                <a:r>
                  <a:rPr sz="2800" dirty="0"/>
                  <a:t> (</a:t>
                </a:r>
                <a:r>
                  <a:rPr lang="en-US" sz="2800" dirty="0"/>
                  <a:t>“</a:t>
                </a:r>
                <a:r>
                  <a:rPr sz="2800" dirty="0"/>
                  <a:t>the log of something raised to a power is the power times the log</a:t>
                </a:r>
                <a:r>
                  <a:rPr lang="en-US" dirty="0"/>
                  <a: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5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Errors in working with logarithms often arise from incorrect recall of the logarithmic properties. The </a:t>
            </a:r>
            <a:r>
              <a:rPr lang="en-US" sz="2800" dirty="0"/>
              <a:t>comparisons</a:t>
            </a:r>
            <a:r>
              <a:rPr sz="2800" dirty="0"/>
              <a:t> below highlight some common mistakes.</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m:t>
                                        </m:r>
                                        <m:r>
                                          <a:rPr lang="ar-AE" sz="1800">
                                            <a:solidFill>
                                              <a:srgbClr val="000000"/>
                                            </a:solidFill>
                                            <a:latin typeface="Cambria Math"/>
                                          </a:rPr>
                                          <m:t>+</m:t>
                                        </m:r>
                                        <m:r>
                                          <a:rPr lang="ar-AE" sz="1800">
                                            <a:solidFill>
                                              <a:srgbClr val="000000"/>
                                            </a:solidFill>
                                            <a:latin typeface="Cambria Math"/>
                                          </a:rPr>
                                          <m:t>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e>
                                </m:d>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e>
                                </m:d>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den>
                                </m:f>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65574"/>
                          </a:stretch>
                        </a:blipFill>
                      </a:tcPr>
                    </a:tc>
                    <a:tc>
                      <a:txBody>
                        <a:bodyPr/>
                        <a:lstStyle/>
                        <a:p>
                          <a:endParaRPr lang="en-US"/>
                        </a:p>
                      </a:txBody>
                      <a:tcPr>
                        <a:blipFill>
                          <a:blip r:embed="rId2"/>
                          <a:stretch>
                            <a:fillRect l="-100296" t="-108197" r="-741" b="-665574"/>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565574"/>
                          </a:stretch>
                        </a:blipFill>
                      </a:tcPr>
                    </a:tc>
                    <a:tc>
                      <a:txBody>
                        <a:bodyPr/>
                        <a:lstStyle/>
                        <a:p>
                          <a:endParaRPr lang="en-US"/>
                        </a:p>
                      </a:txBody>
                      <a:tcPr>
                        <a:blipFill>
                          <a:blip r:embed="rId2"/>
                          <a:stretch>
                            <a:fillRect l="-100296" t="-208197" r="-741" b="-565574"/>
                          </a:stretch>
                        </a:blipFill>
                      </a:tcPr>
                    </a:tc>
                    <a:extLst>
                      <a:ext uri="{0D108BD9-81ED-4DB2-BD59-A6C34878D82A}">
                        <a16:rowId xmlns:a16="http://schemas.microsoft.com/office/drawing/2014/main" val="10002"/>
                      </a:ext>
                    </a:extLst>
                  </a:tr>
                  <a:tr h="707771">
                    <a:tc>
                      <a:txBody>
                        <a:bodyPr/>
                        <a:lstStyle/>
                        <a:p>
                          <a:endParaRPr lang="en-US"/>
                        </a:p>
                      </a:txBody>
                      <a:tcPr>
                        <a:blipFill>
                          <a:blip r:embed="rId2"/>
                          <a:stretch>
                            <a:fillRect l="-296" t="-162069" r="-100741" b="-197414"/>
                          </a:stretch>
                        </a:blipFill>
                      </a:tcPr>
                    </a:tc>
                    <a:tc>
                      <a:txBody>
                        <a:bodyPr/>
                        <a:lstStyle/>
                        <a:p>
                          <a:endParaRPr lang="en-US"/>
                        </a:p>
                      </a:txBody>
                      <a:tcPr>
                        <a:blipFill>
                          <a:blip r:embed="rId2"/>
                          <a:stretch>
                            <a:fillRect l="-100296" t="-162069" r="-741" b="-197414"/>
                          </a:stretch>
                        </a:blipFill>
                      </a:tcPr>
                    </a:tc>
                    <a:extLst>
                      <a:ext uri="{0D108BD9-81ED-4DB2-BD59-A6C34878D82A}">
                        <a16:rowId xmlns:a16="http://schemas.microsoft.com/office/drawing/2014/main" val="10003"/>
                      </a:ext>
                    </a:extLst>
                  </a:tr>
                  <a:tr h="707771">
                    <a:tc>
                      <a:txBody>
                        <a:bodyPr/>
                        <a:lstStyle/>
                        <a:p>
                          <a:endParaRPr lang="en-US"/>
                        </a:p>
                      </a:txBody>
                      <a:tcPr>
                        <a:blipFill>
                          <a:blip r:embed="rId2"/>
                          <a:stretch>
                            <a:fillRect l="-296" t="-259829" r="-100741" b="-95726"/>
                          </a:stretch>
                        </a:blipFill>
                      </a:tcPr>
                    </a:tc>
                    <a:tc>
                      <a:txBody>
                        <a:bodyPr/>
                        <a:lstStyle/>
                        <a:p>
                          <a:endParaRPr lang="en-US"/>
                        </a:p>
                      </a:txBody>
                      <a:tcPr>
                        <a:blipFill>
                          <a:blip r:embed="rId2"/>
                          <a:stretch>
                            <a:fillRect l="-100296" t="-259829" r="-741" b="-95726"/>
                          </a:stretch>
                        </a:blipFill>
                      </a:tcPr>
                    </a:tc>
                    <a:extLst>
                      <a:ext uri="{0D108BD9-81ED-4DB2-BD59-A6C34878D82A}">
                        <a16:rowId xmlns:a16="http://schemas.microsoft.com/office/drawing/2014/main" val="10004"/>
                      </a:ext>
                    </a:extLst>
                  </a:tr>
                  <a:tr h="671894">
                    <a:tc>
                      <a:txBody>
                        <a:bodyPr/>
                        <a:lstStyle/>
                        <a:p>
                          <a:endParaRPr lang="en-US"/>
                        </a:p>
                      </a:txBody>
                      <a:tcPr>
                        <a:blipFill>
                          <a:blip r:embed="rId2"/>
                          <a:stretch>
                            <a:fillRect l="-296" t="-382727" r="-100741" b="-1818"/>
                          </a:stretch>
                        </a:blipFill>
                      </a:tcPr>
                    </a:tc>
                    <a:tc>
                      <a:txBody>
                        <a:bodyPr/>
                        <a:lstStyle/>
                        <a:p>
                          <a:endParaRPr lang="en-US"/>
                        </a:p>
                      </a:txBody>
                      <a:tcPr>
                        <a:blipFill>
                          <a:blip r:embed="rId2"/>
                          <a:stretch>
                            <a:fillRect l="-100296" t="-382727" r="-741" b="-1818"/>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Expanding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the properties of logarithms to expand the following expressions as much as possible (that is, decompose the expressions into sums or differences of the simplest possible terms).</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4</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ad>
                          <m:radPr>
                            <m:degHide m:val="on"/>
                            <m:ctrlPr>
                              <a:rPr i="1">
                                <a:latin typeface="Cambria Math" panose="02040503050406030204" pitchFamily="18" charset="0"/>
                              </a:rPr>
                            </m:ctrlPr>
                          </m:radPr>
                          <m:deg/>
                          <m:e>
                            <m:r>
                              <a:rPr>
                                <a:latin typeface="Cambria Math" panose="02040503050406030204" pitchFamily="18" charset="0"/>
                              </a:rPr>
                              <m:t>𝑦</m:t>
                            </m:r>
                          </m:e>
                        </m:rad>
                      </m:e>
                    </m:d>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4</m:t>
                                    </m:r>
                                  </m:sup>
                                </m:sSup>
                              </m:den>
                            </m:f>
                          </m:e>
                        </m:rad>
                      </m:e>
                    </m:d>
                  </m:oMath>
                </a14:m>
                <a:endParaRPr dirty="0"/>
              </a:p>
              <a:p>
                <a:pPr marL="514350" indent="-514350">
                  <a:buFont typeface="+mj-lt"/>
                  <a:buAutoNum type="alphaLcPeriod" startAt="3"/>
                  <a:defRPr sz="2800"/>
                </a:pPr>
                <a:r>
                  <a:rPr dirty="0"/>
                  <a:t>​</a:t>
                </a:r>
                <a14:m>
                  <m:oMath xmlns:m="http://schemas.openxmlformats.org/officeDocument/2006/math">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2</m:t>
                                </m:r>
                              </m:sup>
                            </m:sSup>
                          </m:den>
                        </m:f>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03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As long as the base is the same for each term, its value does not affect the use of the properties.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2087</Words>
  <Application>Microsoft Office PowerPoint</Application>
  <PresentationFormat>On-screen Show (4:3)</PresentationFormat>
  <Paragraphs>209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Cambria Math</vt:lpstr>
      <vt:lpstr>Courier New</vt:lpstr>
      <vt:lpstr>Arial</vt:lpstr>
      <vt:lpstr>Office Theme</vt:lpstr>
      <vt:lpstr>Section 7.4</vt:lpstr>
      <vt:lpstr>Example 1: Continuously Compounded Interest</vt:lpstr>
      <vt:lpstr>Example 1: Continuously Compounded Interest (cont.)</vt:lpstr>
      <vt:lpstr>Example 2: Solving Exponential Equations</vt:lpstr>
      <vt:lpstr>Example 2: Solving Exponential Equations (cont.)</vt:lpstr>
      <vt:lpstr>Properties of Logarithms</vt:lpstr>
      <vt:lpstr>CAUTION!</vt:lpstr>
      <vt:lpstr>Example 3: Expanding Logarithmic Expressions</vt:lpstr>
      <vt:lpstr>Note:</vt:lpstr>
      <vt:lpstr>Example 3: Expanding Logarithmic Expressions (cont.)</vt:lpstr>
      <vt:lpstr>Example 3: Expanding Logarithmic Expressions (cont.)</vt:lpstr>
      <vt:lpstr>Example 3: Expanding Logarithmic Expressions (cont.)</vt:lpstr>
      <vt:lpstr>Example 4: Condensing Logarithmic Expressions</vt:lpstr>
      <vt:lpstr>Note:</vt:lpstr>
      <vt:lpstr>Example 4: Condensing Logarithmic Expressions (cont.)</vt:lpstr>
      <vt:lpstr>Example 4: Condensing Logarithmic Expressions (cont.)</vt:lpstr>
      <vt:lpstr>Example 4: Condensing Logarithmic Expressions (cont.)</vt:lpstr>
      <vt:lpstr>Change of Base Formula</vt:lpstr>
      <vt:lpstr>Example 5: Change of Base Formula</vt:lpstr>
      <vt:lpstr>Note:</vt:lpstr>
      <vt:lpstr>Example 5: Change of Base Formula (cont.)</vt:lpstr>
      <vt:lpstr>Example 5: Change of Base Formula (cont.)</vt:lpstr>
      <vt:lpstr>Example 5: Change of Base Formula (cont.)</vt:lpstr>
      <vt:lpstr>The pH Scale</vt:lpstr>
      <vt:lpstr>The pH Scale (cont.)</vt:lpstr>
      <vt:lpstr>Example 6: The pH Scale</vt:lpstr>
      <vt:lpstr>Example 6: The pH Scale (cont.)</vt:lpstr>
      <vt:lpstr>The Richter Scale</vt:lpstr>
      <vt:lpstr>Example 7: The Richter Scale</vt:lpstr>
      <vt:lpstr>Example 7: The Richter Scale (cont.)</vt:lpstr>
      <vt:lpstr>The Decibel Scale</vt:lpstr>
      <vt:lpstr>Example 8: The Decibel Scale</vt:lpstr>
      <vt:lpstr>Example 8: The Decibel Scale (cont.)</vt:lpstr>
      <vt:lpstr>Example 9: Logarithmic Regression</vt:lpstr>
      <vt:lpstr>Example 9: Logarithmic Regression (cont.)</vt:lpstr>
      <vt:lpstr>Example 9: Logarithmic Regression (cont.)</vt:lpstr>
      <vt:lpstr>Example 9: Logarithmic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148</cp:revision>
  <dcterms:created xsi:type="dcterms:W3CDTF">2013-04-26T14:43:13Z</dcterms:created>
  <dcterms:modified xsi:type="dcterms:W3CDTF">2022-08-22T20:07:37Z</dcterms:modified>
</cp:coreProperties>
</file>