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5" r:id="rId6"/>
    <p:sldId id="260" r:id="rId7"/>
    <p:sldId id="261" r:id="rId8"/>
    <p:sldId id="262" r:id="rId9"/>
    <p:sldId id="264" r:id="rId10"/>
    <p:sldId id="266" r:id="rId11"/>
    <p:sldId id="267" r:id="rId12"/>
    <p:sldId id="268" r:id="rId13"/>
    <p:sldId id="269" r:id="rId14"/>
    <p:sldId id="270" r:id="rId15"/>
    <p:sldId id="273" r:id="rId16"/>
    <p:sldId id="271" r:id="rId17"/>
    <p:sldId id="274" r:id="rId18"/>
    <p:sldId id="280" r:id="rId19"/>
    <p:sldId id="275" r:id="rId20"/>
    <p:sldId id="290" r:id="rId21"/>
    <p:sldId id="277" r:id="rId22"/>
    <p:sldId id="278" r:id="rId23"/>
    <p:sldId id="281" r:id="rId24"/>
    <p:sldId id="282" r:id="rId25"/>
    <p:sldId id="283" r:id="rId26"/>
    <p:sldId id="284" r:id="rId27"/>
    <p:sldId id="285" r:id="rId28"/>
    <p:sldId id="286" r:id="rId29"/>
    <p:sldId id="287" r:id="rId30"/>
    <p:sldId id="289"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Exponential and Logarithmic Equations</a:t>
            </a:r>
          </a:p>
        </p:txBody>
      </p:sp>
      <p:sp>
        <p:nvSpPr>
          <p:cNvPr id="3" name="Title 2"/>
          <p:cNvSpPr>
            <a:spLocks noGrp="1"/>
          </p:cNvSpPr>
          <p:nvPr>
            <p:ph type="title"/>
          </p:nvPr>
        </p:nvSpPr>
        <p:spPr/>
        <p:txBody>
          <a:bodyPr/>
          <a:lstStyle/>
          <a:p>
            <a:r>
              <a:t>Section </a:t>
            </a:r>
            <a:r>
              <a:rPr lang="en-US"/>
              <a:t>7</a:t>
            </a:r>
            <a:r>
              <a:t>.5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Exponential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5</m:t>
                        </m:r>
                      </m:e>
                      <m:sup>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𝑥</m:t>
                        </m:r>
                        <m:r>
                          <a:rPr>
                            <a:latin typeface="Cambria Math" panose="02040503050406030204" pitchFamily="18" charset="0"/>
                          </a:rPr>
                          <m:t>+3</m:t>
                        </m:r>
                      </m:sup>
                    </m:sSup>
                  </m:oMath>
                </a14:m>
                <a:r>
                  <a:rPr sz="2800"/>
                  <a:t>. Express the answer exactly and as a decimal approximation.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p:sp>
        <p:nvSpPr>
          <p:cNvPr id="3" name="Text Placeholder 2"/>
          <p:cNvSpPr>
            <a:spLocks noGrp="1"/>
          </p:cNvSpPr>
          <p:nvPr>
            <p:ph type="body" sz="quarter" idx="10"/>
          </p:nvPr>
        </p:nvSpPr>
        <p:spPr/>
        <p:txBody>
          <a:bodyPr>
            <a:normAutofit/>
          </a:bodyPr>
          <a:lstStyle/>
          <a:p>
            <a:r>
              <a:rPr sz="2800" b="1"/>
              <a:t>Solution</a:t>
            </a:r>
          </a:p>
          <a:p>
            <a:r>
              <a:rPr sz="2800"/>
              <a:t>As in the first example, taking a logarithm of both sides is the key. We will use the common logarithm this time, but the natural logarithm would work just as well.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52210628"/>
                  </p:ext>
                </p:extLst>
              </p:nvPr>
            </p:nvGraphicFramePr>
            <p:xfrm>
              <a:off x="152400" y="1105523"/>
              <a:ext cx="8763000" cy="453586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3548342047"/>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5</m:t>
                                  </m:r>
                                </m:e>
                                <m:sup>
                                  <m:r>
                                    <a:rPr sz="2800">
                                      <a:latin typeface="Cambria Math"/>
                                    </a:rPr>
                                    <m:t>3</m:t>
                                  </m:r>
                                  <m:r>
                                    <a:rPr sz="2800">
                                      <a:latin typeface="Cambria Math"/>
                                    </a:rPr>
                                    <m:t>𝑥</m:t>
                                  </m:r>
                                  <m:r>
                                    <a:rPr sz="2800">
                                      <a:latin typeface="Cambria Math"/>
                                    </a:rPr>
                                    <m:t>−1</m:t>
                                  </m:r>
                                </m:sup>
                              </m:sSup>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2</m:t>
                                  </m:r>
                                </m:e>
                                <m:sup>
                                  <m:r>
                                    <a:rPr sz="2800">
                                      <a:latin typeface="Cambria Math"/>
                                    </a:rPr>
                                    <m:t>𝑥</m:t>
                                  </m:r>
                                  <m:r>
                                    <a:rPr sz="2800">
                                      <a:latin typeface="Cambria Math"/>
                                    </a:rPr>
                                    <m:t>+3</m:t>
                                  </m:r>
                                </m:sup>
                              </m:sSup>
                            </m:oMath>
                          </a14:m>
                          <a:endParaRPr sz="2800" dirty="0"/>
                        </a:p>
                      </a:txBody>
                      <a:tcPr anchor="ctr"/>
                    </a:tc>
                    <a:tc rowSpan="4">
                      <a:txBody>
                        <a:bodyPr/>
                        <a:lstStyle/>
                        <a:p>
                          <a:pPr algn="l">
                            <a:defRPr sz="1800"/>
                          </a:pPr>
                          <a:r>
                            <a:rPr lang="en-US" sz="2100" b="0" dirty="0"/>
                            <a:t>Take the logarithm of both sides.</a:t>
                          </a:r>
                        </a:p>
                        <a:p>
                          <a:pPr algn="l">
                            <a:defRPr sz="1800"/>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100" b="0" dirty="0"/>
                            <a:t>Bring the exponents down using a property of logarithms, then multiply the terms out.</a:t>
                          </a:r>
                          <a:endParaRPr lang="en-US" sz="2100" dirty="0"/>
                        </a:p>
                      </a:txBody>
                      <a:tcPr anchor="b"/>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m:rPr>
                                  <m:sty m:val="p"/>
                                </m:rPr>
                                <a:rPr sz="2800">
                                  <a:latin typeface="Cambria Math"/>
                                </a:rPr>
                                <m:t>log</m:t>
                              </m:r>
                              <m:r>
                                <a:rPr sz="2800">
                                  <a:latin typeface="Cambria Math"/>
                                </a:rPr>
                                <m:t>⁡</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5</m:t>
                                      </m:r>
                                    </m:e>
                                    <m:sup>
                                      <m:r>
                                        <a:rPr sz="2800">
                                          <a:latin typeface="Cambria Math"/>
                                        </a:rPr>
                                        <m:t>3</m:t>
                                      </m:r>
                                      <m:r>
                                        <a:rPr sz="2800">
                                          <a:latin typeface="Cambria Math"/>
                                        </a:rPr>
                                        <m:t>𝑥</m:t>
                                      </m:r>
                                      <m:r>
                                        <a:rPr sz="2800">
                                          <a:latin typeface="Cambria Math"/>
                                        </a:rPr>
                                        <m:t>−1</m:t>
                                      </m:r>
                                    </m:sup>
                                  </m:sSup>
                                </m:e>
                              </m:d>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2</m:t>
                                          </m:r>
                                        </m:e>
                                        <m:sup>
                                          <m:r>
                                            <a:rPr sz="2800">
                                              <a:latin typeface="Cambria Math"/>
                                            </a:rPr>
                                            <m:t>𝑥</m:t>
                                          </m:r>
                                          <m:r>
                                            <a:rPr sz="2800">
                                              <a:latin typeface="Cambria Math"/>
                                            </a:rPr>
                                            <m:t>+3</m:t>
                                          </m:r>
                                        </m:sup>
                                      </m:sSup>
                                    </m:e>
                                  </m:d>
                                </m:e>
                              </m:func>
                            </m:oMath>
                          </a14:m>
                          <a:endParaRPr sz="2800"/>
                        </a:p>
                      </a:txBody>
                      <a:tcPr anchor="ctr"/>
                    </a:tc>
                    <a:tc vMerge="1">
                      <a:txBody>
                        <a:bodyPr/>
                        <a:lstStyle/>
                        <a:p>
                          <a:pPr algn="l">
                            <a:defRPr sz="1800"/>
                          </a:pPr>
                          <a:endParaRPr sz="2800" dirty="0"/>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3</m:t>
                                  </m:r>
                                  <m:r>
                                    <a:rPr sz="2800">
                                      <a:latin typeface="Cambria Math"/>
                                    </a:rPr>
                                    <m:t>𝑥</m:t>
                                  </m:r>
                                  <m:r>
                                    <a:rPr sz="2800">
                                      <a:latin typeface="Cambria Math"/>
                                    </a:rPr>
                                    <m:t>−1</m:t>
                                  </m:r>
                                </m:e>
                              </m:d>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d>
                                <m:dPr>
                                  <m:ctrlPr>
                                    <a:rPr sz="2800" i="1">
                                      <a:latin typeface="Cambria Math" panose="02040503050406030204" pitchFamily="18" charset="0"/>
                                    </a:rPr>
                                  </m:ctrlPr>
                                </m:dPr>
                                <m:e>
                                  <m:r>
                                    <a:rPr sz="2800">
                                      <a:latin typeface="Cambria Math"/>
                                    </a:rPr>
                                    <m:t>𝑥</m:t>
                                  </m:r>
                                  <m:r>
                                    <a:rPr sz="2800">
                                      <a:latin typeface="Cambria Math"/>
                                    </a:rPr>
                                    <m:t>+3</m:t>
                                  </m:r>
                                </m:e>
                              </m:d>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oMath>
                          </a14:m>
                          <a:endParaRPr sz="2800" dirty="0"/>
                        </a:p>
                      </a:txBody>
                      <a:tcPr anchor="ctr"/>
                    </a:tc>
                    <a:tc vMerge="1">
                      <a:txBody>
                        <a:bodyPr/>
                        <a:lstStyle/>
                        <a:p>
                          <a:pPr algn="l">
                            <a:defRPr sz="1800"/>
                          </a:pPr>
                          <a:endParaRPr sz="2100" dirty="0"/>
                        </a:p>
                      </a:txBody>
                      <a:tcPr anchor="b"/>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oMath>
                          </a14:m>
                          <a:endParaRPr sz="2800" dirty="0"/>
                        </a:p>
                      </a:txBody>
                      <a:tcPr anchor="ctr"/>
                    </a:tc>
                    <a:tc vMerge="1">
                      <a:txBody>
                        <a:bodyPr/>
                        <a:lstStyle/>
                        <a:p>
                          <a:pPr algn="l">
                            <a:defRPr sz="1800"/>
                          </a:pPr>
                          <a:endParaRPr sz="2100" dirty="0"/>
                        </a:p>
                      </a:txBody>
                      <a:tcPr/>
                    </a:tc>
                    <a:extLst>
                      <a:ext uri="{0D108BD9-81ED-4DB2-BD59-A6C34878D82A}">
                        <a16:rowId xmlns:a16="http://schemas.microsoft.com/office/drawing/2014/main" val="10003"/>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rowSpan="2">
                      <a:txBody>
                        <a:bodyPr/>
                        <a:lstStyle/>
                        <a:p>
                          <a:pPr algn="l">
                            <a:defRPr sz="1800"/>
                          </a:pPr>
                          <a:r>
                            <a:rPr lang="en-US" sz="2100" b="0" dirty="0"/>
                            <a:t>Collect the terms with </a:t>
                          </a:r>
                          <a14:m>
                            <m:oMath xmlns:m="http://schemas.openxmlformats.org/officeDocument/2006/math">
                              <m:r>
                                <a:rPr lang="en-US" sz="2100" b="0" i="1" smtClean="0">
                                  <a:latin typeface="Cambria Math"/>
                                </a:rPr>
                                <m:t>𝑥</m:t>
                              </m:r>
                            </m:oMath>
                          </a14:m>
                          <a:r>
                            <a:rPr lang="en-US" sz="2100" b="0" dirty="0"/>
                            <a:t> on one side, then factor out </a:t>
                          </a:r>
                          <a14:m>
                            <m:oMath xmlns:m="http://schemas.openxmlformats.org/officeDocument/2006/math">
                              <m:r>
                                <a:rPr lang="en-US" sz="2100" b="0" i="1" smtClean="0">
                                  <a:latin typeface="Cambria Math"/>
                                </a:rPr>
                                <m:t>𝑥</m:t>
                              </m:r>
                            </m:oMath>
                          </a14:m>
                          <a:r>
                            <a:rPr lang="en-US" sz="2100" b="0" dirty="0"/>
                            <a:t>.</a:t>
                          </a:r>
                          <a:endParaRPr sz="2100" dirty="0"/>
                        </a:p>
                      </a:txBody>
                      <a:tcPr anchor="b"/>
                    </a:tc>
                    <a:extLst>
                      <a:ext uri="{0D108BD9-81ED-4DB2-BD59-A6C34878D82A}">
                        <a16:rowId xmlns:a16="http://schemas.microsoft.com/office/drawing/2014/main" val="10004"/>
                      </a:ext>
                    </a:extLst>
                  </a:tr>
                  <a:tr h="370840">
                    <a:tc>
                      <a:txBody>
                        <a:bodyPr/>
                        <a:lstStyle/>
                        <a:p>
                          <a:pPr algn="r">
                            <a:defRPr sz="1800"/>
                          </a:pPr>
                          <a:r>
                            <a:rPr sz="2800" dirty="0"/>
                            <a:t>​</a:t>
                          </a:r>
                          <a14:m>
                            <m:oMath xmlns:m="http://schemas.openxmlformats.org/officeDocument/2006/math">
                              <m:r>
                                <a:rPr sz="2800">
                                  <a:latin typeface="Cambria Math"/>
                                </a:rPr>
                                <m:t>𝑥</m:t>
                              </m:r>
                              <m:d>
                                <m:dPr>
                                  <m:ctrlPr>
                                    <a:rPr sz="2800" i="1">
                                      <a:latin typeface="Cambria Math" panose="02040503050406030204" pitchFamily="18" charset="0"/>
                                    </a:rPr>
                                  </m:ctrlPr>
                                </m:dPr>
                                <m:e>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vMerge="1">
                      <a:txBody>
                        <a:bodyPr/>
                        <a:lstStyle/>
                        <a:p>
                          <a:pPr algn="l">
                            <a:defRPr sz="1800"/>
                          </a:pPr>
                          <a:endParaRPr sz="2100" dirty="0"/>
                        </a:p>
                      </a:txBody>
                      <a:tcPr/>
                    </a:tc>
                    <a:extLst>
                      <a:ext uri="{0D108BD9-81ED-4DB2-BD59-A6C34878D82A}">
                        <a16:rowId xmlns:a16="http://schemas.microsoft.com/office/drawing/2014/main" val="10005"/>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num>
                                <m:den>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den>
                              </m:f>
                            </m:oMath>
                          </a14:m>
                          <a:endParaRPr sz="2800" dirty="0"/>
                        </a:p>
                      </a:txBody>
                      <a:tcPr anchor="ctr"/>
                    </a:tc>
                    <a:tc rowSpan="2">
                      <a:txBody>
                        <a:bodyPr/>
                        <a:lstStyle/>
                        <a:p>
                          <a:pPr algn="l">
                            <a:defRPr sz="1800"/>
                          </a:pPr>
                          <a:r>
                            <a:rPr lang="en-US" sz="2100" b="0" dirty="0"/>
                            <a:t>Simplify and evaluate with a calculator.</a:t>
                          </a:r>
                          <a:endParaRPr sz="2100" dirty="0"/>
                        </a:p>
                      </a:txBody>
                      <a:tcPr anchor="b"/>
                    </a:tc>
                    <a:extLst>
                      <a:ext uri="{0D108BD9-81ED-4DB2-BD59-A6C34878D82A}">
                        <a16:rowId xmlns:a16="http://schemas.microsoft.com/office/drawing/2014/main" val="10006"/>
                      </a:ext>
                    </a:extLst>
                  </a:tr>
                  <a:tr h="370840">
                    <a:tc>
                      <a:txBody>
                        <a:bodyPr/>
                        <a:lstStyle/>
                        <a:p>
                          <a:pPr algn="r">
                            <a:defRPr sz="1800"/>
                          </a:pPr>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smtClean="0">
                                    <a:latin typeface="Cambria Math"/>
                                  </a:rPr>
                                  <m:t>≈0.892</m:t>
                                </m:r>
                              </m:oMath>
                            </m:oMathPara>
                          </a14:m>
                          <a:endParaRPr sz="2800" dirty="0"/>
                        </a:p>
                      </a:txBody>
                      <a:tcPr anchor="ctr"/>
                    </a:tc>
                    <a:tc vMerge="1">
                      <a:txBody>
                        <a:bodyPr/>
                        <a:lstStyle/>
                        <a:p>
                          <a:pPr algn="l">
                            <a:defRPr sz="1800"/>
                          </a:pPr>
                          <a:endParaRPr sz="2100" dirty="0"/>
                        </a:p>
                      </a:txBody>
                      <a:tcPr/>
                    </a:tc>
                    <a:extLst>
                      <a:ext uri="{0D108BD9-81ED-4DB2-BD59-A6C34878D82A}">
                        <a16:rowId xmlns:a16="http://schemas.microsoft.com/office/drawing/2014/main" val="2476503172"/>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52210628"/>
                  </p:ext>
                </p:extLst>
              </p:nvPr>
            </p:nvGraphicFramePr>
            <p:xfrm>
              <a:off x="152400" y="1105523"/>
              <a:ext cx="8763000" cy="453586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3548342047"/>
                        </a:ext>
                      </a:extLst>
                    </a:gridCol>
                  </a:tblGrid>
                  <a:tr h="518160">
                    <a:tc>
                      <a:txBody>
                        <a:bodyPr/>
                        <a:lstStyle/>
                        <a:p>
                          <a:endParaRPr lang="en-US"/>
                        </a:p>
                      </a:txBody>
                      <a:tcPr anchor="ctr">
                        <a:blipFill>
                          <a:blip r:embed="rId2"/>
                          <a:stretch>
                            <a:fillRect t="-10588" r="-210583" b="-798824"/>
                          </a:stretch>
                        </a:blipFill>
                      </a:tcPr>
                    </a:tc>
                    <a:tc>
                      <a:txBody>
                        <a:bodyPr/>
                        <a:lstStyle/>
                        <a:p>
                          <a:endParaRPr lang="en-US"/>
                        </a:p>
                      </a:txBody>
                      <a:tcPr anchor="ctr">
                        <a:blipFill>
                          <a:blip r:embed="rId2"/>
                          <a:stretch>
                            <a:fillRect l="-95072" t="-10588" r="-100205" b="-798824"/>
                          </a:stretch>
                        </a:blipFill>
                      </a:tcPr>
                    </a:tc>
                    <a:tc rowSpan="4">
                      <a:txBody>
                        <a:bodyPr/>
                        <a:lstStyle/>
                        <a:p>
                          <a:pPr algn="l">
                            <a:defRPr sz="1800"/>
                          </a:pPr>
                          <a:r>
                            <a:rPr lang="en-US" sz="2100" b="0" dirty="0"/>
                            <a:t>Take the logarithm of both sides.</a:t>
                          </a:r>
                        </a:p>
                        <a:p>
                          <a:pPr algn="l">
                            <a:defRPr sz="1800"/>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100" b="0" dirty="0"/>
                            <a:t>Bring the exponents down using a property of logarithms, then multiply the terms out.</a:t>
                          </a:r>
                          <a:endParaRPr lang="en-US" sz="2100" dirty="0"/>
                        </a:p>
                      </a:txBody>
                      <a:tcPr anchor="b"/>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10588" r="-210583" b="-698824"/>
                          </a:stretch>
                        </a:blipFill>
                      </a:tcPr>
                    </a:tc>
                    <a:tc>
                      <a:txBody>
                        <a:bodyPr/>
                        <a:lstStyle/>
                        <a:p>
                          <a:endParaRPr lang="en-US"/>
                        </a:p>
                      </a:txBody>
                      <a:tcPr anchor="ctr">
                        <a:blipFill>
                          <a:blip r:embed="rId2"/>
                          <a:stretch>
                            <a:fillRect l="-95072" t="-110588" r="-100205" b="-698824"/>
                          </a:stretch>
                        </a:blipFill>
                      </a:tcPr>
                    </a:tc>
                    <a:tc vMerge="1">
                      <a:txBody>
                        <a:bodyPr/>
                        <a:lstStyle/>
                        <a:p>
                          <a:pPr algn="l">
                            <a:defRPr sz="1800"/>
                          </a:pPr>
                          <a:endParaRPr sz="2800" dirty="0"/>
                        </a:p>
                      </a:txBody>
                      <a:tcPr/>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10588" r="-210583" b="-598824"/>
                          </a:stretch>
                        </a:blipFill>
                      </a:tcPr>
                    </a:tc>
                    <a:tc>
                      <a:txBody>
                        <a:bodyPr/>
                        <a:lstStyle/>
                        <a:p>
                          <a:endParaRPr lang="en-US"/>
                        </a:p>
                      </a:txBody>
                      <a:tcPr anchor="ctr">
                        <a:blipFill>
                          <a:blip r:embed="rId2"/>
                          <a:stretch>
                            <a:fillRect l="-95072" t="-210588" r="-100205" b="-598824"/>
                          </a:stretch>
                        </a:blipFill>
                      </a:tcPr>
                    </a:tc>
                    <a:tc vMerge="1">
                      <a:txBody>
                        <a:bodyPr/>
                        <a:lstStyle/>
                        <a:p>
                          <a:pPr algn="l">
                            <a:defRPr sz="1800"/>
                          </a:pPr>
                          <a:endParaRPr sz="2100" dirty="0"/>
                        </a:p>
                      </a:txBody>
                      <a:tcPr anchor="b"/>
                    </a:tc>
                    <a:extLst>
                      <a:ext uri="{0D108BD9-81ED-4DB2-BD59-A6C34878D82A}">
                        <a16:rowId xmlns:a16="http://schemas.microsoft.com/office/drawing/2014/main" val="10002"/>
                      </a:ext>
                    </a:extLst>
                  </a:tr>
                  <a:tr h="640080">
                    <a:tc>
                      <a:txBody>
                        <a:bodyPr/>
                        <a:lstStyle/>
                        <a:p>
                          <a:endParaRPr lang="en-US"/>
                        </a:p>
                      </a:txBody>
                      <a:tcPr anchor="ctr">
                        <a:blipFill>
                          <a:blip r:embed="rId2"/>
                          <a:stretch>
                            <a:fillRect t="-251429" r="-210583" b="-384762"/>
                          </a:stretch>
                        </a:blipFill>
                      </a:tcPr>
                    </a:tc>
                    <a:tc>
                      <a:txBody>
                        <a:bodyPr/>
                        <a:lstStyle/>
                        <a:p>
                          <a:endParaRPr lang="en-US"/>
                        </a:p>
                      </a:txBody>
                      <a:tcPr anchor="ctr">
                        <a:blipFill>
                          <a:blip r:embed="rId2"/>
                          <a:stretch>
                            <a:fillRect l="-95072" t="-251429" r="-100205" b="-384762"/>
                          </a:stretch>
                        </a:blipFill>
                      </a:tcPr>
                    </a:tc>
                    <a:tc vMerge="1">
                      <a:txBody>
                        <a:bodyPr/>
                        <a:lstStyle/>
                        <a:p>
                          <a:pPr algn="l">
                            <a:defRPr sz="1800"/>
                          </a:pPr>
                          <a:endParaRPr sz="2100" dirty="0"/>
                        </a:p>
                      </a:txBody>
                      <a:tcPr/>
                    </a:tc>
                    <a:extLst>
                      <a:ext uri="{0D108BD9-81ED-4DB2-BD59-A6C34878D82A}">
                        <a16:rowId xmlns:a16="http://schemas.microsoft.com/office/drawing/2014/main" val="10003"/>
                      </a:ext>
                    </a:extLst>
                  </a:tr>
                  <a:tr h="518160">
                    <a:tc>
                      <a:txBody>
                        <a:bodyPr/>
                        <a:lstStyle/>
                        <a:p>
                          <a:endParaRPr lang="en-US"/>
                        </a:p>
                      </a:txBody>
                      <a:tcPr anchor="ctr">
                        <a:blipFill>
                          <a:blip r:embed="rId2"/>
                          <a:stretch>
                            <a:fillRect t="-429070" r="-210583" b="-369767"/>
                          </a:stretch>
                        </a:blipFill>
                      </a:tcPr>
                    </a:tc>
                    <a:tc>
                      <a:txBody>
                        <a:bodyPr/>
                        <a:lstStyle/>
                        <a:p>
                          <a:endParaRPr lang="en-US"/>
                        </a:p>
                      </a:txBody>
                      <a:tcPr anchor="ctr">
                        <a:blipFill>
                          <a:blip r:embed="rId2"/>
                          <a:stretch>
                            <a:fillRect l="-95072" t="-429070" r="-100205" b="-369767"/>
                          </a:stretch>
                        </a:blipFill>
                      </a:tcPr>
                    </a:tc>
                    <a:tc rowSpan="2">
                      <a:txBody>
                        <a:bodyPr/>
                        <a:lstStyle/>
                        <a:p>
                          <a:endParaRPr lang="en-US"/>
                        </a:p>
                      </a:txBody>
                      <a:tcPr anchor="b">
                        <a:blipFill>
                          <a:blip r:embed="rId2"/>
                          <a:stretch>
                            <a:fillRect l="-194672" t="-213295" b="-133526"/>
                          </a:stretch>
                        </a:blipFill>
                      </a:tcPr>
                    </a:tc>
                    <a:extLst>
                      <a:ext uri="{0D108BD9-81ED-4DB2-BD59-A6C34878D82A}">
                        <a16:rowId xmlns:a16="http://schemas.microsoft.com/office/drawing/2014/main" val="10004"/>
                      </a:ext>
                    </a:extLst>
                  </a:tr>
                  <a:tr h="533400">
                    <a:tc>
                      <a:txBody>
                        <a:bodyPr/>
                        <a:lstStyle/>
                        <a:p>
                          <a:endParaRPr lang="en-US"/>
                        </a:p>
                      </a:txBody>
                      <a:tcPr anchor="ctr">
                        <a:blipFill>
                          <a:blip r:embed="rId2"/>
                          <a:stretch>
                            <a:fillRect t="-522989" r="-210583" b="-265517"/>
                          </a:stretch>
                        </a:blipFill>
                      </a:tcPr>
                    </a:tc>
                    <a:tc>
                      <a:txBody>
                        <a:bodyPr/>
                        <a:lstStyle/>
                        <a:p>
                          <a:endParaRPr lang="en-US"/>
                        </a:p>
                      </a:txBody>
                      <a:tcPr anchor="ctr">
                        <a:blipFill>
                          <a:blip r:embed="rId2"/>
                          <a:stretch>
                            <a:fillRect l="-95072" t="-522989" r="-100205" b="-265517"/>
                          </a:stretch>
                        </a:blipFill>
                      </a:tcPr>
                    </a:tc>
                    <a:tc vMerge="1">
                      <a:txBody>
                        <a:bodyPr/>
                        <a:lstStyle/>
                        <a:p>
                          <a:pPr algn="l">
                            <a:defRPr sz="1800"/>
                          </a:pPr>
                          <a:endParaRPr sz="2100" dirty="0"/>
                        </a:p>
                      </a:txBody>
                      <a:tcPr/>
                    </a:tc>
                    <a:extLst>
                      <a:ext uri="{0D108BD9-81ED-4DB2-BD59-A6C34878D82A}">
                        <a16:rowId xmlns:a16="http://schemas.microsoft.com/office/drawing/2014/main" val="10005"/>
                      </a:ext>
                    </a:extLst>
                  </a:tr>
                  <a:tr h="771589">
                    <a:tc>
                      <a:txBody>
                        <a:bodyPr/>
                        <a:lstStyle/>
                        <a:p>
                          <a:endParaRPr lang="en-US"/>
                        </a:p>
                      </a:txBody>
                      <a:tcPr anchor="ctr">
                        <a:blipFill>
                          <a:blip r:embed="rId2"/>
                          <a:stretch>
                            <a:fillRect t="-426772" r="-210583" b="-81890"/>
                          </a:stretch>
                        </a:blipFill>
                      </a:tcPr>
                    </a:tc>
                    <a:tc>
                      <a:txBody>
                        <a:bodyPr/>
                        <a:lstStyle/>
                        <a:p>
                          <a:endParaRPr lang="en-US"/>
                        </a:p>
                      </a:txBody>
                      <a:tcPr anchor="ctr">
                        <a:blipFill>
                          <a:blip r:embed="rId2"/>
                          <a:stretch>
                            <a:fillRect l="-95072" t="-426772" r="-100205" b="-81890"/>
                          </a:stretch>
                        </a:blipFill>
                      </a:tcPr>
                    </a:tc>
                    <a:tc rowSpan="2">
                      <a:txBody>
                        <a:bodyPr/>
                        <a:lstStyle/>
                        <a:p>
                          <a:pPr algn="l">
                            <a:defRPr sz="1800"/>
                          </a:pPr>
                          <a:r>
                            <a:rPr lang="en-US" sz="2100" b="0" dirty="0"/>
                            <a:t>Simplify and evaluate with a calculator.</a:t>
                          </a:r>
                          <a:endParaRPr sz="2100" dirty="0"/>
                        </a:p>
                      </a:txBody>
                      <a:tcPr anchor="b"/>
                    </a:tc>
                    <a:extLst>
                      <a:ext uri="{0D108BD9-81ED-4DB2-BD59-A6C34878D82A}">
                        <a16:rowId xmlns:a16="http://schemas.microsoft.com/office/drawing/2014/main" val="10006"/>
                      </a:ext>
                    </a:extLst>
                  </a:tr>
                  <a:tr h="518160">
                    <a:tc>
                      <a:txBody>
                        <a:bodyPr/>
                        <a:lstStyle/>
                        <a:p>
                          <a:pPr algn="r">
                            <a:defRPr sz="1800"/>
                          </a:pPr>
                          <a:endParaRPr sz="2800" dirty="0"/>
                        </a:p>
                      </a:txBody>
                      <a:tcPr anchor="ctr"/>
                    </a:tc>
                    <a:tc>
                      <a:txBody>
                        <a:bodyPr/>
                        <a:lstStyle/>
                        <a:p>
                          <a:endParaRPr lang="en-US"/>
                        </a:p>
                      </a:txBody>
                      <a:tcPr anchor="ctr">
                        <a:blipFill>
                          <a:blip r:embed="rId2"/>
                          <a:stretch>
                            <a:fillRect l="-95072" t="-787059" r="-100205" b="-22353"/>
                          </a:stretch>
                        </a:blipFill>
                      </a:tcPr>
                    </a:tc>
                    <a:tc vMerge="1">
                      <a:txBody>
                        <a:bodyPr/>
                        <a:lstStyle/>
                        <a:p>
                          <a:pPr algn="l">
                            <a:defRPr sz="1800"/>
                          </a:pPr>
                          <a:endParaRPr sz="2100" dirty="0"/>
                        </a:p>
                      </a:txBody>
                      <a:tcPr/>
                    </a:tc>
                    <a:extLst>
                      <a:ext uri="{0D108BD9-81ED-4DB2-BD59-A6C34878D82A}">
                        <a16:rowId xmlns:a16="http://schemas.microsoft.com/office/drawing/2014/main" val="2476503172"/>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The exact answer could appear in many different forms, depending on the base of the logarithm chosen and the order of logarithmic properties used in simplifying the answer. We could simplify it further as follows</a:t>
                </a:r>
                <a:r>
                  <a:rPr lang="en-US" sz="2800" dirty="0"/>
                  <a:t>.</a:t>
                </a:r>
              </a:p>
              <a:p>
                <a:endParaRPr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2</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num>
                        <m:den>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2</m:t>
                              </m:r>
                            </m:e>
                          </m:func>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8</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num>
                        <m:den>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125</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2</m:t>
                              </m:r>
                            </m:e>
                          </m:func>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40</m:t>
                              </m:r>
                            </m:e>
                          </m:func>
                        </m:num>
                        <m:den>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125</m:t>
                                      </m:r>
                                    </m:num>
                                    <m:den>
                                      <m:r>
                                        <a:rPr>
                                          <a:latin typeface="Cambria Math" panose="02040503050406030204" pitchFamily="18" charset="0"/>
                                        </a:rPr>
                                        <m:t>2</m:t>
                                      </m:r>
                                    </m:den>
                                  </m:f>
                                </m:e>
                              </m:d>
                            </m:e>
                          </m:func>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Logarithmic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7</m:t>
                            </m:r>
                          </m:sub>
                        </m:sSub>
                      </m:fName>
                      <m:e>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e>
                        </m:d>
                      </m:e>
                    </m:func>
                    <m:r>
                      <a:rPr>
                        <a:latin typeface="Cambria Math" panose="02040503050406030204" pitchFamily="18" charset="0"/>
                      </a:rPr>
                      <m:t>=2</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Since calculators can evaluate exponents of any base, it often does not matter what the base is when we convert logarithmic equations into their exponential forms.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Logarithmic Equations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Note that rewriting this equation using the change of base formula does not help, since the variable would still be trapped inside the logarithm. Instead, we use the definition of logarithms to rewrite the equation in exponential form.</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6E95879-0CF2-4757-ABEC-D70319F34C5E}"/>
                  </a:ext>
                </a:extLst>
              </p:cNvPr>
              <p:cNvGraphicFramePr>
                <a:graphicFrameLocks/>
              </p:cNvGraphicFramePr>
              <p:nvPr>
                <p:extLst>
                  <p:ext uri="{D42A27DB-BD31-4B8C-83A1-F6EECF244321}">
                    <p14:modId xmlns:p14="http://schemas.microsoft.com/office/powerpoint/2010/main" val="884009151"/>
                  </p:ext>
                </p:extLst>
              </p:nvPr>
            </p:nvGraphicFramePr>
            <p:xfrm>
              <a:off x="457200" y="3810000"/>
              <a:ext cx="8229600" cy="207264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b>
                                <m:sSubPr>
                                  <m:ctrlPr>
                                    <a:rPr sz="2800" i="1">
                                      <a:latin typeface="Cambria Math" panose="02040503050406030204" pitchFamily="18" charset="0"/>
                                    </a:rPr>
                                  </m:ctrlPr>
                                </m:sSubPr>
                                <m:e>
                                  <m:r>
                                    <m:rPr>
                                      <m:sty m:val="p"/>
                                    </m:rPr>
                                    <a:rPr sz="2800">
                                      <a:latin typeface="Cambria Math"/>
                                    </a:rPr>
                                    <m:t>log</m:t>
                                  </m:r>
                                </m:e>
                                <m:sub>
                                  <m:r>
                                    <a:rPr sz="2800">
                                      <a:latin typeface="Cambria Math"/>
                                    </a:rPr>
                                    <m:t>7</m:t>
                                  </m:r>
                                </m:sub>
                              </m:sSub>
                              <m:r>
                                <a:rPr sz="2800">
                                  <a:latin typeface="Cambria Math"/>
                                </a:rPr>
                                <m:t>⁡</m:t>
                              </m:r>
                              <m:d>
                                <m:dPr>
                                  <m:ctrlPr>
                                    <a:rPr sz="2800" i="1">
                                      <a:latin typeface="Cambria Math" panose="02040503050406030204" pitchFamily="18" charset="0"/>
                                    </a:rPr>
                                  </m:ctrlPr>
                                </m:dPr>
                                <m:e>
                                  <m:r>
                                    <a:rPr sz="2800">
                                      <a:latin typeface="Cambria Math"/>
                                    </a:rPr>
                                    <m:t>3</m:t>
                                  </m:r>
                                  <m:r>
                                    <a:rPr sz="2800">
                                      <a:latin typeface="Cambria Math"/>
                                    </a:rPr>
                                    <m:t>𝑥</m:t>
                                  </m:r>
                                  <m:r>
                                    <a:rPr sz="2800">
                                      <a:latin typeface="Cambria Math"/>
                                    </a:rPr>
                                    <m:t>−2</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=2</m:t>
                              </m:r>
                            </m:oMath>
                          </a14:m>
                          <a:endParaRPr sz="2800" dirty="0"/>
                        </a:p>
                      </a:txBody>
                      <a:tcPr anchor="ctr"/>
                    </a:tc>
                    <a:tc>
                      <a:txBody>
                        <a:bodyPr/>
                        <a:lstStyle/>
                        <a:p>
                          <a:pPr algn="l"/>
                          <a:endParaRPr sz="2100" b="0" dirty="0"/>
                        </a:p>
                      </a:txBody>
                      <a:tcPr anchor="ct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−2</m:t>
                              </m:r>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7</m:t>
                                  </m:r>
                                </m:e>
                                <m:sup>
                                  <m:r>
                                    <a:rPr sz="2800">
                                      <a:latin typeface="Cambria Math"/>
                                    </a:rPr>
                                    <m:t>2</m:t>
                                  </m:r>
                                </m:sup>
                              </m:sSup>
                            </m:oMath>
                          </a14:m>
                          <a:endParaRPr sz="2800"/>
                        </a:p>
                      </a:txBody>
                      <a:tcPr anchor="ctr"/>
                    </a:tc>
                    <a:tc>
                      <a:txBody>
                        <a:bodyPr/>
                        <a:lstStyle/>
                        <a:p>
                          <a:pPr algn="l">
                            <a:defRPr b="1"/>
                          </a:pPr>
                          <a:r>
                            <a:rPr lang="en-US" sz="2100" b="0" dirty="0"/>
                            <a:t>Rewrite the equation in exponential form.</a:t>
                          </a:r>
                          <a:endParaRPr sz="2100" b="0" dirty="0"/>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=51</m:t>
                              </m:r>
                            </m:oMath>
                          </a14:m>
                          <a:endParaRPr sz="2800" dirty="0"/>
                        </a:p>
                      </a:txBody>
                      <a:tcPr anchor="ctr"/>
                    </a:tc>
                    <a:tc>
                      <a:txBody>
                        <a:bodyPr/>
                        <a:lstStyle/>
                        <a:p>
                          <a:pPr algn="l">
                            <a:defRPr sz="1100" b="1"/>
                          </a:pPr>
                          <a:r>
                            <a:rPr sz="2100" b="0" dirty="0"/>
                            <a:t>Simplify and solve for </a:t>
                          </a:r>
                          <a14:m>
                            <m:oMath xmlns:m="http://schemas.openxmlformats.org/officeDocument/2006/math">
                              <m:r>
                                <a:rPr lang="en-US" sz="2100" b="0" i="1" smtClean="0">
                                  <a:latin typeface="Cambria Math"/>
                                </a:rPr>
                                <m:t>𝑥</m:t>
                              </m:r>
                            </m:oMath>
                          </a14:m>
                          <a:r>
                            <a:rPr sz="2100" b="0" dirty="0"/>
                            <a:t>.</a:t>
                          </a:r>
                        </a:p>
                      </a:txBody>
                      <a:tcPr anchor="ctr"/>
                    </a:tc>
                    <a:extLst>
                      <a:ext uri="{0D108BD9-81ED-4DB2-BD59-A6C34878D82A}">
                        <a16:rowId xmlns:a16="http://schemas.microsoft.com/office/drawing/2014/main" val="10002"/>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=17</m:t>
                              </m:r>
                            </m:oMath>
                          </a14:m>
                          <a:endParaRPr sz="2800" dirty="0"/>
                        </a:p>
                      </a:txBody>
                      <a:tcPr anchor="ctr"/>
                    </a:tc>
                    <a:tc>
                      <a:txBody>
                        <a:bodyPr/>
                        <a:lstStyle/>
                        <a:p>
                          <a:pPr algn="l"/>
                          <a:endParaRPr sz="21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F6E95879-0CF2-4757-ABEC-D70319F34C5E}"/>
                  </a:ext>
                </a:extLst>
              </p:cNvPr>
              <p:cNvGraphicFramePr>
                <a:graphicFrameLocks/>
              </p:cNvGraphicFramePr>
              <p:nvPr>
                <p:extLst>
                  <p:ext uri="{D42A27DB-BD31-4B8C-83A1-F6EECF244321}">
                    <p14:modId xmlns:p14="http://schemas.microsoft.com/office/powerpoint/2010/main" val="884009151"/>
                  </p:ext>
                </p:extLst>
              </p:nvPr>
            </p:nvGraphicFramePr>
            <p:xfrm>
              <a:off x="457200" y="3810000"/>
              <a:ext cx="8229600" cy="207264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518160">
                    <a:tc>
                      <a:txBody>
                        <a:bodyPr/>
                        <a:lstStyle/>
                        <a:p>
                          <a:endParaRPr lang="en-US"/>
                        </a:p>
                      </a:txBody>
                      <a:tcPr anchor="ctr">
                        <a:blipFill>
                          <a:blip r:embed="rId2"/>
                          <a:stretch>
                            <a:fillRect t="-10588" r="-271901" b="-334118"/>
                          </a:stretch>
                        </a:blipFill>
                      </a:tcPr>
                    </a:tc>
                    <a:tc>
                      <a:txBody>
                        <a:bodyPr/>
                        <a:lstStyle/>
                        <a:p>
                          <a:endParaRPr lang="en-US"/>
                        </a:p>
                      </a:txBody>
                      <a:tcPr anchor="ctr">
                        <a:blipFill>
                          <a:blip r:embed="rId2"/>
                          <a:stretch>
                            <a:fillRect l="-171226" t="-10588" r="-365566" b="-334118"/>
                          </a:stretch>
                        </a:blipFill>
                      </a:tcPr>
                    </a:tc>
                    <a:tc>
                      <a:txBody>
                        <a:bodyPr/>
                        <a:lstStyle/>
                        <a:p>
                          <a:pPr algn="l"/>
                          <a:endParaRPr sz="2100" b="0" dirty="0"/>
                        </a:p>
                      </a:txBody>
                      <a:tcPr anchor="ct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10588" r="-271901" b="-234118"/>
                          </a:stretch>
                        </a:blipFill>
                      </a:tcPr>
                    </a:tc>
                    <a:tc>
                      <a:txBody>
                        <a:bodyPr/>
                        <a:lstStyle/>
                        <a:p>
                          <a:endParaRPr lang="en-US"/>
                        </a:p>
                      </a:txBody>
                      <a:tcPr anchor="ctr">
                        <a:blipFill>
                          <a:blip r:embed="rId2"/>
                          <a:stretch>
                            <a:fillRect l="-171226" t="-110588" r="-365566" b="-234118"/>
                          </a:stretch>
                        </a:blipFill>
                      </a:tcPr>
                    </a:tc>
                    <a:tc>
                      <a:txBody>
                        <a:bodyPr/>
                        <a:lstStyle/>
                        <a:p>
                          <a:pPr algn="l">
                            <a:defRPr b="1"/>
                          </a:pPr>
                          <a:r>
                            <a:rPr lang="en-US" sz="2100" b="0" dirty="0"/>
                            <a:t>Rewrite the equation in exponential form.</a:t>
                          </a:r>
                          <a:endParaRPr sz="2100" b="0" dirty="0"/>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10588" r="-271901" b="-134118"/>
                          </a:stretch>
                        </a:blipFill>
                      </a:tcPr>
                    </a:tc>
                    <a:tc>
                      <a:txBody>
                        <a:bodyPr/>
                        <a:lstStyle/>
                        <a:p>
                          <a:endParaRPr lang="en-US"/>
                        </a:p>
                      </a:txBody>
                      <a:tcPr anchor="ctr">
                        <a:blipFill>
                          <a:blip r:embed="rId2"/>
                          <a:stretch>
                            <a:fillRect l="-171226" t="-210588" r="-365566" b="-134118"/>
                          </a:stretch>
                        </a:blipFill>
                      </a:tcPr>
                    </a:tc>
                    <a:tc>
                      <a:txBody>
                        <a:bodyPr/>
                        <a:lstStyle/>
                        <a:p>
                          <a:endParaRPr lang="en-US"/>
                        </a:p>
                      </a:txBody>
                      <a:tcPr anchor="ctr">
                        <a:blipFill>
                          <a:blip r:embed="rId2"/>
                          <a:stretch>
                            <a:fillRect l="-74194" t="-210588" b="-134118"/>
                          </a:stretch>
                        </a:blipFill>
                      </a:tcPr>
                    </a:tc>
                    <a:extLst>
                      <a:ext uri="{0D108BD9-81ED-4DB2-BD59-A6C34878D82A}">
                        <a16:rowId xmlns:a16="http://schemas.microsoft.com/office/drawing/2014/main" val="10002"/>
                      </a:ext>
                    </a:extLst>
                  </a:tr>
                  <a:tr h="518160">
                    <a:tc>
                      <a:txBody>
                        <a:bodyPr/>
                        <a:lstStyle/>
                        <a:p>
                          <a:endParaRPr lang="en-US"/>
                        </a:p>
                      </a:txBody>
                      <a:tcPr anchor="ctr">
                        <a:blipFill>
                          <a:blip r:embed="rId2"/>
                          <a:stretch>
                            <a:fillRect t="-310588" r="-271901" b="-34118"/>
                          </a:stretch>
                        </a:blipFill>
                      </a:tcPr>
                    </a:tc>
                    <a:tc>
                      <a:txBody>
                        <a:bodyPr/>
                        <a:lstStyle/>
                        <a:p>
                          <a:endParaRPr lang="en-US"/>
                        </a:p>
                      </a:txBody>
                      <a:tcPr anchor="ctr">
                        <a:blipFill>
                          <a:blip r:embed="rId2"/>
                          <a:stretch>
                            <a:fillRect l="-171226" t="-310588" r="-365566" b="-34118"/>
                          </a:stretch>
                        </a:blipFill>
                      </a:tcPr>
                    </a:tc>
                    <a:tc>
                      <a:txBody>
                        <a:bodyPr/>
                        <a:lstStyle/>
                        <a:p>
                          <a:pPr algn="l"/>
                          <a:endParaRPr sz="2100" b="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Logarithmic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equation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We need to check for extraneous solutions when solving logarithmic equations.</a:t>
            </a:r>
            <a:r>
              <a:rPr lang="en-US" sz="2800" dirty="0"/>
              <a:t> </a:t>
            </a:r>
            <a:r>
              <a:rPr sz="2800" dirty="0"/>
              <a:t>In particular, remember that logarithms of negative numbers are undefined.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p:sp>
        <p:nvSpPr>
          <p:cNvPr id="3" name="Text Placeholder 2"/>
          <p:cNvSpPr>
            <a:spLocks noGrp="1"/>
          </p:cNvSpPr>
          <p:nvPr>
            <p:ph type="body" sz="quarter" idx="10"/>
          </p:nvPr>
        </p:nvSpPr>
        <p:spPr/>
        <p:txBody>
          <a:bodyPr>
            <a:normAutofit/>
          </a:bodyPr>
          <a:lstStyle/>
          <a:p>
            <a:r>
              <a:rPr sz="2800" b="1"/>
              <a:t>Solution</a:t>
            </a:r>
          </a:p>
          <a:p>
            <a:r>
              <a:rPr sz="2800"/>
              <a:t>This is an example of a logarithmic equation that is not easily solved in logarithmic form. Once a few properties of logarithms have been utilized, the equation can be rewritten in a very familiar form.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Summary of Logarithmic Properties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lgn="ctr">
                  <a:defRPr sz="2800" b="1"/>
                </a:pPr>
                <a:r>
                  <a:rPr lang="en-US" dirty="0"/>
                  <a:t>Properties</a:t>
                </a:r>
                <a:endParaRPr dirty="0"/>
              </a:p>
              <a:p>
                <a:pPr marL="514350" indent="-514350">
                  <a:buFont typeface="+mj-lt"/>
                  <a:buAutoNum type="arabicPeriod"/>
                  <a:defRPr sz="2800"/>
                </a:pPr>
                <a:r>
                  <a:rPr dirty="0"/>
                  <a:t>​</a:t>
                </a:r>
                <a:r>
                  <a:rPr sz="2800" dirty="0"/>
                  <a:t>The equations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𝑦</m:t>
                        </m:r>
                      </m:sup>
                    </m:sSup>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oMath>
                </a14:m>
                <a:r>
                  <a:rPr sz="2800" dirty="0"/>
                  <a:t> are equivalent, and are, respectively, the exponential form and the logarithmic form of the same statement.</a:t>
                </a:r>
              </a:p>
              <a:p>
                <a:pPr marL="514350" indent="-514350">
                  <a:buFont typeface="+mj-lt"/>
                  <a:buAutoNum type="arabicPeriod" startAt="2"/>
                  <a:defRPr sz="2800"/>
                </a:pPr>
                <a:r>
                  <a:rPr dirty="0"/>
                  <a:t>​</a:t>
                </a:r>
                <a:r>
                  <a:rPr sz="2800" dirty="0"/>
                  <a:t>The inverse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𝑥</m:t>
                        </m:r>
                      </m:sup>
                    </m:sSup>
                  </m:oMath>
                </a14:m>
                <a:r>
                  <a:rPr sz="2800" dirty="0"/>
                  <a:t> is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oMath>
                </a14:m>
                <a:r>
                  <a:rPr sz="2800" dirty="0"/>
                  <a:t>, and vice versa.</a:t>
                </a:r>
              </a:p>
              <a:p>
                <a:pPr marL="514350" indent="-514350">
                  <a:buFont typeface="+mj-lt"/>
                  <a:buAutoNum type="arabicPeriod" startAt="3"/>
                  <a:defRPr sz="2800"/>
                </a:pPr>
                <a:r>
                  <a:rPr dirty="0"/>
                  <a:t>​</a:t>
                </a:r>
                <a:r>
                  <a:rPr sz="2800" dirty="0"/>
                  <a:t>A consequence of the last point is that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𝑥</m:t>
                                </m:r>
                              </m:sup>
                            </m:sSup>
                          </m:e>
                        </m:d>
                      </m:e>
                    </m:func>
                    <m:r>
                      <a:rPr>
                        <a:latin typeface="Cambria Math" panose="02040503050406030204" pitchFamily="18" charset="0"/>
                      </a:rPr>
                      <m:t>=</m:t>
                    </m:r>
                    <m:r>
                      <a:rPr>
                        <a:latin typeface="Cambria Math" panose="02040503050406030204" pitchFamily="18" charset="0"/>
                      </a:rPr>
                      <m:t>𝑥</m:t>
                    </m:r>
                  </m:oMath>
                </a14:m>
                <a:r>
                  <a:rPr sz="2800" dirty="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sup>
                    </m:sSup>
                    <m:r>
                      <a:rPr>
                        <a:latin typeface="Cambria Math" panose="02040503050406030204" pitchFamily="18" charset="0"/>
                      </a:rPr>
                      <m:t>=</m:t>
                    </m:r>
                    <m:r>
                      <a:rPr>
                        <a:latin typeface="Cambria Math" panose="02040503050406030204" pitchFamily="18" charset="0"/>
                      </a:rPr>
                      <m:t>𝑥</m:t>
                    </m:r>
                  </m:oMath>
                </a14:m>
                <a:r>
                  <a:rPr sz="2800" dirty="0"/>
                  <a:t>. In particular,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1</m:t>
                        </m:r>
                      </m:e>
                    </m:func>
                    <m:r>
                      <a:rPr>
                        <a:latin typeface="Cambria Math" panose="02040503050406030204" pitchFamily="18" charset="0"/>
                      </a:rPr>
                      <m:t>=0</m:t>
                    </m:r>
                  </m:oMath>
                </a14:m>
                <a:r>
                  <a:rPr sz="2800" dirty="0"/>
                  <a:t> and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𝑎</m:t>
                        </m:r>
                      </m:e>
                    </m:func>
                    <m:r>
                      <a:rPr>
                        <a:latin typeface="Cambria Math" panose="02040503050406030204" pitchFamily="18" charset="0"/>
                      </a:rPr>
                      <m:t>=1</m:t>
                    </m:r>
                  </m:oMath>
                </a14:m>
                <a:r>
                  <a:rPr sz="2800" dirty="0"/>
                  <a:t>.</a:t>
                </a:r>
              </a:p>
              <a:p>
                <a:pPr marL="514350" indent="-514350">
                  <a:buFont typeface="+mj-lt"/>
                  <a:buAutoNum type="arabicPeriod" startAt="4"/>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r>
                              <a:rPr>
                                <a:latin typeface="Cambria Math" panose="02040503050406030204" pitchFamily="18" charset="0"/>
                              </a:rPr>
                              <m:t>𝑥𝑦</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product is the sum of the logs</a:t>
                </a:r>
                <a:r>
                  <a:rPr lang="en-US" dirty="0"/>
                  <a:t>”</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b="-24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75127210"/>
                  </p:ext>
                </p:extLst>
              </p:nvPr>
            </p:nvGraphicFramePr>
            <p:xfrm>
              <a:off x="152400" y="1036320"/>
              <a:ext cx="8839200" cy="4754880"/>
            </p:xfrm>
            <a:graphic>
              <a:graphicData uri="http://schemas.openxmlformats.org/drawingml/2006/table">
                <a:tbl>
                  <a:tblPr firstRow="1" bandRow="1">
                    <a:tableStyleId>{2D5ABB26-0587-4C30-8999-92F81FD0307C}</a:tableStyleId>
                  </a:tblPr>
                  <a:tblGrid>
                    <a:gridCol w="2093976">
                      <a:extLst>
                        <a:ext uri="{9D8B030D-6E8A-4147-A177-3AD203B41FA5}">
                          <a16:colId xmlns:a16="http://schemas.microsoft.com/office/drawing/2014/main" val="20000"/>
                        </a:ext>
                      </a:extLst>
                    </a:gridCol>
                    <a:gridCol w="3867912">
                      <a:extLst>
                        <a:ext uri="{9D8B030D-6E8A-4147-A177-3AD203B41FA5}">
                          <a16:colId xmlns:a16="http://schemas.microsoft.com/office/drawing/2014/main" val="20001"/>
                        </a:ext>
                      </a:extLst>
                    </a:gridCol>
                    <a:gridCol w="2877312">
                      <a:extLst>
                        <a:ext uri="{9D8B030D-6E8A-4147-A177-3AD203B41FA5}">
                          <a16:colId xmlns:a16="http://schemas.microsoft.com/office/drawing/2014/main" val="2511931435"/>
                        </a:ext>
                      </a:extLst>
                    </a:gridCol>
                  </a:tblGrid>
                  <a:tr h="594360">
                    <a:tc>
                      <a:txBody>
                        <a:bodyPr/>
                        <a:lstStyle/>
                        <a:p>
                          <a:pPr algn="r">
                            <a:defRPr sz="1800"/>
                          </a:pPr>
                          <a:r>
                            <a:rPr sz="2200" dirty="0"/>
                            <a:t>​</a:t>
                          </a:r>
                          <a14:m>
                            <m:oMath xmlns:m="http://schemas.openxmlformats.org/officeDocument/2006/math">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r>
                                <a:rPr sz="2200">
                                  <a:latin typeface="Cambria Math"/>
                                </a:rPr>
                                <m:t>⁡</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+3</m:t>
                                      </m:r>
                                    </m:e>
                                  </m:d>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−3</m:t>
                                      </m:r>
                                    </m:e>
                                  </m:d>
                                </m:e>
                              </m:func>
                            </m:oMath>
                          </a14:m>
                          <a:endParaRPr sz="2200" dirty="0"/>
                        </a:p>
                      </a:txBody>
                      <a:tcPr anchor="ctr"/>
                    </a:tc>
                    <a:tc>
                      <a:txBody>
                        <a:bodyPr/>
                        <a:lstStyle/>
                        <a:p>
                          <a:pPr algn="l">
                            <a:defRPr sz="1800"/>
                          </a:pPr>
                          <a:endParaRPr sz="1600" dirty="0"/>
                        </a:p>
                      </a:txBody>
                      <a:tcPr anchor="ctr"/>
                    </a:tc>
                    <a:extLst>
                      <a:ext uri="{0D108BD9-81ED-4DB2-BD59-A6C34878D82A}">
                        <a16:rowId xmlns:a16="http://schemas.microsoft.com/office/drawing/2014/main" val="10000"/>
                      </a:ext>
                    </a:extLst>
                  </a:tr>
                  <a:tr h="594360">
                    <a:tc>
                      <a:txBody>
                        <a:bodyPr/>
                        <a:lstStyle/>
                        <a:p>
                          <a:pPr algn="r">
                            <a:defRPr sz="1800"/>
                          </a:pPr>
                          <a:r>
                            <a:rPr sz="2200" dirty="0"/>
                            <a:t>​</a:t>
                          </a:r>
                          <a14:m>
                            <m:oMath xmlns:m="http://schemas.openxmlformats.org/officeDocument/2006/math">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r>
                                <a:rPr sz="2200">
                                  <a:latin typeface="Cambria Math"/>
                                </a:rPr>
                                <m:t>⁡</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2</m:t>
                                          </m:r>
                                          <m:r>
                                            <a:rPr sz="2200">
                                              <a:latin typeface="Cambria Math"/>
                                            </a:rPr>
                                            <m:t>𝑥</m:t>
                                          </m:r>
                                          <m:r>
                                            <a:rPr sz="2200">
                                              <a:latin typeface="Cambria Math"/>
                                            </a:rPr>
                                            <m:t>+3</m:t>
                                          </m:r>
                                        </m:num>
                                        <m:den>
                                          <m:r>
                                            <a:rPr sz="2200">
                                              <a:latin typeface="Cambria Math"/>
                                            </a:rPr>
                                            <m:t>2</m:t>
                                          </m:r>
                                          <m:r>
                                            <a:rPr sz="2200">
                                              <a:latin typeface="Cambria Math"/>
                                            </a:rPr>
                                            <m:t>𝑥</m:t>
                                          </m:r>
                                          <m:r>
                                            <a:rPr sz="2200">
                                              <a:latin typeface="Cambria Math"/>
                                            </a:rPr>
                                            <m:t>−3</m:t>
                                          </m:r>
                                        </m:den>
                                      </m:f>
                                    </m:e>
                                  </m:d>
                                </m:e>
                              </m:func>
                            </m:oMath>
                          </a14:m>
                          <a:endParaRPr sz="2200" dirty="0"/>
                        </a:p>
                      </a:txBody>
                      <a:tcPr anchor="ctr"/>
                    </a:tc>
                    <a:tc>
                      <a:txBody>
                        <a:bodyPr/>
                        <a:lstStyle/>
                        <a:p>
                          <a:pPr algn="l">
                            <a:defRPr sz="1800"/>
                          </a:pPr>
                          <a:r>
                            <a:rPr lang="en-US" sz="1600" dirty="0"/>
                            <a:t>Combine terms using a property of logarithms.</a:t>
                          </a:r>
                          <a:endParaRPr sz="1600" dirty="0"/>
                        </a:p>
                      </a:txBody>
                      <a:tcPr anchor="ctr"/>
                    </a:tc>
                    <a:extLst>
                      <a:ext uri="{0D108BD9-81ED-4DB2-BD59-A6C34878D82A}">
                        <a16:rowId xmlns:a16="http://schemas.microsoft.com/office/drawing/2014/main" val="10001"/>
                      </a:ext>
                    </a:extLst>
                  </a:tr>
                  <a:tr h="594360">
                    <a:tc>
                      <a:txBody>
                        <a:bodyPr/>
                        <a:lstStyle/>
                        <a:p>
                          <a:pPr algn="r">
                            <a:defRPr sz="1800"/>
                          </a:pPr>
                          <a14:m>
                            <m:oMathPara xmlns:m="http://schemas.openxmlformats.org/officeDocument/2006/math">
                              <m:oMathParaPr>
                                <m:jc m:val="right"/>
                              </m:oMathParaPr>
                              <m:oMath xmlns:m="http://schemas.openxmlformats.org/officeDocument/2006/math">
                                <m:r>
                                  <a:rPr sz="2200">
                                    <a:latin typeface="Cambria Math"/>
                                  </a:rPr>
                                  <m:t>𝑥</m:t>
                                </m:r>
                              </m:oMath>
                            </m:oMathPara>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2</m:t>
                                  </m:r>
                                  <m:r>
                                    <a:rPr sz="2200">
                                      <a:latin typeface="Cambria Math"/>
                                    </a:rPr>
                                    <m:t>𝑥</m:t>
                                  </m:r>
                                  <m:r>
                                    <a:rPr sz="2200">
                                      <a:latin typeface="Cambria Math"/>
                                    </a:rPr>
                                    <m:t>+3</m:t>
                                  </m:r>
                                </m:num>
                                <m:den>
                                  <m:r>
                                    <a:rPr sz="2200">
                                      <a:latin typeface="Cambria Math"/>
                                    </a:rPr>
                                    <m:t>2</m:t>
                                  </m:r>
                                  <m:r>
                                    <a:rPr sz="2200">
                                      <a:latin typeface="Cambria Math"/>
                                    </a:rPr>
                                    <m:t>𝑥</m:t>
                                  </m:r>
                                  <m:r>
                                    <a:rPr sz="2200">
                                      <a:latin typeface="Cambria Math"/>
                                    </a:rPr>
                                    <m:t>−3</m:t>
                                  </m:r>
                                </m:den>
                              </m:f>
                            </m:oMath>
                          </a14:m>
                          <a:endParaRPr sz="2200" dirty="0"/>
                        </a:p>
                      </a:txBody>
                      <a:tcPr anchor="ctr"/>
                    </a:tc>
                    <a:tc>
                      <a:txBody>
                        <a:bodyPr/>
                        <a:lstStyle/>
                        <a:p>
                          <a:pPr algn="l">
                            <a:defRPr sz="1800"/>
                          </a:pPr>
                          <a:r>
                            <a:rPr lang="en-US" sz="1600" dirty="0"/>
                            <a:t>Equate the arguments since each term has the same base.</a:t>
                          </a:r>
                          <a:endParaRPr sz="1600" dirty="0"/>
                        </a:p>
                      </a:txBody>
                      <a:tcPr anchor="ctr"/>
                    </a:tc>
                    <a:extLst>
                      <a:ext uri="{0D108BD9-81ED-4DB2-BD59-A6C34878D82A}">
                        <a16:rowId xmlns:a16="http://schemas.microsoft.com/office/drawing/2014/main" val="10002"/>
                      </a:ext>
                    </a:extLst>
                  </a:tr>
                  <a:tr h="594360">
                    <a:tc>
                      <a:txBody>
                        <a:bodyPr/>
                        <a:lstStyle/>
                        <a:p>
                          <a:pPr algn="r">
                            <a:defRPr sz="1800"/>
                          </a:pPr>
                          <a:r>
                            <a:rPr sz="2200" dirty="0"/>
                            <a:t>​</a:t>
                          </a:r>
                          <a14:m>
                            <m:oMath xmlns:m="http://schemas.openxmlformats.org/officeDocument/2006/math">
                              <m:r>
                                <a:rPr sz="2200">
                                  <a:latin typeface="Cambria Math"/>
                                </a:rPr>
                                <m:t>𝑥</m:t>
                              </m:r>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−3</m:t>
                                  </m:r>
                                </m:e>
                              </m:d>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=2</m:t>
                              </m:r>
                              <m:r>
                                <a:rPr sz="2200">
                                  <a:latin typeface="Cambria Math"/>
                                </a:rPr>
                                <m:t>𝑥</m:t>
                              </m:r>
                              <m:r>
                                <a:rPr sz="2200">
                                  <a:latin typeface="Cambria Math"/>
                                </a:rPr>
                                <m:t>+3</m:t>
                              </m:r>
                            </m:oMath>
                          </a14:m>
                          <a:endParaRPr sz="2200" dirty="0"/>
                        </a:p>
                      </a:txBody>
                      <a:tcPr anchor="ctr"/>
                    </a:tc>
                    <a:tc>
                      <a:txBody>
                        <a:bodyPr/>
                        <a:lstStyle/>
                        <a:p>
                          <a:pPr algn="l">
                            <a:defRPr sz="1800"/>
                          </a:pPr>
                          <a:r>
                            <a:rPr lang="en-US" sz="1600" dirty="0"/>
                            <a:t>Multiply both sides by </a:t>
                          </a:r>
                          <a14:m>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rPr>
                                <m:t>𝑥</m:t>
                              </m:r>
                              <m:r>
                                <a:rPr lang="en-US" sz="1600" b="0" i="1" smtClean="0">
                                  <a:latin typeface="Cambria Math" panose="02040503050406030204" pitchFamily="18" charset="0"/>
                                </a:rPr>
                                <m:t>−3</m:t>
                              </m:r>
                            </m:oMath>
                          </a14:m>
                          <a:r>
                            <a:rPr lang="en-US" sz="1600" dirty="0"/>
                            <a:t>.</a:t>
                          </a:r>
                          <a:endParaRPr sz="1600" dirty="0"/>
                        </a:p>
                      </a:txBody>
                      <a:tcPr anchor="ctr"/>
                    </a:tc>
                    <a:extLst>
                      <a:ext uri="{0D108BD9-81ED-4DB2-BD59-A6C34878D82A}">
                        <a16:rowId xmlns:a16="http://schemas.microsoft.com/office/drawing/2014/main" val="10003"/>
                      </a:ext>
                    </a:extLst>
                  </a:tr>
                  <a:tr h="594360">
                    <a:tc>
                      <a:txBody>
                        <a:bodyPr/>
                        <a:lstStyle/>
                        <a:p>
                          <a:pPr algn="r">
                            <a:defRPr sz="1800"/>
                          </a:pPr>
                          <a:r>
                            <a:rPr sz="2200" dirty="0"/>
                            <a:t>​</a:t>
                          </a:r>
                          <a14:m>
                            <m:oMath xmlns:m="http://schemas.openxmlformats.org/officeDocument/2006/math">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−3</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=2</m:t>
                              </m:r>
                              <m:r>
                                <a:rPr sz="2200">
                                  <a:latin typeface="Cambria Math"/>
                                </a:rPr>
                                <m:t>𝑥</m:t>
                              </m:r>
                              <m:r>
                                <a:rPr sz="2200">
                                  <a:latin typeface="Cambria Math"/>
                                </a:rPr>
                                <m:t>+3</m:t>
                              </m:r>
                            </m:oMath>
                          </a14:m>
                          <a:endParaRPr sz="2200" dirty="0"/>
                        </a:p>
                      </a:txBody>
                      <a:tcPr anchor="ctr"/>
                    </a:tc>
                    <a:tc>
                      <a:txBody>
                        <a:bodyPr/>
                        <a:lstStyle/>
                        <a:p>
                          <a:pPr algn="l">
                            <a:defRPr sz="1800"/>
                          </a:pPr>
                          <a:r>
                            <a:rPr lang="en-US" sz="1600" dirty="0"/>
                            <a:t>The result is a quadratic equation.</a:t>
                          </a:r>
                          <a:endParaRPr sz="1600" dirty="0"/>
                        </a:p>
                      </a:txBody>
                      <a:tcPr anchor="ctr"/>
                    </a:tc>
                    <a:extLst>
                      <a:ext uri="{0D108BD9-81ED-4DB2-BD59-A6C34878D82A}">
                        <a16:rowId xmlns:a16="http://schemas.microsoft.com/office/drawing/2014/main" val="10004"/>
                      </a:ext>
                    </a:extLst>
                  </a:tr>
                  <a:tr h="594360">
                    <a:tc>
                      <a:txBody>
                        <a:bodyPr/>
                        <a:lstStyle/>
                        <a:p>
                          <a:pPr algn="r">
                            <a:defRPr sz="1800"/>
                          </a:pPr>
                          <a:r>
                            <a:rPr sz="2200" dirty="0"/>
                            <a:t>​</a:t>
                          </a:r>
                          <a14:m>
                            <m:oMath xmlns:m="http://schemas.openxmlformats.org/officeDocument/2006/math">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−5</m:t>
                              </m:r>
                              <m:r>
                                <a:rPr sz="2200">
                                  <a:latin typeface="Cambria Math"/>
                                </a:rPr>
                                <m:t>𝑥</m:t>
                              </m:r>
                              <m:r>
                                <a:rPr sz="2200">
                                  <a:latin typeface="Cambria Math"/>
                                </a:rPr>
                                <m:t>−3</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=0</m:t>
                              </m:r>
                            </m:oMath>
                          </a14:m>
                          <a:endParaRPr sz="2200" dirty="0"/>
                        </a:p>
                      </a:txBody>
                      <a:tcPr anchor="ctr"/>
                    </a:tc>
                    <a:tc rowSpan="2">
                      <a:txBody>
                        <a:bodyPr/>
                        <a:lstStyle/>
                        <a:p>
                          <a:pPr algn="l">
                            <a:defRPr sz="1800"/>
                          </a:pPr>
                          <a:r>
                            <a:rPr lang="en-US" sz="1600" dirty="0"/>
                            <a:t>Rewrite the equation with </a:t>
                          </a:r>
                          <a14:m>
                            <m:oMath xmlns:m="http://schemas.openxmlformats.org/officeDocument/2006/math">
                              <m:r>
                                <a:rPr lang="en-US" sz="1600" i="1" dirty="0" smtClean="0">
                                  <a:latin typeface="Cambria Math" panose="02040503050406030204" pitchFamily="18" charset="0"/>
                                </a:rPr>
                                <m:t>0</m:t>
                              </m:r>
                            </m:oMath>
                          </a14:m>
                          <a:r>
                            <a:rPr lang="en-US" sz="1600" dirty="0"/>
                            <a:t> on one side and factor.</a:t>
                          </a:r>
                          <a:endParaRPr sz="1600" dirty="0"/>
                        </a:p>
                      </a:txBody>
                      <a:tcPr anchor="ctr"/>
                    </a:tc>
                    <a:extLst>
                      <a:ext uri="{0D108BD9-81ED-4DB2-BD59-A6C34878D82A}">
                        <a16:rowId xmlns:a16="http://schemas.microsoft.com/office/drawing/2014/main" val="10005"/>
                      </a:ext>
                    </a:extLst>
                  </a:tr>
                  <a:tr h="594360">
                    <a:tc>
                      <a:txBody>
                        <a:bodyPr/>
                        <a:lstStyle/>
                        <a:p>
                          <a:pPr algn="r">
                            <a:defRPr sz="1800"/>
                          </a:pPr>
                          <a:r>
                            <a:rPr sz="2200" dirty="0"/>
                            <a:t>​</a:t>
                          </a:r>
                          <a14:m>
                            <m:oMath xmlns:m="http://schemas.openxmlformats.org/officeDocument/2006/math">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+1</m:t>
                                  </m:r>
                                </m:e>
                              </m:d>
                              <m:d>
                                <m:dPr>
                                  <m:ctrlPr>
                                    <a:rPr sz="2200" i="1">
                                      <a:latin typeface="Cambria Math" panose="02040503050406030204" pitchFamily="18" charset="0"/>
                                    </a:rPr>
                                  </m:ctrlPr>
                                </m:dPr>
                                <m:e>
                                  <m:r>
                                    <a:rPr sz="2200">
                                      <a:latin typeface="Cambria Math"/>
                                    </a:rPr>
                                    <m:t>𝑥</m:t>
                                  </m:r>
                                  <m:r>
                                    <a:rPr sz="2200">
                                      <a:latin typeface="Cambria Math"/>
                                    </a:rPr>
                                    <m:t>−3</m:t>
                                  </m:r>
                                </m:e>
                              </m:d>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=0</m:t>
                              </m:r>
                            </m:oMath>
                          </a14:m>
                          <a:endParaRPr sz="2200" dirty="0"/>
                        </a:p>
                      </a:txBody>
                      <a:tcPr anchor="ctr"/>
                    </a:tc>
                    <a:tc vMerge="1">
                      <a:txBody>
                        <a:bodyPr/>
                        <a:lstStyle/>
                        <a:p>
                          <a:pPr algn="l">
                            <a:defRPr sz="1800"/>
                          </a:pPr>
                          <a:endParaRPr sz="1600" dirty="0"/>
                        </a:p>
                      </a:txBody>
                      <a:tcPr anchor="ctr"/>
                    </a:tc>
                    <a:extLst>
                      <a:ext uri="{0D108BD9-81ED-4DB2-BD59-A6C34878D82A}">
                        <a16:rowId xmlns:a16="http://schemas.microsoft.com/office/drawing/2014/main" val="10006"/>
                      </a:ext>
                    </a:extLst>
                  </a:tr>
                  <a:tr h="594360">
                    <a:tc>
                      <a:txBody>
                        <a:bodyPr/>
                        <a:lstStyle/>
                        <a:p>
                          <a:pPr algn="r">
                            <a:defRPr sz="1800"/>
                          </a:pPr>
                          <a:r>
                            <a:rPr lang="en-US" sz="2200" dirty="0"/>
                            <a:t> </a:t>
                          </a:r>
                          <a14:m>
                            <m:oMath xmlns:m="http://schemas.openxmlformats.org/officeDocument/2006/math">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r>
                                <a:rPr sz="2200">
                                  <a:latin typeface="Cambria Math"/>
                                </a:rPr>
                                <m:t>,3</m:t>
                              </m:r>
                            </m:oMath>
                          </a14:m>
                          <a:endParaRPr sz="2200" dirty="0"/>
                        </a:p>
                      </a:txBody>
                      <a:tcPr anchor="ctr"/>
                    </a:tc>
                    <a:tc>
                      <a:txBody>
                        <a:bodyPr/>
                        <a:lstStyle/>
                        <a:p>
                          <a:pPr algn="l">
                            <a:defRPr sz="1800"/>
                          </a:pPr>
                          <a:r>
                            <a:rPr lang="en-US" sz="1600" dirty="0"/>
                            <a:t>Solve using the Zero-Factor Property.</a:t>
                          </a:r>
                          <a:endParaRPr sz="1600" dirty="0"/>
                        </a:p>
                      </a:txBody>
                      <a:tcPr anchor="ct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75127210"/>
                  </p:ext>
                </p:extLst>
              </p:nvPr>
            </p:nvGraphicFramePr>
            <p:xfrm>
              <a:off x="152400" y="1036320"/>
              <a:ext cx="8839200" cy="4754880"/>
            </p:xfrm>
            <a:graphic>
              <a:graphicData uri="http://schemas.openxmlformats.org/drawingml/2006/table">
                <a:tbl>
                  <a:tblPr firstRow="1" bandRow="1">
                    <a:tableStyleId>{2D5ABB26-0587-4C30-8999-92F81FD0307C}</a:tableStyleId>
                  </a:tblPr>
                  <a:tblGrid>
                    <a:gridCol w="2093976">
                      <a:extLst>
                        <a:ext uri="{9D8B030D-6E8A-4147-A177-3AD203B41FA5}">
                          <a16:colId xmlns:a16="http://schemas.microsoft.com/office/drawing/2014/main" val="20000"/>
                        </a:ext>
                      </a:extLst>
                    </a:gridCol>
                    <a:gridCol w="3867912">
                      <a:extLst>
                        <a:ext uri="{9D8B030D-6E8A-4147-A177-3AD203B41FA5}">
                          <a16:colId xmlns:a16="http://schemas.microsoft.com/office/drawing/2014/main" val="20001"/>
                        </a:ext>
                      </a:extLst>
                    </a:gridCol>
                    <a:gridCol w="2877312">
                      <a:extLst>
                        <a:ext uri="{9D8B030D-6E8A-4147-A177-3AD203B41FA5}">
                          <a16:colId xmlns:a16="http://schemas.microsoft.com/office/drawing/2014/main" val="2511931435"/>
                        </a:ext>
                      </a:extLst>
                    </a:gridCol>
                  </a:tblGrid>
                  <a:tr h="594360">
                    <a:tc>
                      <a:txBody>
                        <a:bodyPr/>
                        <a:lstStyle/>
                        <a:p>
                          <a:endParaRPr lang="en-US"/>
                        </a:p>
                      </a:txBody>
                      <a:tcPr anchor="ctr">
                        <a:blipFill>
                          <a:blip r:embed="rId2"/>
                          <a:stretch>
                            <a:fillRect r="-321512" b="-708163"/>
                          </a:stretch>
                        </a:blipFill>
                      </a:tcPr>
                    </a:tc>
                    <a:tc>
                      <a:txBody>
                        <a:bodyPr/>
                        <a:lstStyle/>
                        <a:p>
                          <a:endParaRPr lang="en-US"/>
                        </a:p>
                      </a:txBody>
                      <a:tcPr anchor="ctr">
                        <a:blipFill>
                          <a:blip r:embed="rId2"/>
                          <a:stretch>
                            <a:fillRect l="-54259" r="-74448" b="-708163"/>
                          </a:stretch>
                        </a:blipFill>
                      </a:tcPr>
                    </a:tc>
                    <a:tc>
                      <a:txBody>
                        <a:bodyPr/>
                        <a:lstStyle/>
                        <a:p>
                          <a:pPr algn="l">
                            <a:defRPr sz="1800"/>
                          </a:pPr>
                          <a:endParaRPr sz="1600" dirty="0"/>
                        </a:p>
                      </a:txBody>
                      <a:tcPr anchor="ctr"/>
                    </a:tc>
                    <a:extLst>
                      <a:ext uri="{0D108BD9-81ED-4DB2-BD59-A6C34878D82A}">
                        <a16:rowId xmlns:a16="http://schemas.microsoft.com/office/drawing/2014/main" val="10000"/>
                      </a:ext>
                    </a:extLst>
                  </a:tr>
                  <a:tr h="594360">
                    <a:tc>
                      <a:txBody>
                        <a:bodyPr/>
                        <a:lstStyle/>
                        <a:p>
                          <a:endParaRPr lang="en-US"/>
                        </a:p>
                      </a:txBody>
                      <a:tcPr anchor="ctr">
                        <a:blipFill>
                          <a:blip r:embed="rId2"/>
                          <a:stretch>
                            <a:fillRect t="-101031" r="-321512" b="-615464"/>
                          </a:stretch>
                        </a:blipFill>
                      </a:tcPr>
                    </a:tc>
                    <a:tc>
                      <a:txBody>
                        <a:bodyPr/>
                        <a:lstStyle/>
                        <a:p>
                          <a:endParaRPr lang="en-US"/>
                        </a:p>
                      </a:txBody>
                      <a:tcPr anchor="ctr">
                        <a:blipFill>
                          <a:blip r:embed="rId2"/>
                          <a:stretch>
                            <a:fillRect l="-54259" t="-101031" r="-74448" b="-615464"/>
                          </a:stretch>
                        </a:blipFill>
                      </a:tcPr>
                    </a:tc>
                    <a:tc>
                      <a:txBody>
                        <a:bodyPr/>
                        <a:lstStyle/>
                        <a:p>
                          <a:pPr algn="l">
                            <a:defRPr sz="1800"/>
                          </a:pPr>
                          <a:r>
                            <a:rPr lang="en-US" sz="1600" dirty="0"/>
                            <a:t>Combine terms using a property of logarithms.</a:t>
                          </a:r>
                          <a:endParaRPr sz="1600" dirty="0"/>
                        </a:p>
                      </a:txBody>
                      <a:tcPr anchor="ctr"/>
                    </a:tc>
                    <a:extLst>
                      <a:ext uri="{0D108BD9-81ED-4DB2-BD59-A6C34878D82A}">
                        <a16:rowId xmlns:a16="http://schemas.microsoft.com/office/drawing/2014/main" val="10001"/>
                      </a:ext>
                    </a:extLst>
                  </a:tr>
                  <a:tr h="594360">
                    <a:tc>
                      <a:txBody>
                        <a:bodyPr/>
                        <a:lstStyle/>
                        <a:p>
                          <a:endParaRPr lang="en-US"/>
                        </a:p>
                      </a:txBody>
                      <a:tcPr anchor="ctr">
                        <a:blipFill>
                          <a:blip r:embed="rId2"/>
                          <a:stretch>
                            <a:fillRect t="-198980" r="-321512" b="-509184"/>
                          </a:stretch>
                        </a:blipFill>
                      </a:tcPr>
                    </a:tc>
                    <a:tc>
                      <a:txBody>
                        <a:bodyPr/>
                        <a:lstStyle/>
                        <a:p>
                          <a:endParaRPr lang="en-US"/>
                        </a:p>
                      </a:txBody>
                      <a:tcPr anchor="ctr">
                        <a:blipFill>
                          <a:blip r:embed="rId2"/>
                          <a:stretch>
                            <a:fillRect l="-54259" t="-198980" r="-74448" b="-509184"/>
                          </a:stretch>
                        </a:blipFill>
                      </a:tcPr>
                    </a:tc>
                    <a:tc>
                      <a:txBody>
                        <a:bodyPr/>
                        <a:lstStyle/>
                        <a:p>
                          <a:pPr algn="l">
                            <a:defRPr sz="1800"/>
                          </a:pPr>
                          <a:r>
                            <a:rPr lang="en-US" sz="1600" dirty="0"/>
                            <a:t>Equate the arguments since each term has the same base.</a:t>
                          </a:r>
                          <a:endParaRPr sz="1600" dirty="0"/>
                        </a:p>
                      </a:txBody>
                      <a:tcPr anchor="ctr"/>
                    </a:tc>
                    <a:extLst>
                      <a:ext uri="{0D108BD9-81ED-4DB2-BD59-A6C34878D82A}">
                        <a16:rowId xmlns:a16="http://schemas.microsoft.com/office/drawing/2014/main" val="10002"/>
                      </a:ext>
                    </a:extLst>
                  </a:tr>
                  <a:tr h="594360">
                    <a:tc>
                      <a:txBody>
                        <a:bodyPr/>
                        <a:lstStyle/>
                        <a:p>
                          <a:endParaRPr lang="en-US"/>
                        </a:p>
                      </a:txBody>
                      <a:tcPr anchor="ctr">
                        <a:blipFill>
                          <a:blip r:embed="rId2"/>
                          <a:stretch>
                            <a:fillRect t="-302062" r="-321512" b="-414433"/>
                          </a:stretch>
                        </a:blipFill>
                      </a:tcPr>
                    </a:tc>
                    <a:tc>
                      <a:txBody>
                        <a:bodyPr/>
                        <a:lstStyle/>
                        <a:p>
                          <a:endParaRPr lang="en-US"/>
                        </a:p>
                      </a:txBody>
                      <a:tcPr anchor="ctr">
                        <a:blipFill>
                          <a:blip r:embed="rId2"/>
                          <a:stretch>
                            <a:fillRect l="-54259" t="-302062" r="-74448" b="-414433"/>
                          </a:stretch>
                        </a:blipFill>
                      </a:tcPr>
                    </a:tc>
                    <a:tc>
                      <a:txBody>
                        <a:bodyPr/>
                        <a:lstStyle/>
                        <a:p>
                          <a:endParaRPr lang="en-US"/>
                        </a:p>
                      </a:txBody>
                      <a:tcPr anchor="ctr">
                        <a:blipFill>
                          <a:blip r:embed="rId2"/>
                          <a:stretch>
                            <a:fillRect l="-207203" t="-302062" b="-414433"/>
                          </a:stretch>
                        </a:blipFill>
                      </a:tcPr>
                    </a:tc>
                    <a:extLst>
                      <a:ext uri="{0D108BD9-81ED-4DB2-BD59-A6C34878D82A}">
                        <a16:rowId xmlns:a16="http://schemas.microsoft.com/office/drawing/2014/main" val="10003"/>
                      </a:ext>
                    </a:extLst>
                  </a:tr>
                  <a:tr h="594360">
                    <a:tc>
                      <a:txBody>
                        <a:bodyPr/>
                        <a:lstStyle/>
                        <a:p>
                          <a:endParaRPr lang="en-US"/>
                        </a:p>
                      </a:txBody>
                      <a:tcPr anchor="ctr">
                        <a:blipFill>
                          <a:blip r:embed="rId2"/>
                          <a:stretch>
                            <a:fillRect t="-397959" r="-321512" b="-310204"/>
                          </a:stretch>
                        </a:blipFill>
                      </a:tcPr>
                    </a:tc>
                    <a:tc>
                      <a:txBody>
                        <a:bodyPr/>
                        <a:lstStyle/>
                        <a:p>
                          <a:endParaRPr lang="en-US"/>
                        </a:p>
                      </a:txBody>
                      <a:tcPr anchor="ctr">
                        <a:blipFill>
                          <a:blip r:embed="rId2"/>
                          <a:stretch>
                            <a:fillRect l="-54259" t="-397959" r="-74448" b="-310204"/>
                          </a:stretch>
                        </a:blipFill>
                      </a:tcPr>
                    </a:tc>
                    <a:tc>
                      <a:txBody>
                        <a:bodyPr/>
                        <a:lstStyle/>
                        <a:p>
                          <a:pPr algn="l">
                            <a:defRPr sz="1800"/>
                          </a:pPr>
                          <a:r>
                            <a:rPr lang="en-US" sz="1600" dirty="0"/>
                            <a:t>The result is a quadratic equation.</a:t>
                          </a:r>
                          <a:endParaRPr sz="1600" dirty="0"/>
                        </a:p>
                      </a:txBody>
                      <a:tcPr anchor="ctr"/>
                    </a:tc>
                    <a:extLst>
                      <a:ext uri="{0D108BD9-81ED-4DB2-BD59-A6C34878D82A}">
                        <a16:rowId xmlns:a16="http://schemas.microsoft.com/office/drawing/2014/main" val="10004"/>
                      </a:ext>
                    </a:extLst>
                  </a:tr>
                  <a:tr h="594360">
                    <a:tc>
                      <a:txBody>
                        <a:bodyPr/>
                        <a:lstStyle/>
                        <a:p>
                          <a:endParaRPr lang="en-US"/>
                        </a:p>
                      </a:txBody>
                      <a:tcPr anchor="ctr">
                        <a:blipFill>
                          <a:blip r:embed="rId2"/>
                          <a:stretch>
                            <a:fillRect t="-503093" r="-321512" b="-213402"/>
                          </a:stretch>
                        </a:blipFill>
                      </a:tcPr>
                    </a:tc>
                    <a:tc>
                      <a:txBody>
                        <a:bodyPr/>
                        <a:lstStyle/>
                        <a:p>
                          <a:endParaRPr lang="en-US"/>
                        </a:p>
                      </a:txBody>
                      <a:tcPr anchor="ctr">
                        <a:blipFill>
                          <a:blip r:embed="rId2"/>
                          <a:stretch>
                            <a:fillRect l="-54259" t="-503093" r="-74448" b="-213402"/>
                          </a:stretch>
                        </a:blipFill>
                      </a:tcPr>
                    </a:tc>
                    <a:tc rowSpan="2">
                      <a:txBody>
                        <a:bodyPr/>
                        <a:lstStyle/>
                        <a:p>
                          <a:endParaRPr lang="en-US"/>
                        </a:p>
                      </a:txBody>
                      <a:tcPr anchor="ctr">
                        <a:blipFill>
                          <a:blip r:embed="rId2"/>
                          <a:stretch>
                            <a:fillRect l="-207203" t="-250256" b="-55897"/>
                          </a:stretch>
                        </a:blipFill>
                      </a:tcPr>
                    </a:tc>
                    <a:extLst>
                      <a:ext uri="{0D108BD9-81ED-4DB2-BD59-A6C34878D82A}">
                        <a16:rowId xmlns:a16="http://schemas.microsoft.com/office/drawing/2014/main" val="10005"/>
                      </a:ext>
                    </a:extLst>
                  </a:tr>
                  <a:tr h="594360">
                    <a:tc>
                      <a:txBody>
                        <a:bodyPr/>
                        <a:lstStyle/>
                        <a:p>
                          <a:endParaRPr lang="en-US"/>
                        </a:p>
                      </a:txBody>
                      <a:tcPr anchor="ctr">
                        <a:blipFill>
                          <a:blip r:embed="rId2"/>
                          <a:stretch>
                            <a:fillRect t="-596939" r="-321512" b="-111224"/>
                          </a:stretch>
                        </a:blipFill>
                      </a:tcPr>
                    </a:tc>
                    <a:tc>
                      <a:txBody>
                        <a:bodyPr/>
                        <a:lstStyle/>
                        <a:p>
                          <a:endParaRPr lang="en-US"/>
                        </a:p>
                      </a:txBody>
                      <a:tcPr anchor="ctr">
                        <a:blipFill>
                          <a:blip r:embed="rId2"/>
                          <a:stretch>
                            <a:fillRect l="-54259" t="-596939" r="-74448" b="-111224"/>
                          </a:stretch>
                        </a:blipFill>
                      </a:tcPr>
                    </a:tc>
                    <a:tc vMerge="1">
                      <a:txBody>
                        <a:bodyPr/>
                        <a:lstStyle/>
                        <a:p>
                          <a:pPr algn="l">
                            <a:defRPr sz="1800"/>
                          </a:pPr>
                          <a:endParaRPr sz="1600" dirty="0"/>
                        </a:p>
                      </a:txBody>
                      <a:tcPr anchor="ctr"/>
                    </a:tc>
                    <a:extLst>
                      <a:ext uri="{0D108BD9-81ED-4DB2-BD59-A6C34878D82A}">
                        <a16:rowId xmlns:a16="http://schemas.microsoft.com/office/drawing/2014/main" val="10006"/>
                      </a:ext>
                    </a:extLst>
                  </a:tr>
                  <a:tr h="594360">
                    <a:tc>
                      <a:txBody>
                        <a:bodyPr/>
                        <a:lstStyle/>
                        <a:p>
                          <a:endParaRPr lang="en-US"/>
                        </a:p>
                      </a:txBody>
                      <a:tcPr anchor="ctr">
                        <a:blipFill>
                          <a:blip r:embed="rId2"/>
                          <a:stretch>
                            <a:fillRect t="-704124" r="-321512" b="-12371"/>
                          </a:stretch>
                        </a:blipFill>
                      </a:tcPr>
                    </a:tc>
                    <a:tc>
                      <a:txBody>
                        <a:bodyPr/>
                        <a:lstStyle/>
                        <a:p>
                          <a:endParaRPr lang="en-US"/>
                        </a:p>
                      </a:txBody>
                      <a:tcPr anchor="ctr">
                        <a:blipFill>
                          <a:blip r:embed="rId2"/>
                          <a:stretch>
                            <a:fillRect l="-54259" t="-704124" r="-74448" b="-12371"/>
                          </a:stretch>
                        </a:blipFill>
                      </a:tcPr>
                    </a:tc>
                    <a:tc>
                      <a:txBody>
                        <a:bodyPr/>
                        <a:lstStyle/>
                        <a:p>
                          <a:pPr algn="l">
                            <a:defRPr sz="1800"/>
                          </a:pPr>
                          <a:r>
                            <a:rPr lang="en-US" sz="1600" dirty="0"/>
                            <a:t>Solve using the Zero-Factor Property.</a:t>
                          </a:r>
                          <a:endParaRPr sz="1600" dirty="0"/>
                        </a:p>
                      </a:txBody>
                      <a:tcPr anchor="ct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2864732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dirty="0"/>
                  <a:t>A crucial step remains! While these two solutions definitely solve the quadratic equation, we must check that they solve the initial logarithmic equation, as the process of solving logarithmic equations can introduce extraneous solutions. If we check our two potential solutions in the original equation, we quickly discover that only one of them is valid.</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r>
                                <a:rPr>
                                  <a:latin typeface="Cambria Math" panose="02040503050406030204" pitchFamily="18" charset="0"/>
                                </a:rPr>
                                <m:t>−3</m:t>
                              </m:r>
                            </m:e>
                          </m:d>
                        </m:e>
                      </m:func>
                    </m:oMath>
                  </m:oMathPara>
                </a14:m>
                <a:endParaRPr sz="2800" dirty="0"/>
              </a:p>
              <a:p>
                <a:pPr>
                  <a:defRPr sz="2800"/>
                </a:pPr>
                <a:r>
                  <a:rPr sz="2800" dirty="0"/>
                  <a:t>We can see that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is not a solution to the equation, because logarithms of negative numbers are undefined. We move on to the second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074" b="-24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1846321"/>
                  </p:ext>
                </p:extLst>
              </p:nvPr>
            </p:nvGraphicFramePr>
            <p:xfrm>
              <a:off x="571500" y="1105523"/>
              <a:ext cx="8001000" cy="1920240"/>
            </p:xfrm>
            <a:graphic>
              <a:graphicData uri="http://schemas.openxmlformats.org/drawingml/2006/table">
                <a:tbl>
                  <a:tblPr firstRow="1" bandRow="1">
                    <a:tableStyleId>{2D5ABB26-0587-4C30-8999-92F81FD0307C}</a:tableStyleId>
                  </a:tblPr>
                  <a:tblGrid>
                    <a:gridCol w="5105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d>
                                        <m:dPr>
                                          <m:ctrlPr>
                                            <a:rPr sz="2200" i="1">
                                              <a:latin typeface="Cambria Math" panose="02040503050406030204" pitchFamily="18" charset="0"/>
                                            </a:rPr>
                                          </m:ctrlPr>
                                        </m:dPr>
                                        <m:e>
                                          <m:r>
                                            <a:rPr sz="2200">
                                              <a:latin typeface="Cambria Math"/>
                                            </a:rPr>
                                            <m:t>3</m:t>
                                          </m:r>
                                        </m:e>
                                      </m:d>
                                      <m:r>
                                        <a:rPr sz="2200">
                                          <a:latin typeface="Cambria Math"/>
                                        </a:rPr>
                                        <m:t>+3</m:t>
                                      </m:r>
                                    </m:e>
                                  </m:d>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d>
                                        <m:dPr>
                                          <m:ctrlPr>
                                            <a:rPr sz="2200" i="1">
                                              <a:latin typeface="Cambria Math" panose="02040503050406030204" pitchFamily="18" charset="0"/>
                                            </a:rPr>
                                          </m:ctrlPr>
                                        </m:dPr>
                                        <m:e>
                                          <m:r>
                                            <a:rPr sz="2200">
                                              <a:latin typeface="Cambria Math"/>
                                            </a:rPr>
                                            <m:t>3</m:t>
                                          </m:r>
                                        </m:e>
                                      </m:d>
                                      <m:r>
                                        <a:rPr sz="2200">
                                          <a:latin typeface="Cambria Math"/>
                                        </a:rPr>
                                        <m:t>−3</m:t>
                                      </m:r>
                                    </m:e>
                                  </m:d>
                                </m:e>
                              </m:func>
                            </m:oMath>
                          </a14:m>
                          <a:endParaRPr sz="2200" dirty="0"/>
                        </a:p>
                      </a:txBody>
                      <a:tcPr anchor="ctr"/>
                    </a:tc>
                    <a:tc>
                      <a:txBody>
                        <a:bodyPr/>
                        <a:lstStyle/>
                        <a:p>
                          <a:pPr algn="l">
                            <a:defRPr b="1"/>
                          </a:pPr>
                          <a:r>
                            <a:rPr lang="en-US" b="0" dirty="0"/>
                            <a:t>Substitute into the equation.</a:t>
                          </a:r>
                          <a:endParaRPr b="0" dirty="0"/>
                        </a:p>
                      </a:txBody>
                      <a:tcPr anchor="ctr"/>
                    </a:tc>
                    <a:extLst>
                      <a:ext uri="{0D108BD9-81ED-4DB2-BD59-A6C34878D82A}">
                        <a16:rowId xmlns:a16="http://schemas.microsoft.com/office/drawing/2014/main" val="10000"/>
                      </a:ext>
                    </a:extLst>
                  </a:tr>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9</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oMath>
                          </a14:m>
                          <a:endParaRPr sz="2200" dirty="0"/>
                        </a:p>
                      </a:txBody>
                      <a:tcPr anchor="ctr"/>
                    </a:tc>
                    <a:tc>
                      <a:txBody>
                        <a:bodyPr/>
                        <a:lstStyle/>
                        <a:p>
                          <a:pPr algn="l">
                            <a:defRPr b="1"/>
                          </a:pPr>
                          <a:r>
                            <a:rPr lang="en-US" b="0" dirty="0"/>
                            <a:t>Simplify.</a:t>
                          </a:r>
                          <a:endParaRPr b="0" dirty="0"/>
                        </a:p>
                      </a:txBody>
                      <a:tcPr anchor="ctr"/>
                    </a:tc>
                    <a:extLst>
                      <a:ext uri="{0D108BD9-81ED-4DB2-BD59-A6C34878D82A}">
                        <a16:rowId xmlns:a16="http://schemas.microsoft.com/office/drawing/2014/main" val="10001"/>
                      </a:ext>
                    </a:extLst>
                  </a:tr>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9</m:t>
                                          </m:r>
                                        </m:num>
                                        <m:den>
                                          <m:r>
                                            <a:rPr sz="2200">
                                              <a:latin typeface="Cambria Math"/>
                                            </a:rPr>
                                            <m:t>3</m:t>
                                          </m:r>
                                        </m:den>
                                      </m:f>
                                    </m:e>
                                  </m:d>
                                </m:e>
                              </m:func>
                            </m:oMath>
                          </a14:m>
                          <a:endParaRPr sz="2200" dirty="0"/>
                        </a:p>
                      </a:txBody>
                      <a:tcPr anchor="ctr"/>
                    </a:tc>
                    <a:tc>
                      <a:txBody>
                        <a:bodyPr/>
                        <a:lstStyle/>
                        <a:p>
                          <a:pPr algn="l">
                            <a:defRPr b="1"/>
                          </a:pPr>
                          <a:r>
                            <a:rPr lang="en-US" b="0" dirty="0"/>
                            <a:t>Combine the terms using a property of logarithms. </a:t>
                          </a:r>
                          <a:endParaRPr b="0" dirty="0"/>
                        </a:p>
                      </a:txBody>
                      <a:tcPr anchor="ctr"/>
                    </a:tc>
                    <a:extLst>
                      <a:ext uri="{0D108BD9-81ED-4DB2-BD59-A6C34878D82A}">
                        <a16:rowId xmlns:a16="http://schemas.microsoft.com/office/drawing/2014/main" val="10002"/>
                      </a:ext>
                    </a:extLst>
                  </a:tr>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oMath>
                          </a14:m>
                          <a:endParaRPr sz="2200" dirty="0"/>
                        </a:p>
                      </a:txBody>
                      <a:tcPr anchor="ctr"/>
                    </a:tc>
                    <a:tc>
                      <a:txBody>
                        <a:bodyPr/>
                        <a:lstStyle/>
                        <a:p>
                          <a:pPr algn="l">
                            <a:defRPr b="1"/>
                          </a:pPr>
                          <a:r>
                            <a:rPr lang="en-US" b="0" dirty="0"/>
                            <a:t>A true statement</a:t>
                          </a:r>
                          <a:endParaRPr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1846321"/>
                  </p:ext>
                </p:extLst>
              </p:nvPr>
            </p:nvGraphicFramePr>
            <p:xfrm>
              <a:off x="571500" y="1105523"/>
              <a:ext cx="8001000" cy="1920240"/>
            </p:xfrm>
            <a:graphic>
              <a:graphicData uri="http://schemas.openxmlformats.org/drawingml/2006/table">
                <a:tbl>
                  <a:tblPr firstRow="1" bandRow="1">
                    <a:tableStyleId>{2D5ABB26-0587-4C30-8999-92F81FD0307C}</a:tableStyleId>
                  </a:tblPr>
                  <a:tblGrid>
                    <a:gridCol w="5105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426720">
                    <a:tc>
                      <a:txBody>
                        <a:bodyPr/>
                        <a:lstStyle/>
                        <a:p>
                          <a:endParaRPr lang="en-US"/>
                        </a:p>
                      </a:txBody>
                      <a:tcPr anchor="ctr">
                        <a:blipFill>
                          <a:blip r:embed="rId2"/>
                          <a:stretch>
                            <a:fillRect t="-8571" r="-56802" b="-380000"/>
                          </a:stretch>
                        </a:blipFill>
                      </a:tcPr>
                    </a:tc>
                    <a:tc>
                      <a:txBody>
                        <a:bodyPr/>
                        <a:lstStyle/>
                        <a:p>
                          <a:pPr algn="l">
                            <a:defRPr b="1"/>
                          </a:pPr>
                          <a:r>
                            <a:rPr lang="en-US" b="0" dirty="0"/>
                            <a:t>Substitute into the equation.</a:t>
                          </a:r>
                          <a:endParaRPr b="0" dirty="0"/>
                        </a:p>
                      </a:txBody>
                      <a:tcPr anchor="ctr"/>
                    </a:tc>
                    <a:extLst>
                      <a:ext uri="{0D108BD9-81ED-4DB2-BD59-A6C34878D82A}">
                        <a16:rowId xmlns:a16="http://schemas.microsoft.com/office/drawing/2014/main" val="10000"/>
                      </a:ext>
                    </a:extLst>
                  </a:tr>
                  <a:tr h="426720">
                    <a:tc>
                      <a:txBody>
                        <a:bodyPr/>
                        <a:lstStyle/>
                        <a:p>
                          <a:endParaRPr lang="en-US"/>
                        </a:p>
                      </a:txBody>
                      <a:tcPr anchor="ctr">
                        <a:blipFill>
                          <a:blip r:embed="rId2"/>
                          <a:stretch>
                            <a:fillRect t="-108571" r="-56802" b="-280000"/>
                          </a:stretch>
                        </a:blipFill>
                      </a:tcPr>
                    </a:tc>
                    <a:tc>
                      <a:txBody>
                        <a:bodyPr/>
                        <a:lstStyle/>
                        <a:p>
                          <a:pPr algn="l">
                            <a:defRPr b="1"/>
                          </a:pPr>
                          <a:r>
                            <a:rPr lang="en-US" b="0" dirty="0"/>
                            <a:t>Simplify.</a:t>
                          </a:r>
                          <a:endParaRPr b="0" dirty="0"/>
                        </a:p>
                      </a:txBody>
                      <a:tcPr anchor="ctr"/>
                    </a:tc>
                    <a:extLst>
                      <a:ext uri="{0D108BD9-81ED-4DB2-BD59-A6C34878D82A}">
                        <a16:rowId xmlns:a16="http://schemas.microsoft.com/office/drawing/2014/main" val="10001"/>
                      </a:ext>
                    </a:extLst>
                  </a:tr>
                  <a:tr h="640080">
                    <a:tc>
                      <a:txBody>
                        <a:bodyPr/>
                        <a:lstStyle/>
                        <a:p>
                          <a:endParaRPr lang="en-US"/>
                        </a:p>
                      </a:txBody>
                      <a:tcPr anchor="ctr">
                        <a:blipFill>
                          <a:blip r:embed="rId2"/>
                          <a:stretch>
                            <a:fillRect t="-137736" r="-56802" b="-84906"/>
                          </a:stretch>
                        </a:blipFill>
                      </a:tcPr>
                    </a:tc>
                    <a:tc>
                      <a:txBody>
                        <a:bodyPr/>
                        <a:lstStyle/>
                        <a:p>
                          <a:pPr algn="l">
                            <a:defRPr b="1"/>
                          </a:pPr>
                          <a:r>
                            <a:rPr lang="en-US" b="0" dirty="0"/>
                            <a:t>Combine the terms using a property of logarithms. </a:t>
                          </a:r>
                          <a:endParaRPr b="0" dirty="0"/>
                        </a:p>
                      </a:txBody>
                      <a:tcPr anchor="ctr"/>
                    </a:tc>
                    <a:extLst>
                      <a:ext uri="{0D108BD9-81ED-4DB2-BD59-A6C34878D82A}">
                        <a16:rowId xmlns:a16="http://schemas.microsoft.com/office/drawing/2014/main" val="10002"/>
                      </a:ext>
                    </a:extLst>
                  </a:tr>
                  <a:tr h="426720">
                    <a:tc>
                      <a:txBody>
                        <a:bodyPr/>
                        <a:lstStyle/>
                        <a:p>
                          <a:endParaRPr lang="en-US"/>
                        </a:p>
                      </a:txBody>
                      <a:tcPr anchor="ctr">
                        <a:blipFill>
                          <a:blip r:embed="rId2"/>
                          <a:stretch>
                            <a:fillRect t="-360000" r="-56802" b="-28571"/>
                          </a:stretch>
                        </a:blipFill>
                      </a:tcPr>
                    </a:tc>
                    <a:tc>
                      <a:txBody>
                        <a:bodyPr/>
                        <a:lstStyle/>
                        <a:p>
                          <a:pPr algn="l">
                            <a:defRPr b="1"/>
                          </a:pPr>
                          <a:r>
                            <a:rPr lang="en-US" b="0" dirty="0"/>
                            <a:t>A true statement</a:t>
                          </a:r>
                          <a:endParaRPr b="0" dirty="0"/>
                        </a:p>
                      </a:txBody>
                      <a:tcPr anchor="ct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5A8A821F-320E-435E-B1CA-49E8CEA0D48F}"/>
                  </a:ext>
                </a:extLst>
              </p:cNvPr>
              <p:cNvSpPr txBox="1">
                <a:spLocks/>
              </p:cNvSpPr>
              <p:nvPr/>
            </p:nvSpPr>
            <p:spPr>
              <a:xfrm>
                <a:off x="457200" y="3391487"/>
                <a:ext cx="8229600" cy="17901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dirty="0"/>
                  <a:t>Thus, the solution to the equation is the single value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=3</m:t>
                    </m:r>
                  </m:oMath>
                </a14:m>
                <a:r>
                  <a:rPr lang="en-US" dirty="0"/>
                  <a:t>.</a:t>
                </a:r>
              </a:p>
            </p:txBody>
          </p:sp>
        </mc:Choice>
        <mc:Fallback xmlns="">
          <p:sp>
            <p:nvSpPr>
              <p:cNvPr id="4" name="Text Placeholder 2">
                <a:extLst>
                  <a:ext uri="{FF2B5EF4-FFF2-40B4-BE49-F238E27FC236}">
                    <a16:creationId xmlns:a16="http://schemas.microsoft.com/office/drawing/2014/main" id="{5A8A821F-320E-435E-B1CA-49E8CEA0D48F}"/>
                  </a:ext>
                </a:extLst>
              </p:cNvPr>
              <p:cNvSpPr txBox="1">
                <a:spLocks noRot="1" noChangeAspect="1" noMove="1" noResize="1" noEditPoints="1" noAdjustHandles="1" noChangeArrowheads="1" noChangeShapeType="1" noTextEdit="1"/>
              </p:cNvSpPr>
              <p:nvPr/>
            </p:nvSpPr>
            <p:spPr>
              <a:xfrm>
                <a:off x="457200" y="3391487"/>
                <a:ext cx="8229600" cy="1790113"/>
              </a:xfrm>
              <a:prstGeom prst="rect">
                <a:avLst/>
              </a:prstGeom>
              <a:blipFill>
                <a:blip r:embed="rId3"/>
                <a:stretch>
                  <a:fillRect l="-1481" t="-3061"/>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Compounding Interest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Rita is saving up money for a down payment on a new car. She currently has </a:t>
                </a:r>
                <a14:m>
                  <m:oMath xmlns:m="http://schemas.openxmlformats.org/officeDocument/2006/math">
                    <m:r>
                      <a:rPr>
                        <a:latin typeface="Cambria Math" panose="02040503050406030204" pitchFamily="18" charset="0"/>
                      </a:rPr>
                      <m:t>$5500</m:t>
                    </m:r>
                  </m:oMath>
                </a14:m>
                <a:r>
                  <a:rPr sz="2800"/>
                  <a:t> but she knows she can get a loan at a lower interest rate if she can put down </a:t>
                </a:r>
                <a14:m>
                  <m:oMath xmlns:m="http://schemas.openxmlformats.org/officeDocument/2006/math">
                    <m:r>
                      <a:rPr>
                        <a:latin typeface="Cambria Math" panose="02040503050406030204" pitchFamily="18" charset="0"/>
                      </a:rPr>
                      <m:t>$6000</m:t>
                    </m:r>
                  </m:oMath>
                </a14:m>
                <a:r>
                  <a:rPr sz="2800"/>
                  <a:t>. If she invests her </a:t>
                </a:r>
                <a14:m>
                  <m:oMath xmlns:m="http://schemas.openxmlformats.org/officeDocument/2006/math">
                    <m:r>
                      <a:rPr>
                        <a:latin typeface="Cambria Math" panose="02040503050406030204" pitchFamily="18" charset="0"/>
                      </a:rPr>
                      <m:t>$5500</m:t>
                    </m:r>
                  </m:oMath>
                </a14:m>
                <a:r>
                  <a:rPr sz="2800"/>
                  <a:t> in a money market account that earns an annual interest rate of </a:t>
                </a:r>
                <a14:m>
                  <m:oMath xmlns:m="http://schemas.openxmlformats.org/officeDocument/2006/math">
                    <m:r>
                      <a:rPr>
                        <a:latin typeface="Cambria Math" panose="02040503050406030204" pitchFamily="18" charset="0"/>
                      </a:rPr>
                      <m:t>4.8%</m:t>
                    </m:r>
                  </m:oMath>
                </a14:m>
                <a:r>
                  <a:rPr sz="2800"/>
                  <a:t> compounded monthly, how long will it take her to accumulate the </a:t>
                </a:r>
                <a14:m>
                  <m:oMath xmlns:m="http://schemas.openxmlformats.org/officeDocument/2006/math">
                    <m:r>
                      <a:rPr>
                        <a:latin typeface="Cambria Math" panose="02040503050406030204" pitchFamily="18" charset="0"/>
                      </a:rPr>
                      <m:t>$6000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Compounding Interest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a:defRPr sz="2800"/>
                </a:pPr>
                <a:r>
                  <a:rPr sz="2800"/>
                  <a:t>We need to solve the compound interest formula for </a:t>
                </a:r>
                <a14:m>
                  <m:oMath xmlns:m="http://schemas.openxmlformats.org/officeDocument/2006/math">
                    <m:r>
                      <a:rPr>
                        <a:latin typeface="Cambria Math" panose="02040503050406030204" pitchFamily="18" charset="0"/>
                      </a:rPr>
                      <m:t>𝑡</m:t>
                    </m:r>
                  </m:oMath>
                </a14:m>
                <a:r>
                  <a:rPr sz="2800"/>
                  <a:t>, the amount of time Rita invests her money. Given that </a:t>
                </a:r>
                <a14:m>
                  <m:oMath xmlns:m="http://schemas.openxmlformats.org/officeDocument/2006/math">
                    <m:r>
                      <a:rPr>
                        <a:latin typeface="Cambria Math" panose="02040503050406030204" pitchFamily="18" charset="0"/>
                      </a:rPr>
                      <m:t>𝑃</m:t>
                    </m:r>
                    <m:r>
                      <a:rPr>
                        <a:latin typeface="Cambria Math" panose="02040503050406030204" pitchFamily="18" charset="0"/>
                      </a:rPr>
                      <m:t>=5500</m:t>
                    </m:r>
                  </m:oMath>
                </a14:m>
                <a:r>
                  <a:rPr sz="2800"/>
                  <a:t>,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r>
                      <a:rPr>
                        <a:latin typeface="Cambria Math" panose="02040503050406030204" pitchFamily="18" charset="0"/>
                      </a:rPr>
                      <m:t>=6000</m:t>
                    </m:r>
                  </m:oMath>
                </a14:m>
                <a:r>
                  <a:rPr sz="2800"/>
                  <a:t>, </a:t>
                </a:r>
                <a14:m>
                  <m:oMath xmlns:m="http://schemas.openxmlformats.org/officeDocument/2006/math">
                    <m:r>
                      <a:rPr>
                        <a:latin typeface="Cambria Math" panose="02040503050406030204" pitchFamily="18" charset="0"/>
                      </a:rPr>
                      <m:t>𝑟</m:t>
                    </m:r>
                    <m:r>
                      <a:rPr>
                        <a:latin typeface="Cambria Math" panose="02040503050406030204" pitchFamily="18" charset="0"/>
                      </a:rPr>
                      <m:t>=0.048</m:t>
                    </m:r>
                  </m:oMath>
                </a14:m>
                <a:r>
                  <a:rPr sz="280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=12</m:t>
                    </m:r>
                  </m:oMath>
                </a14:m>
                <a:r>
                  <a:rPr sz="2800"/>
                  <a:t>, we have</a:t>
                </a:r>
              </a:p>
              <a:p>
                <a:pPr algn="ctr">
                  <a:defRPr sz="2800"/>
                </a:pPr>
                <a14:m>
                  <m:oMath xmlns:m="http://schemas.openxmlformats.org/officeDocument/2006/math">
                    <m:r>
                      <a:rPr>
                        <a:latin typeface="Cambria Math" panose="02040503050406030204" pitchFamily="18" charset="0"/>
                      </a:rPr>
                      <m:t>6000=5500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0.048</m:t>
                                </m:r>
                              </m:num>
                              <m:den>
                                <m:r>
                                  <a:rPr>
                                    <a:latin typeface="Cambria Math" panose="02040503050406030204" pitchFamily="18" charset="0"/>
                                  </a:rPr>
                                  <m:t>12</m:t>
                                </m:r>
                              </m:den>
                            </m:f>
                          </m:e>
                        </m:d>
                      </m:e>
                      <m:sup>
                        <m:r>
                          <a:rPr>
                            <a:latin typeface="Cambria Math" panose="02040503050406030204" pitchFamily="18" charset="0"/>
                          </a:rPr>
                          <m:t>12</m:t>
                        </m:r>
                        <m:r>
                          <a:rPr>
                            <a:latin typeface="Cambria Math" panose="02040503050406030204" pitchFamily="18" charset="0"/>
                          </a:rPr>
                          <m:t>𝑡</m:t>
                        </m:r>
                      </m:sup>
                    </m:sSup>
                  </m:oMath>
                </a14:m>
                <a:r>
                  <a:rPr sz="2800"/>
                  <a:t>.</a:t>
                </a:r>
              </a:p>
              <a:p>
                <a:r>
                  <a:rPr sz="2800"/>
                  <a:t>Our solution needs to be a decimal approximation to be of practical use, so we need to use the natural or common logarithm to rewrite the equation in logarithmic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74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Compounding Interest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5153853"/>
                  </p:ext>
                </p:extLst>
              </p:nvPr>
            </p:nvGraphicFramePr>
            <p:xfrm>
              <a:off x="266700" y="1029287"/>
              <a:ext cx="8610600" cy="4657014"/>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3044381">
                      <a:extLst>
                        <a:ext uri="{9D8B030D-6E8A-4147-A177-3AD203B41FA5}">
                          <a16:colId xmlns:a16="http://schemas.microsoft.com/office/drawing/2014/main" val="20001"/>
                        </a:ext>
                      </a:extLst>
                    </a:gridCol>
                    <a:gridCol w="4118419">
                      <a:extLst>
                        <a:ext uri="{9D8B030D-6E8A-4147-A177-3AD203B41FA5}">
                          <a16:colId xmlns:a16="http://schemas.microsoft.com/office/drawing/2014/main" val="20002"/>
                        </a:ext>
                      </a:extLst>
                    </a:gridCol>
                  </a:tblGrid>
                  <a:tr h="751927">
                    <a:tc>
                      <a:txBody>
                        <a:bodyPr/>
                        <a:lstStyle/>
                        <a:p>
                          <a:pPr algn="r"/>
                          <a:r>
                            <a:rPr sz="2400" dirty="0"/>
                            <a:t>​</a:t>
                          </a:r>
                          <a:r>
                            <a:rPr sz="2400" dirty="0">
                              <a:latin typeface="Cambria Math"/>
                            </a:rPr>
                            <a:t>6000</a:t>
                          </a:r>
                        </a:p>
                      </a:txBody>
                      <a:tcPr anchor="ctr"/>
                    </a:tc>
                    <a:tc>
                      <a:txBody>
                        <a:bodyPr/>
                        <a:lstStyle/>
                        <a:p>
                          <a:pPr algn="l">
                            <a:defRPr sz="1800"/>
                          </a:pPr>
                          <a:r>
                            <a:rPr sz="2400" dirty="0"/>
                            <a:t>​</a:t>
                          </a:r>
                          <a14:m>
                            <m:oMath xmlns:m="http://schemas.openxmlformats.org/officeDocument/2006/math">
                              <m:r>
                                <a:rPr sz="2400">
                                  <a:latin typeface="Cambria Math"/>
                                </a:rPr>
                                <m:t>=5500</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0.048</m:t>
                                          </m:r>
                                        </m:num>
                                        <m:den>
                                          <m:r>
                                            <a:rPr sz="2400">
                                              <a:latin typeface="Cambria Math"/>
                                            </a:rPr>
                                            <m:t>12</m:t>
                                          </m:r>
                                        </m:den>
                                      </m:f>
                                    </m:e>
                                  </m:d>
                                </m:e>
                                <m:sup>
                                  <m:r>
                                    <a:rPr sz="2400">
                                      <a:latin typeface="Cambria Math"/>
                                    </a:rPr>
                                    <m:t>12</m:t>
                                  </m:r>
                                  <m:r>
                                    <a:rPr sz="2400">
                                      <a:latin typeface="Cambria Math"/>
                                    </a:rPr>
                                    <m:t>𝑡</m:t>
                                  </m:r>
                                </m:sup>
                              </m:sSup>
                            </m:oMath>
                          </a14:m>
                          <a:endParaRPr sz="2400" dirty="0"/>
                        </a:p>
                      </a:txBody>
                      <a:tcPr/>
                    </a:tc>
                    <a:tc>
                      <a:txBody>
                        <a:bodyPr/>
                        <a:lstStyle/>
                        <a:p>
                          <a:pPr algn="l"/>
                          <a:endParaRPr sz="1800" b="0"/>
                        </a:p>
                      </a:txBody>
                      <a:tcPr anchor="ctr"/>
                    </a:tc>
                    <a:extLst>
                      <a:ext uri="{0D108BD9-81ED-4DB2-BD59-A6C34878D82A}">
                        <a16:rowId xmlns:a16="http://schemas.microsoft.com/office/drawing/2014/main" val="10000"/>
                      </a:ext>
                    </a:extLst>
                  </a:tr>
                  <a:tr h="751927">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6000</m:t>
                                  </m:r>
                                </m:num>
                                <m:den>
                                  <m:r>
                                    <a:rPr sz="2400">
                                      <a:latin typeface="Cambria Math"/>
                                    </a:rPr>
                                    <m:t>5500</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0.048</m:t>
                                          </m:r>
                                        </m:num>
                                        <m:den>
                                          <m:r>
                                            <a:rPr sz="2400">
                                              <a:latin typeface="Cambria Math"/>
                                            </a:rPr>
                                            <m:t>12</m:t>
                                          </m:r>
                                        </m:den>
                                      </m:f>
                                    </m:e>
                                  </m:d>
                                </m:e>
                                <m:sup>
                                  <m:r>
                                    <a:rPr sz="2400">
                                      <a:latin typeface="Cambria Math"/>
                                    </a:rPr>
                                    <m:t>12</m:t>
                                  </m:r>
                                  <m:r>
                                    <a:rPr sz="2400">
                                      <a:latin typeface="Cambria Math"/>
                                    </a:rPr>
                                    <m:t>𝑡</m:t>
                                  </m:r>
                                </m:sup>
                              </m:sSup>
                            </m:oMath>
                          </a14:m>
                          <a:endParaRPr sz="2400" dirty="0"/>
                        </a:p>
                      </a:txBody>
                      <a:tcPr/>
                    </a:tc>
                    <a:tc>
                      <a:txBody>
                        <a:bodyPr/>
                        <a:lstStyle/>
                        <a:p>
                          <a:pPr algn="l">
                            <a:defRPr b="1"/>
                          </a:pPr>
                          <a:r>
                            <a:rPr sz="2000" b="0" dirty="0"/>
                            <a:t>Divide both sides by </a:t>
                          </a:r>
                          <a:r>
                            <a:rPr sz="2000" b="0" dirty="0">
                              <a:latin typeface="Cambria Math"/>
                            </a:rPr>
                            <a:t>5500</a:t>
                          </a:r>
                          <a:r>
                            <a:rPr sz="2000" b="0" dirty="0"/>
                            <a:t>.</a:t>
                          </a:r>
                        </a:p>
                      </a:txBody>
                      <a:tcPr anchor="ctr"/>
                    </a:tc>
                    <a:extLst>
                      <a:ext uri="{0D108BD9-81ED-4DB2-BD59-A6C34878D82A}">
                        <a16:rowId xmlns:a16="http://schemas.microsoft.com/office/drawing/2014/main" val="10001"/>
                      </a:ext>
                    </a:extLst>
                  </a:tr>
                  <a:tr h="965728">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6000</m:t>
                                      </m:r>
                                    </m:num>
                                    <m:den>
                                      <m:r>
                                        <a:rPr sz="2400">
                                          <a:latin typeface="Cambria Math"/>
                                        </a:rPr>
                                        <m:t>5500</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0.048</m:t>
                                                  </m:r>
                                                </m:num>
                                                <m:den>
                                                  <m:r>
                                                    <a:rPr sz="2400">
                                                      <a:latin typeface="Cambria Math"/>
                                                    </a:rPr>
                                                    <m:t>12</m:t>
                                                  </m:r>
                                                </m:den>
                                              </m:f>
                                            </m:e>
                                          </m:d>
                                        </m:e>
                                        <m:sup>
                                          <m:r>
                                            <a:rPr sz="2400">
                                              <a:latin typeface="Cambria Math"/>
                                            </a:rPr>
                                            <m:t>12</m:t>
                                          </m:r>
                                          <m:r>
                                            <a:rPr sz="2400">
                                              <a:latin typeface="Cambria Math"/>
                                            </a:rPr>
                                            <m:t>𝑡</m:t>
                                          </m:r>
                                        </m:sup>
                                      </m:sSup>
                                    </m:e>
                                  </m:d>
                                </m:e>
                              </m:func>
                            </m:oMath>
                          </a14:m>
                          <a:endParaRPr sz="2400" dirty="0"/>
                        </a:p>
                      </a:txBody>
                      <a:tcPr/>
                    </a:tc>
                    <a:tc>
                      <a:txBody>
                        <a:bodyPr/>
                        <a:lstStyle/>
                        <a:p>
                          <a:pPr algn="l">
                            <a:defRPr b="1"/>
                          </a:pPr>
                          <a:r>
                            <a:rPr lang="en-US" sz="2000" b="0" dirty="0"/>
                            <a:t>Take the natural logarithm of both sides.</a:t>
                          </a:r>
                          <a:endParaRPr sz="2000" b="0" dirty="0"/>
                        </a:p>
                      </a:txBody>
                      <a:tcPr anchor="ctr"/>
                    </a:tc>
                    <a:extLst>
                      <a:ext uri="{0D108BD9-81ED-4DB2-BD59-A6C34878D82A}">
                        <a16:rowId xmlns:a16="http://schemas.microsoft.com/office/drawing/2014/main" val="10002"/>
                      </a:ext>
                    </a:extLst>
                  </a:tr>
                  <a:tr h="844531">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6000</m:t>
                                      </m:r>
                                    </m:num>
                                    <m:den>
                                      <m:r>
                                        <a:rPr sz="2400">
                                          <a:latin typeface="Cambria Math"/>
                                        </a:rPr>
                                        <m:t>5500</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=12</m:t>
                              </m:r>
                              <m:r>
                                <a:rPr sz="2400">
                                  <a:latin typeface="Cambria Math"/>
                                </a:rPr>
                                <m:t>𝑡</m:t>
                              </m:r>
                              <m:r>
                                <m:rPr>
                                  <m:nor/>
                                </m:rPr>
                                <a:rPr sz="2400">
                                  <a:latin typeface="Cambria Math"/>
                                </a:rPr>
                                <m:t> </m:t>
                              </m:r>
                              <m:r>
                                <m:rPr>
                                  <m:sty m:val="p"/>
                                </m:rPr>
                                <a:rPr sz="2400">
                                  <a:latin typeface="Cambria Math"/>
                                </a:rPr>
                                <m:t>ln</m:t>
                              </m:r>
                              <m:r>
                                <a:rPr sz="2400">
                                  <a:latin typeface="Cambria Math"/>
                                </a:rPr>
                                <m:t>⁡</m:t>
                              </m:r>
                              <m:d>
                                <m:dPr>
                                  <m:ctrlPr>
                                    <a:rPr sz="2400" i="1">
                                      <a:latin typeface="Cambria Math" panose="02040503050406030204" pitchFamily="18" charset="0"/>
                                    </a:rPr>
                                  </m:ctrlPr>
                                </m:dPr>
                                <m:e>
                                  <m:r>
                                    <a:rPr sz="2400">
                                      <a:latin typeface="Cambria Math"/>
                                    </a:rPr>
                                    <m:t>1.004</m:t>
                                  </m:r>
                                </m:e>
                              </m:d>
                            </m:oMath>
                          </a14:m>
                          <a:endParaRPr sz="2400" dirty="0"/>
                        </a:p>
                      </a:txBody>
                      <a:tcPr anchor="ctr"/>
                    </a:tc>
                    <a:tc>
                      <a:txBody>
                        <a:bodyPr/>
                        <a:lstStyle/>
                        <a:p>
                          <a:pPr algn="l">
                            <a:defRPr b="1"/>
                          </a:pPr>
                          <a:r>
                            <a:rPr lang="en-US" sz="2000" b="0" dirty="0"/>
                            <a:t>Bring the variable out of the exponent using a property of logarithms.</a:t>
                          </a:r>
                          <a:endParaRPr sz="2000" b="0" dirty="0"/>
                        </a:p>
                      </a:txBody>
                      <a:tcPr anchor="ctr"/>
                    </a:tc>
                    <a:extLst>
                      <a:ext uri="{0D108BD9-81ED-4DB2-BD59-A6C34878D82A}">
                        <a16:rowId xmlns:a16="http://schemas.microsoft.com/office/drawing/2014/main" val="10003"/>
                      </a:ext>
                    </a:extLst>
                  </a:tr>
                  <a:tr h="859433">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6000</m:t>
                                              </m:r>
                                            </m:num>
                                            <m:den>
                                              <m:r>
                                                <a:rPr sz="2400">
                                                  <a:latin typeface="Cambria Math"/>
                                                </a:rPr>
                                                <m:t>5500</m:t>
                                              </m:r>
                                            </m:den>
                                          </m:f>
                                        </m:e>
                                      </m:d>
                                    </m:e>
                                  </m:func>
                                </m:num>
                                <m:den>
                                  <m:r>
                                    <a:rPr sz="2400">
                                      <a:latin typeface="Cambria Math"/>
                                    </a:rPr>
                                    <m:t>12</m:t>
                                  </m:r>
                                  <m:r>
                                    <m:rPr>
                                      <m:nor/>
                                    </m:rPr>
                                    <a:rPr sz="2400">
                                      <a:latin typeface="Cambria Math"/>
                                    </a:rPr>
                                    <m:t> </m:t>
                                  </m:r>
                                  <m:r>
                                    <m:rPr>
                                      <m:sty m:val="p"/>
                                    </m:rPr>
                                    <a:rPr sz="2400">
                                      <a:latin typeface="Cambria Math"/>
                                    </a:rPr>
                                    <m:t>ln</m:t>
                                  </m:r>
                                  <m:r>
                                    <a:rPr sz="2400">
                                      <a:latin typeface="Cambria Math"/>
                                    </a:rPr>
                                    <m:t>⁡</m:t>
                                  </m:r>
                                  <m:d>
                                    <m:dPr>
                                      <m:ctrlPr>
                                        <a:rPr sz="2400" i="1">
                                          <a:latin typeface="Cambria Math" panose="02040503050406030204" pitchFamily="18" charset="0"/>
                                        </a:rPr>
                                      </m:ctrlPr>
                                    </m:dPr>
                                    <m:e>
                                      <m:r>
                                        <a:rPr sz="2400">
                                          <a:latin typeface="Cambria Math"/>
                                        </a:rPr>
                                        <m:t>1.004</m:t>
                                      </m:r>
                                    </m:e>
                                  </m:d>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𝑡</m:t>
                              </m:r>
                            </m:oMath>
                          </a14:m>
                          <a:endParaRPr sz="2400" dirty="0"/>
                        </a:p>
                      </a:txBody>
                      <a:tcPr anchor="ctr"/>
                    </a:tc>
                    <a:tc>
                      <a:txBody>
                        <a:bodyPr/>
                        <a:lstStyle/>
                        <a:p>
                          <a:pPr algn="l">
                            <a:defRPr sz="1100" b="1"/>
                          </a:pPr>
                          <a:r>
                            <a:rPr sz="2000" b="0" dirty="0"/>
                            <a:t>Solve for </a:t>
                          </a:r>
                          <a14:m>
                            <m:oMath xmlns:m="http://schemas.openxmlformats.org/officeDocument/2006/math">
                              <m:r>
                                <a:rPr lang="en-US" sz="2000" b="0" i="1" smtClean="0">
                                  <a:latin typeface="Cambria Math"/>
                                </a:rPr>
                                <m:t>𝑡</m:t>
                              </m:r>
                            </m:oMath>
                          </a14:m>
                          <a:r>
                            <a:rPr sz="2000" b="0" dirty="0"/>
                            <a:t>.</a:t>
                          </a:r>
                        </a:p>
                      </a:txBody>
                      <a:tcPr anchor="ctr"/>
                    </a:tc>
                    <a:extLst>
                      <a:ext uri="{0D108BD9-81ED-4DB2-BD59-A6C34878D82A}">
                        <a16:rowId xmlns:a16="http://schemas.microsoft.com/office/drawing/2014/main" val="10004"/>
                      </a:ext>
                    </a:extLst>
                  </a:tr>
                  <a:tr h="483468">
                    <a:tc>
                      <a:txBody>
                        <a:bodyPr/>
                        <a:lstStyle/>
                        <a:p>
                          <a:pPr algn="r">
                            <a:defRPr sz="1800"/>
                          </a:pPr>
                          <a:r>
                            <a:rPr lang="en-US" sz="2400" dirty="0"/>
                            <a:t> </a:t>
                          </a:r>
                          <a14:m>
                            <m:oMath xmlns:m="http://schemas.openxmlformats.org/officeDocument/2006/math">
                              <m:r>
                                <a:rPr sz="2400">
                                  <a:latin typeface="Cambria Math"/>
                                </a:rPr>
                                <m:t>𝑡</m:t>
                              </m:r>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≈1.82</m:t>
                              </m:r>
                            </m:oMath>
                          </a14:m>
                          <a:endParaRPr sz="2400" dirty="0"/>
                        </a:p>
                      </a:txBody>
                      <a:tcPr anchor="ctr"/>
                    </a:tc>
                    <a:tc>
                      <a:txBody>
                        <a:bodyPr/>
                        <a:lstStyle/>
                        <a:p>
                          <a:pPr algn="l"/>
                          <a:endParaRPr sz="1800" b="0" dirty="0"/>
                        </a:p>
                      </a:txBody>
                      <a:tcPr anchor="ctr"/>
                    </a:tc>
                    <a:extLst>
                      <a:ext uri="{0D108BD9-81ED-4DB2-BD59-A6C34878D82A}">
                        <a16:rowId xmlns:a16="http://schemas.microsoft.com/office/drawing/2014/main" val="1000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5153853"/>
                  </p:ext>
                </p:extLst>
              </p:nvPr>
            </p:nvGraphicFramePr>
            <p:xfrm>
              <a:off x="266700" y="1029287"/>
              <a:ext cx="8610600" cy="4657014"/>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3044381">
                      <a:extLst>
                        <a:ext uri="{9D8B030D-6E8A-4147-A177-3AD203B41FA5}">
                          <a16:colId xmlns:a16="http://schemas.microsoft.com/office/drawing/2014/main" val="20001"/>
                        </a:ext>
                      </a:extLst>
                    </a:gridCol>
                    <a:gridCol w="4118419">
                      <a:extLst>
                        <a:ext uri="{9D8B030D-6E8A-4147-A177-3AD203B41FA5}">
                          <a16:colId xmlns:a16="http://schemas.microsoft.com/office/drawing/2014/main" val="20002"/>
                        </a:ext>
                      </a:extLst>
                    </a:gridCol>
                  </a:tblGrid>
                  <a:tr h="751927">
                    <a:tc>
                      <a:txBody>
                        <a:bodyPr/>
                        <a:lstStyle/>
                        <a:p>
                          <a:pPr algn="r"/>
                          <a:r>
                            <a:rPr sz="2400" dirty="0"/>
                            <a:t>​</a:t>
                          </a:r>
                          <a:r>
                            <a:rPr sz="2400" dirty="0">
                              <a:latin typeface="Cambria Math"/>
                            </a:rPr>
                            <a:t>6000</a:t>
                          </a:r>
                        </a:p>
                      </a:txBody>
                      <a:tcPr anchor="ctr"/>
                    </a:tc>
                    <a:tc>
                      <a:txBody>
                        <a:bodyPr/>
                        <a:lstStyle/>
                        <a:p>
                          <a:endParaRPr lang="en-US"/>
                        </a:p>
                      </a:txBody>
                      <a:tcPr>
                        <a:blipFill>
                          <a:blip r:embed="rId2"/>
                          <a:stretch>
                            <a:fillRect l="-47600" r="-135200" b="-533871"/>
                          </a:stretch>
                        </a:blipFill>
                      </a:tcPr>
                    </a:tc>
                    <a:tc>
                      <a:txBody>
                        <a:bodyPr/>
                        <a:lstStyle/>
                        <a:p>
                          <a:pPr algn="l"/>
                          <a:endParaRPr sz="1800" b="0"/>
                        </a:p>
                      </a:txBody>
                      <a:tcPr anchor="ctr"/>
                    </a:tc>
                    <a:extLst>
                      <a:ext uri="{0D108BD9-81ED-4DB2-BD59-A6C34878D82A}">
                        <a16:rowId xmlns:a16="http://schemas.microsoft.com/office/drawing/2014/main" val="10000"/>
                      </a:ext>
                    </a:extLst>
                  </a:tr>
                  <a:tr h="751927">
                    <a:tc>
                      <a:txBody>
                        <a:bodyPr/>
                        <a:lstStyle/>
                        <a:p>
                          <a:endParaRPr lang="en-US"/>
                        </a:p>
                      </a:txBody>
                      <a:tcPr anchor="ctr">
                        <a:blipFill>
                          <a:blip r:embed="rId2"/>
                          <a:stretch>
                            <a:fillRect t="-100813" r="-494118" b="-438211"/>
                          </a:stretch>
                        </a:blipFill>
                      </a:tcPr>
                    </a:tc>
                    <a:tc>
                      <a:txBody>
                        <a:bodyPr/>
                        <a:lstStyle/>
                        <a:p>
                          <a:endParaRPr lang="en-US"/>
                        </a:p>
                      </a:txBody>
                      <a:tcPr>
                        <a:blipFill>
                          <a:blip r:embed="rId2"/>
                          <a:stretch>
                            <a:fillRect l="-47600" t="-100813" r="-135200" b="-438211"/>
                          </a:stretch>
                        </a:blipFill>
                      </a:tcPr>
                    </a:tc>
                    <a:tc>
                      <a:txBody>
                        <a:bodyPr/>
                        <a:lstStyle/>
                        <a:p>
                          <a:pPr algn="l">
                            <a:defRPr b="1"/>
                          </a:pPr>
                          <a:r>
                            <a:rPr sz="2000" b="0" dirty="0"/>
                            <a:t>Divide both sides by </a:t>
                          </a:r>
                          <a:r>
                            <a:rPr sz="2000" b="0" dirty="0">
                              <a:latin typeface="Cambria Math"/>
                            </a:rPr>
                            <a:t>5500</a:t>
                          </a:r>
                          <a:r>
                            <a:rPr sz="2000" b="0" dirty="0"/>
                            <a:t>.</a:t>
                          </a:r>
                        </a:p>
                      </a:txBody>
                      <a:tcPr anchor="ctr"/>
                    </a:tc>
                    <a:extLst>
                      <a:ext uri="{0D108BD9-81ED-4DB2-BD59-A6C34878D82A}">
                        <a16:rowId xmlns:a16="http://schemas.microsoft.com/office/drawing/2014/main" val="10001"/>
                      </a:ext>
                    </a:extLst>
                  </a:tr>
                  <a:tr h="965728">
                    <a:tc>
                      <a:txBody>
                        <a:bodyPr/>
                        <a:lstStyle/>
                        <a:p>
                          <a:endParaRPr lang="en-US"/>
                        </a:p>
                      </a:txBody>
                      <a:tcPr anchor="ctr">
                        <a:blipFill>
                          <a:blip r:embed="rId2"/>
                          <a:stretch>
                            <a:fillRect t="-155346" r="-494118" b="-238994"/>
                          </a:stretch>
                        </a:blipFill>
                      </a:tcPr>
                    </a:tc>
                    <a:tc>
                      <a:txBody>
                        <a:bodyPr/>
                        <a:lstStyle/>
                        <a:p>
                          <a:endParaRPr lang="en-US"/>
                        </a:p>
                      </a:txBody>
                      <a:tcPr>
                        <a:blipFill>
                          <a:blip r:embed="rId2"/>
                          <a:stretch>
                            <a:fillRect l="-47600" t="-155346" r="-135200" b="-238994"/>
                          </a:stretch>
                        </a:blipFill>
                      </a:tcPr>
                    </a:tc>
                    <a:tc>
                      <a:txBody>
                        <a:bodyPr/>
                        <a:lstStyle/>
                        <a:p>
                          <a:pPr algn="l">
                            <a:defRPr b="1"/>
                          </a:pPr>
                          <a:r>
                            <a:rPr lang="en-US" sz="2000" b="0" dirty="0"/>
                            <a:t>Take the natural logarithm of both sides.</a:t>
                          </a:r>
                          <a:endParaRPr sz="2000" b="0" dirty="0"/>
                        </a:p>
                      </a:txBody>
                      <a:tcPr anchor="ctr"/>
                    </a:tc>
                    <a:extLst>
                      <a:ext uri="{0D108BD9-81ED-4DB2-BD59-A6C34878D82A}">
                        <a16:rowId xmlns:a16="http://schemas.microsoft.com/office/drawing/2014/main" val="10002"/>
                      </a:ext>
                    </a:extLst>
                  </a:tr>
                  <a:tr h="844531">
                    <a:tc>
                      <a:txBody>
                        <a:bodyPr/>
                        <a:lstStyle/>
                        <a:p>
                          <a:endParaRPr lang="en-US"/>
                        </a:p>
                      </a:txBody>
                      <a:tcPr anchor="ctr">
                        <a:blipFill>
                          <a:blip r:embed="rId2"/>
                          <a:stretch>
                            <a:fillRect t="-294203" r="-494118" b="-175362"/>
                          </a:stretch>
                        </a:blipFill>
                      </a:tcPr>
                    </a:tc>
                    <a:tc>
                      <a:txBody>
                        <a:bodyPr/>
                        <a:lstStyle/>
                        <a:p>
                          <a:endParaRPr lang="en-US"/>
                        </a:p>
                      </a:txBody>
                      <a:tcPr anchor="ctr">
                        <a:blipFill>
                          <a:blip r:embed="rId2"/>
                          <a:stretch>
                            <a:fillRect l="-47600" t="-294203" r="-135200" b="-175362"/>
                          </a:stretch>
                        </a:blipFill>
                      </a:tcPr>
                    </a:tc>
                    <a:tc>
                      <a:txBody>
                        <a:bodyPr/>
                        <a:lstStyle/>
                        <a:p>
                          <a:pPr algn="l">
                            <a:defRPr b="1"/>
                          </a:pPr>
                          <a:r>
                            <a:rPr lang="en-US" sz="2000" b="0" dirty="0"/>
                            <a:t>Bring the variable out of the exponent using a property of logarithms.</a:t>
                          </a:r>
                          <a:endParaRPr sz="2000" b="0" dirty="0"/>
                        </a:p>
                      </a:txBody>
                      <a:tcPr anchor="ctr"/>
                    </a:tc>
                    <a:extLst>
                      <a:ext uri="{0D108BD9-81ED-4DB2-BD59-A6C34878D82A}">
                        <a16:rowId xmlns:a16="http://schemas.microsoft.com/office/drawing/2014/main" val="10003"/>
                      </a:ext>
                    </a:extLst>
                  </a:tr>
                  <a:tr h="859433">
                    <a:tc>
                      <a:txBody>
                        <a:bodyPr/>
                        <a:lstStyle/>
                        <a:p>
                          <a:endParaRPr lang="en-US"/>
                        </a:p>
                      </a:txBody>
                      <a:tcPr>
                        <a:blipFill>
                          <a:blip r:embed="rId2"/>
                          <a:stretch>
                            <a:fillRect t="-383099" r="-494118" b="-70423"/>
                          </a:stretch>
                        </a:blipFill>
                      </a:tcPr>
                    </a:tc>
                    <a:tc>
                      <a:txBody>
                        <a:bodyPr/>
                        <a:lstStyle/>
                        <a:p>
                          <a:endParaRPr lang="en-US"/>
                        </a:p>
                      </a:txBody>
                      <a:tcPr anchor="ctr">
                        <a:blipFill>
                          <a:blip r:embed="rId2"/>
                          <a:stretch>
                            <a:fillRect l="-47600" t="-383099" r="-135200" b="-70423"/>
                          </a:stretch>
                        </a:blipFill>
                      </a:tcPr>
                    </a:tc>
                    <a:tc>
                      <a:txBody>
                        <a:bodyPr/>
                        <a:lstStyle/>
                        <a:p>
                          <a:endParaRPr lang="en-US"/>
                        </a:p>
                      </a:txBody>
                      <a:tcPr anchor="ctr">
                        <a:blipFill>
                          <a:blip r:embed="rId2"/>
                          <a:stretch>
                            <a:fillRect l="-109172" t="-383099" b="-70423"/>
                          </a:stretch>
                        </a:blipFill>
                      </a:tcPr>
                    </a:tc>
                    <a:extLst>
                      <a:ext uri="{0D108BD9-81ED-4DB2-BD59-A6C34878D82A}">
                        <a16:rowId xmlns:a16="http://schemas.microsoft.com/office/drawing/2014/main" val="10004"/>
                      </a:ext>
                    </a:extLst>
                  </a:tr>
                  <a:tr h="483468">
                    <a:tc>
                      <a:txBody>
                        <a:bodyPr/>
                        <a:lstStyle/>
                        <a:p>
                          <a:endParaRPr lang="en-US"/>
                        </a:p>
                      </a:txBody>
                      <a:tcPr anchor="ctr">
                        <a:blipFill>
                          <a:blip r:embed="rId2"/>
                          <a:stretch>
                            <a:fillRect t="-868354" r="-494118" b="-26582"/>
                          </a:stretch>
                        </a:blipFill>
                      </a:tcPr>
                    </a:tc>
                    <a:tc>
                      <a:txBody>
                        <a:bodyPr/>
                        <a:lstStyle/>
                        <a:p>
                          <a:endParaRPr lang="en-US"/>
                        </a:p>
                      </a:txBody>
                      <a:tcPr anchor="ctr">
                        <a:blipFill>
                          <a:blip r:embed="rId2"/>
                          <a:stretch>
                            <a:fillRect l="-47600" t="-868354" r="-135200" b="-26582"/>
                          </a:stretch>
                        </a:blipFill>
                      </a:tcPr>
                    </a:tc>
                    <a:tc>
                      <a:txBody>
                        <a:bodyPr/>
                        <a:lstStyle/>
                        <a:p>
                          <a:pPr algn="l"/>
                          <a:endParaRPr sz="1800" b="0" dirty="0"/>
                        </a:p>
                      </a:txBody>
                      <a:tcPr anchor="ct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Compounding Interest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Since </a:t>
                </a:r>
                <a14:m>
                  <m:oMath xmlns:m="http://schemas.openxmlformats.org/officeDocument/2006/math">
                    <m:r>
                      <a:rPr>
                        <a:latin typeface="Cambria Math" panose="02040503050406030204" pitchFamily="18" charset="0"/>
                      </a:rPr>
                      <m:t>𝑡</m:t>
                    </m:r>
                  </m:oMath>
                </a14:m>
                <a:r>
                  <a:rPr sz="2800"/>
                  <a:t> is measured in years, the solution tells us that it will take a bit less than a year and </a:t>
                </a:r>
                <a:r>
                  <a:rPr sz="2800">
                    <a:latin typeface="Cambria Math"/>
                  </a:rPr>
                  <a:t>10</a:t>
                </a:r>
                <a:r>
                  <a:rPr sz="2800"/>
                  <a:t> months for the </a:t>
                </a:r>
                <a14:m>
                  <m:oMath xmlns:m="http://schemas.openxmlformats.org/officeDocument/2006/math">
                    <m:r>
                      <a:rPr>
                        <a:latin typeface="Cambria Math" panose="02040503050406030204" pitchFamily="18" charset="0"/>
                      </a:rPr>
                      <m:t>$5500</m:t>
                    </m:r>
                  </m:oMath>
                </a14:m>
                <a:r>
                  <a:rPr sz="2800"/>
                  <a:t> to grow to </a:t>
                </a:r>
                <a14:m>
                  <m:oMath xmlns:m="http://schemas.openxmlformats.org/officeDocument/2006/math">
                    <m:r>
                      <a:rPr>
                        <a:latin typeface="Cambria Math" panose="02040503050406030204" pitchFamily="18" charset="0"/>
                      </a:rPr>
                      <m:t>$6000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Radiocarbon Dating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US" sz="2800" dirty="0"/>
                  <a:t>T</a:t>
                </a:r>
                <a:r>
                  <a:rPr sz="2800" dirty="0"/>
                  <a:t>he radioactive decay of carbon-14 can be used to arrive at age estimates of carbon-based fossils, </a:t>
                </a:r>
                <a:r>
                  <a:rPr lang="en-US" sz="2800" dirty="0"/>
                  <a:t>and </a:t>
                </a:r>
                <a:r>
                  <a:rPr sz="2800" dirty="0"/>
                  <a:t>the rate of decay</a:t>
                </a:r>
                <a:r>
                  <a:rPr lang="en-US" sz="2800" dirty="0"/>
                  <a:t> can be described using an exponential function</a:t>
                </a:r>
                <a:r>
                  <a:rPr sz="2800" dirty="0"/>
                  <a:t>. A common form of the </a:t>
                </a:r>
                <a:r>
                  <a:rPr lang="en-US" sz="2800" dirty="0"/>
                  <a:t>decay function</a:t>
                </a:r>
                <a:r>
                  <a:rPr sz="2800" dirty="0"/>
                  <a:t> is</a:t>
                </a:r>
              </a:p>
              <a:p>
                <a:pPr algn="ctr">
                  <a:defRPr sz="2800"/>
                </a:pP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−0.000121</m:t>
                        </m:r>
                        <m:r>
                          <a:rPr>
                            <a:latin typeface="Cambria Math" panose="02040503050406030204" pitchFamily="18" charset="0"/>
                          </a:rPr>
                          <m:t>𝑡</m:t>
                        </m:r>
                      </m:sup>
                    </m:sSup>
                  </m:oMath>
                </a14:m>
                <a:r>
                  <a:rPr sz="2800" dirty="0"/>
                  <a:t>,</a:t>
                </a:r>
              </a:p>
              <a:p>
                <a:pPr>
                  <a:defRPr sz="2800"/>
                </a:pPr>
                <a:r>
                  <a:rPr sz="2800" dirty="0"/>
                  <a:t>where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dirty="0"/>
                  <a:t> is the mass of carbon-14 remaining after </a:t>
                </a:r>
                <a14:m>
                  <m:oMath xmlns:m="http://schemas.openxmlformats.org/officeDocument/2006/math">
                    <m:r>
                      <a:rPr>
                        <a:latin typeface="Cambria Math" panose="02040503050406030204" pitchFamily="18" charset="0"/>
                      </a:rPr>
                      <m:t>𝑡</m:t>
                    </m:r>
                  </m:oMath>
                </a14:m>
                <a:r>
                  <a:rPr sz="2800" dirty="0"/>
                  <a:t> years,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oMath>
                </a14:m>
                <a:r>
                  <a:rPr sz="2800" dirty="0"/>
                  <a:t> is the mass of carbon-14 initially. Use this formula to determine</a:t>
                </a:r>
              </a:p>
              <a:p>
                <a:pPr marL="514350" indent="-514350">
                  <a:buFont typeface="+mj-lt"/>
                  <a:buAutoNum type="alphaLcPeriod"/>
                  <a:defRPr sz="2800"/>
                </a:pPr>
                <a:r>
                  <a:rPr dirty="0"/>
                  <a:t>​</a:t>
                </a:r>
                <a:r>
                  <a:rPr lang="en-US" sz="2800" dirty="0"/>
                  <a:t>t</a:t>
                </a:r>
                <a:r>
                  <a:rPr sz="2800" dirty="0"/>
                  <a:t>he half-life of carbon-14</a:t>
                </a:r>
                <a:r>
                  <a:rPr lang="en-US" sz="2800" dirty="0"/>
                  <a:t> and</a:t>
                </a:r>
                <a:endParaRPr sz="2800" dirty="0"/>
              </a:p>
              <a:p>
                <a:pPr marL="514350" indent="-514350">
                  <a:buFont typeface="+mj-lt"/>
                  <a:buAutoNum type="alphaLcPeriod" startAt="2"/>
                  <a:defRPr sz="2800"/>
                </a:pPr>
                <a:r>
                  <a:rPr dirty="0"/>
                  <a:t>​</a:t>
                </a:r>
                <a:r>
                  <a:rPr lang="en-US" sz="2800" dirty="0"/>
                  <a:t>t</a:t>
                </a:r>
                <a:r>
                  <a:rPr sz="2800" dirty="0"/>
                  <a:t>he age of a fossilized organism containing </a:t>
                </a:r>
                <a:r>
                  <a:rPr sz="2800" dirty="0">
                    <a:latin typeface="Cambria Math"/>
                  </a:rPr>
                  <a:t>1.5</a:t>
                </a:r>
                <a:r>
                  <a:rPr sz="2800" dirty="0"/>
                  <a:t> grams of carbon-14, given that a living organism of the same size contains </a:t>
                </a:r>
                <a:r>
                  <a:rPr sz="2800" dirty="0">
                    <a:latin typeface="Cambria Math"/>
                  </a:rPr>
                  <a:t>2.3</a:t>
                </a:r>
                <a:r>
                  <a:rPr sz="2800" dirty="0"/>
                  <a:t> grams of carbon-14.</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815"/>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Radiocarbon Dating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We are looking for the value of </a:t>
                </a:r>
                <a14:m>
                  <m:oMath xmlns:m="http://schemas.openxmlformats.org/officeDocument/2006/math">
                    <m:r>
                      <a:rPr>
                        <a:latin typeface="Cambria Math" panose="02040503050406030204" pitchFamily="18" charset="0"/>
                      </a:rPr>
                      <m:t>𝑡</m:t>
                    </m:r>
                  </m:oMath>
                </a14:m>
                <a:r>
                  <a:rPr sz="2800"/>
                  <a:t> for which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a:t> is half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oMath>
                </a14:m>
                <a:r>
                  <a:rPr sz="2800"/>
                  <a:t>, or </a:t>
                </a:r>
                <a14:m>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num>
                      <m:den>
                        <m:r>
                          <a:rPr>
                            <a:latin typeface="Cambria Math" panose="02040503050406030204" pitchFamily="18" charset="0"/>
                          </a:rPr>
                          <m:t>2</m:t>
                        </m:r>
                      </m:den>
                    </m:f>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Radiocarbon Dating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416376166"/>
                  </p:ext>
                </p:extLst>
              </p:nvPr>
            </p:nvGraphicFramePr>
            <p:xfrm>
              <a:off x="495300" y="1009396"/>
              <a:ext cx="8153400" cy="4096004"/>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𝐴</m:t>
                                      </m:r>
                                    </m:e>
                                    <m:sub>
                                      <m:r>
                                        <a:rPr sz="2400">
                                          <a:latin typeface="Cambria Math"/>
                                        </a:rPr>
                                        <m:t>0</m:t>
                                      </m:r>
                                    </m:sub>
                                  </m:sSub>
                                </m:num>
                                <m:den>
                                  <m:r>
                                    <a:rPr sz="2400">
                                      <a:latin typeface="Cambria Math"/>
                                    </a:rPr>
                                    <m:t>2</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b>
                                <m:sSubPr>
                                  <m:ctrlPr>
                                    <a:rPr sz="2400" i="1">
                                      <a:latin typeface="Cambria Math" panose="02040503050406030204" pitchFamily="18" charset="0"/>
                                    </a:rPr>
                                  </m:ctrlPr>
                                </m:sSubPr>
                                <m:e>
                                  <m:r>
                                    <a:rPr sz="2400">
                                      <a:latin typeface="Cambria Math"/>
                                    </a:rPr>
                                    <m:t>𝐴</m:t>
                                  </m:r>
                                </m:e>
                                <m:sub>
                                  <m:r>
                                    <a:rPr sz="2400">
                                      <a:latin typeface="Cambria Math"/>
                                    </a:rPr>
                                    <m:t>0</m:t>
                                  </m:r>
                                </m:sub>
                              </m:sSub>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defRPr sz="1100" b="1"/>
                          </a:pPr>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m:t>
                                  </m:r>
                                </m:num>
                                <m:den>
                                  <m:r>
                                    <a:rPr sz="2400">
                                      <a:latin typeface="Cambria Math"/>
                                    </a:rPr>
                                    <m:t>2</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defRPr sz="1100" b="1"/>
                          </a:pPr>
                          <a:r>
                            <a:rPr sz="2000" b="0" dirty="0"/>
                            <a:t>Divide both sides by </a:t>
                          </a:r>
                          <a14:m>
                            <m:oMath xmlns:m="http://schemas.openxmlformats.org/officeDocument/2006/math">
                              <m:sSub>
                                <m:sSubPr>
                                  <m:ctrlPr>
                                    <a:rPr sz="2000" b="0" i="1">
                                      <a:latin typeface="Cambria Math" panose="02040503050406030204" pitchFamily="18" charset="0"/>
                                    </a:rPr>
                                  </m:ctrlPr>
                                </m:sSubPr>
                                <m:e>
                                  <m:r>
                                    <a:rPr lang="en-US" sz="2000" b="0" i="1" smtClean="0">
                                      <a:latin typeface="Cambria Math"/>
                                    </a:rPr>
                                    <m:t>𝐴</m:t>
                                  </m:r>
                                </m:e>
                                <m:sub>
                                  <m:r>
                                    <a:rPr lang="en-US" sz="2000" b="0" i="1" smtClean="0">
                                      <a:latin typeface="Cambria Math"/>
                                    </a:rPr>
                                    <m:t>0</m:t>
                                  </m:r>
                                </m:sub>
                              </m:sSub>
                            </m:oMath>
                          </a14:m>
                          <a:r>
                            <a:rPr sz="2000" b="0" dirty="0"/>
                            <a:t>.</a:t>
                          </a:r>
                        </a:p>
                      </a:txBody>
                      <a:tcPr anchor="ct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e>
                                  </m:d>
                                </m:e>
                              </m:func>
                            </m:oMath>
                          </a14:m>
                          <a:endParaRPr sz="2400" dirty="0"/>
                        </a:p>
                      </a:txBody>
                      <a:tcPr anchor="ctr"/>
                    </a:tc>
                    <a:tc>
                      <a:txBody>
                        <a:bodyPr/>
                        <a:lstStyle/>
                        <a:p>
                          <a:pPr algn="l">
                            <a:defRPr sz="1100" b="1"/>
                          </a:pPr>
                          <a:r>
                            <a:rPr sz="2000" b="0" dirty="0"/>
                            <a:t>Since the base involved is </a:t>
                          </a:r>
                          <a14:m>
                            <m:oMath xmlns:m="http://schemas.openxmlformats.org/officeDocument/2006/math">
                              <m:r>
                                <a:rPr lang="en-US" sz="2000" b="0" i="1" smtClean="0">
                                  <a:latin typeface="Cambria Math"/>
                                </a:rPr>
                                <m:t>𝑒</m:t>
                              </m:r>
                            </m:oMath>
                          </a14:m>
                          <a:r>
                            <a:rPr sz="2000" b="0" dirty="0"/>
                            <a:t>, using the natural logarithm makes calculation much simpler.</a:t>
                          </a:r>
                        </a:p>
                      </a:txBody>
                      <a:tcPr anchor="ctr"/>
                    </a:tc>
                    <a:extLst>
                      <a:ext uri="{0D108BD9-81ED-4DB2-BD59-A6C34878D82A}">
                        <a16:rowId xmlns:a16="http://schemas.microsoft.com/office/drawing/2014/main" val="10002"/>
                      </a:ext>
                    </a:extLst>
                  </a:tr>
                  <a:tr h="370840">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=−0.000121</m:t>
                              </m:r>
                              <m:r>
                                <a:rPr sz="2400">
                                  <a:latin typeface="Cambria Math"/>
                                </a:rPr>
                                <m:t>𝑡</m:t>
                              </m:r>
                            </m:oMath>
                          </a14:m>
                          <a:endParaRPr sz="2400" dirty="0"/>
                        </a:p>
                      </a:txBody>
                      <a:tcPr anchor="ctr"/>
                    </a:tc>
                    <a:tc>
                      <a:txBody>
                        <a:bodyPr/>
                        <a:lstStyle/>
                        <a:p>
                          <a:pPr algn="l">
                            <a:defRPr b="1"/>
                          </a:pPr>
                          <a:r>
                            <a:rPr lang="en-US" sz="2000" b="0" dirty="0"/>
                            <a:t>Simplify using a property of logarithms.</a:t>
                          </a:r>
                          <a:endParaRPr sz="2000" b="0" dirty="0"/>
                        </a:p>
                      </a:txBody>
                      <a:tcPr anchor="ctr"/>
                    </a:tc>
                    <a:extLst>
                      <a:ext uri="{0D108BD9-81ED-4DB2-BD59-A6C34878D82A}">
                        <a16:rowId xmlns:a16="http://schemas.microsoft.com/office/drawing/2014/main" val="10003"/>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e>
                                  </m:func>
                                </m:num>
                                <m:den>
                                  <m:r>
                                    <a:rPr sz="2400">
                                      <a:latin typeface="Cambria Math"/>
                                    </a:rPr>
                                    <m:t>−0.000121</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r>
                                <a:rPr sz="2400">
                                  <a:latin typeface="Cambria Math"/>
                                </a:rPr>
                                <m:t>𝑡</m:t>
                              </m:r>
                            </m:oMath>
                          </a14:m>
                          <a:endParaRPr sz="2400" dirty="0"/>
                        </a:p>
                      </a:txBody>
                      <a:tcPr anchor="ctr"/>
                    </a:tc>
                    <a:tc>
                      <a:txBody>
                        <a:bodyPr/>
                        <a:lstStyle/>
                        <a:p>
                          <a:pPr algn="l">
                            <a:defRPr sz="1100" b="1"/>
                          </a:pPr>
                          <a:r>
                            <a:rPr sz="2000" b="0" dirty="0"/>
                            <a:t>Solve for </a:t>
                          </a:r>
                          <a14:m>
                            <m:oMath xmlns:m="http://schemas.openxmlformats.org/officeDocument/2006/math">
                              <m:r>
                                <a:rPr lang="en-US" sz="2000" b="0" i="1" smtClean="0">
                                  <a:latin typeface="Cambria Math"/>
                                </a:rPr>
                                <m:t>𝑡</m:t>
                              </m:r>
                            </m:oMath>
                          </a14:m>
                          <a:r>
                            <a:rPr sz="2000" b="0" dirty="0"/>
                            <a:t>.</a:t>
                          </a:r>
                        </a:p>
                      </a:txBody>
                      <a:tcPr anchor="ctr"/>
                    </a:tc>
                    <a:extLst>
                      <a:ext uri="{0D108BD9-81ED-4DB2-BD59-A6C34878D82A}">
                        <a16:rowId xmlns:a16="http://schemas.microsoft.com/office/drawing/2014/main" val="10004"/>
                      </a:ext>
                    </a:extLst>
                  </a:tr>
                  <a:tr h="370840">
                    <a:tc>
                      <a:txBody>
                        <a:bodyPr/>
                        <a:lstStyle/>
                        <a:p>
                          <a:pPr algn="r">
                            <a:defRPr sz="1800"/>
                          </a:pPr>
                          <a:r>
                            <a:rPr lang="en-US" sz="2400" dirty="0"/>
                            <a:t> </a:t>
                          </a:r>
                          <a14:m>
                            <m:oMath xmlns:m="http://schemas.openxmlformats.org/officeDocument/2006/math">
                              <m:r>
                                <a:rPr sz="2400">
                                  <a:latin typeface="Cambria Math"/>
                                </a:rPr>
                                <m:t>𝑡</m:t>
                              </m:r>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≈5728</m:t>
                              </m:r>
                              <m:r>
                                <m:rPr>
                                  <m:nor/>
                                </m:rPr>
                                <a:rPr sz="2400">
                                  <a:latin typeface="Cambria Math"/>
                                </a:rPr>
                                <m:t> </m:t>
                              </m:r>
                              <m:r>
                                <m:rPr>
                                  <m:sty m:val="p"/>
                                </m:rPr>
                                <a:rPr sz="2400">
                                  <a:latin typeface="Cambria Math"/>
                                </a:rPr>
                                <m:t>years</m:t>
                              </m:r>
                            </m:oMath>
                          </a14:m>
                          <a:endParaRPr sz="2400" dirty="0"/>
                        </a:p>
                      </a:txBody>
                      <a:tcPr anchor="ct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416376166"/>
                  </p:ext>
                </p:extLst>
              </p:nvPr>
            </p:nvGraphicFramePr>
            <p:xfrm>
              <a:off x="495300" y="1009396"/>
              <a:ext cx="8153400" cy="4096004"/>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610743">
                    <a:tc>
                      <a:txBody>
                        <a:bodyPr/>
                        <a:lstStyle/>
                        <a:p>
                          <a:endParaRPr lang="en-US"/>
                        </a:p>
                      </a:txBody>
                      <a:tcPr anchor="ctr">
                        <a:blipFill>
                          <a:blip r:embed="rId2"/>
                          <a:stretch>
                            <a:fillRect r="-528169" b="-595000"/>
                          </a:stretch>
                        </a:blipFill>
                      </a:tcPr>
                    </a:tc>
                    <a:tc>
                      <a:txBody>
                        <a:bodyPr/>
                        <a:lstStyle/>
                        <a:p>
                          <a:endParaRPr lang="en-US"/>
                        </a:p>
                      </a:txBody>
                      <a:tcPr anchor="ctr">
                        <a:blipFill>
                          <a:blip r:embed="rId2"/>
                          <a:stretch>
                            <a:fillRect l="-50118" r="-164706" b="-595000"/>
                          </a:stretch>
                        </a:blipFill>
                      </a:tcPr>
                    </a:tc>
                    <a:tc>
                      <a:txBody>
                        <a:bodyPr/>
                        <a:lstStyle/>
                        <a:p>
                          <a:pPr algn="l">
                            <a:defRPr sz="1100" b="1"/>
                          </a:pPr>
                          <a:endParaRPr sz="2000" b="0" dirty="0"/>
                        </a:p>
                      </a:txBody>
                      <a:tcPr anchor="ctr"/>
                    </a:tc>
                    <a:extLst>
                      <a:ext uri="{0D108BD9-81ED-4DB2-BD59-A6C34878D82A}">
                        <a16:rowId xmlns:a16="http://schemas.microsoft.com/office/drawing/2014/main" val="10000"/>
                      </a:ext>
                    </a:extLst>
                  </a:tr>
                  <a:tr h="607949">
                    <a:tc>
                      <a:txBody>
                        <a:bodyPr/>
                        <a:lstStyle/>
                        <a:p>
                          <a:endParaRPr lang="en-US"/>
                        </a:p>
                      </a:txBody>
                      <a:tcPr anchor="ctr">
                        <a:blipFill>
                          <a:blip r:embed="rId2"/>
                          <a:stretch>
                            <a:fillRect t="-100000" r="-528169" b="-495000"/>
                          </a:stretch>
                        </a:blipFill>
                      </a:tcPr>
                    </a:tc>
                    <a:tc>
                      <a:txBody>
                        <a:bodyPr/>
                        <a:lstStyle/>
                        <a:p>
                          <a:endParaRPr lang="en-US"/>
                        </a:p>
                      </a:txBody>
                      <a:tcPr anchor="ctr">
                        <a:blipFill>
                          <a:blip r:embed="rId2"/>
                          <a:stretch>
                            <a:fillRect l="-50118" t="-100000" r="-164706" b="-495000"/>
                          </a:stretch>
                        </a:blipFill>
                      </a:tcPr>
                    </a:tc>
                    <a:tc>
                      <a:txBody>
                        <a:bodyPr/>
                        <a:lstStyle/>
                        <a:p>
                          <a:endParaRPr lang="en-US"/>
                        </a:p>
                      </a:txBody>
                      <a:tcPr anchor="ctr">
                        <a:blipFill>
                          <a:blip r:embed="rId2"/>
                          <a:stretch>
                            <a:fillRect l="-91143" t="-100000" b="-495000"/>
                          </a:stretch>
                        </a:blipFill>
                      </a:tcPr>
                    </a:tc>
                    <a:extLst>
                      <a:ext uri="{0D108BD9-81ED-4DB2-BD59-A6C34878D82A}">
                        <a16:rowId xmlns:a16="http://schemas.microsoft.com/office/drawing/2014/main" val="10001"/>
                      </a:ext>
                    </a:extLst>
                  </a:tr>
                  <a:tr h="1005840">
                    <a:tc>
                      <a:txBody>
                        <a:bodyPr/>
                        <a:lstStyle/>
                        <a:p>
                          <a:endParaRPr lang="en-US"/>
                        </a:p>
                      </a:txBody>
                      <a:tcPr anchor="ctr">
                        <a:blipFill>
                          <a:blip r:embed="rId2"/>
                          <a:stretch>
                            <a:fillRect t="-120482" r="-528169" b="-198193"/>
                          </a:stretch>
                        </a:blipFill>
                      </a:tcPr>
                    </a:tc>
                    <a:tc>
                      <a:txBody>
                        <a:bodyPr/>
                        <a:lstStyle/>
                        <a:p>
                          <a:endParaRPr lang="en-US"/>
                        </a:p>
                      </a:txBody>
                      <a:tcPr anchor="ctr">
                        <a:blipFill>
                          <a:blip r:embed="rId2"/>
                          <a:stretch>
                            <a:fillRect l="-50118" t="-120482" r="-164706" b="-198193"/>
                          </a:stretch>
                        </a:blipFill>
                      </a:tcPr>
                    </a:tc>
                    <a:tc>
                      <a:txBody>
                        <a:bodyPr/>
                        <a:lstStyle/>
                        <a:p>
                          <a:endParaRPr lang="en-US"/>
                        </a:p>
                      </a:txBody>
                      <a:tcPr anchor="ctr">
                        <a:blipFill>
                          <a:blip r:embed="rId2"/>
                          <a:stretch>
                            <a:fillRect l="-91143" t="-120482" b="-198193"/>
                          </a:stretch>
                        </a:blipFill>
                      </a:tcPr>
                    </a:tc>
                    <a:extLst>
                      <a:ext uri="{0D108BD9-81ED-4DB2-BD59-A6C34878D82A}">
                        <a16:rowId xmlns:a16="http://schemas.microsoft.com/office/drawing/2014/main" val="10002"/>
                      </a:ext>
                    </a:extLst>
                  </a:tr>
                  <a:tr h="638810">
                    <a:tc>
                      <a:txBody>
                        <a:bodyPr/>
                        <a:lstStyle/>
                        <a:p>
                          <a:endParaRPr lang="en-US"/>
                        </a:p>
                      </a:txBody>
                      <a:tcPr anchor="ctr">
                        <a:blipFill>
                          <a:blip r:embed="rId2"/>
                          <a:stretch>
                            <a:fillRect t="-351923" r="-528169" b="-216346"/>
                          </a:stretch>
                        </a:blipFill>
                      </a:tcPr>
                    </a:tc>
                    <a:tc>
                      <a:txBody>
                        <a:bodyPr/>
                        <a:lstStyle/>
                        <a:p>
                          <a:endParaRPr lang="en-US"/>
                        </a:p>
                      </a:txBody>
                      <a:tcPr anchor="ctr">
                        <a:blipFill>
                          <a:blip r:embed="rId2"/>
                          <a:stretch>
                            <a:fillRect l="-50118" t="-351923" r="-164706" b="-216346"/>
                          </a:stretch>
                        </a:blipFill>
                      </a:tcPr>
                    </a:tc>
                    <a:tc>
                      <a:txBody>
                        <a:bodyPr/>
                        <a:lstStyle/>
                        <a:p>
                          <a:pPr algn="l">
                            <a:defRPr b="1"/>
                          </a:pPr>
                          <a:r>
                            <a:rPr lang="en-US" sz="2000" b="0" dirty="0"/>
                            <a:t>Simplify using a property of logarithms.</a:t>
                          </a:r>
                          <a:endParaRPr sz="2000" b="0" dirty="0"/>
                        </a:p>
                      </a:txBody>
                      <a:tcPr anchor="ctr"/>
                    </a:tc>
                    <a:extLst>
                      <a:ext uri="{0D108BD9-81ED-4DB2-BD59-A6C34878D82A}">
                        <a16:rowId xmlns:a16="http://schemas.microsoft.com/office/drawing/2014/main" val="10003"/>
                      </a:ext>
                    </a:extLst>
                  </a:tr>
                  <a:tr h="775462">
                    <a:tc>
                      <a:txBody>
                        <a:bodyPr/>
                        <a:lstStyle/>
                        <a:p>
                          <a:endParaRPr lang="en-US"/>
                        </a:p>
                      </a:txBody>
                      <a:tcPr anchor="ctr">
                        <a:blipFill>
                          <a:blip r:embed="rId2"/>
                          <a:stretch>
                            <a:fillRect t="-367188" r="-528169" b="-75781"/>
                          </a:stretch>
                        </a:blipFill>
                      </a:tcPr>
                    </a:tc>
                    <a:tc>
                      <a:txBody>
                        <a:bodyPr/>
                        <a:lstStyle/>
                        <a:p>
                          <a:endParaRPr lang="en-US"/>
                        </a:p>
                      </a:txBody>
                      <a:tcPr anchor="ctr">
                        <a:blipFill>
                          <a:blip r:embed="rId2"/>
                          <a:stretch>
                            <a:fillRect l="-50118" t="-367188" r="-164706" b="-75781"/>
                          </a:stretch>
                        </a:blipFill>
                      </a:tcPr>
                    </a:tc>
                    <a:tc>
                      <a:txBody>
                        <a:bodyPr/>
                        <a:lstStyle/>
                        <a:p>
                          <a:endParaRPr lang="en-US"/>
                        </a:p>
                      </a:txBody>
                      <a:tcPr anchor="ctr">
                        <a:blipFill>
                          <a:blip r:embed="rId2"/>
                          <a:stretch>
                            <a:fillRect l="-91143" t="-367188" b="-75781"/>
                          </a:stretch>
                        </a:blipFill>
                      </a:tcPr>
                    </a:tc>
                    <a:extLst>
                      <a:ext uri="{0D108BD9-81ED-4DB2-BD59-A6C34878D82A}">
                        <a16:rowId xmlns:a16="http://schemas.microsoft.com/office/drawing/2014/main" val="10004"/>
                      </a:ext>
                    </a:extLst>
                  </a:tr>
                  <a:tr h="457200">
                    <a:tc>
                      <a:txBody>
                        <a:bodyPr/>
                        <a:lstStyle/>
                        <a:p>
                          <a:endParaRPr lang="en-US"/>
                        </a:p>
                      </a:txBody>
                      <a:tcPr anchor="ctr">
                        <a:blipFill>
                          <a:blip r:embed="rId2"/>
                          <a:stretch>
                            <a:fillRect t="-797333" r="-528169" b="-29333"/>
                          </a:stretch>
                        </a:blipFill>
                      </a:tcPr>
                    </a:tc>
                    <a:tc>
                      <a:txBody>
                        <a:bodyPr/>
                        <a:lstStyle/>
                        <a:p>
                          <a:endParaRPr lang="en-US"/>
                        </a:p>
                      </a:txBody>
                      <a:tcPr anchor="ctr">
                        <a:blipFill>
                          <a:blip r:embed="rId2"/>
                          <a:stretch>
                            <a:fillRect l="-50118" t="-797333" r="-164706" b="-29333"/>
                          </a:stretch>
                        </a:blipFill>
                      </a:tcP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5"/>
                      </a:ext>
                    </a:extLst>
                  </a:tr>
                </a:tbl>
              </a:graphicData>
            </a:graphic>
          </p:graphicFrame>
        </mc:Fallback>
      </mc:AlternateContent>
      <p:sp>
        <p:nvSpPr>
          <p:cNvPr id="4" name="Text Placeholder 2">
            <a:extLst>
              <a:ext uri="{FF2B5EF4-FFF2-40B4-BE49-F238E27FC236}">
                <a16:creationId xmlns:a16="http://schemas.microsoft.com/office/drawing/2014/main" id="{CE8AB8AB-A1C4-4AD0-A43C-7A2E68480BF6}"/>
              </a:ext>
            </a:extLst>
          </p:cNvPr>
          <p:cNvSpPr txBox="1">
            <a:spLocks/>
          </p:cNvSpPr>
          <p:nvPr/>
        </p:nvSpPr>
        <p:spPr>
          <a:xfrm>
            <a:off x="457200" y="5056632"/>
            <a:ext cx="8229600" cy="99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​Thus, the half-life of carbon-14 is approximately </a:t>
            </a:r>
            <a:r>
              <a:rPr lang="en-US" dirty="0">
                <a:latin typeface="Cambria Math"/>
              </a:rPr>
              <a:t>5728</a:t>
            </a:r>
            <a:r>
              <a:rPr lang="en-US" dirty="0"/>
              <a:t> years.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Summary of Logarithmic Properties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rabicPeriod" startAt="5"/>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quotient is the difference of the logs</a:t>
                </a:r>
                <a:r>
                  <a:rPr lang="en-US" dirty="0"/>
                  <a:t>”</a:t>
                </a:r>
                <a:r>
                  <a:rPr sz="2800" dirty="0"/>
                  <a:t>)</a:t>
                </a:r>
              </a:p>
              <a:p>
                <a:pPr marL="514350" indent="-514350">
                  <a:buFont typeface="+mj-lt"/>
                  <a:buAutoNum type="arabicPeriod" startAt="6"/>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𝑟</m:t>
                                </m:r>
                              </m:sup>
                            </m:sSup>
                          </m:e>
                        </m:d>
                      </m:e>
                    </m:func>
                    <m:r>
                      <a:rPr>
                        <a:latin typeface="Cambria Math" panose="02040503050406030204" pitchFamily="18" charset="0"/>
                      </a:rPr>
                      <m:t>=</m:t>
                    </m:r>
                    <m:r>
                      <a:rPr>
                        <a:latin typeface="Cambria Math" panose="02040503050406030204" pitchFamily="18" charset="0"/>
                      </a:rPr>
                      <m:t>𝑟</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oMath>
                </a14:m>
                <a:r>
                  <a:rPr sz="2800" dirty="0"/>
                  <a:t> (</a:t>
                </a:r>
                <a:r>
                  <a:rPr lang="en-US" sz="2800" dirty="0"/>
                  <a:t>“</a:t>
                </a:r>
                <a:r>
                  <a:rPr sz="2800" dirty="0"/>
                  <a:t>the log of something raised to a power is the power times the log</a:t>
                </a:r>
                <a:r>
                  <a:rPr lang="en-US" dirty="0"/>
                  <a:t>”</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Radiocarbon Dating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plug the given information into the formula and solve for </a:t>
                </a:r>
                <a14:m>
                  <m:oMath xmlns:m="http://schemas.openxmlformats.org/officeDocument/2006/math">
                    <m:r>
                      <a:rPr>
                        <a:latin typeface="Cambria Math" panose="02040503050406030204" pitchFamily="18" charset="0"/>
                      </a:rPr>
                      <m:t>𝑡</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9A4D53A-74F0-4B0B-B2ED-4804E54F1CCC}"/>
                  </a:ext>
                </a:extLst>
              </p:cNvPr>
              <p:cNvGraphicFramePr>
                <a:graphicFrameLocks/>
              </p:cNvGraphicFramePr>
              <p:nvPr>
                <p:extLst>
                  <p:ext uri="{D42A27DB-BD31-4B8C-83A1-F6EECF244321}">
                    <p14:modId xmlns:p14="http://schemas.microsoft.com/office/powerpoint/2010/main" val="3893769723"/>
                  </p:ext>
                </p:extLst>
              </p:nvPr>
            </p:nvGraphicFramePr>
            <p:xfrm>
              <a:off x="381000" y="1946338"/>
              <a:ext cx="8458200" cy="3006662"/>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370840">
                    <a:tc>
                      <a:txBody>
                        <a:bodyPr/>
                        <a:lstStyle/>
                        <a:p>
                          <a:pPr algn="r"/>
                          <a:r>
                            <a:rPr sz="2400" dirty="0"/>
                            <a:t>​</a:t>
                          </a:r>
                          <a:r>
                            <a:rPr sz="2400" dirty="0">
                              <a:latin typeface="Cambria Math"/>
                            </a:rPr>
                            <a:t>1.5</a:t>
                          </a:r>
                        </a:p>
                      </a:txBody>
                      <a:tcPr anchor="ctr"/>
                    </a:tc>
                    <a:tc>
                      <a:txBody>
                        <a:bodyPr/>
                        <a:lstStyle/>
                        <a:p>
                          <a:pPr algn="l">
                            <a:defRPr sz="1800"/>
                          </a:pPr>
                          <a:r>
                            <a:rPr sz="2400" dirty="0"/>
                            <a:t>​</a:t>
                          </a:r>
                          <a14:m>
                            <m:oMath xmlns:m="http://schemas.openxmlformats.org/officeDocument/2006/math">
                              <m:r>
                                <a:rPr sz="2400">
                                  <a:latin typeface="Cambria Math"/>
                                </a:rPr>
                                <m:t>=2.3</m:t>
                              </m:r>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1.5</m:t>
                                  </m:r>
                                </m:num>
                                <m:den>
                                  <m:r>
                                    <a:rPr sz="2400">
                                      <a:latin typeface="Cambria Math"/>
                                    </a:rPr>
                                    <m:t>2.3</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defRPr b="1"/>
                          </a:pPr>
                          <a:r>
                            <a:rPr sz="2000" b="0" dirty="0"/>
                            <a:t>Divide both sides by </a:t>
                          </a:r>
                          <a:r>
                            <a:rPr sz="2000" b="0" dirty="0">
                              <a:latin typeface="Cambria Math"/>
                            </a:rPr>
                            <a:t>2.3</a:t>
                          </a:r>
                          <a:r>
                            <a:rPr sz="2000" b="0" dirty="0"/>
                            <a:t>.</a:t>
                          </a:r>
                        </a:p>
                      </a:txBody>
                      <a:tcPr anchor="ct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1.5</m:t>
                                      </m:r>
                                    </m:num>
                                    <m:den>
                                      <m:r>
                                        <a:rPr sz="2400">
                                          <a:latin typeface="Cambria Math"/>
                                        </a:rPr>
                                        <m:t>2.3</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=−0.000121</m:t>
                              </m:r>
                              <m:r>
                                <a:rPr sz="2400">
                                  <a:latin typeface="Cambria Math"/>
                                </a:rPr>
                                <m:t>𝑡</m:t>
                              </m:r>
                            </m:oMath>
                          </a14:m>
                          <a:endParaRPr sz="2400" dirty="0"/>
                        </a:p>
                      </a:txBody>
                      <a:tcPr anchor="ctr"/>
                    </a:tc>
                    <a:tc>
                      <a:txBody>
                        <a:bodyPr/>
                        <a:lstStyle/>
                        <a:p>
                          <a:pPr algn="l">
                            <a:defRPr b="1"/>
                          </a:pPr>
                          <a:r>
                            <a:rPr lang="en-US" sz="2000" b="0" dirty="0"/>
                            <a:t>Take the natural logarithm of both sides and simplify using a property of logarithms.</a:t>
                          </a:r>
                          <a:endParaRPr sz="2000" b="0" dirty="0"/>
                        </a:p>
                      </a:txBody>
                      <a:tcPr anchor="ctr"/>
                    </a:tc>
                    <a:extLst>
                      <a:ext uri="{0D108BD9-81ED-4DB2-BD59-A6C34878D82A}">
                        <a16:rowId xmlns:a16="http://schemas.microsoft.com/office/drawing/2014/main" val="10002"/>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1.5</m:t>
                                              </m:r>
                                            </m:num>
                                            <m:den>
                                              <m:r>
                                                <a:rPr sz="2400">
                                                  <a:latin typeface="Cambria Math"/>
                                                </a:rPr>
                                                <m:t>2.3</m:t>
                                              </m:r>
                                            </m:den>
                                          </m:f>
                                        </m:e>
                                      </m:d>
                                    </m:e>
                                  </m:func>
                                </m:num>
                                <m:den>
                                  <m:r>
                                    <a:rPr sz="2400">
                                      <a:latin typeface="Cambria Math"/>
                                    </a:rPr>
                                    <m:t>−0.000121</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𝑡</m:t>
                              </m:r>
                            </m:oMath>
                          </a14:m>
                          <a:endParaRPr sz="2400" dirty="0"/>
                        </a:p>
                      </a:txBody>
                      <a:tcPr anchor="ctr"/>
                    </a:tc>
                    <a:tc>
                      <a:txBody>
                        <a:bodyPr/>
                        <a:lstStyle/>
                        <a:p>
                          <a:pPr algn="l">
                            <a:defRPr sz="1100" b="1"/>
                          </a:pPr>
                          <a:r>
                            <a:rPr sz="2000" b="0" dirty="0"/>
                            <a:t>Solve for </a:t>
                          </a:r>
                          <a14:m>
                            <m:oMath xmlns:m="http://schemas.openxmlformats.org/officeDocument/2006/math">
                              <m:r>
                                <a:rPr lang="en-US" sz="2000" b="0" i="1" smtClean="0">
                                  <a:latin typeface="Cambria Math"/>
                                </a:rPr>
                                <m:t>𝑡</m:t>
                              </m:r>
                            </m:oMath>
                          </a14:m>
                          <a:r>
                            <a:rPr sz="2000" b="0" dirty="0"/>
                            <a:t>.</a:t>
                          </a:r>
                        </a:p>
                      </a:txBody>
                      <a:tcPr anchor="ctr"/>
                    </a:tc>
                    <a:extLst>
                      <a:ext uri="{0D108BD9-81ED-4DB2-BD59-A6C34878D82A}">
                        <a16:rowId xmlns:a16="http://schemas.microsoft.com/office/drawing/2014/main" val="10003"/>
                      </a:ext>
                    </a:extLst>
                  </a:tr>
                  <a:tr h="370840">
                    <a:tc>
                      <a:txBody>
                        <a:bodyPr/>
                        <a:lstStyle/>
                        <a:p>
                          <a:pPr algn="r">
                            <a:defRPr sz="1800"/>
                          </a:pPr>
                          <a:r>
                            <a:rPr lang="en-US" sz="2400" dirty="0"/>
                            <a:t> </a:t>
                          </a:r>
                          <a14:m>
                            <m:oMath xmlns:m="http://schemas.openxmlformats.org/officeDocument/2006/math">
                              <m:r>
                                <a:rPr sz="2400">
                                  <a:latin typeface="Cambria Math"/>
                                </a:rPr>
                                <m:t>𝑡</m:t>
                              </m:r>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≈3533</m:t>
                              </m:r>
                              <m:r>
                                <m:rPr>
                                  <m:nor/>
                                </m:rPr>
                                <a:rPr sz="2400">
                                  <a:latin typeface="Cambria Math"/>
                                </a:rPr>
                                <m:t> </m:t>
                              </m:r>
                              <m:r>
                                <m:rPr>
                                  <m:sty m:val="p"/>
                                </m:rPr>
                                <a:rPr sz="2400">
                                  <a:latin typeface="Cambria Math"/>
                                </a:rPr>
                                <m:t>years</m:t>
                              </m:r>
                            </m:oMath>
                          </a14:m>
                          <a:endParaRPr sz="2400" dirty="0"/>
                        </a:p>
                      </a:txBody>
                      <a:tcPr anchor="ct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B9A4D53A-74F0-4B0B-B2ED-4804E54F1CCC}"/>
                  </a:ext>
                </a:extLst>
              </p:cNvPr>
              <p:cNvGraphicFramePr>
                <a:graphicFrameLocks/>
              </p:cNvGraphicFramePr>
              <p:nvPr>
                <p:extLst>
                  <p:ext uri="{D42A27DB-BD31-4B8C-83A1-F6EECF244321}">
                    <p14:modId xmlns:p14="http://schemas.microsoft.com/office/powerpoint/2010/main" val="3893769723"/>
                  </p:ext>
                </p:extLst>
              </p:nvPr>
            </p:nvGraphicFramePr>
            <p:xfrm>
              <a:off x="381000" y="1946338"/>
              <a:ext cx="8458200" cy="3006662"/>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457200">
                    <a:tc>
                      <a:txBody>
                        <a:bodyPr/>
                        <a:lstStyle/>
                        <a:p>
                          <a:pPr algn="r"/>
                          <a:r>
                            <a:rPr sz="2400" dirty="0"/>
                            <a:t>​</a:t>
                          </a:r>
                          <a:r>
                            <a:rPr sz="2400" dirty="0">
                              <a:latin typeface="Cambria Math"/>
                            </a:rPr>
                            <a:t>1.5</a:t>
                          </a:r>
                        </a:p>
                      </a:txBody>
                      <a:tcPr anchor="ctr"/>
                    </a:tc>
                    <a:tc>
                      <a:txBody>
                        <a:bodyPr/>
                        <a:lstStyle/>
                        <a:p>
                          <a:endParaRPr lang="en-US"/>
                        </a:p>
                      </a:txBody>
                      <a:tcPr anchor="ctr">
                        <a:blipFill>
                          <a:blip r:embed="rId3"/>
                          <a:stretch>
                            <a:fillRect l="-57990" t="-13333" r="-199742" b="-588000"/>
                          </a:stretch>
                        </a:blipFill>
                      </a:tcPr>
                    </a:tc>
                    <a:tc>
                      <a:txBody>
                        <a:bodyPr/>
                        <a:lstStyle/>
                        <a:p>
                          <a:pPr algn="l"/>
                          <a:endParaRPr sz="2000" b="0" dirty="0"/>
                        </a:p>
                      </a:txBody>
                      <a:tcPr anchor="ctr"/>
                    </a:tc>
                    <a:extLst>
                      <a:ext uri="{0D108BD9-81ED-4DB2-BD59-A6C34878D82A}">
                        <a16:rowId xmlns:a16="http://schemas.microsoft.com/office/drawing/2014/main" val="10000"/>
                      </a:ext>
                    </a:extLst>
                  </a:tr>
                  <a:tr h="615760">
                    <a:tc>
                      <a:txBody>
                        <a:bodyPr/>
                        <a:lstStyle/>
                        <a:p>
                          <a:endParaRPr lang="en-US"/>
                        </a:p>
                      </a:txBody>
                      <a:tcPr anchor="ctr">
                        <a:blipFill>
                          <a:blip r:embed="rId3"/>
                          <a:stretch>
                            <a:fillRect t="-84158" r="-516889" b="-336634"/>
                          </a:stretch>
                        </a:blipFill>
                      </a:tcPr>
                    </a:tc>
                    <a:tc>
                      <a:txBody>
                        <a:bodyPr/>
                        <a:lstStyle/>
                        <a:p>
                          <a:endParaRPr lang="en-US"/>
                        </a:p>
                      </a:txBody>
                      <a:tcPr anchor="ctr">
                        <a:blipFill>
                          <a:blip r:embed="rId3"/>
                          <a:stretch>
                            <a:fillRect l="-57990" t="-84158" r="-199742" b="-336634"/>
                          </a:stretch>
                        </a:blipFill>
                      </a:tcPr>
                    </a:tc>
                    <a:tc>
                      <a:txBody>
                        <a:bodyPr/>
                        <a:lstStyle/>
                        <a:p>
                          <a:pPr algn="l">
                            <a:defRPr b="1"/>
                          </a:pPr>
                          <a:r>
                            <a:rPr sz="2000" b="0" dirty="0"/>
                            <a:t>Divide both sides by </a:t>
                          </a:r>
                          <a:r>
                            <a:rPr sz="2000" b="0" dirty="0">
                              <a:latin typeface="Cambria Math"/>
                            </a:rPr>
                            <a:t>2.3</a:t>
                          </a:r>
                          <a:r>
                            <a:rPr sz="2000" b="0" dirty="0"/>
                            <a:t>.</a:t>
                          </a:r>
                        </a:p>
                      </a:txBody>
                      <a:tcPr anchor="ctr"/>
                    </a:tc>
                    <a:extLst>
                      <a:ext uri="{0D108BD9-81ED-4DB2-BD59-A6C34878D82A}">
                        <a16:rowId xmlns:a16="http://schemas.microsoft.com/office/drawing/2014/main" val="10001"/>
                      </a:ext>
                    </a:extLst>
                  </a:tr>
                  <a:tr h="701040">
                    <a:tc>
                      <a:txBody>
                        <a:bodyPr/>
                        <a:lstStyle/>
                        <a:p>
                          <a:endParaRPr lang="en-US"/>
                        </a:p>
                      </a:txBody>
                      <a:tcPr anchor="ctr">
                        <a:blipFill>
                          <a:blip r:embed="rId3"/>
                          <a:stretch>
                            <a:fillRect t="-161739" r="-516889" b="-195652"/>
                          </a:stretch>
                        </a:blipFill>
                      </a:tcPr>
                    </a:tc>
                    <a:tc>
                      <a:txBody>
                        <a:bodyPr/>
                        <a:lstStyle/>
                        <a:p>
                          <a:endParaRPr lang="en-US"/>
                        </a:p>
                      </a:txBody>
                      <a:tcPr anchor="ctr">
                        <a:blipFill>
                          <a:blip r:embed="rId3"/>
                          <a:stretch>
                            <a:fillRect l="-57990" t="-161739" r="-199742" b="-195652"/>
                          </a:stretch>
                        </a:blipFill>
                      </a:tcPr>
                    </a:tc>
                    <a:tc>
                      <a:txBody>
                        <a:bodyPr/>
                        <a:lstStyle/>
                        <a:p>
                          <a:pPr algn="l">
                            <a:defRPr b="1"/>
                          </a:pPr>
                          <a:r>
                            <a:rPr lang="en-US" sz="2000" b="0" dirty="0"/>
                            <a:t>Take the natural logarithm of both sides and simplify using a property of logarithms.</a:t>
                          </a:r>
                          <a:endParaRPr sz="2000" b="0" dirty="0"/>
                        </a:p>
                      </a:txBody>
                      <a:tcPr anchor="ctr"/>
                    </a:tc>
                    <a:extLst>
                      <a:ext uri="{0D108BD9-81ED-4DB2-BD59-A6C34878D82A}">
                        <a16:rowId xmlns:a16="http://schemas.microsoft.com/office/drawing/2014/main" val="10002"/>
                      </a:ext>
                    </a:extLst>
                  </a:tr>
                  <a:tr h="775462">
                    <a:tc>
                      <a:txBody>
                        <a:bodyPr/>
                        <a:lstStyle/>
                        <a:p>
                          <a:endParaRPr lang="en-US"/>
                        </a:p>
                      </a:txBody>
                      <a:tcPr>
                        <a:blipFill>
                          <a:blip r:embed="rId3"/>
                          <a:stretch>
                            <a:fillRect t="-235156" r="-516889" b="-75781"/>
                          </a:stretch>
                        </a:blipFill>
                      </a:tcPr>
                    </a:tc>
                    <a:tc>
                      <a:txBody>
                        <a:bodyPr/>
                        <a:lstStyle/>
                        <a:p>
                          <a:endParaRPr lang="en-US"/>
                        </a:p>
                      </a:txBody>
                      <a:tcPr anchor="ctr">
                        <a:blipFill>
                          <a:blip r:embed="rId3"/>
                          <a:stretch>
                            <a:fillRect l="-57990" t="-235156" r="-199742" b="-75781"/>
                          </a:stretch>
                        </a:blipFill>
                      </a:tcPr>
                    </a:tc>
                    <a:tc>
                      <a:txBody>
                        <a:bodyPr/>
                        <a:lstStyle/>
                        <a:p>
                          <a:endParaRPr lang="en-US"/>
                        </a:p>
                      </a:txBody>
                      <a:tcPr anchor="ctr">
                        <a:blipFill>
                          <a:blip r:embed="rId3"/>
                          <a:stretch>
                            <a:fillRect l="-79097" t="-235156" b="-75781"/>
                          </a:stretch>
                        </a:blipFill>
                      </a:tcPr>
                    </a:tc>
                    <a:extLst>
                      <a:ext uri="{0D108BD9-81ED-4DB2-BD59-A6C34878D82A}">
                        <a16:rowId xmlns:a16="http://schemas.microsoft.com/office/drawing/2014/main" val="10003"/>
                      </a:ext>
                    </a:extLst>
                  </a:tr>
                  <a:tr h="457200">
                    <a:tc>
                      <a:txBody>
                        <a:bodyPr/>
                        <a:lstStyle/>
                        <a:p>
                          <a:endParaRPr lang="en-US"/>
                        </a:p>
                      </a:txBody>
                      <a:tcPr anchor="ctr">
                        <a:blipFill>
                          <a:blip r:embed="rId3"/>
                          <a:stretch>
                            <a:fillRect t="-572000" r="-516889" b="-29333"/>
                          </a:stretch>
                        </a:blipFill>
                      </a:tcPr>
                    </a:tc>
                    <a:tc>
                      <a:txBody>
                        <a:bodyPr/>
                        <a:lstStyle/>
                        <a:p>
                          <a:endParaRPr lang="en-US"/>
                        </a:p>
                      </a:txBody>
                      <a:tcPr anchor="ctr">
                        <a:blipFill>
                          <a:blip r:embed="rId3"/>
                          <a:stretch>
                            <a:fillRect l="-57990" t="-572000" r="-199742" b="-29333"/>
                          </a:stretch>
                        </a:blipFill>
                      </a:tcP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4"/>
                      </a:ext>
                    </a:extLst>
                  </a:tr>
                </a:tbl>
              </a:graphicData>
            </a:graphic>
          </p:graphicFrame>
        </mc:Fallback>
      </mc:AlternateContent>
      <p:sp>
        <p:nvSpPr>
          <p:cNvPr id="5" name="Text Placeholder 2">
            <a:extLst>
              <a:ext uri="{FF2B5EF4-FFF2-40B4-BE49-F238E27FC236}">
                <a16:creationId xmlns:a16="http://schemas.microsoft.com/office/drawing/2014/main" id="{C6ABE15D-35AE-486E-A356-2A30A4C8829D}"/>
              </a:ext>
            </a:extLst>
          </p:cNvPr>
          <p:cNvSpPr txBox="1">
            <a:spLocks/>
          </p:cNvSpPr>
          <p:nvPr/>
        </p:nvSpPr>
        <p:spPr>
          <a:xfrm>
            <a:off x="457200" y="5029200"/>
            <a:ext cx="8229600" cy="13329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2064"/>
            <a:r>
              <a:rPr lang="en-US" dirty="0"/>
              <a:t>​According to the radiocarbon dating, the fossil is about </a:t>
            </a:r>
            <a:r>
              <a:rPr lang="en-US" dirty="0">
                <a:latin typeface="Cambria Math"/>
              </a:rPr>
              <a:t>3533</a:t>
            </a:r>
            <a:r>
              <a:rPr lang="en-US" dirty="0"/>
              <a:t> years old.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Exponential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2−5</m:t>
                        </m:r>
                        <m:r>
                          <a:rPr>
                            <a:latin typeface="Cambria Math" panose="02040503050406030204" pitchFamily="18" charset="0"/>
                          </a:rPr>
                          <m:t>𝑥</m:t>
                        </m:r>
                      </m:sup>
                    </m:sSup>
                    <m:r>
                      <a:rPr>
                        <a:latin typeface="Cambria Math" panose="02040503050406030204" pitchFamily="18" charset="0"/>
                      </a:rPr>
                      <m:t>=11</m:t>
                    </m:r>
                  </m:oMath>
                </a14:m>
                <a:r>
                  <a:rPr sz="2800"/>
                  <a:t>. Express the answer exactly and as a decimal approximation.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104"/>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This equation is not easily solved in exponential form, since the two sides of the equation do not have the same base.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There are two ways to convert the equation into logarithmic form. We will explore both, and see that they lead to the same answer.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01644615"/>
                  </p:ext>
                </p:extLst>
              </p:nvPr>
            </p:nvGraphicFramePr>
            <p:xfrm>
              <a:off x="381000" y="1981200"/>
              <a:ext cx="8534400" cy="3929699"/>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3</m:t>
                                  </m:r>
                                </m:e>
                                <m:sup>
                                  <m:r>
                                    <a:rPr sz="2800">
                                      <a:latin typeface="Cambria Math"/>
                                    </a:rPr>
                                    <m:t>2−5</m:t>
                                  </m:r>
                                  <m:r>
                                    <a:rPr sz="2800">
                                      <a:latin typeface="Cambria Math"/>
                                    </a:rPr>
                                    <m:t>𝑥</m:t>
                                  </m:r>
                                </m:sup>
                              </m:sSup>
                            </m:oMath>
                          </a14:m>
                          <a:endParaRPr sz="2800" dirty="0"/>
                        </a:p>
                      </a:txBody>
                      <a:tcPr anchor="ctr"/>
                    </a:tc>
                    <a:tc>
                      <a:txBody>
                        <a:bodyPr/>
                        <a:lstStyle/>
                        <a:p>
                          <a:pPr algn="l">
                            <a:defRPr sz="1800"/>
                          </a:pPr>
                          <a:r>
                            <a:rPr sz="2800"/>
                            <a:t>​</a:t>
                          </a:r>
                          <a14:m>
                            <m:oMath xmlns:m="http://schemas.openxmlformats.org/officeDocument/2006/math">
                              <m:r>
                                <a:rPr sz="2800">
                                  <a:latin typeface="Cambria Math"/>
                                </a:rPr>
                                <m:t>=11</m:t>
                              </m:r>
                            </m:oMath>
                          </a14:m>
                          <a:endParaRPr sz="2800"/>
                        </a:p>
                      </a:txBody>
                      <a:tcPr anchor="ctr"/>
                    </a:tc>
                    <a:tc rowSpan="2">
                      <a:txBody>
                        <a:bodyPr/>
                        <a:lstStyle/>
                        <a:p>
                          <a:pPr algn="l">
                            <a:defRPr b="1"/>
                          </a:pPr>
                          <a:r>
                            <a:rPr lang="en-US" sz="2100" b="0" dirty="0"/>
                            <a:t>Take the natural logarithm of both sides.</a:t>
                          </a:r>
                          <a:endParaRPr sz="2100" b="0" dirty="0"/>
                        </a:p>
                      </a:txBody>
                      <a:tcPr anchor="b"/>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m:rPr>
                                  <m:sty m:val="p"/>
                                </m:rPr>
                                <a:rPr sz="2800">
                                  <a:latin typeface="Cambria Math"/>
                                </a:rPr>
                                <m:t>ln</m:t>
                              </m:r>
                              <m:r>
                                <a:rPr sz="2800">
                                  <a:latin typeface="Cambria Math"/>
                                </a:rPr>
                                <m:t>⁡</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3</m:t>
                                      </m:r>
                                    </m:e>
                                    <m:sup>
                                      <m:r>
                                        <a:rPr sz="2800">
                                          <a:latin typeface="Cambria Math"/>
                                        </a:rPr>
                                        <m:t>2−5</m:t>
                                      </m:r>
                                      <m:r>
                                        <a:rPr sz="2800">
                                          <a:latin typeface="Cambria Math"/>
                                        </a:rPr>
                                        <m:t>𝑥</m:t>
                                      </m:r>
                                    </m:sup>
                                  </m:sSup>
                                </m:e>
                              </m:d>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oMath>
                          </a14:m>
                          <a:endParaRPr sz="2800"/>
                        </a:p>
                      </a:txBody>
                      <a:tcPr anchor="ctr"/>
                    </a:tc>
                    <a:tc vMerge="1">
                      <a:txBody>
                        <a:bodyPr/>
                        <a:lstStyle/>
                        <a:p>
                          <a:pPr algn="l">
                            <a:defRPr b="1"/>
                          </a:pPr>
                          <a:endParaRPr sz="2000" b="0" dirty="0"/>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2−5</m:t>
                                  </m:r>
                                  <m:r>
                                    <a:rPr sz="2800">
                                      <a:latin typeface="Cambria Math"/>
                                    </a:rPr>
                                    <m:t>𝑥</m:t>
                                  </m:r>
                                </m:e>
                              </m:d>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oMath>
                          </a14:m>
                          <a:endParaRPr sz="2800"/>
                        </a:p>
                      </a:txBody>
                      <a:tcPr anchor="ctr"/>
                    </a:tc>
                    <a:tc>
                      <a:txBody>
                        <a:bodyPr/>
                        <a:lstStyle/>
                        <a:p>
                          <a:pPr algn="l">
                            <a:defRPr b="1"/>
                          </a:pPr>
                          <a:r>
                            <a:rPr lang="en-US" sz="2100" b="0" dirty="0"/>
                            <a:t>Use properties of logarithms to bring the variable out of the exponent.</a:t>
                          </a:r>
                          <a:endParaRPr sz="2100" b="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2−5</m:t>
                              </m:r>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num>
                                <m:den>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den>
                              </m:f>
                            </m:oMath>
                          </a14:m>
                          <a:endParaRPr sz="2800" dirty="0"/>
                        </a:p>
                      </a:txBody>
                      <a:tcPr anchor="ctr"/>
                    </a:tc>
                    <a:tc>
                      <a:txBody>
                        <a:bodyPr/>
                        <a:lstStyle/>
                        <a:p>
                          <a:pPr algn="l">
                            <a:defRPr sz="1100" b="1"/>
                          </a:pPr>
                          <a:r>
                            <a:rPr sz="2100" b="0" dirty="0"/>
                            <a:t>Divide both sides by </a:t>
                          </a:r>
                          <a14:m>
                            <m:oMath xmlns:m="http://schemas.openxmlformats.org/officeDocument/2006/math">
                              <m:r>
                                <m:rPr>
                                  <m:sty m:val="p"/>
                                </m:rPr>
                                <a:rPr lang="en-US" sz="2100" b="0" i="0" smtClean="0">
                                  <a:latin typeface="Cambria Math"/>
                                </a:rPr>
                                <m:t>ln</m:t>
                              </m:r>
                              <m:r>
                                <a:rPr lang="en-US" sz="2100" b="0" i="0" smtClean="0">
                                  <a:latin typeface="Cambria Math"/>
                                </a:rPr>
                                <m:t>⁡</m:t>
                              </m:r>
                              <m:r>
                                <a:rPr lang="en-US" sz="2100" b="0" i="1" smtClean="0">
                                  <a:latin typeface="Cambria Math"/>
                                </a:rPr>
                                <m:t>3</m:t>
                              </m:r>
                            </m:oMath>
                          </a14:m>
                          <a:r>
                            <a:rPr sz="2100" b="0" dirty="0"/>
                            <a:t>.</a:t>
                          </a:r>
                        </a:p>
                      </a:txBody>
                      <a:tcPr anchor="ctr"/>
                    </a:tc>
                    <a:extLst>
                      <a:ext uri="{0D108BD9-81ED-4DB2-BD59-A6C34878D82A}">
                        <a16:rowId xmlns:a16="http://schemas.microsoft.com/office/drawing/2014/main" val="10003"/>
                      </a:ext>
                    </a:extLst>
                  </a:tr>
                  <a:tr h="370840">
                    <a:tc>
                      <a:txBody>
                        <a:bodyPr/>
                        <a:lstStyle/>
                        <a:p>
                          <a:pPr algn="r">
                            <a:defRPr sz="1800"/>
                          </a:pPr>
                          <a:r>
                            <a:rPr sz="2800" dirty="0"/>
                            <a:t>​</a:t>
                          </a:r>
                          <a14:m>
                            <m:oMath xmlns:m="http://schemas.openxmlformats.org/officeDocument/2006/math">
                              <m:r>
                                <a:rPr sz="2800">
                                  <a:latin typeface="Cambria Math"/>
                                </a:rPr>
                                <m:t>−5</m:t>
                              </m:r>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num>
                                <m:den>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den>
                              </m:f>
                              <m:r>
                                <a:rPr sz="2800">
                                  <a:latin typeface="Cambria Math"/>
                                </a:rPr>
                                <m:t>−2</m:t>
                              </m:r>
                            </m:oMath>
                          </a14:m>
                          <a:endParaRPr sz="2800" dirty="0"/>
                        </a:p>
                      </a:txBody>
                      <a:tcPr anchor="ctr"/>
                    </a:tc>
                    <a:tc>
                      <a:txBody>
                        <a:bodyPr/>
                        <a:lstStyle/>
                        <a:p>
                          <a:pPr algn="l">
                            <a:defRPr b="1"/>
                          </a:pPr>
                          <a:r>
                            <a:rPr lang="en-US" sz="2100" b="0" dirty="0"/>
                            <a:t>Simplify.</a:t>
                          </a:r>
                          <a:endParaRPr sz="2100" b="0" dirty="0"/>
                        </a:p>
                      </a:txBody>
                      <a:tcPr anchor="ctr"/>
                    </a:tc>
                    <a:extLst>
                      <a:ext uri="{0D108BD9-81ED-4DB2-BD59-A6C34878D82A}">
                        <a16:rowId xmlns:a16="http://schemas.microsoft.com/office/drawing/2014/main" val="10004"/>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num>
                                <m:den>
                                  <m:r>
                                    <a:rPr sz="2800">
                                      <a:latin typeface="Cambria Math"/>
                                    </a:rPr>
                                    <m:t>5</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den>
                              </m:f>
                              <m:r>
                                <a:rPr sz="2800">
                                  <a:latin typeface="Cambria Math"/>
                                </a:rPr>
                                <m:t>+</m:t>
                              </m:r>
                              <m:f>
                                <m:fPr>
                                  <m:ctrlPr>
                                    <a:rPr sz="2800" i="1">
                                      <a:latin typeface="Cambria Math" panose="02040503050406030204" pitchFamily="18" charset="0"/>
                                    </a:rPr>
                                  </m:ctrlPr>
                                </m:fPr>
                                <m:num>
                                  <m:r>
                                    <a:rPr sz="2800">
                                      <a:latin typeface="Cambria Math"/>
                                    </a:rPr>
                                    <m:t>2</m:t>
                                  </m:r>
                                </m:num>
                                <m:den>
                                  <m:r>
                                    <a:rPr sz="2800">
                                      <a:latin typeface="Cambria Math"/>
                                    </a:rPr>
                                    <m:t>5</m:t>
                                  </m:r>
                                </m:den>
                              </m:f>
                            </m:oMath>
                          </a14:m>
                          <a:endParaRPr sz="2800" dirty="0"/>
                        </a:p>
                      </a:txBody>
                      <a:tcPr anchor="ctr"/>
                    </a:tc>
                    <a:tc>
                      <a:txBody>
                        <a:bodyPr/>
                        <a:lstStyle/>
                        <a:p>
                          <a:pPr algn="l">
                            <a:defRPr b="1"/>
                          </a:pPr>
                          <a:r>
                            <a:rPr lang="en-US" sz="2100" b="0" dirty="0"/>
                            <a:t>An exact form of the answer</a:t>
                          </a:r>
                          <a:endParaRPr sz="2100" b="0" dirty="0"/>
                        </a:p>
                      </a:txBody>
                      <a:tcPr anchor="ctr"/>
                    </a:tc>
                    <a:extLst>
                      <a:ext uri="{0D108BD9-81ED-4DB2-BD59-A6C34878D82A}">
                        <a16:rowId xmlns:a16="http://schemas.microsoft.com/office/drawing/2014/main" val="1000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01644615"/>
                  </p:ext>
                </p:extLst>
              </p:nvPr>
            </p:nvGraphicFramePr>
            <p:xfrm>
              <a:off x="381000" y="1981200"/>
              <a:ext cx="8534400" cy="3929699"/>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522986">
                    <a:tc>
                      <a:txBody>
                        <a:bodyPr/>
                        <a:lstStyle/>
                        <a:p>
                          <a:endParaRPr lang="en-US"/>
                        </a:p>
                      </a:txBody>
                      <a:tcPr anchor="ctr">
                        <a:blipFill>
                          <a:blip r:embed="rId2"/>
                          <a:stretch>
                            <a:fillRect t="-10465" r="-300286" b="-666279"/>
                          </a:stretch>
                        </a:blipFill>
                      </a:tcPr>
                    </a:tc>
                    <a:tc>
                      <a:txBody>
                        <a:bodyPr/>
                        <a:lstStyle/>
                        <a:p>
                          <a:endParaRPr lang="en-US"/>
                        </a:p>
                      </a:txBody>
                      <a:tcPr anchor="ctr">
                        <a:blipFill>
                          <a:blip r:embed="rId2"/>
                          <a:stretch>
                            <a:fillRect l="-99715" t="-10465" r="-199430" b="-666279"/>
                          </a:stretch>
                        </a:blipFill>
                      </a:tcPr>
                    </a:tc>
                    <a:tc rowSpan="2">
                      <a:txBody>
                        <a:bodyPr/>
                        <a:lstStyle/>
                        <a:p>
                          <a:pPr algn="l">
                            <a:defRPr b="1"/>
                          </a:pPr>
                          <a:r>
                            <a:rPr lang="en-US" sz="2100" b="0" dirty="0"/>
                            <a:t>Take the natural logarithm of both sides.</a:t>
                          </a:r>
                          <a:endParaRPr sz="2100" b="0" dirty="0"/>
                        </a:p>
                      </a:txBody>
                      <a:tcPr anchor="b"/>
                    </a:tc>
                    <a:extLst>
                      <a:ext uri="{0D108BD9-81ED-4DB2-BD59-A6C34878D82A}">
                        <a16:rowId xmlns:a16="http://schemas.microsoft.com/office/drawing/2014/main" val="10000"/>
                      </a:ext>
                    </a:extLst>
                  </a:tr>
                  <a:tr h="522986">
                    <a:tc>
                      <a:txBody>
                        <a:bodyPr/>
                        <a:lstStyle/>
                        <a:p>
                          <a:endParaRPr lang="en-US"/>
                        </a:p>
                      </a:txBody>
                      <a:tcPr anchor="ctr">
                        <a:blipFill>
                          <a:blip r:embed="rId2"/>
                          <a:stretch>
                            <a:fillRect t="-110465" r="-300286" b="-566279"/>
                          </a:stretch>
                        </a:blipFill>
                      </a:tcPr>
                    </a:tc>
                    <a:tc>
                      <a:txBody>
                        <a:bodyPr/>
                        <a:lstStyle/>
                        <a:p>
                          <a:endParaRPr lang="en-US"/>
                        </a:p>
                      </a:txBody>
                      <a:tcPr anchor="ctr">
                        <a:blipFill>
                          <a:blip r:embed="rId2"/>
                          <a:stretch>
                            <a:fillRect l="-99715" t="-110465" r="-199430" b="-566279"/>
                          </a:stretch>
                        </a:blipFill>
                      </a:tcPr>
                    </a:tc>
                    <a:tc vMerge="1">
                      <a:txBody>
                        <a:bodyPr/>
                        <a:lstStyle/>
                        <a:p>
                          <a:pPr algn="l">
                            <a:defRPr b="1"/>
                          </a:pPr>
                          <a:endParaRPr sz="2000" b="0" dirty="0"/>
                        </a:p>
                      </a:txBody>
                      <a:tcPr/>
                    </a:tc>
                    <a:extLst>
                      <a:ext uri="{0D108BD9-81ED-4DB2-BD59-A6C34878D82A}">
                        <a16:rowId xmlns:a16="http://schemas.microsoft.com/office/drawing/2014/main" val="10001"/>
                      </a:ext>
                    </a:extLst>
                  </a:tr>
                  <a:tr h="731520">
                    <a:tc>
                      <a:txBody>
                        <a:bodyPr/>
                        <a:lstStyle/>
                        <a:p>
                          <a:endParaRPr lang="en-US"/>
                        </a:p>
                      </a:txBody>
                      <a:tcPr anchor="ctr">
                        <a:blipFill>
                          <a:blip r:embed="rId2"/>
                          <a:stretch>
                            <a:fillRect t="-150833" r="-300286" b="-305833"/>
                          </a:stretch>
                        </a:blipFill>
                      </a:tcPr>
                    </a:tc>
                    <a:tc>
                      <a:txBody>
                        <a:bodyPr/>
                        <a:lstStyle/>
                        <a:p>
                          <a:endParaRPr lang="en-US"/>
                        </a:p>
                      </a:txBody>
                      <a:tcPr anchor="ctr">
                        <a:blipFill>
                          <a:blip r:embed="rId2"/>
                          <a:stretch>
                            <a:fillRect l="-99715" t="-150833" r="-199430" b="-305833"/>
                          </a:stretch>
                        </a:blipFill>
                      </a:tcPr>
                    </a:tc>
                    <a:tc>
                      <a:txBody>
                        <a:bodyPr/>
                        <a:lstStyle/>
                        <a:p>
                          <a:pPr algn="l">
                            <a:defRPr b="1"/>
                          </a:pPr>
                          <a:r>
                            <a:rPr lang="en-US" sz="2100" b="0" dirty="0"/>
                            <a:t>Use properties of logarithms to bring the variable out of the exponent.</a:t>
                          </a:r>
                          <a:endParaRPr sz="2100" b="0" dirty="0"/>
                        </a:p>
                      </a:txBody>
                      <a:tcPr/>
                    </a:tc>
                    <a:extLst>
                      <a:ext uri="{0D108BD9-81ED-4DB2-BD59-A6C34878D82A}">
                        <a16:rowId xmlns:a16="http://schemas.microsoft.com/office/drawing/2014/main" val="10002"/>
                      </a:ext>
                    </a:extLst>
                  </a:tr>
                  <a:tr h="717233">
                    <a:tc>
                      <a:txBody>
                        <a:bodyPr/>
                        <a:lstStyle/>
                        <a:p>
                          <a:endParaRPr lang="en-US"/>
                        </a:p>
                      </a:txBody>
                      <a:tcPr anchor="ctr">
                        <a:blipFill>
                          <a:blip r:embed="rId2"/>
                          <a:stretch>
                            <a:fillRect t="-257265" r="-300286" b="-213675"/>
                          </a:stretch>
                        </a:blipFill>
                      </a:tcPr>
                    </a:tc>
                    <a:tc>
                      <a:txBody>
                        <a:bodyPr/>
                        <a:lstStyle/>
                        <a:p>
                          <a:endParaRPr lang="en-US"/>
                        </a:p>
                      </a:txBody>
                      <a:tcPr anchor="ctr">
                        <a:blipFill>
                          <a:blip r:embed="rId2"/>
                          <a:stretch>
                            <a:fillRect l="-99715" t="-257265" r="-199430" b="-213675"/>
                          </a:stretch>
                        </a:blipFill>
                      </a:tcPr>
                    </a:tc>
                    <a:tc>
                      <a:txBody>
                        <a:bodyPr/>
                        <a:lstStyle/>
                        <a:p>
                          <a:endParaRPr lang="en-US"/>
                        </a:p>
                      </a:txBody>
                      <a:tcPr anchor="ctr">
                        <a:blipFill>
                          <a:blip r:embed="rId2"/>
                          <a:stretch>
                            <a:fillRect l="-100143" t="-257265" b="-213675"/>
                          </a:stretch>
                        </a:blipFill>
                      </a:tcPr>
                    </a:tc>
                    <a:extLst>
                      <a:ext uri="{0D108BD9-81ED-4DB2-BD59-A6C34878D82A}">
                        <a16:rowId xmlns:a16="http://schemas.microsoft.com/office/drawing/2014/main" val="10003"/>
                      </a:ext>
                    </a:extLst>
                  </a:tr>
                  <a:tr h="717233">
                    <a:tc>
                      <a:txBody>
                        <a:bodyPr/>
                        <a:lstStyle/>
                        <a:p>
                          <a:endParaRPr lang="en-US"/>
                        </a:p>
                      </a:txBody>
                      <a:tcPr anchor="ctr">
                        <a:blipFill>
                          <a:blip r:embed="rId2"/>
                          <a:stretch>
                            <a:fillRect t="-354237" r="-300286" b="-111864"/>
                          </a:stretch>
                        </a:blipFill>
                      </a:tcPr>
                    </a:tc>
                    <a:tc>
                      <a:txBody>
                        <a:bodyPr/>
                        <a:lstStyle/>
                        <a:p>
                          <a:endParaRPr lang="en-US"/>
                        </a:p>
                      </a:txBody>
                      <a:tcPr anchor="ctr">
                        <a:blipFill>
                          <a:blip r:embed="rId2"/>
                          <a:stretch>
                            <a:fillRect l="-99715" t="-354237" r="-199430" b="-111864"/>
                          </a:stretch>
                        </a:blipFill>
                      </a:tcPr>
                    </a:tc>
                    <a:tc>
                      <a:txBody>
                        <a:bodyPr/>
                        <a:lstStyle/>
                        <a:p>
                          <a:pPr algn="l">
                            <a:defRPr b="1"/>
                          </a:pPr>
                          <a:r>
                            <a:rPr lang="en-US" sz="2100" b="0" dirty="0"/>
                            <a:t>Simplify.</a:t>
                          </a:r>
                          <a:endParaRPr sz="2100" b="0" dirty="0"/>
                        </a:p>
                      </a:txBody>
                      <a:tcPr anchor="ctr"/>
                    </a:tc>
                    <a:extLst>
                      <a:ext uri="{0D108BD9-81ED-4DB2-BD59-A6C34878D82A}">
                        <a16:rowId xmlns:a16="http://schemas.microsoft.com/office/drawing/2014/main" val="10004"/>
                      </a:ext>
                    </a:extLst>
                  </a:tr>
                  <a:tr h="717741">
                    <a:tc>
                      <a:txBody>
                        <a:bodyPr/>
                        <a:lstStyle/>
                        <a:p>
                          <a:endParaRPr lang="en-US"/>
                        </a:p>
                      </a:txBody>
                      <a:tcPr anchor="ctr">
                        <a:blipFill>
                          <a:blip r:embed="rId2"/>
                          <a:stretch>
                            <a:fillRect t="-454237" r="-300286" b="-11864"/>
                          </a:stretch>
                        </a:blipFill>
                      </a:tcPr>
                    </a:tc>
                    <a:tc>
                      <a:txBody>
                        <a:bodyPr/>
                        <a:lstStyle/>
                        <a:p>
                          <a:endParaRPr lang="en-US"/>
                        </a:p>
                      </a:txBody>
                      <a:tcPr anchor="ctr">
                        <a:blipFill>
                          <a:blip r:embed="rId2"/>
                          <a:stretch>
                            <a:fillRect l="-99715" t="-454237" r="-199430" b="-11864"/>
                          </a:stretch>
                        </a:blipFill>
                      </a:tcPr>
                    </a:tc>
                    <a:tc>
                      <a:txBody>
                        <a:bodyPr/>
                        <a:lstStyle/>
                        <a:p>
                          <a:pPr algn="l">
                            <a:defRPr b="1"/>
                          </a:pPr>
                          <a:r>
                            <a:rPr lang="en-US" sz="2100" b="0" dirty="0"/>
                            <a:t>An exact form of the answer</a:t>
                          </a:r>
                          <a:endParaRPr sz="2100" b="0" dirty="0"/>
                        </a:p>
                      </a:txBody>
                      <a:tcPr anchor="ctr"/>
                    </a:tc>
                    <a:extLst>
                      <a:ext uri="{0D108BD9-81ED-4DB2-BD59-A6C34878D82A}">
                        <a16:rowId xmlns:a16="http://schemas.microsoft.com/office/drawing/2014/main" val="10005"/>
                      </a:ext>
                    </a:extLst>
                  </a:tr>
                </a:tbl>
              </a:graphicData>
            </a:graphic>
          </p:graphicFrame>
        </mc:Fallback>
      </mc:AlternateContent>
      <p:sp>
        <p:nvSpPr>
          <p:cNvPr id="4" name="TextBox 3">
            <a:extLst>
              <a:ext uri="{FF2B5EF4-FFF2-40B4-BE49-F238E27FC236}">
                <a16:creationId xmlns:a16="http://schemas.microsoft.com/office/drawing/2014/main" id="{6092F609-55A1-4C6C-A389-9DAAE09F4364}"/>
              </a:ext>
            </a:extLst>
          </p:cNvPr>
          <p:cNvSpPr txBox="1"/>
          <p:nvPr/>
        </p:nvSpPr>
        <p:spPr>
          <a:xfrm>
            <a:off x="457200" y="1036606"/>
            <a:ext cx="8229600" cy="1231106"/>
          </a:xfrm>
          <a:prstGeom prst="rect">
            <a:avLst/>
          </a:prstGeom>
          <a:noFill/>
        </p:spPr>
        <p:txBody>
          <a:bodyPr wrap="square" rtlCol="0">
            <a:spAutoFit/>
          </a:bodyPr>
          <a:lstStyle/>
          <a:p>
            <a:r>
              <a:rPr lang="en-US" sz="2800" dirty="0"/>
              <a:t>The first method is to take the natural (or common) logarithm of both sides.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p:sp>
        <p:nvSpPr>
          <p:cNvPr id="3" name="Text Placeholder 2"/>
          <p:cNvSpPr>
            <a:spLocks noGrp="1"/>
          </p:cNvSpPr>
          <p:nvPr>
            <p:ph type="body" sz="quarter" idx="10"/>
          </p:nvPr>
        </p:nvSpPr>
        <p:spPr/>
        <p:txBody>
          <a:bodyPr>
            <a:normAutofit/>
          </a:bodyPr>
          <a:lstStyle/>
          <a:p>
            <a:r>
              <a:rPr sz="2800"/>
              <a:t>The second method is to rewrite the equation using the definition of logarithms, then apply the change of base formula to work with natural (or common) logarithms.</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34C7AA4-1E11-48A8-A968-16620BE41371}"/>
                  </a:ext>
                </a:extLst>
              </p:cNvPr>
              <p:cNvGraphicFramePr>
                <a:graphicFrameLocks/>
              </p:cNvGraphicFramePr>
              <p:nvPr>
                <p:extLst>
                  <p:ext uri="{D42A27DB-BD31-4B8C-83A1-F6EECF244321}">
                    <p14:modId xmlns:p14="http://schemas.microsoft.com/office/powerpoint/2010/main" val="2729468887"/>
                  </p:ext>
                </p:extLst>
              </p:nvPr>
            </p:nvGraphicFramePr>
            <p:xfrm>
              <a:off x="533400" y="2574099"/>
              <a:ext cx="8077200" cy="2717546"/>
            </p:xfrm>
            <a:graphic>
              <a:graphicData uri="http://schemas.openxmlformats.org/drawingml/2006/table">
                <a:tbl>
                  <a:tblPr firstRow="1" bandRow="1">
                    <a:tableStyleId>{2D5ABB26-0587-4C30-8999-92F81FD0307C}</a:tableStyleId>
                  </a:tblPr>
                  <a:tblGrid>
                    <a:gridCol w="1280351">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663249">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3</m:t>
                                  </m:r>
                                </m:e>
                                <m:sup>
                                  <m:r>
                                    <a:rPr sz="2800">
                                      <a:latin typeface="Cambria Math"/>
                                    </a:rPr>
                                    <m:t>2−5</m:t>
                                  </m:r>
                                  <m:r>
                                    <a:rPr sz="2800">
                                      <a:latin typeface="Cambria Math"/>
                                    </a:rPr>
                                    <m:t>𝑥</m:t>
                                  </m:r>
                                </m:sup>
                              </m:sSup>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=11</m:t>
                              </m:r>
                            </m:oMath>
                          </a14:m>
                          <a:endParaRPr sz="2800" b="0" dirty="0"/>
                        </a:p>
                      </a:txBody>
                      <a:tcPr anchor="ctr"/>
                    </a:tc>
                    <a:tc>
                      <a:txBody>
                        <a:bodyPr/>
                        <a:lstStyle/>
                        <a:p>
                          <a:pPr algn="l"/>
                          <a:endParaRPr sz="2100" b="0" dirty="0"/>
                        </a:p>
                      </a:txBody>
                      <a:tcPr anchor="ct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2−5</m:t>
                              </m:r>
                              <m:r>
                                <a:rPr sz="2800">
                                  <a:latin typeface="Cambria Math"/>
                                </a:rPr>
                                <m:t>𝑥</m:t>
                              </m:r>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m:t>
                              </m:r>
                              <m:func>
                                <m:funcPr>
                                  <m:ctrlPr>
                                    <a:rPr sz="2800" b="0" i="1">
                                      <a:latin typeface="Cambria Math" panose="02040503050406030204" pitchFamily="18" charset="0"/>
                                    </a:rPr>
                                  </m:ctrlPr>
                                </m:funcPr>
                                <m:fName>
                                  <m:sSub>
                                    <m:sSubPr>
                                      <m:ctrlPr>
                                        <a:rPr sz="2800" b="0" i="1">
                                          <a:latin typeface="Cambria Math" panose="02040503050406030204" pitchFamily="18" charset="0"/>
                                        </a:rPr>
                                      </m:ctrlPr>
                                    </m:sSubPr>
                                    <m:e>
                                      <m:r>
                                        <m:rPr>
                                          <m:sty m:val="p"/>
                                        </m:rPr>
                                        <a:rPr lang="en-US" sz="2800" b="0" smtClean="0">
                                          <a:latin typeface="Cambria Math"/>
                                        </a:rPr>
                                        <m:t>log</m:t>
                                      </m:r>
                                    </m:e>
                                    <m:sub>
                                      <m:r>
                                        <a:rPr lang="en-US" sz="2800" b="0" smtClean="0">
                                          <a:latin typeface="Cambria Math"/>
                                        </a:rPr>
                                        <m:t>3</m:t>
                                      </m:r>
                                    </m:sub>
                                  </m:sSub>
                                </m:fName>
                                <m:e>
                                  <m:r>
                                    <a:rPr lang="en-US" sz="2800" b="0" smtClean="0">
                                      <a:latin typeface="Cambria Math"/>
                                    </a:rPr>
                                    <m:t>11</m:t>
                                  </m:r>
                                </m:e>
                              </m:func>
                            </m:oMath>
                          </a14:m>
                          <a:endParaRPr sz="2800" b="0" dirty="0"/>
                        </a:p>
                      </a:txBody>
                      <a:tcPr anchor="ctr"/>
                    </a:tc>
                    <a:tc>
                      <a:txBody>
                        <a:bodyPr/>
                        <a:lstStyle/>
                        <a:p>
                          <a:pPr algn="l"/>
                          <a:r>
                            <a:rPr lang="en-US" sz="2100" b="0" dirty="0"/>
                            <a:t>Rewrite the equation using the definition of logarithms.</a:t>
                          </a:r>
                          <a:endParaRPr sz="2100" b="0" dirty="0"/>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2−5</m:t>
                              </m:r>
                              <m:r>
                                <a:rPr sz="2800">
                                  <a:latin typeface="Cambria Math"/>
                                </a:rPr>
                                <m:t>𝑥</m:t>
                              </m:r>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m:t>
                              </m:r>
                              <m:f>
                                <m:fPr>
                                  <m:ctrlPr>
                                    <a:rPr sz="2800" b="0" i="1">
                                      <a:latin typeface="Cambria Math" panose="02040503050406030204" pitchFamily="18" charset="0"/>
                                    </a:rPr>
                                  </m:ctrlPr>
                                </m:fPr>
                                <m:num>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11</m:t>
                                      </m:r>
                                    </m:e>
                                  </m:func>
                                </m:num>
                                <m:den>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3</m:t>
                                      </m:r>
                                    </m:e>
                                  </m:func>
                                </m:den>
                              </m:f>
                            </m:oMath>
                          </a14:m>
                          <a:endParaRPr sz="2800" b="0" dirty="0"/>
                        </a:p>
                      </a:txBody>
                      <a:tcPr anchor="ctr"/>
                    </a:tc>
                    <a:tc>
                      <a:txBody>
                        <a:bodyPr/>
                        <a:lstStyle/>
                        <a:p>
                          <a:pPr algn="l">
                            <a:defRPr b="1"/>
                          </a:pPr>
                          <a:r>
                            <a:rPr lang="en-US" sz="2100" b="0" dirty="0"/>
                            <a:t>Rewrite the logarithmic term using the change of base formula.</a:t>
                          </a:r>
                          <a:endParaRPr sz="2100" b="0" dirty="0"/>
                        </a:p>
                      </a:txBody>
                      <a:tcPr anchor="ctr"/>
                    </a:tc>
                    <a:extLst>
                      <a:ext uri="{0D108BD9-81ED-4DB2-BD59-A6C34878D82A}">
                        <a16:rowId xmlns:a16="http://schemas.microsoft.com/office/drawing/2014/main" val="10002"/>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m:t>
                              </m:r>
                              <m:f>
                                <m:fPr>
                                  <m:ctrlPr>
                                    <a:rPr sz="2800" b="0" i="1">
                                      <a:latin typeface="Cambria Math" panose="02040503050406030204" pitchFamily="18" charset="0"/>
                                    </a:rPr>
                                  </m:ctrlPr>
                                </m:fPr>
                                <m:num>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11</m:t>
                                      </m:r>
                                    </m:e>
                                  </m:func>
                                </m:num>
                                <m:den>
                                  <m:r>
                                    <a:rPr lang="en-US" sz="2800" b="0" smtClean="0">
                                      <a:latin typeface="Cambria Math"/>
                                    </a:rPr>
                                    <m:t>5</m:t>
                                  </m:r>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3</m:t>
                                      </m:r>
                                    </m:e>
                                  </m:func>
                                </m:den>
                              </m:f>
                              <m:r>
                                <a:rPr lang="en-US" sz="2800" b="0" smtClean="0">
                                  <a:latin typeface="Cambria Math"/>
                                </a:rPr>
                                <m:t>+</m:t>
                              </m:r>
                              <m:f>
                                <m:fPr>
                                  <m:ctrlPr>
                                    <a:rPr sz="2800" b="0" i="1">
                                      <a:latin typeface="Cambria Math" panose="02040503050406030204" pitchFamily="18" charset="0"/>
                                    </a:rPr>
                                  </m:ctrlPr>
                                </m:fPr>
                                <m:num>
                                  <m:r>
                                    <a:rPr lang="en-US" sz="2800" b="0" smtClean="0">
                                      <a:latin typeface="Cambria Math"/>
                                    </a:rPr>
                                    <m:t>2</m:t>
                                  </m:r>
                                </m:num>
                                <m:den>
                                  <m:r>
                                    <a:rPr lang="en-US" sz="2800" b="0" smtClean="0">
                                      <a:latin typeface="Cambria Math"/>
                                    </a:rPr>
                                    <m:t>5</m:t>
                                  </m:r>
                                </m:den>
                              </m:f>
                            </m:oMath>
                          </a14:m>
                          <a:endParaRPr sz="280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100" b="0" dirty="0"/>
                            <a:t>Applying the same algebra as before leads to the same exact answer.</a:t>
                          </a:r>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234C7AA4-1E11-48A8-A968-16620BE41371}"/>
                  </a:ext>
                </a:extLst>
              </p:cNvPr>
              <p:cNvGraphicFramePr>
                <a:graphicFrameLocks/>
              </p:cNvGraphicFramePr>
              <p:nvPr>
                <p:extLst>
                  <p:ext uri="{D42A27DB-BD31-4B8C-83A1-F6EECF244321}">
                    <p14:modId xmlns:p14="http://schemas.microsoft.com/office/powerpoint/2010/main" val="2729468887"/>
                  </p:ext>
                </p:extLst>
              </p:nvPr>
            </p:nvGraphicFramePr>
            <p:xfrm>
              <a:off x="533400" y="2574099"/>
              <a:ext cx="8077200" cy="2717546"/>
            </p:xfrm>
            <a:graphic>
              <a:graphicData uri="http://schemas.openxmlformats.org/drawingml/2006/table">
                <a:tbl>
                  <a:tblPr firstRow="1" bandRow="1">
                    <a:tableStyleId>{2D5ABB26-0587-4C30-8999-92F81FD0307C}</a:tableStyleId>
                  </a:tblPr>
                  <a:tblGrid>
                    <a:gridCol w="1280351">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663249">
                      <a:extLst>
                        <a:ext uri="{9D8B030D-6E8A-4147-A177-3AD203B41FA5}">
                          <a16:colId xmlns:a16="http://schemas.microsoft.com/office/drawing/2014/main" val="20002"/>
                        </a:ext>
                      </a:extLst>
                    </a:gridCol>
                  </a:tblGrid>
                  <a:tr h="522986">
                    <a:tc>
                      <a:txBody>
                        <a:bodyPr/>
                        <a:lstStyle/>
                        <a:p>
                          <a:endParaRPr lang="en-US"/>
                        </a:p>
                      </a:txBody>
                      <a:tcPr anchor="ctr">
                        <a:blipFill>
                          <a:blip r:embed="rId2"/>
                          <a:stretch>
                            <a:fillRect t="-10465" r="-531429" b="-441860"/>
                          </a:stretch>
                        </a:blipFill>
                      </a:tcPr>
                    </a:tc>
                    <a:tc>
                      <a:txBody>
                        <a:bodyPr/>
                        <a:lstStyle/>
                        <a:p>
                          <a:endParaRPr lang="en-US"/>
                        </a:p>
                      </a:txBody>
                      <a:tcPr anchor="ctr">
                        <a:blipFill>
                          <a:blip r:embed="rId2"/>
                          <a:stretch>
                            <a:fillRect l="-60000" t="-10465" r="-218857" b="-441860"/>
                          </a:stretch>
                        </a:blipFill>
                      </a:tcPr>
                    </a:tc>
                    <a:tc>
                      <a:txBody>
                        <a:bodyPr/>
                        <a:lstStyle/>
                        <a:p>
                          <a:pPr algn="l"/>
                          <a:endParaRPr sz="2100" b="0" dirty="0"/>
                        </a:p>
                      </a:txBody>
                      <a:tcPr anchor="ctr"/>
                    </a:tc>
                    <a:extLst>
                      <a:ext uri="{0D108BD9-81ED-4DB2-BD59-A6C34878D82A}">
                        <a16:rowId xmlns:a16="http://schemas.microsoft.com/office/drawing/2014/main" val="10000"/>
                      </a:ext>
                    </a:extLst>
                  </a:tr>
                  <a:tr h="731520">
                    <a:tc>
                      <a:txBody>
                        <a:bodyPr/>
                        <a:lstStyle/>
                        <a:p>
                          <a:endParaRPr lang="en-US"/>
                        </a:p>
                      </a:txBody>
                      <a:tcPr anchor="ctr">
                        <a:blipFill>
                          <a:blip r:embed="rId2"/>
                          <a:stretch>
                            <a:fillRect t="-79167" r="-531429" b="-216667"/>
                          </a:stretch>
                        </a:blipFill>
                      </a:tcPr>
                    </a:tc>
                    <a:tc>
                      <a:txBody>
                        <a:bodyPr/>
                        <a:lstStyle/>
                        <a:p>
                          <a:endParaRPr lang="en-US"/>
                        </a:p>
                      </a:txBody>
                      <a:tcPr anchor="ctr">
                        <a:blipFill>
                          <a:blip r:embed="rId2"/>
                          <a:stretch>
                            <a:fillRect l="-60000" t="-79167" r="-218857" b="-216667"/>
                          </a:stretch>
                        </a:blipFill>
                      </a:tcPr>
                    </a:tc>
                    <a:tc>
                      <a:txBody>
                        <a:bodyPr/>
                        <a:lstStyle/>
                        <a:p>
                          <a:pPr algn="l"/>
                          <a:r>
                            <a:rPr lang="en-US" sz="2100" b="0" dirty="0"/>
                            <a:t>Rewrite the equation using the definition of logarithms.</a:t>
                          </a:r>
                          <a:endParaRPr sz="2100" b="0" dirty="0"/>
                        </a:p>
                      </a:txBody>
                      <a:tcPr anchor="ctr"/>
                    </a:tc>
                    <a:extLst>
                      <a:ext uri="{0D108BD9-81ED-4DB2-BD59-A6C34878D82A}">
                        <a16:rowId xmlns:a16="http://schemas.microsoft.com/office/drawing/2014/main" val="10001"/>
                      </a:ext>
                    </a:extLst>
                  </a:tr>
                  <a:tr h="731520">
                    <a:tc>
                      <a:txBody>
                        <a:bodyPr/>
                        <a:lstStyle/>
                        <a:p>
                          <a:endParaRPr lang="en-US"/>
                        </a:p>
                      </a:txBody>
                      <a:tcPr anchor="ctr">
                        <a:blipFill>
                          <a:blip r:embed="rId2"/>
                          <a:stretch>
                            <a:fillRect t="-177686" r="-531429" b="-114876"/>
                          </a:stretch>
                        </a:blipFill>
                      </a:tcPr>
                    </a:tc>
                    <a:tc>
                      <a:txBody>
                        <a:bodyPr/>
                        <a:lstStyle/>
                        <a:p>
                          <a:endParaRPr lang="en-US"/>
                        </a:p>
                      </a:txBody>
                      <a:tcPr anchor="ctr">
                        <a:blipFill>
                          <a:blip r:embed="rId2"/>
                          <a:stretch>
                            <a:fillRect l="-60000" t="-177686" r="-218857" b="-114876"/>
                          </a:stretch>
                        </a:blipFill>
                      </a:tcPr>
                    </a:tc>
                    <a:tc>
                      <a:txBody>
                        <a:bodyPr/>
                        <a:lstStyle/>
                        <a:p>
                          <a:pPr algn="l">
                            <a:defRPr b="1"/>
                          </a:pPr>
                          <a:r>
                            <a:rPr lang="en-US" sz="2100" b="0" dirty="0"/>
                            <a:t>Rewrite the logarithmic term using the change of base formula.</a:t>
                          </a:r>
                          <a:endParaRPr sz="2100" b="0" dirty="0"/>
                        </a:p>
                      </a:txBody>
                      <a:tcPr anchor="ctr"/>
                    </a:tc>
                    <a:extLst>
                      <a:ext uri="{0D108BD9-81ED-4DB2-BD59-A6C34878D82A}">
                        <a16:rowId xmlns:a16="http://schemas.microsoft.com/office/drawing/2014/main" val="10002"/>
                      </a:ext>
                    </a:extLst>
                  </a:tr>
                  <a:tr h="731520">
                    <a:tc>
                      <a:txBody>
                        <a:bodyPr/>
                        <a:lstStyle/>
                        <a:p>
                          <a:endParaRPr lang="en-US"/>
                        </a:p>
                      </a:txBody>
                      <a:tcPr anchor="ctr">
                        <a:blipFill>
                          <a:blip r:embed="rId2"/>
                          <a:stretch>
                            <a:fillRect t="-280000" r="-531429" b="-15833"/>
                          </a:stretch>
                        </a:blipFill>
                      </a:tcPr>
                    </a:tc>
                    <a:tc>
                      <a:txBody>
                        <a:bodyPr/>
                        <a:lstStyle/>
                        <a:p>
                          <a:endParaRPr lang="en-US"/>
                        </a:p>
                      </a:txBody>
                      <a:tcPr anchor="ctr">
                        <a:blipFill>
                          <a:blip r:embed="rId2"/>
                          <a:stretch>
                            <a:fillRect l="-60000" t="-280000" r="-218857" b="-158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100" b="0" dirty="0"/>
                            <a:t>Applying the same algebra as before leads to the same exact answer.</a:t>
                          </a:r>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The key step to finding the exact answer is to remove the variable from the exponent, which is achieved by converting to logarithmic form.</a:t>
                </a:r>
              </a:p>
              <a:p>
                <a:pPr>
                  <a:defRPr sz="2800"/>
                </a:pPr>
                <a:r>
                  <a:rPr sz="2800" dirty="0"/>
                  <a:t>The key step to finding a decimal approximation is to change the base (of the exponent and logarithm) to either </a:t>
                </a:r>
                <a14:m>
                  <m:oMath xmlns:m="http://schemas.openxmlformats.org/officeDocument/2006/math">
                    <m:r>
                      <a:rPr>
                        <a:latin typeface="Cambria Math" panose="02040503050406030204" pitchFamily="18" charset="0"/>
                      </a:rPr>
                      <m:t>𝑒</m:t>
                    </m:r>
                  </m:oMath>
                </a14:m>
                <a:r>
                  <a:rPr sz="2800" dirty="0"/>
                  <a:t> or </a:t>
                </a:r>
                <a:r>
                  <a:rPr sz="2800" dirty="0">
                    <a:latin typeface="Cambria Math"/>
                  </a:rPr>
                  <a:t>10</a:t>
                </a:r>
                <a:r>
                  <a:rPr sz="2800" dirty="0"/>
                  <a:t>, allowing the use of a calculator.</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11</m:t>
                            </m:r>
                          </m:e>
                        </m:func>
                      </m:num>
                      <m:den>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3</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r>
                      <a:rPr>
                        <a:latin typeface="Cambria Math" panose="02040503050406030204" pitchFamily="18" charset="0"/>
                      </a:rPr>
                      <m:t>≈−0.037</m:t>
                    </m:r>
                  </m:oMath>
                </a14:m>
                <a:r>
                  <a:rPr dirty="0"/>
                  <a:t> </a:t>
                </a:r>
                <a:r>
                  <a:rPr lang="en-US" sz="2100" dirty="0"/>
                  <a:t>An approximate form of the answer</a:t>
                </a:r>
                <a:endParaRPr sz="2100" dirty="0"/>
              </a:p>
              <a:p>
                <a:r>
                  <a:rPr sz="2800" dirty="0"/>
                  <a:t>We can also use a calculator to verify this solution in the original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1926</Words>
  <Application>Microsoft Office PowerPoint</Application>
  <PresentationFormat>On-screen Show (4:3)</PresentationFormat>
  <Paragraphs>220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Cambria Math</vt:lpstr>
      <vt:lpstr>Courier New</vt:lpstr>
      <vt:lpstr>Arial</vt:lpstr>
      <vt:lpstr>Office Theme</vt:lpstr>
      <vt:lpstr>Section 7.5</vt:lpstr>
      <vt:lpstr>Summary of Logarithmic Properties</vt:lpstr>
      <vt:lpstr>Summary of Logarithmic Properties (cont.)</vt:lpstr>
      <vt:lpstr>Example 1: Solving Exponential Equations</vt:lpstr>
      <vt:lpstr>Note:</vt:lpstr>
      <vt:lpstr>Example 1: Solving Exponential Equations (cont.)</vt:lpstr>
      <vt:lpstr>Example 1: Solving Exponential Equations (cont.)</vt:lpstr>
      <vt:lpstr>Example 1: Solving Exponential Equations (cont.)</vt:lpstr>
      <vt:lpstr>Example 1: Solving Exponential Equations (cont.)</vt:lpstr>
      <vt:lpstr>Example 2: Solving Exponential Equations</vt:lpstr>
      <vt:lpstr>Example 2: Solving Exponential Equations (cont.)</vt:lpstr>
      <vt:lpstr>Example 2: Solving Exponential Equations (cont.)</vt:lpstr>
      <vt:lpstr>Example 2: Solving Exponential Equations (cont.)</vt:lpstr>
      <vt:lpstr>Example 3: Solving Logarithmic Equations</vt:lpstr>
      <vt:lpstr>Note:</vt:lpstr>
      <vt:lpstr>Example 3: Solving Logarithmic Equations (cont.)</vt:lpstr>
      <vt:lpstr>Example 4: Solving Logarithmic Equations</vt:lpstr>
      <vt:lpstr>Note:</vt:lpstr>
      <vt:lpstr>Example 4: Solving Logarithmic Equations (cont.)</vt:lpstr>
      <vt:lpstr>Example 4: Solving Logarithmic Equations (cont.)</vt:lpstr>
      <vt:lpstr>Example 4: Solving Logarithmic Equations (cont.)</vt:lpstr>
      <vt:lpstr>Example 4: Solving Logarithmic Equations (cont.)</vt:lpstr>
      <vt:lpstr>Example 5: Compounding Interest</vt:lpstr>
      <vt:lpstr>Example 5: Compounding Interest (cont.)</vt:lpstr>
      <vt:lpstr>Example 5: Compounding Interest (cont.)</vt:lpstr>
      <vt:lpstr>Example 5: Compounding Interest (cont.)</vt:lpstr>
      <vt:lpstr>Example 6: Radiocarbon Dating</vt:lpstr>
      <vt:lpstr>Example 6: Radiocarbon Dating (cont.)</vt:lpstr>
      <vt:lpstr>Example 6: Radiocarbon Dating (cont.)</vt:lpstr>
      <vt:lpstr>Example 6: Radiocarbon Dating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143</cp:revision>
  <dcterms:created xsi:type="dcterms:W3CDTF">2013-04-26T14:43:13Z</dcterms:created>
  <dcterms:modified xsi:type="dcterms:W3CDTF">2022-08-22T20:08:13Z</dcterms:modified>
</cp:coreProperties>
</file>